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30"/>
  </p:notesMasterIdLst>
  <p:handoutMasterIdLst>
    <p:handoutMasterId r:id="rId31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461" r:id="rId20"/>
    <p:sldId id="1521" r:id="rId21"/>
    <p:sldId id="1522" r:id="rId22"/>
    <p:sldId id="1536" r:id="rId23"/>
    <p:sldId id="1530" r:id="rId24"/>
    <p:sldId id="1533" r:id="rId25"/>
    <p:sldId id="1545" r:id="rId26"/>
    <p:sldId id="1495" r:id="rId27"/>
    <p:sldId id="1525" r:id="rId28"/>
    <p:sldId id="1544" r:id="rId2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96D7"/>
    <a:srgbClr val="39728E"/>
    <a:srgbClr val="FF1111"/>
    <a:srgbClr val="FD8288"/>
    <a:srgbClr val="287ECF"/>
    <a:srgbClr val="9EB6C9"/>
    <a:srgbClr val="8A78E7"/>
    <a:srgbClr val="E5E5E5"/>
    <a:srgbClr val="53A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5764" autoAdjust="0"/>
  </p:normalViewPr>
  <p:slideViewPr>
    <p:cSldViewPr snapToGrid="0">
      <p:cViewPr varScale="1">
        <p:scale>
          <a:sx n="98" d="100"/>
          <a:sy n="98" d="100"/>
        </p:scale>
        <p:origin x="56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18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2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admin.support.recruit-insides.net/hc/ja/categories/3863130165096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cloud-player.1roll.jp/?v=I9t8R0EyXp2Q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oud-player.1roll.jp/?v=0v8yqzOlZ6o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A01FC-FF4B-4DB6-8392-0308938ABF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DengXian"/>
              <a:ea typeface="游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165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編集が必要な箇所は、以下のように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赤字＆赤枠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で記載しています。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編集後、赤枠は削除してください。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4505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画面イメージ：レポート閲覧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DB2DDF-19E7-E79B-0F6A-E02A68AC8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7"/>
          <a:stretch/>
        </p:blipFill>
        <p:spPr>
          <a:xfrm>
            <a:off x="216339" y="1394197"/>
            <a:ext cx="3258035" cy="2210228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6205C47-1717-F184-0041-6F923D37FC9C}"/>
              </a:ext>
            </a:extLst>
          </p:cNvPr>
          <p:cNvSpPr/>
          <p:nvPr/>
        </p:nvSpPr>
        <p:spPr>
          <a:xfrm>
            <a:off x="213359" y="753153"/>
            <a:ext cx="3258035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① 全員の結果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420FB63-9FB1-5E5B-2CFF-1DFD09C2D17E}"/>
              </a:ext>
            </a:extLst>
          </p:cNvPr>
          <p:cNvSpPr/>
          <p:nvPr/>
        </p:nvSpPr>
        <p:spPr>
          <a:xfrm>
            <a:off x="1" y="681038"/>
            <a:ext cx="983768" cy="983768"/>
          </a:xfrm>
          <a:prstGeom prst="ellipse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8A5B7B-D345-1ACE-18DA-D0D6D91DC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809">
            <a:off x="299533" y="814744"/>
            <a:ext cx="334256" cy="3342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9CC14D-E2CA-B601-2E96-4036C0637129}"/>
              </a:ext>
            </a:extLst>
          </p:cNvPr>
          <p:cNvSpPr txBox="1"/>
          <p:nvPr/>
        </p:nvSpPr>
        <p:spPr>
          <a:xfrm rot="20964888">
            <a:off x="-239631" y="1190382"/>
            <a:ext cx="151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/>
              <a:t>結果通知メールの</a:t>
            </a:r>
            <a:br>
              <a:rPr kumimoji="1" lang="en-US" altLang="ja-JP" sz="700" dirty="0"/>
            </a:br>
            <a:r>
              <a:rPr kumimoji="1" lang="ja-JP" altLang="en-US" sz="700" dirty="0"/>
              <a:t>リンクをクリック！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933022-B8EC-B7A7-8105-D0C8ED9B6973}"/>
              </a:ext>
            </a:extLst>
          </p:cNvPr>
          <p:cNvSpPr txBox="1"/>
          <p:nvPr/>
        </p:nvSpPr>
        <p:spPr>
          <a:xfrm>
            <a:off x="508613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チームマップ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376C54E-35C2-C4C2-ACE3-6A31A7246E95}"/>
              </a:ext>
            </a:extLst>
          </p:cNvPr>
          <p:cNvSpPr/>
          <p:nvPr/>
        </p:nvSpPr>
        <p:spPr>
          <a:xfrm>
            <a:off x="3639685" y="753153"/>
            <a:ext cx="6180356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② 一人ひとりの結果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4D48A4-CBAE-E508-5782-25BA17CD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965"/>
          <a:stretch/>
        </p:blipFill>
        <p:spPr>
          <a:xfrm>
            <a:off x="3639685" y="1394197"/>
            <a:ext cx="305140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FD581E2-0DFA-3AAA-2147-25404DE31D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008"/>
          <a:stretch/>
        </p:blipFill>
        <p:spPr>
          <a:xfrm>
            <a:off x="6769920" y="1394197"/>
            <a:ext cx="3050121" cy="2610244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8BD838-497B-0174-6E15-102B970EBE7B}"/>
              </a:ext>
            </a:extLst>
          </p:cNvPr>
          <p:cNvSpPr txBox="1"/>
          <p:nvPr/>
        </p:nvSpPr>
        <p:spPr>
          <a:xfrm>
            <a:off x="3893585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/>
              <a:t>パーソナルレポート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D1AEE8-66D5-C389-2161-094346D89947}"/>
              </a:ext>
            </a:extLst>
          </p:cNvPr>
          <p:cNvSpPr txBox="1"/>
          <p:nvPr/>
        </p:nvSpPr>
        <p:spPr>
          <a:xfrm>
            <a:off x="6966957" y="1123353"/>
            <a:ext cx="2667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/>
              <a:t>1on1</a:t>
            </a:r>
            <a:r>
              <a:rPr kumimoji="1" lang="ja-JP" altLang="en-US" sz="1100" b="1" dirty="0"/>
              <a:t>テーマシート（旧面談レポート）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DD6E520-7614-D77D-BD44-624354BCC306}"/>
              </a:ext>
            </a:extLst>
          </p:cNvPr>
          <p:cNvSpPr/>
          <p:nvPr/>
        </p:nvSpPr>
        <p:spPr>
          <a:xfrm>
            <a:off x="1969207" y="2049847"/>
            <a:ext cx="963435" cy="566742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45C0744-4DA4-1100-B7ED-8E116C1B12F7}"/>
              </a:ext>
            </a:extLst>
          </p:cNvPr>
          <p:cNvCxnSpPr>
            <a:cxnSpLocks/>
          </p:cNvCxnSpPr>
          <p:nvPr/>
        </p:nvCxnSpPr>
        <p:spPr>
          <a:xfrm>
            <a:off x="2932642" y="2331197"/>
            <a:ext cx="707043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0C611F2-31AD-C87A-392E-1FD5B1B211DD}"/>
              </a:ext>
            </a:extLst>
          </p:cNvPr>
          <p:cNvCxnSpPr>
            <a:cxnSpLocks/>
          </p:cNvCxnSpPr>
          <p:nvPr/>
        </p:nvCxnSpPr>
        <p:spPr>
          <a:xfrm>
            <a:off x="6271730" y="2287053"/>
            <a:ext cx="971156" cy="0"/>
          </a:xfrm>
          <a:prstGeom prst="straightConnector1">
            <a:avLst/>
          </a:prstGeom>
          <a:ln w="381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04BD26-0EC6-6216-1D0E-2BB26C422323}"/>
              </a:ext>
            </a:extLst>
          </p:cNvPr>
          <p:cNvSpPr/>
          <p:nvPr/>
        </p:nvSpPr>
        <p:spPr>
          <a:xfrm>
            <a:off x="5165385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BE4361E-8953-859C-3C3D-6113479C1094}"/>
              </a:ext>
            </a:extLst>
          </p:cNvPr>
          <p:cNvSpPr/>
          <p:nvPr/>
        </p:nvSpPr>
        <p:spPr>
          <a:xfrm>
            <a:off x="7242886" y="2091891"/>
            <a:ext cx="1100932" cy="39032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A90633F0-B278-7C16-C7D4-FC62BCD73A90}"/>
              </a:ext>
            </a:extLst>
          </p:cNvPr>
          <p:cNvSpPr/>
          <p:nvPr/>
        </p:nvSpPr>
        <p:spPr>
          <a:xfrm>
            <a:off x="6451250" y="2499311"/>
            <a:ext cx="725213" cy="250193"/>
          </a:xfrm>
          <a:prstGeom prst="wedgeRectCallout">
            <a:avLst>
              <a:gd name="adj1" fmla="val -19094"/>
              <a:gd name="adj2" fmla="val -10637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タブで</a:t>
            </a:r>
            <a:br>
              <a:rPr kumimoji="1" lang="en-US" altLang="ja-JP" sz="800" b="1" dirty="0">
                <a:solidFill>
                  <a:schemeClr val="bg2"/>
                </a:solidFill>
              </a:rPr>
            </a:br>
            <a:r>
              <a:rPr kumimoji="1" lang="ja-JP" altLang="en-US" sz="800" b="1" dirty="0">
                <a:solidFill>
                  <a:schemeClr val="bg2"/>
                </a:solidFill>
              </a:rPr>
              <a:t>切り替え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99209DB-6B99-6A05-69A2-A007F7876D78}"/>
              </a:ext>
            </a:extLst>
          </p:cNvPr>
          <p:cNvSpPr/>
          <p:nvPr/>
        </p:nvSpPr>
        <p:spPr>
          <a:xfrm>
            <a:off x="323999" y="4147480"/>
            <a:ext cx="9496041" cy="34020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2"/>
                </a:solidFill>
              </a:rPr>
              <a:t>③ 推移</a:t>
            </a:r>
            <a:r>
              <a:rPr kumimoji="1" lang="ja-JP" altLang="en-US" sz="1100" b="1" dirty="0">
                <a:solidFill>
                  <a:schemeClr val="bg2"/>
                </a:solidFill>
              </a:rPr>
              <a:t>を確認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5925D59E-E659-3AB3-442A-08E3D37EDA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8143" b="20116"/>
          <a:stretch/>
        </p:blipFill>
        <p:spPr>
          <a:xfrm>
            <a:off x="6653917" y="4562349"/>
            <a:ext cx="3094729" cy="18571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1CC4FFD-8E8B-306D-D8BD-8712392A84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150"/>
          <a:stretch/>
        </p:blipFill>
        <p:spPr>
          <a:xfrm>
            <a:off x="4113917" y="4565081"/>
            <a:ext cx="2401120" cy="185444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A3A74B2D-B1F7-5516-9391-18CF277C5D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155" b="78418"/>
          <a:stretch/>
        </p:blipFill>
        <p:spPr>
          <a:xfrm>
            <a:off x="400663" y="4562349"/>
            <a:ext cx="2531979" cy="1857171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111BC4A-536B-13D1-9313-C164881D235E}"/>
              </a:ext>
            </a:extLst>
          </p:cNvPr>
          <p:cNvSpPr/>
          <p:nvPr/>
        </p:nvSpPr>
        <p:spPr>
          <a:xfrm>
            <a:off x="407920" y="5311708"/>
            <a:ext cx="1420880" cy="247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u="sng" dirty="0">
                <a:solidFill>
                  <a:srgbClr val="5196D7"/>
                </a:solidFill>
              </a:rPr>
              <a:t>＜アンケート結果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(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推移</a:t>
            </a:r>
            <a:r>
              <a:rPr kumimoji="1" lang="en-US" altLang="ja-JP" sz="900" b="1" u="sng" dirty="0">
                <a:solidFill>
                  <a:srgbClr val="5196D7"/>
                </a:solidFill>
              </a:rPr>
              <a:t>)</a:t>
            </a:r>
            <a:r>
              <a:rPr kumimoji="1" lang="ja-JP" altLang="en-US" sz="900" b="1" u="sng" dirty="0">
                <a:solidFill>
                  <a:srgbClr val="5196D7"/>
                </a:solidFill>
              </a:rPr>
              <a:t>へ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BD3DE9E-9C8D-2DE5-EA06-C3FCF100A1E3}"/>
              </a:ext>
            </a:extLst>
          </p:cNvPr>
          <p:cNvSpPr/>
          <p:nvPr/>
        </p:nvSpPr>
        <p:spPr>
          <a:xfrm>
            <a:off x="346767" y="5262650"/>
            <a:ext cx="1561862" cy="44186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5C0164B5-6236-8C9F-01F6-B586308246C2}"/>
              </a:ext>
            </a:extLst>
          </p:cNvPr>
          <p:cNvCxnSpPr>
            <a:cxnSpLocks/>
          </p:cNvCxnSpPr>
          <p:nvPr/>
        </p:nvCxnSpPr>
        <p:spPr>
          <a:xfrm>
            <a:off x="1908629" y="5473540"/>
            <a:ext cx="2460171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2447FEC7-5984-68AB-F146-1DD2CC2DD6FB}"/>
              </a:ext>
            </a:extLst>
          </p:cNvPr>
          <p:cNvSpPr/>
          <p:nvPr/>
        </p:nvSpPr>
        <p:spPr>
          <a:xfrm>
            <a:off x="1546022" y="5779176"/>
            <a:ext cx="1763235" cy="325670"/>
          </a:xfrm>
          <a:prstGeom prst="wedgeRectCallout">
            <a:avLst>
              <a:gd name="adj1" fmla="val -38438"/>
              <a:gd name="adj2" fmla="val -95234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2"/>
                </a:solidFill>
              </a:rPr>
              <a:t>パーソナルレポート</a:t>
            </a:r>
            <a:r>
              <a:rPr kumimoji="1" lang="en-US" altLang="ja-JP" sz="800" b="1" dirty="0">
                <a:solidFill>
                  <a:schemeClr val="bg2"/>
                </a:solidFill>
              </a:rPr>
              <a:t>/1on1</a:t>
            </a:r>
            <a:r>
              <a:rPr kumimoji="1" lang="ja-JP" altLang="en-US" sz="800" b="1" dirty="0">
                <a:solidFill>
                  <a:schemeClr val="bg2"/>
                </a:solidFill>
              </a:rPr>
              <a:t>テーマシート上部のリンクをクリック</a:t>
            </a:r>
          </a:p>
        </p:txBody>
      </p:sp>
      <p:grpSp>
        <p:nvGrpSpPr>
          <p:cNvPr id="72" name="Group 68">
            <a:extLst>
              <a:ext uri="{FF2B5EF4-FFF2-40B4-BE49-F238E27FC236}">
                <a16:creationId xmlns:a16="http://schemas.microsoft.com/office/drawing/2014/main" id="{DC4184BE-40B3-39D6-5EBB-55EBE76AE97A}"/>
              </a:ext>
            </a:extLst>
          </p:cNvPr>
          <p:cNvGrpSpPr>
            <a:grpSpLocks/>
          </p:cNvGrpSpPr>
          <p:nvPr/>
        </p:nvGrpSpPr>
        <p:grpSpPr bwMode="auto">
          <a:xfrm>
            <a:off x="4113917" y="6303971"/>
            <a:ext cx="2447194" cy="192942"/>
            <a:chOff x="1306" y="3095"/>
            <a:chExt cx="2268" cy="283"/>
          </a:xfrm>
        </p:grpSpPr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3812F627-2471-46B5-F1DB-306ACD41C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D893DDD-764F-1AF5-9275-F1160985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CE6175E5-C162-0C17-7ED3-F8118760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6" name="Group 68">
            <a:extLst>
              <a:ext uri="{FF2B5EF4-FFF2-40B4-BE49-F238E27FC236}">
                <a16:creationId xmlns:a16="http://schemas.microsoft.com/office/drawing/2014/main" id="{E92AD03D-D541-DFE6-4669-8C9BCB7093DC}"/>
              </a:ext>
            </a:extLst>
          </p:cNvPr>
          <p:cNvGrpSpPr>
            <a:grpSpLocks/>
          </p:cNvGrpSpPr>
          <p:nvPr/>
        </p:nvGrpSpPr>
        <p:grpSpPr bwMode="auto">
          <a:xfrm>
            <a:off x="6569755" y="4527730"/>
            <a:ext cx="3178892" cy="205995"/>
            <a:chOff x="1306" y="3095"/>
            <a:chExt cx="2268" cy="283"/>
          </a:xfrm>
        </p:grpSpPr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C9FFE024-8B4A-DCEA-2E5F-5AE76C4C0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28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  <a:cxn ang="0">
                  <a:pos x="2268" y="227"/>
                </a:cxn>
                <a:cxn ang="0">
                  <a:pos x="1814" y="453"/>
                </a:cxn>
                <a:cxn ang="0">
                  <a:pos x="1360" y="227"/>
                </a:cxn>
                <a:cxn ang="0">
                  <a:pos x="907" y="453"/>
                </a:cxn>
                <a:cxn ang="0">
                  <a:pos x="453" y="227"/>
                </a:cxn>
                <a:cxn ang="0">
                  <a:pos x="0" y="453"/>
                </a:cxn>
                <a:cxn ang="0">
                  <a:pos x="0" y="227"/>
                </a:cxn>
              </a:cxnLst>
              <a:rect l="0" t="0" r="r" b="b"/>
              <a:pathLst>
                <a:path w="2268" h="453">
                  <a:moveTo>
                    <a:pt x="0" y="227"/>
                  </a:moveTo>
                  <a:cubicBezTo>
                    <a:pt x="101" y="151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7" y="109"/>
                    <a:pt x="2268" y="0"/>
                  </a:cubicBezTo>
                  <a:cubicBezTo>
                    <a:pt x="2268" y="0"/>
                    <a:pt x="2268" y="113"/>
                    <a:pt x="2268" y="227"/>
                  </a:cubicBezTo>
                  <a:cubicBezTo>
                    <a:pt x="2192" y="302"/>
                    <a:pt x="1965" y="453"/>
                    <a:pt x="1814" y="453"/>
                  </a:cubicBezTo>
                  <a:cubicBezTo>
                    <a:pt x="1663" y="453"/>
                    <a:pt x="1511" y="227"/>
                    <a:pt x="1360" y="227"/>
                  </a:cubicBezTo>
                  <a:cubicBezTo>
                    <a:pt x="1209" y="227"/>
                    <a:pt x="1058" y="453"/>
                    <a:pt x="907" y="453"/>
                  </a:cubicBezTo>
                  <a:cubicBezTo>
                    <a:pt x="756" y="453"/>
                    <a:pt x="604" y="227"/>
                    <a:pt x="453" y="227"/>
                  </a:cubicBezTo>
                  <a:cubicBezTo>
                    <a:pt x="302" y="227"/>
                    <a:pt x="113" y="364"/>
                    <a:pt x="0" y="453"/>
                  </a:cubicBezTo>
                  <a:cubicBezTo>
                    <a:pt x="0" y="340"/>
                    <a:pt x="0" y="227"/>
                    <a:pt x="0" y="227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849924CA-2A35-7B0A-9B4D-E16886628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095"/>
              <a:ext cx="2268" cy="14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F0ADDE29-DD5B-485B-46B8-99D8B9E8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3237"/>
              <a:ext cx="2268" cy="141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453" y="0"/>
                </a:cxn>
                <a:cxn ang="0">
                  <a:pos x="907" y="227"/>
                </a:cxn>
                <a:cxn ang="0">
                  <a:pos x="1360" y="0"/>
                </a:cxn>
                <a:cxn ang="0">
                  <a:pos x="1814" y="227"/>
                </a:cxn>
                <a:cxn ang="0">
                  <a:pos x="2268" y="0"/>
                </a:cxn>
              </a:cxnLst>
              <a:rect l="0" t="0" r="r" b="b"/>
              <a:pathLst>
                <a:path w="2268" h="227">
                  <a:moveTo>
                    <a:pt x="0" y="227"/>
                  </a:moveTo>
                  <a:cubicBezTo>
                    <a:pt x="151" y="113"/>
                    <a:pt x="302" y="0"/>
                    <a:pt x="453" y="0"/>
                  </a:cubicBezTo>
                  <a:cubicBezTo>
                    <a:pt x="604" y="0"/>
                    <a:pt x="756" y="227"/>
                    <a:pt x="907" y="227"/>
                  </a:cubicBezTo>
                  <a:cubicBezTo>
                    <a:pt x="1058" y="227"/>
                    <a:pt x="1209" y="0"/>
                    <a:pt x="1360" y="0"/>
                  </a:cubicBezTo>
                  <a:cubicBezTo>
                    <a:pt x="1511" y="0"/>
                    <a:pt x="1663" y="227"/>
                    <a:pt x="1814" y="227"/>
                  </a:cubicBezTo>
                  <a:cubicBezTo>
                    <a:pt x="1965" y="227"/>
                    <a:pt x="2116" y="113"/>
                    <a:pt x="2268" y="0"/>
                  </a:cubicBezTo>
                </a:path>
              </a:pathLst>
            </a:custGeom>
            <a:noFill/>
            <a:ln w="635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02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角丸四角形 14">
            <a:extLst>
              <a:ext uri="{FF2B5EF4-FFF2-40B4-BE49-F238E27FC236}">
                <a16:creationId xmlns:a16="http://schemas.microsoft.com/office/drawing/2014/main" id="{89B29379-10FC-C192-7687-D4B054F75709}"/>
              </a:ext>
            </a:extLst>
          </p:cNvPr>
          <p:cNvSpPr/>
          <p:nvPr/>
        </p:nvSpPr>
        <p:spPr>
          <a:xfrm>
            <a:off x="5645224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機能改善：異動したメンバーの結果閲覧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C6A51C-A08A-14C7-DD70-30DEDB823622}"/>
              </a:ext>
            </a:extLst>
          </p:cNvPr>
          <p:cNvSpPr/>
          <p:nvPr/>
        </p:nvSpPr>
        <p:spPr>
          <a:xfrm>
            <a:off x="327897" y="803389"/>
            <a:ext cx="9250206" cy="993661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ご自身が異動した場合、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異動先のメンバーの過去の結果を閲覧できる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メンバーが異動してきた場合、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新メンバーの過去の結果を閲覧できる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ようになります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角丸四角形 14">
            <a:extLst>
              <a:ext uri="{FF2B5EF4-FFF2-40B4-BE49-F238E27FC236}">
                <a16:creationId xmlns:a16="http://schemas.microsoft.com/office/drawing/2014/main" id="{02AEF9CC-1847-E70E-F65C-520243AF7DF6}"/>
              </a:ext>
            </a:extLst>
          </p:cNvPr>
          <p:cNvSpPr/>
          <p:nvPr/>
        </p:nvSpPr>
        <p:spPr>
          <a:xfrm>
            <a:off x="1831707" y="2286103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EABA430-0B19-4C12-005C-ED052FC47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0492" y="2682944"/>
            <a:ext cx="495942" cy="495942"/>
          </a:xfrm>
          <a:prstGeom prst="rect">
            <a:avLst/>
          </a:prstGeom>
        </p:spPr>
      </p:pic>
      <p:sp>
        <p:nvSpPr>
          <p:cNvPr id="7" name="角丸四角形 19">
            <a:extLst>
              <a:ext uri="{FF2B5EF4-FFF2-40B4-BE49-F238E27FC236}">
                <a16:creationId xmlns:a16="http://schemas.microsoft.com/office/drawing/2014/main" id="{169C9973-471C-9587-3AC6-856192E0FAB1}"/>
              </a:ext>
            </a:extLst>
          </p:cNvPr>
          <p:cNvSpPr/>
          <p:nvPr/>
        </p:nvSpPr>
        <p:spPr>
          <a:xfrm>
            <a:off x="1831707" y="2286721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582E3A-B6C8-B375-E0CB-84586B752EAE}"/>
              </a:ext>
            </a:extLst>
          </p:cNvPr>
          <p:cNvSpPr txBox="1"/>
          <p:nvPr/>
        </p:nvSpPr>
        <p:spPr>
          <a:xfrm>
            <a:off x="2005547" y="3203376"/>
            <a:ext cx="899671" cy="28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CD8DCE-6607-7D78-921D-7A85259653EF}"/>
              </a:ext>
            </a:extLst>
          </p:cNvPr>
          <p:cNvSpPr txBox="1"/>
          <p:nvPr/>
        </p:nvSpPr>
        <p:spPr>
          <a:xfrm>
            <a:off x="2298125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前回アンケート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15324D-DD18-4945-1D97-CF570CDF39C2}"/>
              </a:ext>
            </a:extLst>
          </p:cNvPr>
          <p:cNvSpPr txBox="1"/>
          <p:nvPr/>
        </p:nvSpPr>
        <p:spPr>
          <a:xfrm>
            <a:off x="2703387" y="2737645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AA4FE3A6-A4C5-4806-E916-E330AC3A2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747" y="2672129"/>
            <a:ext cx="495942" cy="49594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332D22-D212-C5CE-E521-1700C848B873}"/>
              </a:ext>
            </a:extLst>
          </p:cNvPr>
          <p:cNvSpPr txBox="1"/>
          <p:nvPr/>
        </p:nvSpPr>
        <p:spPr>
          <a:xfrm>
            <a:off x="2905218" y="3203375"/>
            <a:ext cx="112462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127F0F7-8B8F-3267-C9E1-BA14A513418B}"/>
              </a:ext>
            </a:extLst>
          </p:cNvPr>
          <p:cNvSpPr/>
          <p:nvPr/>
        </p:nvSpPr>
        <p:spPr>
          <a:xfrm>
            <a:off x="5596996" y="2221708"/>
            <a:ext cx="2429249" cy="2258254"/>
          </a:xfrm>
          <a:prstGeom prst="roundRect">
            <a:avLst>
              <a:gd name="adj" fmla="val 8010"/>
            </a:avLst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1987C1D-02FA-64DE-5367-82DED79F12EA}"/>
              </a:ext>
            </a:extLst>
          </p:cNvPr>
          <p:cNvSpPr txBox="1"/>
          <p:nvPr/>
        </p:nvSpPr>
        <p:spPr>
          <a:xfrm>
            <a:off x="6468676" y="267325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62996F7F-C612-5D2B-D30D-D6AE8F0E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3036" y="2607734"/>
            <a:ext cx="495942" cy="49594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00DD7D2-102F-05AE-6155-15FEA420C4EB}"/>
              </a:ext>
            </a:extLst>
          </p:cNvPr>
          <p:cNvSpPr txBox="1"/>
          <p:nvPr/>
        </p:nvSpPr>
        <p:spPr>
          <a:xfrm>
            <a:off x="6067176" y="1890931"/>
            <a:ext cx="1731719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今回アンケート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5FAF983-B833-A033-6387-B144A7B59581}"/>
              </a:ext>
            </a:extLst>
          </p:cNvPr>
          <p:cNvSpPr txBox="1"/>
          <p:nvPr/>
        </p:nvSpPr>
        <p:spPr>
          <a:xfrm>
            <a:off x="5824103" y="313487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9BCD63D-9EFB-B4C8-B57E-BB82F289243F}"/>
              </a:ext>
            </a:extLst>
          </p:cNvPr>
          <p:cNvSpPr txBox="1"/>
          <p:nvPr/>
        </p:nvSpPr>
        <p:spPr>
          <a:xfrm>
            <a:off x="6671654" y="3134877"/>
            <a:ext cx="1120906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CF83671-9A1E-C5A7-0BEB-8BDF8A54848A}"/>
              </a:ext>
            </a:extLst>
          </p:cNvPr>
          <p:cNvCxnSpPr>
            <a:cxnSpLocks/>
          </p:cNvCxnSpPr>
          <p:nvPr/>
        </p:nvCxnSpPr>
        <p:spPr>
          <a:xfrm flipH="1">
            <a:off x="3718297" y="2968367"/>
            <a:ext cx="2201294" cy="13598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1A57E20-455A-F124-C9A2-267C71614A71}"/>
              </a:ext>
            </a:extLst>
          </p:cNvPr>
          <p:cNvSpPr txBox="1"/>
          <p:nvPr/>
        </p:nvSpPr>
        <p:spPr>
          <a:xfrm>
            <a:off x="4260956" y="3024667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223F9FD5-478C-C40C-B73C-996E86D03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9591" y="2610855"/>
            <a:ext cx="495942" cy="495942"/>
          </a:xfrm>
          <a:prstGeom prst="rect">
            <a:avLst/>
          </a:prstGeom>
        </p:spPr>
      </p:pic>
      <p:sp>
        <p:nvSpPr>
          <p:cNvPr id="65" name="角丸四角形 19">
            <a:extLst>
              <a:ext uri="{FF2B5EF4-FFF2-40B4-BE49-F238E27FC236}">
                <a16:creationId xmlns:a16="http://schemas.microsoft.com/office/drawing/2014/main" id="{BFE13CD4-4837-2D98-9D6A-B8FFFA9BFB3B}"/>
              </a:ext>
            </a:extLst>
          </p:cNvPr>
          <p:cNvSpPr/>
          <p:nvPr/>
        </p:nvSpPr>
        <p:spPr>
          <a:xfrm>
            <a:off x="5596996" y="2214632"/>
            <a:ext cx="746093" cy="371733"/>
          </a:xfrm>
          <a:prstGeom prst="roundRect">
            <a:avLst/>
          </a:prstGeom>
          <a:solidFill>
            <a:schemeClr val="accent4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chemeClr val="bg2"/>
                </a:solidFill>
              </a:rPr>
              <a:t>部署</a:t>
            </a:r>
            <a:r>
              <a:rPr kumimoji="1" lang="en-US" altLang="ja-JP" sz="1000">
                <a:solidFill>
                  <a:schemeClr val="bg2"/>
                </a:solidFill>
              </a:rPr>
              <a:t>A</a:t>
            </a:r>
            <a:endParaRPr kumimoji="1" lang="ja-JP" altLang="en-US" sz="1000">
              <a:solidFill>
                <a:schemeClr val="bg2"/>
              </a:solidFill>
            </a:endParaRPr>
          </a:p>
        </p:txBody>
      </p:sp>
      <p:pic>
        <p:nvPicPr>
          <p:cNvPr id="66" name="グラフィックス 65">
            <a:extLst>
              <a:ext uri="{FF2B5EF4-FFF2-40B4-BE49-F238E27FC236}">
                <a16:creationId xmlns:a16="http://schemas.microsoft.com/office/drawing/2014/main" id="{23501D91-A0AF-3351-E4D0-F85A93D2D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3036" y="3551362"/>
            <a:ext cx="495942" cy="495942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A3009E7-BE1F-DCCE-A3AC-E487EAAD322D}"/>
              </a:ext>
            </a:extLst>
          </p:cNvPr>
          <p:cNvSpPr txBox="1"/>
          <p:nvPr/>
        </p:nvSpPr>
        <p:spPr>
          <a:xfrm>
            <a:off x="6641760" y="4063475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1" name="コネクタ: カギ線 70">
            <a:extLst>
              <a:ext uri="{FF2B5EF4-FFF2-40B4-BE49-F238E27FC236}">
                <a16:creationId xmlns:a16="http://schemas.microsoft.com/office/drawing/2014/main" id="{7EFA7664-3FBF-28EE-0992-6B1B35AB11C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6941" y="3165699"/>
            <a:ext cx="736553" cy="20926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角丸四角形 14">
            <a:extLst>
              <a:ext uri="{FF2B5EF4-FFF2-40B4-BE49-F238E27FC236}">
                <a16:creationId xmlns:a16="http://schemas.microsoft.com/office/drawing/2014/main" id="{285E7821-DBBC-B092-0BB4-8EA22E33FDFE}"/>
              </a:ext>
            </a:extLst>
          </p:cNvPr>
          <p:cNvSpPr/>
          <p:nvPr/>
        </p:nvSpPr>
        <p:spPr>
          <a:xfrm>
            <a:off x="1831707" y="3723808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角丸四角形 19">
            <a:extLst>
              <a:ext uri="{FF2B5EF4-FFF2-40B4-BE49-F238E27FC236}">
                <a16:creationId xmlns:a16="http://schemas.microsoft.com/office/drawing/2014/main" id="{E1EE5C12-9843-CC9C-7925-3881E2CA2B9C}"/>
              </a:ext>
            </a:extLst>
          </p:cNvPr>
          <p:cNvSpPr/>
          <p:nvPr/>
        </p:nvSpPr>
        <p:spPr>
          <a:xfrm>
            <a:off x="1831707" y="3724426"/>
            <a:ext cx="746093" cy="371733"/>
          </a:xfrm>
          <a:prstGeom prst="roundRect">
            <a:avLst/>
          </a:prstGeom>
          <a:solidFill>
            <a:schemeClr val="accent6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B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74" name="グラフィックス 73">
            <a:extLst>
              <a:ext uri="{FF2B5EF4-FFF2-40B4-BE49-F238E27FC236}">
                <a16:creationId xmlns:a16="http://schemas.microsoft.com/office/drawing/2014/main" id="{E5D99FD6-4B67-D565-F3F8-1B90B8B5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0425" y="4148175"/>
            <a:ext cx="495942" cy="495942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ECFF7BB-1861-8C1D-2BA5-EDCDC20E6C90}"/>
              </a:ext>
            </a:extLst>
          </p:cNvPr>
          <p:cNvSpPr txBox="1"/>
          <p:nvPr/>
        </p:nvSpPr>
        <p:spPr>
          <a:xfrm>
            <a:off x="2849149" y="4660288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78" name="グラフィックス 77">
            <a:extLst>
              <a:ext uri="{FF2B5EF4-FFF2-40B4-BE49-F238E27FC236}">
                <a16:creationId xmlns:a16="http://schemas.microsoft.com/office/drawing/2014/main" id="{C4C2033E-9A28-41BC-9F90-2A1153A64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87208" y="4143959"/>
            <a:ext cx="495942" cy="495942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D443C81-64B7-638D-F697-BAE05F1A4BD8}"/>
              </a:ext>
            </a:extLst>
          </p:cNvPr>
          <p:cNvSpPr txBox="1"/>
          <p:nvPr/>
        </p:nvSpPr>
        <p:spPr>
          <a:xfrm>
            <a:off x="1985344" y="4660288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DAD6BD0-2DBB-F7C8-EC02-3798F1AEF083}"/>
              </a:ext>
            </a:extLst>
          </p:cNvPr>
          <p:cNvSpPr txBox="1"/>
          <p:nvPr/>
        </p:nvSpPr>
        <p:spPr>
          <a:xfrm>
            <a:off x="2703387" y="4175630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2" name="角丸四角形 14">
            <a:extLst>
              <a:ext uri="{FF2B5EF4-FFF2-40B4-BE49-F238E27FC236}">
                <a16:creationId xmlns:a16="http://schemas.microsoft.com/office/drawing/2014/main" id="{68F1A722-5D8B-E23C-9AA4-1AD5F09A99B2}"/>
              </a:ext>
            </a:extLst>
          </p:cNvPr>
          <p:cNvSpPr/>
          <p:nvPr/>
        </p:nvSpPr>
        <p:spPr>
          <a:xfrm>
            <a:off x="1831707" y="5180849"/>
            <a:ext cx="2429249" cy="1252606"/>
          </a:xfrm>
          <a:prstGeom prst="roundRect">
            <a:avLst/>
          </a:prstGeom>
          <a:solidFill>
            <a:schemeClr val="accent5">
              <a:alpha val="90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角丸四角形 19">
            <a:extLst>
              <a:ext uri="{FF2B5EF4-FFF2-40B4-BE49-F238E27FC236}">
                <a16:creationId xmlns:a16="http://schemas.microsoft.com/office/drawing/2014/main" id="{EBACDDEF-D621-7C6F-D8D9-6F00DFBF996C}"/>
              </a:ext>
            </a:extLst>
          </p:cNvPr>
          <p:cNvSpPr/>
          <p:nvPr/>
        </p:nvSpPr>
        <p:spPr>
          <a:xfrm>
            <a:off x="1831707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84" name="グラフィックス 83">
            <a:extLst>
              <a:ext uri="{FF2B5EF4-FFF2-40B4-BE49-F238E27FC236}">
                <a16:creationId xmlns:a16="http://schemas.microsoft.com/office/drawing/2014/main" id="{56AF4414-A2BB-B2A9-C8CC-63FA55433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0425" y="5605216"/>
            <a:ext cx="495942" cy="495942"/>
          </a:xfrm>
          <a:prstGeom prst="rect">
            <a:avLst/>
          </a:prstGeom>
        </p:spPr>
      </p:pic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FB4C63E-4101-8CF4-4CA3-37A7F329B46A}"/>
              </a:ext>
            </a:extLst>
          </p:cNvPr>
          <p:cNvSpPr txBox="1"/>
          <p:nvPr/>
        </p:nvSpPr>
        <p:spPr>
          <a:xfrm>
            <a:off x="2849149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6" name="グラフィックス 85">
            <a:extLst>
              <a:ext uri="{FF2B5EF4-FFF2-40B4-BE49-F238E27FC236}">
                <a16:creationId xmlns:a16="http://schemas.microsoft.com/office/drawing/2014/main" id="{EFD17B55-E4A4-6F56-3625-5A3ADABF0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87208" y="5601000"/>
            <a:ext cx="495942" cy="495942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3A3E738-053D-CB66-C518-712F68283B0F}"/>
              </a:ext>
            </a:extLst>
          </p:cNvPr>
          <p:cNvSpPr txBox="1"/>
          <p:nvPr/>
        </p:nvSpPr>
        <p:spPr>
          <a:xfrm>
            <a:off x="1985344" y="6117329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C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0C91696-AF88-5213-69B0-420592C79BBB}"/>
              </a:ext>
            </a:extLst>
          </p:cNvPr>
          <p:cNvSpPr txBox="1"/>
          <p:nvPr/>
        </p:nvSpPr>
        <p:spPr>
          <a:xfrm>
            <a:off x="2703387" y="5632671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0" name="角丸四角形 19">
            <a:extLst>
              <a:ext uri="{FF2B5EF4-FFF2-40B4-BE49-F238E27FC236}">
                <a16:creationId xmlns:a16="http://schemas.microsoft.com/office/drawing/2014/main" id="{70D63220-DF5D-D9E6-9AFA-E1E65647A88D}"/>
              </a:ext>
            </a:extLst>
          </p:cNvPr>
          <p:cNvSpPr/>
          <p:nvPr/>
        </p:nvSpPr>
        <p:spPr>
          <a:xfrm>
            <a:off x="5645046" y="5181467"/>
            <a:ext cx="746093" cy="371733"/>
          </a:xfrm>
          <a:prstGeom prst="roundRect">
            <a:avLst/>
          </a:prstGeom>
          <a:solidFill>
            <a:schemeClr val="accent2">
              <a:alpha val="8199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2"/>
                </a:solidFill>
              </a:rPr>
              <a:t>部署</a:t>
            </a:r>
            <a:r>
              <a:rPr kumimoji="1" lang="en-US" altLang="ja-JP" sz="1000" dirty="0">
                <a:solidFill>
                  <a:schemeClr val="bg2"/>
                </a:solidFill>
              </a:rPr>
              <a:t>C</a:t>
            </a:r>
            <a:endParaRPr kumimoji="1" lang="ja-JP" altLang="en-US" sz="1000" dirty="0">
              <a:solidFill>
                <a:schemeClr val="bg2"/>
              </a:solidFill>
            </a:endParaRPr>
          </a:p>
        </p:txBody>
      </p:sp>
      <p:pic>
        <p:nvPicPr>
          <p:cNvPr id="91" name="グラフィックス 90">
            <a:extLst>
              <a:ext uri="{FF2B5EF4-FFF2-40B4-BE49-F238E27FC236}">
                <a16:creationId xmlns:a16="http://schemas.microsoft.com/office/drawing/2014/main" id="{581CB257-B1ED-FBEE-8909-86452128A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43953" y="5595186"/>
            <a:ext cx="495942" cy="495942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EA5D472-AE73-0A0F-BF1D-A15DBB5868A3}"/>
              </a:ext>
            </a:extLst>
          </p:cNvPr>
          <p:cNvSpPr txBox="1"/>
          <p:nvPr/>
        </p:nvSpPr>
        <p:spPr>
          <a:xfrm>
            <a:off x="5742089" y="6111515"/>
            <a:ext cx="899671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上司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93" name="グラフィックス 92">
            <a:extLst>
              <a:ext uri="{FF2B5EF4-FFF2-40B4-BE49-F238E27FC236}">
                <a16:creationId xmlns:a16="http://schemas.microsoft.com/office/drawing/2014/main" id="{1781EE13-2BE4-D905-FFA0-17E27EC39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7970" y="5605216"/>
            <a:ext cx="495942" cy="495942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BA42B7A1-E031-DAC8-8C99-1C204A10BDF3}"/>
              </a:ext>
            </a:extLst>
          </p:cNvPr>
          <p:cNvSpPr txBox="1"/>
          <p:nvPr/>
        </p:nvSpPr>
        <p:spPr>
          <a:xfrm>
            <a:off x="6826694" y="6117329"/>
            <a:ext cx="1180695" cy="278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メンバー</a:t>
            </a:r>
            <a:r>
              <a:rPr kumimoji="1" lang="en-US" altLang="ja-JP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</a:t>
            </a:r>
            <a:r>
              <a:rPr kumimoji="1" lang="ja-JP" altLang="en-US" sz="1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さん</a:t>
            </a:r>
            <a:endParaRPr kumimoji="1" lang="en-US" altLang="ja-JP"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0D2BF12-FC2F-0A5F-A9E6-C6B99094D035}"/>
              </a:ext>
            </a:extLst>
          </p:cNvPr>
          <p:cNvSpPr txBox="1"/>
          <p:nvPr/>
        </p:nvSpPr>
        <p:spPr>
          <a:xfrm>
            <a:off x="6577101" y="5640957"/>
            <a:ext cx="403663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ー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715D6FD-36DC-A182-56D2-5715810AB819}"/>
              </a:ext>
            </a:extLst>
          </p:cNvPr>
          <p:cNvCxnSpPr>
            <a:cxnSpLocks/>
          </p:cNvCxnSpPr>
          <p:nvPr/>
        </p:nvCxnSpPr>
        <p:spPr>
          <a:xfrm flipH="1">
            <a:off x="3679795" y="5855505"/>
            <a:ext cx="220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FD16165-0DC1-C7C1-8A1F-F001FC5D7ADD}"/>
              </a:ext>
            </a:extLst>
          </p:cNvPr>
          <p:cNvSpPr txBox="1"/>
          <p:nvPr/>
        </p:nvSpPr>
        <p:spPr>
          <a:xfrm>
            <a:off x="4253731" y="5429513"/>
            <a:ext cx="120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閲覧可</a:t>
            </a: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253807B-CE14-372D-8B8D-09E3E2114702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801F3F29-6A0F-12F3-E5CE-69569447BEB4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異動したメンバーの結果を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閲覧できない設定にする場合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このスライドを削除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FBF275D0-38AE-FA8E-CD51-B059045EE831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418E0F04-FECA-6C98-2CB4-EC2B2DA37E6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F65A500A-06F0-ADE3-86AC-077E019AB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981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機能改善：個人結果へのアクセス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0A8C2EE-4D99-9906-B20B-AAC51BA5FA3B}"/>
              </a:ext>
            </a:extLst>
          </p:cNvPr>
          <p:cNvSpPr/>
          <p:nvPr/>
        </p:nvSpPr>
        <p:spPr>
          <a:xfrm>
            <a:off x="327897" y="761208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メンバー個人ページに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アクセスしやすく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なります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497A24-7DD8-9699-0FD6-BFC6D8628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55"/>
          <a:stretch/>
        </p:blipFill>
        <p:spPr>
          <a:xfrm>
            <a:off x="1601291" y="4139622"/>
            <a:ext cx="3699457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C928E61-2B8B-5B89-B4ED-857C34B40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19" y="4133744"/>
            <a:ext cx="3628463" cy="172708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7DD6947-2371-F40B-707C-6EB5170BA5C7}"/>
              </a:ext>
            </a:extLst>
          </p:cNvPr>
          <p:cNvSpPr/>
          <p:nvPr/>
        </p:nvSpPr>
        <p:spPr>
          <a:xfrm>
            <a:off x="1501297" y="4997286"/>
            <a:ext cx="1153003" cy="451776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0031E18-D3C8-CBFF-E623-08FC7D5B65AB}"/>
              </a:ext>
            </a:extLst>
          </p:cNvPr>
          <p:cNvSpPr/>
          <p:nvPr/>
        </p:nvSpPr>
        <p:spPr>
          <a:xfrm>
            <a:off x="5881619" y="4997285"/>
            <a:ext cx="1854201" cy="863543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C3E6418-583A-92C4-7826-C67FC9EE16B8}"/>
              </a:ext>
            </a:extLst>
          </p:cNvPr>
          <p:cNvCxnSpPr>
            <a:cxnSpLocks/>
          </p:cNvCxnSpPr>
          <p:nvPr/>
        </p:nvCxnSpPr>
        <p:spPr>
          <a:xfrm>
            <a:off x="2654300" y="5228638"/>
            <a:ext cx="315595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AC7874CE-0303-09F7-7640-E30043CDAD27}"/>
              </a:ext>
            </a:extLst>
          </p:cNvPr>
          <p:cNvSpPr/>
          <p:nvPr/>
        </p:nvSpPr>
        <p:spPr>
          <a:xfrm>
            <a:off x="292887" y="1773473"/>
            <a:ext cx="1148007" cy="169069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閲覧者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D6893F2-D417-B1B0-CE81-03344E8DE6A4}"/>
              </a:ext>
            </a:extLst>
          </p:cNvPr>
          <p:cNvSpPr/>
          <p:nvPr/>
        </p:nvSpPr>
        <p:spPr>
          <a:xfrm>
            <a:off x="292887" y="4120860"/>
            <a:ext cx="1148007" cy="1739968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上司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8" name="四角形吹き出し 6">
            <a:extLst>
              <a:ext uri="{FF2B5EF4-FFF2-40B4-BE49-F238E27FC236}">
                <a16:creationId xmlns:a16="http://schemas.microsoft.com/office/drawing/2014/main" id="{C783CE95-94C0-4209-2C13-A02BFD1CC3B9}"/>
              </a:ext>
            </a:extLst>
          </p:cNvPr>
          <p:cNvSpPr/>
          <p:nvPr/>
        </p:nvSpPr>
        <p:spPr>
          <a:xfrm>
            <a:off x="2855209" y="4253167"/>
            <a:ext cx="1796244" cy="654828"/>
          </a:xfrm>
          <a:prstGeom prst="wedgeRectCallout">
            <a:avLst>
              <a:gd name="adj1" fmla="val -72596"/>
              <a:gd name="adj2" fmla="val 764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どのページからでも、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すぐにメンバーリストを呼び出せます。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69E9A3-DBA9-D987-1868-8CACAF962A16}"/>
              </a:ext>
            </a:extLst>
          </p:cNvPr>
          <p:cNvGrpSpPr/>
          <p:nvPr/>
        </p:nvGrpSpPr>
        <p:grpSpPr>
          <a:xfrm>
            <a:off x="1501297" y="1705878"/>
            <a:ext cx="8076806" cy="1687189"/>
            <a:chOff x="1501297" y="2599406"/>
            <a:chExt cx="8076806" cy="168718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438C13C-94D3-FF8D-A58F-57CEF0BA9838}"/>
                </a:ext>
              </a:extLst>
            </p:cNvPr>
            <p:cNvGrpSpPr/>
            <p:nvPr/>
          </p:nvGrpSpPr>
          <p:grpSpPr>
            <a:xfrm>
              <a:off x="1501297" y="2788650"/>
              <a:ext cx="8076806" cy="1497945"/>
              <a:chOff x="870999" y="2863722"/>
              <a:chExt cx="8076806" cy="1497945"/>
            </a:xfrm>
          </p:grpSpPr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6DE273DF-9BA2-16F5-6015-76CF6CE72F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8103"/>
              <a:stretch/>
            </p:blipFill>
            <p:spPr>
              <a:xfrm>
                <a:off x="970994" y="2863722"/>
                <a:ext cx="7964011" cy="1497945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79952F6-7C4D-F54D-B067-7F104B8A5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0711" b="77789"/>
              <a:stretch/>
            </p:blipFill>
            <p:spPr>
              <a:xfrm>
                <a:off x="870999" y="2943893"/>
                <a:ext cx="3150156" cy="649401"/>
              </a:xfrm>
              <a:prstGeom prst="rect">
                <a:avLst/>
              </a:prstGeom>
            </p:spPr>
          </p:pic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9D8FCC4C-6C1C-F2BC-3C9E-C44D03DB84C4}"/>
                  </a:ext>
                </a:extLst>
              </p:cNvPr>
              <p:cNvSpPr/>
              <p:nvPr/>
            </p:nvSpPr>
            <p:spPr>
              <a:xfrm>
                <a:off x="3937000" y="3268593"/>
                <a:ext cx="419100" cy="16040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1275DC1D-7C59-0692-AF6D-0B9815066623}"/>
                  </a:ext>
                </a:extLst>
              </p:cNvPr>
              <p:cNvSpPr/>
              <p:nvPr/>
            </p:nvSpPr>
            <p:spPr>
              <a:xfrm>
                <a:off x="8731805" y="3698045"/>
                <a:ext cx="216000" cy="23741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FB9739C-E5D7-D4CE-26FA-D14080E5B3C5}"/>
                </a:ext>
              </a:extLst>
            </p:cNvPr>
            <p:cNvSpPr/>
            <p:nvPr/>
          </p:nvSpPr>
          <p:spPr>
            <a:xfrm>
              <a:off x="1606550" y="2927006"/>
              <a:ext cx="7898350" cy="135958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AF15773-7EA0-62C3-A161-E5AB4422490A}"/>
                </a:ext>
              </a:extLst>
            </p:cNvPr>
            <p:cNvSpPr/>
            <p:nvPr/>
          </p:nvSpPr>
          <p:spPr>
            <a:xfrm>
              <a:off x="5928572" y="3066446"/>
              <a:ext cx="2834428" cy="451776"/>
            </a:xfrm>
            <a:prstGeom prst="rect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吹き出し 6">
              <a:extLst>
                <a:ext uri="{FF2B5EF4-FFF2-40B4-BE49-F238E27FC236}">
                  <a16:creationId xmlns:a16="http://schemas.microsoft.com/office/drawing/2014/main" id="{B1670373-A5DC-4B79-6FD9-25B2F09F8E25}"/>
                </a:ext>
              </a:extLst>
            </p:cNvPr>
            <p:cNvSpPr/>
            <p:nvPr/>
          </p:nvSpPr>
          <p:spPr>
            <a:xfrm>
              <a:off x="4014006" y="2599406"/>
              <a:ext cx="1796244" cy="654828"/>
            </a:xfrm>
            <a:prstGeom prst="wedgeRectCallout">
              <a:avLst>
                <a:gd name="adj1" fmla="val 70224"/>
                <a:gd name="adj2" fmla="val 47342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b="1" dirty="0">
                  <a:solidFill>
                    <a:schemeClr val="bg2"/>
                  </a:solidFill>
                </a:rPr>
                <a:t>メンバーを検索できます。</a:t>
              </a:r>
              <a:endParaRPr kumimoji="1" lang="en-US" altLang="ja-JP" sz="11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1B9123F6-42B2-43EF-983C-00567859DF3D}"/>
                </a:ext>
              </a:extLst>
            </p:cNvPr>
            <p:cNvSpPr/>
            <p:nvPr/>
          </p:nvSpPr>
          <p:spPr>
            <a:xfrm>
              <a:off x="1733550" y="3670300"/>
              <a:ext cx="3852000" cy="6162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55510687-D800-3961-F8D7-B72D6FFF23FA}"/>
                </a:ext>
              </a:extLst>
            </p:cNvPr>
            <p:cNvSpPr/>
            <p:nvPr/>
          </p:nvSpPr>
          <p:spPr>
            <a:xfrm>
              <a:off x="5575300" y="4165600"/>
              <a:ext cx="1854201" cy="12099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77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機能改善：チームマップ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1A94779-3570-A80C-5BC1-5973B78BBC0F}"/>
              </a:ext>
            </a:extLst>
          </p:cNvPr>
          <p:cNvSpPr/>
          <p:nvPr/>
        </p:nvSpPr>
        <p:spPr>
          <a:xfrm>
            <a:off x="324000" y="791521"/>
            <a:ext cx="9250206" cy="89757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チームマップで、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メンバーを検索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できます／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未回答者を確認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月下旬以降リリース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／複数部署を兼務している場合でも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１つのチームマップでメンバー全員の結果を確認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23B1EFD-8E54-B1A6-7024-94C7CF29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1"/>
          <a:stretch/>
        </p:blipFill>
        <p:spPr>
          <a:xfrm>
            <a:off x="974725" y="1783684"/>
            <a:ext cx="7956550" cy="455361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7E8F3AC-713B-14A3-8ED9-B41922E092E0}"/>
              </a:ext>
            </a:extLst>
          </p:cNvPr>
          <p:cNvSpPr/>
          <p:nvPr/>
        </p:nvSpPr>
        <p:spPr>
          <a:xfrm>
            <a:off x="1098550" y="2530406"/>
            <a:ext cx="7708900" cy="581094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吹き出し 6">
            <a:extLst>
              <a:ext uri="{FF2B5EF4-FFF2-40B4-BE49-F238E27FC236}">
                <a16:creationId xmlns:a16="http://schemas.microsoft.com/office/drawing/2014/main" id="{7D9915AE-8014-4336-B60E-6FDC20A0CB2B}"/>
              </a:ext>
            </a:extLst>
          </p:cNvPr>
          <p:cNvSpPr/>
          <p:nvPr/>
        </p:nvSpPr>
        <p:spPr>
          <a:xfrm>
            <a:off x="6709333" y="1689100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メンバーを検索できます。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45C1F4-84A1-D628-B89C-9A2A259F26E2}"/>
              </a:ext>
            </a:extLst>
          </p:cNvPr>
          <p:cNvSpPr/>
          <p:nvPr/>
        </p:nvSpPr>
        <p:spPr>
          <a:xfrm>
            <a:off x="1098550" y="3864572"/>
            <a:ext cx="7708900" cy="872528"/>
          </a:xfrm>
          <a:prstGeom prst="rect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吹き出し 6">
            <a:extLst>
              <a:ext uri="{FF2B5EF4-FFF2-40B4-BE49-F238E27FC236}">
                <a16:creationId xmlns:a16="http://schemas.microsoft.com/office/drawing/2014/main" id="{0D66E4C0-92E8-25EE-471B-7D6ACB40A846}"/>
              </a:ext>
            </a:extLst>
          </p:cNvPr>
          <p:cNvSpPr/>
          <p:nvPr/>
        </p:nvSpPr>
        <p:spPr>
          <a:xfrm>
            <a:off x="6709333" y="3162452"/>
            <a:ext cx="1940213" cy="654828"/>
          </a:xfrm>
          <a:prstGeom prst="wedgeRectCallout">
            <a:avLst>
              <a:gd name="adj1" fmla="val -19569"/>
              <a:gd name="adj2" fmla="val 8904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未回答のメンバーを</a:t>
            </a:r>
            <a:endParaRPr kumimoji="1" lang="en-US" altLang="ja-JP" sz="11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2"/>
                </a:solidFill>
              </a:rPr>
              <a:t>確認できます。</a:t>
            </a:r>
            <a:br>
              <a:rPr kumimoji="1" lang="en-US" altLang="ja-JP" sz="1100" dirty="0">
                <a:solidFill>
                  <a:schemeClr val="bg2"/>
                </a:solidFill>
              </a:rPr>
            </a:br>
            <a:r>
              <a:rPr kumimoji="1" lang="en-US" altLang="ja-JP" sz="800" dirty="0">
                <a:solidFill>
                  <a:schemeClr val="bg2"/>
                </a:solidFill>
              </a:rPr>
              <a:t>*</a:t>
            </a:r>
            <a:r>
              <a:rPr kumimoji="1" lang="ja-JP" altLang="en-US" sz="800" dirty="0">
                <a:solidFill>
                  <a:schemeClr val="bg2"/>
                </a:solidFill>
              </a:rPr>
              <a:t>こちらは</a:t>
            </a:r>
            <a:r>
              <a:rPr kumimoji="1" lang="en-US" altLang="ja-JP" sz="800" dirty="0">
                <a:solidFill>
                  <a:schemeClr val="bg2"/>
                </a:solidFill>
              </a:rPr>
              <a:t>1</a:t>
            </a:r>
            <a:r>
              <a:rPr kumimoji="1" lang="ja-JP" altLang="en-US" sz="800" dirty="0">
                <a:solidFill>
                  <a:schemeClr val="bg2"/>
                </a:solidFill>
              </a:rPr>
              <a:t>月下旬以降リリースする</a:t>
            </a:r>
            <a:br>
              <a:rPr kumimoji="1" lang="en-US" altLang="ja-JP" sz="800" dirty="0">
                <a:solidFill>
                  <a:schemeClr val="bg2"/>
                </a:solidFill>
              </a:rPr>
            </a:br>
            <a:r>
              <a:rPr kumimoji="1" lang="ja-JP" altLang="en-US" sz="800" dirty="0">
                <a:solidFill>
                  <a:schemeClr val="bg2"/>
                </a:solidFill>
              </a:rPr>
              <a:t>機能となります</a:t>
            </a:r>
            <a:endParaRPr kumimoji="1" lang="en-US" altLang="ja-JP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5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5681DD3-6EB1-AC8C-750A-38CEDAC7BB93}"/>
              </a:ext>
            </a:extLst>
          </p:cNvPr>
          <p:cNvGrpSpPr/>
          <p:nvPr/>
        </p:nvGrpSpPr>
        <p:grpSpPr>
          <a:xfrm>
            <a:off x="681862" y="2465634"/>
            <a:ext cx="8542275" cy="760965"/>
            <a:chOff x="681862" y="3837234"/>
            <a:chExt cx="8542275" cy="76096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06E94FD-5829-3E08-3F92-428C359B08DE}"/>
                </a:ext>
              </a:extLst>
            </p:cNvPr>
            <p:cNvGrpSpPr/>
            <p:nvPr/>
          </p:nvGrpSpPr>
          <p:grpSpPr>
            <a:xfrm>
              <a:off x="681862" y="3837234"/>
              <a:ext cx="8542275" cy="760965"/>
              <a:chOff x="3172022" y="5252365"/>
              <a:chExt cx="5921528" cy="527503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0D9488A7-DE27-907B-DC90-D27F955B8F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255" r="-1" b="90721"/>
              <a:stretch/>
            </p:blipFill>
            <p:spPr>
              <a:xfrm>
                <a:off x="3172022" y="5252365"/>
                <a:ext cx="5921528" cy="527503"/>
              </a:xfrm>
              <a:prstGeom prst="rect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6B8A548-44BD-78EC-3D7C-E2B5DA676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983" r="57948" b="90721"/>
              <a:stretch/>
            </p:blipFill>
            <p:spPr>
              <a:xfrm>
                <a:off x="3241478" y="5340252"/>
                <a:ext cx="3423044" cy="414787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9DBCA0A-2DDC-C384-B77D-83CFD9B3BE7C}"/>
                </a:ext>
              </a:extLst>
            </p:cNvPr>
            <p:cNvSpPr/>
            <p:nvPr/>
          </p:nvSpPr>
          <p:spPr>
            <a:xfrm>
              <a:off x="2584938" y="4118944"/>
              <a:ext cx="448408" cy="373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B4DC39-3207-BB56-D686-3AE0002010F1}"/>
                </a:ext>
              </a:extLst>
            </p:cNvPr>
            <p:cNvSpPr/>
            <p:nvPr/>
          </p:nvSpPr>
          <p:spPr>
            <a:xfrm>
              <a:off x="4152504" y="4118944"/>
              <a:ext cx="1333896" cy="373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操作方法詳細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893413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詳細の操作方法は下記</a:t>
            </a:r>
            <a:r>
              <a:rPr kumimoji="1" lang="en-US" altLang="ja-JP" sz="2400" b="1" dirty="0"/>
              <a:t>URL</a:t>
            </a:r>
            <a:r>
              <a:rPr kumimoji="1" lang="ja-JP" altLang="en-US" sz="2400" b="1" dirty="0"/>
              <a:t>の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 dirty="0"/>
              <a:t>をご覧ください</a:t>
            </a:r>
            <a:endParaRPr kumimoji="1" lang="en-US" altLang="ja-JP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2747344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2148981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ここ！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2158496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▼リニューアル後は、インサイズの</a:t>
            </a:r>
            <a:r>
              <a:rPr kumimoji="1" lang="en-US" altLang="ja-JP" sz="1200" b="1" dirty="0"/>
              <a:t>TOP</a:t>
            </a:r>
            <a:r>
              <a:rPr kumimoji="1" lang="ja-JP" altLang="en-US" sz="1200" b="1" dirty="0"/>
              <a:t>画面右上の？マークからもアクセスできます</a:t>
            </a:r>
            <a:endParaRPr lang="ja-JP" altLang="en-US" sz="1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88B16B-6BF8-F451-874C-042199DBCBF7}"/>
              </a:ext>
            </a:extLst>
          </p:cNvPr>
          <p:cNvSpPr txBox="1"/>
          <p:nvPr/>
        </p:nvSpPr>
        <p:spPr>
          <a:xfrm>
            <a:off x="735171" y="1393326"/>
            <a:ext cx="84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4"/>
              </a:rPr>
              <a:t>https://admin.support.recruit-insides.net/hc/ja/categories/38631301650969</a:t>
            </a:r>
            <a:endParaRPr kumimoji="1" lang="en-US" altLang="ja-JP" b="1" dirty="0"/>
          </a:p>
          <a:p>
            <a:pPr algn="ctr"/>
            <a:endParaRPr kumimoji="1" lang="ja-JP" altLang="en-US" b="1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9D1DA6-B4B6-0F29-7360-062AABA4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62" y="3429000"/>
            <a:ext cx="4607170" cy="287535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8129BBC-71B0-9E48-8934-4236A9CC1902}"/>
              </a:ext>
            </a:extLst>
          </p:cNvPr>
          <p:cNvSpPr/>
          <p:nvPr/>
        </p:nvSpPr>
        <p:spPr>
          <a:xfrm>
            <a:off x="1642085" y="4866677"/>
            <a:ext cx="830873" cy="14376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DC58B6-B85A-EFA0-9D84-4D212B05A2AF}"/>
              </a:ext>
            </a:extLst>
          </p:cNvPr>
          <p:cNvSpPr/>
          <p:nvPr/>
        </p:nvSpPr>
        <p:spPr>
          <a:xfrm>
            <a:off x="3352921" y="5420322"/>
            <a:ext cx="830873" cy="8840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B8160AD-FF27-E037-72A0-E87D54D2E796}"/>
              </a:ext>
            </a:extLst>
          </p:cNvPr>
          <p:cNvSpPr/>
          <p:nvPr/>
        </p:nvSpPr>
        <p:spPr>
          <a:xfrm>
            <a:off x="4224092" y="4701483"/>
            <a:ext cx="813289" cy="8840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81E9075-148C-78AF-0295-4DA6747A115C}"/>
              </a:ext>
            </a:extLst>
          </p:cNvPr>
          <p:cNvSpPr txBox="1"/>
          <p:nvPr/>
        </p:nvSpPr>
        <p:spPr>
          <a:xfrm>
            <a:off x="5486400" y="4820157"/>
            <a:ext cx="3573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★がついている箇所のみ</a:t>
            </a:r>
            <a:endParaRPr kumimoji="1" lang="en-US" altLang="ja-JP" dirty="0"/>
          </a:p>
          <a:p>
            <a:r>
              <a:rPr kumimoji="1" lang="ja-JP" altLang="en-US" dirty="0"/>
              <a:t>ご確認ください</a:t>
            </a:r>
            <a:endParaRPr kumimoji="1" lang="en-US" altLang="ja-JP" dirty="0"/>
          </a:p>
          <a:p>
            <a:r>
              <a:rPr kumimoji="1" lang="ja-JP" altLang="en-US" dirty="0"/>
              <a:t>（それ以外は、利用しない機能に関するマニュアルです）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82134455-233C-98F6-35CA-112CEECE59A9}"/>
              </a:ext>
            </a:extLst>
          </p:cNvPr>
          <p:cNvSpPr/>
          <p:nvPr/>
        </p:nvSpPr>
        <p:spPr>
          <a:xfrm>
            <a:off x="5486400" y="3400939"/>
            <a:ext cx="2400300" cy="1325604"/>
          </a:xfrm>
          <a:prstGeom prst="wedgeRectCallout">
            <a:avLst>
              <a:gd name="adj1" fmla="val -180906"/>
              <a:gd name="adj2" fmla="val 65816"/>
            </a:avLst>
          </a:prstGeom>
          <a:solidFill>
            <a:srgbClr val="FFFFFF">
              <a:alpha val="43922"/>
            </a:srgb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6BBAB2A-72C5-7F6C-4D3E-464B6A11A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311" y="3558845"/>
            <a:ext cx="2162477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 dirty="0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D4CF620-99DC-774F-A19B-A3DEA76BF479}"/>
              </a:ext>
            </a:extLst>
          </p:cNvPr>
          <p:cNvGrpSpPr/>
          <p:nvPr/>
        </p:nvGrpSpPr>
        <p:grpSpPr>
          <a:xfrm>
            <a:off x="1904475" y="2139674"/>
            <a:ext cx="6514311" cy="1116199"/>
            <a:chOff x="1904475" y="1809880"/>
            <a:chExt cx="6514311" cy="1116199"/>
          </a:xfrm>
        </p:grpSpPr>
        <p:sp>
          <p:nvSpPr>
            <p:cNvPr id="3" name="四角形: 角を丸くする 2">
              <a:hlinkClick r:id="rId2"/>
              <a:extLst>
                <a:ext uri="{FF2B5EF4-FFF2-40B4-BE49-F238E27FC236}">
                  <a16:creationId xmlns:a16="http://schemas.microsoft.com/office/drawing/2014/main" id="{EC57D40E-3A79-51E4-831B-DCE6BCF1238D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上司 ～</a:t>
              </a:r>
            </a:p>
          </p:txBody>
        </p:sp>
        <p:pic>
          <p:nvPicPr>
            <p:cNvPr id="5" name="図 4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6B6288C6-836D-7FD5-BE2A-FC57A02A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492A617-4ECA-B128-7DF4-0FA1C87F244E}"/>
              </a:ext>
            </a:extLst>
          </p:cNvPr>
          <p:cNvGrpSpPr/>
          <p:nvPr/>
        </p:nvGrpSpPr>
        <p:grpSpPr>
          <a:xfrm>
            <a:off x="1904475" y="3781516"/>
            <a:ext cx="6514311" cy="1116199"/>
            <a:chOff x="1904475" y="1809880"/>
            <a:chExt cx="6514311" cy="1116199"/>
          </a:xfrm>
        </p:grpSpPr>
        <p:sp>
          <p:nvSpPr>
            <p:cNvPr id="8" name="四角形: 角を丸くする 7">
              <a:hlinkClick r:id="rId4"/>
              <a:extLst>
                <a:ext uri="{FF2B5EF4-FFF2-40B4-BE49-F238E27FC236}">
                  <a16:creationId xmlns:a16="http://schemas.microsoft.com/office/drawing/2014/main" id="{19B312BD-90BC-DDB7-FFD1-9B90972CBBB1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  <a:br>
                <a:rPr kumimoji="1" lang="en-US" altLang="ja-JP" sz="2000" b="1" dirty="0">
                  <a:solidFill>
                    <a:schemeClr val="bg2"/>
                  </a:solidFill>
                </a:rPr>
              </a:br>
              <a:r>
                <a:rPr kumimoji="1" lang="ja-JP" altLang="en-US" sz="2000" b="1" dirty="0">
                  <a:solidFill>
                    <a:schemeClr val="bg2"/>
                  </a:solidFill>
                </a:rPr>
                <a:t>　～ 閲覧者 ～</a:t>
              </a:r>
            </a:p>
          </p:txBody>
        </p:sp>
        <p:pic>
          <p:nvPicPr>
            <p:cNvPr id="9" name="図 8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B7A5579F-6E78-DE74-3845-D24FBEF1C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82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9906AEF-9A1D-347A-E03F-5D49352B8AFF}"/>
              </a:ext>
            </a:extLst>
          </p:cNvPr>
          <p:cNvSpPr/>
          <p:nvPr/>
        </p:nvSpPr>
        <p:spPr>
          <a:xfrm>
            <a:off x="2925581" y="3785016"/>
            <a:ext cx="4054839" cy="56962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2"/>
                </a:solidFill>
              </a:rPr>
              <a:t>上司・閲覧者の皆様へ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字幕 3">
            <a:extLst>
              <a:ext uri="{FF2B5EF4-FFF2-40B4-BE49-F238E27FC236}">
                <a16:creationId xmlns:a16="http://schemas.microsoft.com/office/drawing/2014/main" id="{DC98697C-DFE4-EFD2-3EDB-D6BE65075511}"/>
              </a:ext>
            </a:extLst>
          </p:cNvPr>
          <p:cNvSpPr txBox="1">
            <a:spLocks/>
          </p:cNvSpPr>
          <p:nvPr/>
        </p:nvSpPr>
        <p:spPr>
          <a:xfrm>
            <a:off x="3363524" y="1066960"/>
            <a:ext cx="6247403" cy="4724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1BAD01E-B99E-E7F5-55AF-279C21487948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845FF9A-EB6A-AF17-FA7F-E18E69851B1A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B37DF68-E819-62B5-6985-01A38A222744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1C8306A-A08B-BAD4-6F6C-E73C10F4E9F6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D5857C02-B662-9A81-CA51-BD5FD2E20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8F02E31-D48A-28E3-E23A-1FD3A8553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5" y="834641"/>
            <a:ext cx="9141069" cy="5458750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</a:t>
            </a:r>
            <a:r>
              <a:rPr lang="ja-JP" altLang="en-US" dirty="0"/>
              <a:t>月</a:t>
            </a:r>
            <a:r>
              <a:rPr lang="en-US" altLang="ja-JP" dirty="0"/>
              <a:t>24</a:t>
            </a:r>
            <a:r>
              <a:rPr lang="ja-JP" altLang="en-US" dirty="0"/>
              <a:t>日、インサイズがリニューアルします。</a:t>
            </a:r>
          </a:p>
        </p:txBody>
      </p:sp>
      <p:sp>
        <p:nvSpPr>
          <p:cNvPr id="4" name="四角形吹き出し 15">
            <a:extLst>
              <a:ext uri="{FF2B5EF4-FFF2-40B4-BE49-F238E27FC236}">
                <a16:creationId xmlns:a16="http://schemas.microsoft.com/office/drawing/2014/main" id="{7B814B75-269A-0E3D-EE7B-CEBA1FEEB43A}"/>
              </a:ext>
            </a:extLst>
          </p:cNvPr>
          <p:cNvSpPr/>
          <p:nvPr/>
        </p:nvSpPr>
        <p:spPr>
          <a:xfrm>
            <a:off x="7063204" y="5351824"/>
            <a:ext cx="2680138" cy="941567"/>
          </a:xfrm>
          <a:prstGeom prst="wedgeRectCallout">
            <a:avLst>
              <a:gd name="adj1" fmla="val -62086"/>
              <a:gd name="adj2" fmla="val -501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直属のメンバー一覧が表示され、</a:t>
            </a:r>
            <a:endParaRPr kumimoji="1" lang="en-US" altLang="ja-JP" sz="1050" b="1" dirty="0">
              <a:solidFill>
                <a:schemeClr val="bg2"/>
              </a:solidFill>
            </a:endParaRPr>
          </a:p>
          <a:p>
            <a:r>
              <a:rPr kumimoji="1" lang="ja-JP" altLang="en-US" sz="1050" b="1" dirty="0">
                <a:solidFill>
                  <a:schemeClr val="bg2"/>
                </a:solidFill>
              </a:rPr>
              <a:t>アンケート結果にすぐアクセスできます。</a:t>
            </a:r>
            <a:endParaRPr kumimoji="1" lang="en-US" altLang="ja-JP" sz="800" b="1" dirty="0">
              <a:solidFill>
                <a:schemeClr val="bg2"/>
              </a:solidFill>
            </a:endParaRPr>
          </a:p>
        </p:txBody>
      </p:sp>
      <p:sp>
        <p:nvSpPr>
          <p:cNvPr id="6" name="四角形吹き出し 15">
            <a:extLst>
              <a:ext uri="{FF2B5EF4-FFF2-40B4-BE49-F238E27FC236}">
                <a16:creationId xmlns:a16="http://schemas.microsoft.com/office/drawing/2014/main" id="{F3E129A9-C93D-7C53-CC02-B94DBCD96BE2}"/>
              </a:ext>
            </a:extLst>
          </p:cNvPr>
          <p:cNvSpPr/>
          <p:nvPr/>
        </p:nvSpPr>
        <p:spPr>
          <a:xfrm>
            <a:off x="2737564" y="2689657"/>
            <a:ext cx="1424679" cy="615221"/>
          </a:xfrm>
          <a:prstGeom prst="wedgeRectCallout">
            <a:avLst>
              <a:gd name="adj1" fmla="val -70054"/>
              <a:gd name="adj2" fmla="val -4913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b="1" dirty="0">
                <a:solidFill>
                  <a:schemeClr val="bg2"/>
                </a:solidFill>
              </a:rPr>
              <a:t>アンケート回答など、</a:t>
            </a:r>
            <a:r>
              <a:rPr kumimoji="1" lang="en-US" altLang="ja-JP" sz="1000" b="1" dirty="0">
                <a:solidFill>
                  <a:schemeClr val="bg2"/>
                </a:solidFill>
              </a:rPr>
              <a:t>Todo</a:t>
            </a:r>
            <a:r>
              <a:rPr kumimoji="1" lang="ja-JP" altLang="en-US" sz="1000" b="1" dirty="0">
                <a:solidFill>
                  <a:schemeClr val="bg2"/>
                </a:solidFill>
              </a:rPr>
              <a:t>が表示されます。</a:t>
            </a:r>
            <a:endParaRPr kumimoji="1" lang="en-US" altLang="ja-JP" sz="1000" b="1" dirty="0">
              <a:solidFill>
                <a:schemeClr val="bg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6D27C48-C04F-4304-5AA5-9FD8452C1220}"/>
              </a:ext>
            </a:extLst>
          </p:cNvPr>
          <p:cNvSpPr/>
          <p:nvPr/>
        </p:nvSpPr>
        <p:spPr>
          <a:xfrm>
            <a:off x="1749287" y="1113183"/>
            <a:ext cx="500932" cy="294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B84664A-441D-9A4B-8DA2-36EF5D1AC952}"/>
              </a:ext>
            </a:extLst>
          </p:cNvPr>
          <p:cNvSpPr/>
          <p:nvPr/>
        </p:nvSpPr>
        <p:spPr>
          <a:xfrm>
            <a:off x="3554234" y="1113183"/>
            <a:ext cx="500932" cy="2941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3650838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1316345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2961282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936444"/>
            <a:ext cx="9060634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 dirty="0"/>
              <a:t>2024</a:t>
            </a:r>
            <a:r>
              <a:rPr kumimoji="1" lang="ja-JP" altLang="en-US" sz="3600" b="1" dirty="0"/>
              <a:t>年</a:t>
            </a:r>
            <a:r>
              <a:rPr kumimoji="1" lang="en-US" altLang="ja-JP" sz="3600" b="1" dirty="0"/>
              <a:t>12</a:t>
            </a:r>
            <a:r>
              <a:rPr kumimoji="1" lang="ja-JP" altLang="en-US" sz="3600" b="1" dirty="0"/>
              <a:t>月</a:t>
            </a:r>
            <a:r>
              <a:rPr kumimoji="1" lang="en-US" altLang="ja-JP" sz="3600" b="1" dirty="0"/>
              <a:t>23</a:t>
            </a:r>
            <a:r>
              <a:rPr kumimoji="1" lang="ja-JP" altLang="en-US" sz="3600" b="1" dirty="0"/>
              <a:t>日</a:t>
            </a:r>
            <a:r>
              <a:rPr kumimoji="1" lang="en-US" altLang="ja-JP" sz="3600" b="1" dirty="0"/>
              <a:t>20:00</a:t>
            </a:r>
            <a:r>
              <a:rPr kumimoji="1" lang="ja-JP" altLang="en-US" sz="3600" b="1" dirty="0"/>
              <a:t>　～</a:t>
            </a:r>
            <a:endParaRPr kumimoji="1" lang="en-US" altLang="ja-JP" sz="3600" b="1" dirty="0"/>
          </a:p>
          <a:p>
            <a:pPr>
              <a:spcBef>
                <a:spcPts val="1200"/>
              </a:spcBef>
            </a:pPr>
            <a:r>
              <a:rPr kumimoji="1" lang="en-US" altLang="ja-JP" sz="3600" b="1" dirty="0">
                <a:solidFill>
                  <a:srgbClr val="FF0000"/>
                </a:solidFill>
              </a:rPr>
              <a:t>20XX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年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月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XX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日</a:t>
            </a:r>
            <a:endParaRPr kumimoji="1" lang="en-US" altLang="ja-JP" sz="36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 dirty="0"/>
              <a:t>インサイズに</a:t>
            </a:r>
            <a:r>
              <a:rPr kumimoji="1" lang="ja-JP" altLang="en-US" sz="3600" b="1" dirty="0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 dirty="0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 dirty="0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 dirty="0">
                <a:solidFill>
                  <a:schemeClr val="bg2"/>
                </a:solidFill>
              </a:rPr>
              <a:t>まで</a:t>
            </a:r>
            <a:r>
              <a:rPr kumimoji="1" lang="ja-JP" altLang="en-US" sz="2400" b="1" dirty="0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96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ダッシュボード・アナリティクス・チームマップ・パーソナルレポート・面談レポートなど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 dirty="0"/>
              <a:t>画面は変わりますが、基本の使い方は変わりません</a:t>
            </a:r>
            <a:endParaRPr lang="en-US" altLang="ja-JP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レポートを確認のうえ、メンバーフォロー</a:t>
            </a: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 dirty="0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 dirty="0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4" ma:contentTypeDescription="新しいドキュメントを作成します。" ma:contentTypeScope="" ma:versionID="9ac352bafc101cdf7ab9df1a0f47b028">
  <xsd:schema xmlns:xsd="http://www.w3.org/2001/XMLSchema" xmlns:xs="http://www.w3.org/2001/XMLSchema" xmlns:p="http://schemas.microsoft.com/office/2006/metadata/properties" xmlns:ns2="08497126-b7fb-4a07-8971-b03a598bcb90" targetNamespace="http://schemas.microsoft.com/office/2006/metadata/properties" ma:root="true" ma:fieldsID="e8c40997c6e3f5ffe2e015f157a22d5f" ns2:_="">
    <xsd:import namespace="08497126-b7fb-4a07-8971-b03a598bcb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2BF308-3C2D-471F-8133-E801A968D807}">
  <ds:schemaRefs>
    <ds:schemaRef ds:uri="08497126-b7fb-4a07-8971-b03a598bcb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schemas.microsoft.com/office/2006/metadata/properties"/>
    <ds:schemaRef ds:uri="08497126-b7fb-4a07-8971-b03a598bcb9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729</Words>
  <Application>Microsoft Office PowerPoint</Application>
  <PresentationFormat>A4 210 x 297 mm</PresentationFormat>
  <Paragraphs>117</Paragraphs>
  <Slides>16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16</vt:i4>
      </vt:variant>
    </vt:vector>
  </HeadingPairs>
  <TitlesOfParts>
    <vt:vector size="35" baseType="lpstr"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注意点</vt:lpstr>
      <vt:lpstr>PowerPoint プレゼンテーション</vt:lpstr>
      <vt:lpstr>画面は変わりますが、基本の使い方は変わりません</vt:lpstr>
      <vt:lpstr>画面イメージ：レポート閲覧</vt:lpstr>
      <vt:lpstr>機能改善：異動したメンバーの結果閲覧</vt:lpstr>
      <vt:lpstr>機能改善：個人結果へのアクセス</vt:lpstr>
      <vt:lpstr>機能改善：チームマップ</vt:lpstr>
      <vt:lpstr>操作方法詳細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77</cp:revision>
  <dcterms:created xsi:type="dcterms:W3CDTF">2023-07-18T04:04:19Z</dcterms:created>
  <dcterms:modified xsi:type="dcterms:W3CDTF">2024-12-11T07:48:31Z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</Properties>
</file>