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2" r:id="rId4"/>
    <p:sldMasterId id="2147483664" r:id="rId5"/>
    <p:sldMasterId id="2147483666" r:id="rId6"/>
    <p:sldMasterId id="2147483668" r:id="rId7"/>
    <p:sldMasterId id="2147483669" r:id="rId8"/>
    <p:sldMasterId id="2147483670" r:id="rId9"/>
    <p:sldMasterId id="2147483671" r:id="rId10"/>
    <p:sldMasterId id="2147483678" r:id="rId11"/>
    <p:sldMasterId id="2147483744" r:id="rId12"/>
    <p:sldMasterId id="2147483716" r:id="rId13"/>
  </p:sldMasterIdLst>
  <p:notesMasterIdLst>
    <p:notesMasterId r:id="rId34"/>
  </p:notesMasterIdLst>
  <p:handoutMasterIdLst>
    <p:handoutMasterId r:id="rId35"/>
  </p:handoutMasterIdLst>
  <p:sldIdLst>
    <p:sldId id="1543" r:id="rId14"/>
    <p:sldId id="586" r:id="rId15"/>
    <p:sldId id="1460" r:id="rId16"/>
    <p:sldId id="260" r:id="rId17"/>
    <p:sldId id="1496" r:id="rId18"/>
    <p:sldId id="1477" r:id="rId19"/>
    <p:sldId id="1461" r:id="rId20"/>
    <p:sldId id="1464" r:id="rId21"/>
    <p:sldId id="1482" r:id="rId22"/>
    <p:sldId id="1537" r:id="rId23"/>
    <p:sldId id="1538" r:id="rId24"/>
    <p:sldId id="1495" r:id="rId25"/>
    <p:sldId id="1521" r:id="rId26"/>
    <p:sldId id="1522" r:id="rId27"/>
    <p:sldId id="1536" r:id="rId28"/>
    <p:sldId id="1530" r:id="rId29"/>
    <p:sldId id="1533" r:id="rId30"/>
    <p:sldId id="1545" r:id="rId31"/>
    <p:sldId id="1525" r:id="rId32"/>
    <p:sldId id="1544" r:id="rId3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6D6655-128B-D745-7A79-61D2EA09CC68}" name="中富 俊吾" initials="" userId="S::shungo_nakatomi@recruit-ms.co.jp::9c6c3e01-3041-460e-9567-ac9d7cff0521" providerId="AD"/>
  <p188:author id="{973F385C-9735-23E3-51A1-C24291202211}" name="井上 瑞貴" initials="井瑞" userId="S::mizuki_inoue@recruit-ms.co.jp::f6b39721-156b-4295-b428-ee29b8236850" providerId="AD"/>
  <p188:author id="{1DD6B482-C703-CD7F-5102-CBDC7F09499E}" name="宇野 渉" initials="宇渉" userId="S::wataru_uno@recruit-ms.co.jp::3c9129e8-db7f-43c6-93ff-4d6c7442c005" providerId="AD"/>
  <p188:author id="{13D5A4BC-0AAE-6B38-A736-CA7DB10A4AF0}" name="山田 純一" initials="山純" userId="S::junichi_yamada@recruit-ms.co.jp::738fccb7-c23d-484f-90e8-ae2ba85cf149" providerId="AD"/>
  <p188:author id="{D60189C1-96DC-F556-7F8B-B862042BEEF0}" name="鈴木 萌々子" initials="鈴木" userId="S::momoko_suzuki@recruit-ms.co.jp::684b9646-bc99-4d69-9c4f-dccabc8159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96D7"/>
    <a:srgbClr val="39728E"/>
    <a:srgbClr val="FF1111"/>
    <a:srgbClr val="FD8288"/>
    <a:srgbClr val="287ECF"/>
    <a:srgbClr val="9EB6C9"/>
    <a:srgbClr val="8A78E7"/>
    <a:srgbClr val="E5E5E5"/>
    <a:srgbClr val="53ACF1"/>
    <a:srgbClr val="ECE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0" autoAdjust="0"/>
    <p:restoredTop sz="95918" autoAdjust="0"/>
  </p:normalViewPr>
  <p:slideViewPr>
    <p:cSldViewPr snapToGrid="0">
      <p:cViewPr varScale="1">
        <p:scale>
          <a:sx n="107" d="100"/>
          <a:sy n="107" d="100"/>
        </p:scale>
        <p:origin x="64" y="22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AB5A0CB-61CF-4DED-A86C-03B08BE6C5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F664BEB-D3A0-45C9-994B-151CC21037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0C71A-22C7-4A9B-8B42-4CB7AAED8584}" type="datetime1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278AEA1-7A34-4BD1-BB26-474680FC01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0F843FE-4E87-40A8-8DE5-9D26365788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B5B67-48AF-4686-9716-029A9E609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461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1E3F5-323D-47C6-9A21-7034C3BFB4AB}" type="datetime1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7C432-9D8F-4E66-85A3-C7C12BB3C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9938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038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451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476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363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322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55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181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大きな使い方の流れは変わらないし、データも見られるのですが、</a:t>
            </a:r>
            <a:endParaRPr kumimoji="1" lang="en-US" altLang="ja-JP" dirty="0"/>
          </a:p>
          <a:p>
            <a:r>
              <a:rPr kumimoji="1" lang="ja-JP" altLang="en-US" dirty="0"/>
              <a:t>見た目が結構変わるので、ユーザーの皆さんには事前案内が必要な点が出てくるかと思います。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弊社で説明用の資料などはご用意しますので、ご安心ください。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38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217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7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ここからは、具体的に変わるところをお伝えします。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26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958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4523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679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649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F1CEBC-7329-4D27-82CB-93C018EA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0" y="4924806"/>
            <a:ext cx="8543925" cy="1325563"/>
          </a:xfrm>
          <a:prstGeom prst="rect">
            <a:avLst/>
          </a:prstGeom>
        </p:spPr>
        <p:txBody>
          <a:bodyPr anchor="ctr"/>
          <a:lstStyle>
            <a:lvl1pPr algn="ctr">
              <a:defRPr sz="3033" b="1"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DCDB9C8-CF10-4F91-B076-E3266F5DF2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06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88A6A3-6D6D-C351-659C-F035AAC52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9FA0D4E-821F-9406-6DC7-B63C56875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B42061-17CA-E95D-224E-22C6F7CF83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62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2"/>
                </a:solidFill>
                <a:latin typeface="+mn-ea"/>
                <a:ea typeface="+mn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02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D25BBED-71F5-4D12-8A98-EDA7BDB90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672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36524"/>
            <a:ext cx="8543925" cy="5445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B7DA-5A15-43B9-BF31-321376FE391B}" type="datetime1">
              <a:rPr lang="en-US" altLang="ja-JP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9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B963-1477-45E4-A358-80956EE648CE}" type="datetime1">
              <a:rPr lang="en-US" altLang="ja-JP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232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B7C3-9C34-4F73-81EA-DFDC8D7D555E}" type="datetime1">
              <a:rPr lang="en-US" altLang="ja-JP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421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C20673-6A56-4817-8EEA-B3CCC14C4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BBF234F-E960-4A8A-B748-B42FE80548D5}"/>
              </a:ext>
            </a:extLst>
          </p:cNvPr>
          <p:cNvSpPr/>
          <p:nvPr userDrawn="1"/>
        </p:nvSpPr>
        <p:spPr>
          <a:xfrm>
            <a:off x="330677" y="828000"/>
            <a:ext cx="1365000" cy="312000"/>
          </a:xfrm>
          <a:prstGeom prst="roundRect">
            <a:avLst>
              <a:gd name="adj" fmla="val 50000"/>
            </a:avLst>
          </a:prstGeom>
          <a:solidFill>
            <a:srgbClr val="597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00" b="1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1on1</a:t>
            </a:r>
            <a:r>
              <a:rPr kumimoji="1" lang="ja-JP" altLang="en-US" sz="1300" b="1">
                <a:solidFill>
                  <a:schemeClr val="bg2"/>
                </a:solidFill>
                <a:latin typeface="+mn-ea"/>
              </a:rPr>
              <a:t>前</a:t>
            </a:r>
          </a:p>
        </p:txBody>
      </p:sp>
    </p:spTree>
    <p:extLst>
      <p:ext uri="{BB962C8B-B14F-4D97-AF65-F5344CB8AC3E}">
        <p14:creationId xmlns:p14="http://schemas.microsoft.com/office/powerpoint/2010/main" val="695336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7B772-04FA-9836-A02C-E1686131C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5469D53-B703-CBAF-F403-6D7F01071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3B12F3-C48C-39E6-0783-346A4ED751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70760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2D27CFC-8308-4C43-A613-4231785E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376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383BFE-8842-DF37-05B5-66DE981A1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EE46883-784F-65BF-FB74-FF3B9F508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7C454D-72DC-8D52-42AD-DBD7D53A40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96BF-6877-4402-A6F1-66B0AFA14B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59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3ADC80-BE17-86F7-5C0F-C5FB9F23E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5FAC34-6BCF-A2FD-1B99-4249E8C40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0D9C3D-DD11-1F56-A5FD-5756899A6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02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C350B-3690-E498-406B-9CCB63CA7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94ECADA-0EF9-026E-E1CD-B793CDDFB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981A3-0AE2-8A05-C4F6-9C3503161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71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25A2A8-C8BD-EEF8-32B6-7F0C1CB08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45EE811-B05E-D3C0-11DE-6D09C3266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101C75-6B54-4F8E-B186-FFC3A4FD82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62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7B772-04FA-9836-A02C-E1686131C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5469D53-B703-CBAF-F403-6D7F01071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3B12F3-C48C-39E6-0783-346A4ED751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91630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C20673-6A56-4817-8EEA-B3CCC14C4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51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3632200" y="6510344"/>
            <a:ext cx="2063750" cy="433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wrap="none" lIns="113110" tIns="113110" rIns="113110" bIns="113110" anchor="ctr"/>
          <a:lstStyle>
            <a:defPPr>
              <a:defRPr lang="ja-JP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0" sz="1500" kern="1200">
                <a:solidFill>
                  <a:srgbClr val="000000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fld id="{DD291E6D-8EB5-4CCE-805D-1E14095580F7}" type="slidenum">
              <a:rPr lang="en-US" altLang="ja-JP" sz="1400" smtClean="0">
                <a:latin typeface="Meiryo UI" panose="020B0604030504040204" pitchFamily="50" charset="-128"/>
              </a:rPr>
              <a:pPr>
                <a:defRPr/>
              </a:pPr>
              <a:t>‹#›</a:t>
            </a:fld>
            <a:endParaRPr lang="en-US" altLang="ja-JP" sz="1400">
              <a:latin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Meiryo UI" panose="020B0604030504040204" pitchFamily="50" charset="-128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Clr>
                <a:srgbClr val="0065BD"/>
              </a:buClr>
              <a:defRPr sz="32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2pPr>
            <a:lvl3pPr>
              <a:buClr>
                <a:srgbClr val="0065BD"/>
              </a:buClr>
              <a:defRPr sz="32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3pPr>
            <a:lvl4pPr>
              <a:buClr>
                <a:srgbClr val="0065BD"/>
              </a:buClr>
              <a:defRPr sz="18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4pPr>
            <a:lvl5pPr>
              <a:buClr>
                <a:srgbClr val="0065BD"/>
              </a:buClr>
              <a:defRPr sz="18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4664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5BE347C-011E-462E-B32B-B3969C5E9A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39" y="2511004"/>
            <a:ext cx="3486092" cy="130078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AB01653-2AE2-4BD0-9411-D9767B3B12EF}"/>
              </a:ext>
            </a:extLst>
          </p:cNvPr>
          <p:cNvSpPr/>
          <p:nvPr userDrawn="1"/>
        </p:nvSpPr>
        <p:spPr>
          <a:xfrm>
            <a:off x="0" y="6273231"/>
            <a:ext cx="9906000" cy="584775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5241C80-8DE4-4173-9D15-F5703D1E28D4}"/>
              </a:ext>
            </a:extLst>
          </p:cNvPr>
          <p:cNvGrpSpPr/>
          <p:nvPr userDrawn="1"/>
        </p:nvGrpSpPr>
        <p:grpSpPr>
          <a:xfrm>
            <a:off x="656944" y="1598501"/>
            <a:ext cx="4368763" cy="3101528"/>
            <a:chOff x="-1366233" y="1389532"/>
            <a:chExt cx="5082362" cy="3908813"/>
          </a:xfrm>
        </p:grpSpPr>
        <p:pic>
          <p:nvPicPr>
            <p:cNvPr id="12" name="Picture 2" descr="INSIDESの利用画面">
              <a:extLst>
                <a:ext uri="{FF2B5EF4-FFF2-40B4-BE49-F238E27FC236}">
                  <a16:creationId xmlns:a16="http://schemas.microsoft.com/office/drawing/2014/main" id="{612A832A-9707-4938-867E-5BD714FAD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6233" y="1389532"/>
              <a:ext cx="5082362" cy="3908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四角形: 上の 2 つの角を丸める 12">
              <a:extLst>
                <a:ext uri="{FF2B5EF4-FFF2-40B4-BE49-F238E27FC236}">
                  <a16:creationId xmlns:a16="http://schemas.microsoft.com/office/drawing/2014/main" id="{8968BC1F-50F1-4AA2-B1C2-94CC237269DA}"/>
                </a:ext>
              </a:extLst>
            </p:cNvPr>
            <p:cNvSpPr/>
            <p:nvPr/>
          </p:nvSpPr>
          <p:spPr>
            <a:xfrm rot="10800000">
              <a:off x="-1366233" y="4210050"/>
              <a:ext cx="3830874" cy="419478"/>
            </a:xfrm>
            <a:prstGeom prst="round2SameRect">
              <a:avLst/>
            </a:prstGeom>
            <a:solidFill>
              <a:srgbClr val="D5D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</p:grp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F30DFE7-6A64-4F18-B2D5-98F824B8042C}"/>
              </a:ext>
            </a:extLst>
          </p:cNvPr>
          <p:cNvCxnSpPr/>
          <p:nvPr userDrawn="1"/>
        </p:nvCxnSpPr>
        <p:spPr>
          <a:xfrm flipV="1">
            <a:off x="-80630" y="0"/>
            <a:ext cx="5528930" cy="8293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36D85D3D-E988-4B78-8166-5F2F2F677DB6}"/>
              </a:ext>
            </a:extLst>
          </p:cNvPr>
          <p:cNvCxnSpPr>
            <a:cxnSpLocks/>
          </p:cNvCxnSpPr>
          <p:nvPr userDrawn="1"/>
        </p:nvCxnSpPr>
        <p:spPr>
          <a:xfrm>
            <a:off x="1267049" y="0"/>
            <a:ext cx="8638954" cy="680484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13C85B8-024B-4276-BC44-24017362373F}"/>
              </a:ext>
            </a:extLst>
          </p:cNvPr>
          <p:cNvCxnSpPr>
            <a:cxnSpLocks/>
          </p:cNvCxnSpPr>
          <p:nvPr userDrawn="1"/>
        </p:nvCxnSpPr>
        <p:spPr>
          <a:xfrm>
            <a:off x="8638957" y="5"/>
            <a:ext cx="1267046" cy="1350335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スライド番号プレースホルダー 1">
            <a:extLst>
              <a:ext uri="{FF2B5EF4-FFF2-40B4-BE49-F238E27FC236}">
                <a16:creationId xmlns:a16="http://schemas.microsoft.com/office/drawing/2014/main" id="{91B60F69-90F9-46CC-AF9F-2BBFA8F21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8" name="テキスト ボックス 12">
            <a:extLst>
              <a:ext uri="{FF2B5EF4-FFF2-40B4-BE49-F238E27FC236}">
                <a16:creationId xmlns:a16="http://schemas.microsoft.com/office/drawing/2014/main" id="{8481AC7C-5AD8-47D8-A31A-D192C6070019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38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42" r:id="rId2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EDC00-756B-4167-9C74-F5DF23EB67D2}" type="datetime1">
              <a:rPr lang="en-US" altLang="ja-JP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CD40A31-A283-420F-A051-15446D9A79DD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187F824-8EC1-481A-881E-381B98B8D0A5}"/>
              </a:ext>
            </a:extLst>
          </p:cNvPr>
          <p:cNvGrpSpPr/>
          <p:nvPr userDrawn="1"/>
        </p:nvGrpSpPr>
        <p:grpSpPr>
          <a:xfrm>
            <a:off x="6922684" y="222208"/>
            <a:ext cx="2615522" cy="259316"/>
            <a:chOff x="1791537" y="5464185"/>
            <a:chExt cx="4854550" cy="521413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56BE80FF-D246-4A50-B3E7-A76ADE4EB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537" y="5464185"/>
              <a:ext cx="2353041" cy="521413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82E84087-0B64-414A-9091-E812FDDA3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46" y="5717530"/>
              <a:ext cx="2353041" cy="268068"/>
            </a:xfrm>
            <a:prstGeom prst="rect">
              <a:avLst/>
            </a:prstGeom>
          </p:spPr>
        </p:pic>
      </p:grp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DF861B4-F982-41BB-A516-13EB9DD4F105}"/>
              </a:ext>
            </a:extLst>
          </p:cNvPr>
          <p:cNvCxnSpPr>
            <a:cxnSpLocks/>
          </p:cNvCxnSpPr>
          <p:nvPr userDrawn="1"/>
        </p:nvCxnSpPr>
        <p:spPr>
          <a:xfrm>
            <a:off x="316761" y="637953"/>
            <a:ext cx="9272478" cy="0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2">
            <a:extLst>
              <a:ext uri="{FF2B5EF4-FFF2-40B4-BE49-F238E27FC236}">
                <a16:creationId xmlns:a16="http://schemas.microsoft.com/office/drawing/2014/main" id="{AD0D17F5-5026-4930-BEFB-70A34180508C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F8A6FFD5-D821-4139-BCF5-EBEE2A6F663D}"/>
              </a:ext>
            </a:extLst>
          </p:cNvPr>
          <p:cNvSpPr txBox="1">
            <a:spLocks/>
          </p:cNvSpPr>
          <p:nvPr userDrawn="1"/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0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1" r:id="rId2"/>
    <p:sldLayoutId id="2147483722" r:id="rId3"/>
    <p:sldLayoutId id="2147483728" r:id="rId4"/>
    <p:sldLayoutId id="214748375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D9FB6CC-ADDB-4731-A3BC-E7CD4B20D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150" y="638651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396BF-6877-4402-A6F1-66B0AFA14B6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テキスト ボックス 12">
            <a:extLst>
              <a:ext uri="{FF2B5EF4-FFF2-40B4-BE49-F238E27FC236}">
                <a16:creationId xmlns:a16="http://schemas.microsoft.com/office/drawing/2014/main" id="{AA3F4595-62C0-4632-A1F1-518C8EDAB6CF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68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66FA9CB-9EFB-423B-BC90-912E8DD77CD2}"/>
              </a:ext>
            </a:extLst>
          </p:cNvPr>
          <p:cNvGrpSpPr/>
          <p:nvPr userDrawn="1"/>
        </p:nvGrpSpPr>
        <p:grpSpPr>
          <a:xfrm>
            <a:off x="2842850" y="5877630"/>
            <a:ext cx="4504101" cy="496949"/>
            <a:chOff x="2842850" y="5877630"/>
            <a:chExt cx="4504101" cy="496949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D92D4554-D913-4A50-9324-700D591299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73" y="6123446"/>
              <a:ext cx="2172578" cy="238984"/>
            </a:xfrm>
            <a:prstGeom prst="rect">
              <a:avLst/>
            </a:prstGeom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7E5FF132-70F9-4890-B31F-79C8CDDFB8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850" y="5877630"/>
              <a:ext cx="2190899" cy="496949"/>
            </a:xfrm>
            <a:prstGeom prst="rect">
              <a:avLst/>
            </a:prstGeom>
          </p:spPr>
        </p:pic>
      </p:grp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416BC38-320C-4E4B-AF55-8D03003A7E92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A25D3BC-1F8C-43F1-8F16-342A5CFE4F9B}"/>
              </a:ext>
            </a:extLst>
          </p:cNvPr>
          <p:cNvCxnSpPr>
            <a:cxnSpLocks/>
          </p:cNvCxnSpPr>
          <p:nvPr userDrawn="1"/>
        </p:nvCxnSpPr>
        <p:spPr>
          <a:xfrm>
            <a:off x="4538330" y="0"/>
            <a:ext cx="5448300" cy="988828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06C5559-6ECF-46F1-97E2-297F582EB8BD}"/>
              </a:ext>
            </a:extLst>
          </p:cNvPr>
          <p:cNvCxnSpPr>
            <a:cxnSpLocks/>
          </p:cNvCxnSpPr>
          <p:nvPr userDrawn="1"/>
        </p:nvCxnSpPr>
        <p:spPr>
          <a:xfrm>
            <a:off x="7153057" y="5"/>
            <a:ext cx="2833576" cy="1360967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1">
            <a:extLst>
              <a:ext uri="{FF2B5EF4-FFF2-40B4-BE49-F238E27FC236}">
                <a16:creationId xmlns:a16="http://schemas.microsoft.com/office/drawing/2014/main" id="{20790E0D-1712-4ADC-86E4-337CCDAA8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6" name="テキスト ボックス 12">
            <a:extLst>
              <a:ext uri="{FF2B5EF4-FFF2-40B4-BE49-F238E27FC236}">
                <a16:creationId xmlns:a16="http://schemas.microsoft.com/office/drawing/2014/main" id="{C58AE8AF-E6A0-43CA-9D68-E719CB7516AE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539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3205ABD-7B7D-4B28-B292-452AE25C8D2A}"/>
              </a:ext>
            </a:extLst>
          </p:cNvPr>
          <p:cNvSpPr/>
          <p:nvPr userDrawn="1"/>
        </p:nvSpPr>
        <p:spPr>
          <a:xfrm>
            <a:off x="0" y="6273231"/>
            <a:ext cx="9906000" cy="584775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AB47D78-4826-40E4-B921-0F06EF10EE40}"/>
              </a:ext>
            </a:extLst>
          </p:cNvPr>
          <p:cNvGrpSpPr/>
          <p:nvPr userDrawn="1"/>
        </p:nvGrpSpPr>
        <p:grpSpPr>
          <a:xfrm>
            <a:off x="7533168" y="298253"/>
            <a:ext cx="2070098" cy="757911"/>
            <a:chOff x="4718348" y="5052303"/>
            <a:chExt cx="2353041" cy="933295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69EDF045-F807-4790-9E8B-39F18D6FF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348" y="5052303"/>
              <a:ext cx="2353041" cy="521413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A48565AF-42E3-4B68-A704-B84D0848C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348" y="5717530"/>
              <a:ext cx="2353041" cy="268068"/>
            </a:xfrm>
            <a:prstGeom prst="rect">
              <a:avLst/>
            </a:prstGeom>
          </p:spPr>
        </p:pic>
      </p:grpSp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7916A200-341D-47A7-B266-C511D5DC0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テキスト ボックス 12">
            <a:extLst>
              <a:ext uri="{FF2B5EF4-FFF2-40B4-BE49-F238E27FC236}">
                <a16:creationId xmlns:a16="http://schemas.microsoft.com/office/drawing/2014/main" id="{CD018E3E-3164-4210-B3C2-2375D5EFBAB5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791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209CD40-06C9-4FDF-A190-698866CCBEB0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 flip="none" rotWithShape="1"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B08E8224-D5CA-4A4C-A4EE-35631CEFD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テキスト ボックス 12">
            <a:extLst>
              <a:ext uri="{FF2B5EF4-FFF2-40B4-BE49-F238E27FC236}">
                <a16:creationId xmlns:a16="http://schemas.microsoft.com/office/drawing/2014/main" id="{FDBFB04A-B34C-40E6-9C0E-C65AFF027731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731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F0E8429-8E59-4567-BCDE-6AE0EC604892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769ECD7-195E-4B17-A1C6-8D5CB9E0B0A2}"/>
              </a:ext>
            </a:extLst>
          </p:cNvPr>
          <p:cNvSpPr/>
          <p:nvPr userDrawn="1"/>
        </p:nvSpPr>
        <p:spPr>
          <a:xfrm>
            <a:off x="276446" y="244549"/>
            <a:ext cx="9364626" cy="6337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EC73CB94-9450-49AA-B222-C05D69321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6" name="テキスト ボックス 12">
            <a:extLst>
              <a:ext uri="{FF2B5EF4-FFF2-40B4-BE49-F238E27FC236}">
                <a16:creationId xmlns:a16="http://schemas.microsoft.com/office/drawing/2014/main" id="{E448122F-CD11-4439-A383-063096E07E3C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040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E21709EC-299B-4811-BAB9-EDD3D2D2315D}"/>
              </a:ext>
            </a:extLst>
          </p:cNvPr>
          <p:cNvGrpSpPr/>
          <p:nvPr userDrawn="1"/>
        </p:nvGrpSpPr>
        <p:grpSpPr>
          <a:xfrm>
            <a:off x="6922684" y="195543"/>
            <a:ext cx="2615522" cy="288578"/>
            <a:chOff x="2842850" y="5877630"/>
            <a:chExt cx="4504101" cy="496949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7C9B291F-79D4-4A53-B676-0D99DEE63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73" y="6123446"/>
              <a:ext cx="2172578" cy="238984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228AD25C-3299-4532-9832-319AE8174D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850" y="5877630"/>
              <a:ext cx="2190899" cy="496949"/>
            </a:xfrm>
            <a:prstGeom prst="rect">
              <a:avLst/>
            </a:prstGeom>
          </p:spPr>
        </p:pic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4F70CDB-368E-477B-B55E-BFBEEC1A1A15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E128D3E-3EC4-4D26-8F63-577891671F81}"/>
              </a:ext>
            </a:extLst>
          </p:cNvPr>
          <p:cNvCxnSpPr>
            <a:cxnSpLocks/>
          </p:cNvCxnSpPr>
          <p:nvPr userDrawn="1"/>
        </p:nvCxnSpPr>
        <p:spPr>
          <a:xfrm>
            <a:off x="316761" y="637953"/>
            <a:ext cx="9272478" cy="0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スライド番号プレースホルダー 1">
            <a:extLst>
              <a:ext uri="{FF2B5EF4-FFF2-40B4-BE49-F238E27FC236}">
                <a16:creationId xmlns:a16="http://schemas.microsoft.com/office/drawing/2014/main" id="{8B9D71A9-632C-4190-B6AF-84E477DCF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4" name="テキスト ボックス 12">
            <a:extLst>
              <a:ext uri="{FF2B5EF4-FFF2-40B4-BE49-F238E27FC236}">
                <a16:creationId xmlns:a16="http://schemas.microsoft.com/office/drawing/2014/main" id="{E41AB2B2-B05D-4FE4-AEE0-7301460BE6A0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776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5" r:id="rId2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F0E8429-8E59-4567-BCDE-6AE0EC604892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769ECD7-195E-4B17-A1C6-8D5CB9E0B0A2}"/>
              </a:ext>
            </a:extLst>
          </p:cNvPr>
          <p:cNvSpPr/>
          <p:nvPr userDrawn="1"/>
        </p:nvSpPr>
        <p:spPr>
          <a:xfrm>
            <a:off x="276446" y="244549"/>
            <a:ext cx="9364626" cy="6337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EC73CB94-9450-49AA-B222-C05D69321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06AD63-CDFF-4C3A-8909-D6DF03673FB0}"/>
              </a:ext>
            </a:extLst>
          </p:cNvPr>
          <p:cNvSpPr txBox="1"/>
          <p:nvPr userDrawn="1"/>
        </p:nvSpPr>
        <p:spPr>
          <a:xfrm>
            <a:off x="89432" y="6565614"/>
            <a:ext cx="3008810" cy="22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867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67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153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4465-26AC-4650-AB21-DE7391BA24EC}" type="datetime1">
              <a:rPr lang="en-US" altLang="ja-JP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F9C289-5794-4AD8-AD0D-D3D1E5EE331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1" r="23518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12">
            <a:extLst>
              <a:ext uri="{FF2B5EF4-FFF2-40B4-BE49-F238E27FC236}">
                <a16:creationId xmlns:a16="http://schemas.microsoft.com/office/drawing/2014/main" id="{6DEFF54A-0623-4AFF-91C9-084DA27823F0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sp>
        <p:nvSpPr>
          <p:cNvPr id="10" name="スライド番号プレースホルダー 1">
            <a:extLst>
              <a:ext uri="{FF2B5EF4-FFF2-40B4-BE49-F238E27FC236}">
                <a16:creationId xmlns:a16="http://schemas.microsoft.com/office/drawing/2014/main" id="{4EC6E0DC-1537-452E-B4C8-21F29903FDBA}"/>
              </a:ext>
            </a:extLst>
          </p:cNvPr>
          <p:cNvSpPr txBox="1">
            <a:spLocks/>
          </p:cNvSpPr>
          <p:nvPr userDrawn="1"/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59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admin.support.recruit-insides.net/hc/ja/categories/38631301650969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9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cloud-player.1roll.jp/?v=HsQTzDgWr6IE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cloud-player.1roll.jp/?v=0v8yqzOlZ6oZ" TargetMode="External"/><Relationship Id="rId4" Type="http://schemas.openxmlformats.org/officeDocument/2006/relationships/hyperlink" Target="https://cloud-player.1roll.jp/?v=I9t8R0EyXp2Q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5E987D39-BF2E-3C02-BA42-54C170D04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本資料の使い方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A5A361D-CCF0-2F70-9B12-3B3D68EA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A01FC-FF4B-4DB6-8392-0308938ABF6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>
                    <a:tint val="75000"/>
                  </a:srgbClr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333333">
                  <a:tint val="75000"/>
                </a:srgbClr>
              </a:solidFill>
              <a:effectLst/>
              <a:uLnTx/>
              <a:uFillTx/>
              <a:latin typeface="DengXian"/>
              <a:ea typeface="游ゴシック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7238B5-4792-847B-232A-FC802D99DEEA}"/>
              </a:ext>
            </a:extLst>
          </p:cNvPr>
          <p:cNvSpPr txBox="1"/>
          <p:nvPr/>
        </p:nvSpPr>
        <p:spPr>
          <a:xfrm>
            <a:off x="324000" y="790074"/>
            <a:ext cx="9060634" cy="165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編集が必要な箇所は、以下のように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赤字＆赤枠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で記載しています。</a:t>
            </a:r>
            <a:b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</a:b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編集後、赤枠は削除してください。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Yu Gothic" panose="020B0400000000000000" pitchFamily="34" charset="-128"/>
              <a:ea typeface="Yu Gothic" panose="020B0400000000000000" pitchFamily="34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Yu Gothic" panose="020B0400000000000000" pitchFamily="34" charset="-128"/>
              <a:ea typeface="Yu Gothic" panose="020B0400000000000000" pitchFamily="34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Yu Gothic" panose="020B0400000000000000" pitchFamily="34" charset="-128"/>
              <a:ea typeface="Yu Gothic" panose="020B0400000000000000" pitchFamily="34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3B47F20-84D1-37E3-A91C-0F4ADC0D4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62"/>
          <a:stretch/>
        </p:blipFill>
        <p:spPr>
          <a:xfrm>
            <a:off x="450506" y="1519405"/>
            <a:ext cx="6017171" cy="846623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05308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FE07463E-9FC4-72C0-C5B2-4320515495E6}"/>
              </a:ext>
            </a:extLst>
          </p:cNvPr>
          <p:cNvGrpSpPr/>
          <p:nvPr/>
        </p:nvGrpSpPr>
        <p:grpSpPr>
          <a:xfrm>
            <a:off x="233672" y="838733"/>
            <a:ext cx="4524654" cy="3144585"/>
            <a:chOff x="233672" y="838733"/>
            <a:chExt cx="4524654" cy="3144585"/>
          </a:xfrm>
        </p:grpSpPr>
        <p:pic>
          <p:nvPicPr>
            <p:cNvPr id="5" name="図 4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328661ED-DC50-4EFE-1688-CF8369290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72" y="838733"/>
              <a:ext cx="4524654" cy="314458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8" name="図 17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B30D38B5-E1CC-BE03-32BA-3AB1D04A8F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19" t="54633" r="16088"/>
            <a:stretch/>
          </p:blipFill>
          <p:spPr>
            <a:xfrm>
              <a:off x="2383893" y="2456430"/>
              <a:ext cx="1668615" cy="1526607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930EBBAD-4518-D14A-3B2C-100DEFBBB536}"/>
                </a:ext>
              </a:extLst>
            </p:cNvPr>
            <p:cNvSpPr/>
            <p:nvPr/>
          </p:nvSpPr>
          <p:spPr>
            <a:xfrm>
              <a:off x="4052508" y="2550017"/>
              <a:ext cx="705818" cy="14330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STEP2</a:t>
            </a:r>
            <a:r>
              <a:rPr lang="ja-JP" altLang="en-US" dirty="0"/>
              <a:t>：メモを記入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2736091-D4DD-5D6E-85FA-146F852B98C8}"/>
              </a:ext>
            </a:extLst>
          </p:cNvPr>
          <p:cNvSpPr/>
          <p:nvPr/>
        </p:nvSpPr>
        <p:spPr>
          <a:xfrm>
            <a:off x="803016" y="3633368"/>
            <a:ext cx="3327550" cy="400787"/>
          </a:xfrm>
          <a:prstGeom prst="rect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四角形吹き出し 6">
            <a:extLst>
              <a:ext uri="{FF2B5EF4-FFF2-40B4-BE49-F238E27FC236}">
                <a16:creationId xmlns:a16="http://schemas.microsoft.com/office/drawing/2014/main" id="{83A87890-77C3-6224-76C3-E44574099B3D}"/>
              </a:ext>
            </a:extLst>
          </p:cNvPr>
          <p:cNvSpPr/>
          <p:nvPr/>
        </p:nvSpPr>
        <p:spPr>
          <a:xfrm>
            <a:off x="737185" y="2608343"/>
            <a:ext cx="2481016" cy="654828"/>
          </a:xfrm>
          <a:prstGeom prst="wedgeRectCallout">
            <a:avLst>
              <a:gd name="adj1" fmla="val 11841"/>
              <a:gd name="adj2" fmla="val 10199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申し送りメモ　</a:t>
            </a:r>
            <a:r>
              <a:rPr kumimoji="1" lang="en-US" altLang="ja-JP" sz="1100" b="1" dirty="0">
                <a:solidFill>
                  <a:schemeClr val="bg2"/>
                </a:solidFill>
              </a:rPr>
              <a:t>or</a:t>
            </a:r>
          </a:p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あなただけのメモ（旧非公開メモ）</a:t>
            </a:r>
            <a:br>
              <a:rPr kumimoji="1" lang="en-US" altLang="ja-JP" sz="1100" b="1" dirty="0">
                <a:solidFill>
                  <a:schemeClr val="bg2"/>
                </a:solidFill>
              </a:rPr>
            </a:br>
            <a:r>
              <a:rPr kumimoji="1" lang="ja-JP" altLang="en-US" sz="1100" b="1" dirty="0">
                <a:solidFill>
                  <a:schemeClr val="bg2"/>
                </a:solidFill>
              </a:rPr>
              <a:t>をクリックすると</a:t>
            </a:r>
            <a:r>
              <a:rPr kumimoji="1" lang="en-US" altLang="ja-JP" sz="1100" b="1" dirty="0">
                <a:solidFill>
                  <a:schemeClr val="bg2"/>
                </a:solidFill>
              </a:rPr>
              <a:t>…</a:t>
            </a:r>
          </a:p>
        </p:txBody>
      </p:sp>
      <p:cxnSp>
        <p:nvCxnSpPr>
          <p:cNvPr id="14" name="コネクタ: カギ線 13">
            <a:extLst>
              <a:ext uri="{FF2B5EF4-FFF2-40B4-BE49-F238E27FC236}">
                <a16:creationId xmlns:a16="http://schemas.microsoft.com/office/drawing/2014/main" id="{FD97CA03-6F05-DECC-EC91-AE4307BCB51A}"/>
              </a:ext>
            </a:extLst>
          </p:cNvPr>
          <p:cNvCxnSpPr>
            <a:cxnSpLocks/>
            <a:stCxn id="10" idx="2"/>
          </p:cNvCxnSpPr>
          <p:nvPr/>
        </p:nvCxnSpPr>
        <p:spPr>
          <a:xfrm rot="16200000" flipH="1">
            <a:off x="2953615" y="3547331"/>
            <a:ext cx="973906" cy="1947554"/>
          </a:xfrm>
          <a:prstGeom prst="bentConnector2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56FB3BA-1A84-EB65-3DFA-95064410B61F}"/>
              </a:ext>
            </a:extLst>
          </p:cNvPr>
          <p:cNvSpPr txBox="1"/>
          <p:nvPr/>
        </p:nvSpPr>
        <p:spPr>
          <a:xfrm>
            <a:off x="164892" y="5059180"/>
            <a:ext cx="34006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en-US" altLang="ja-JP" sz="1050" dirty="0"/>
              <a:t>※</a:t>
            </a:r>
            <a:r>
              <a:rPr kumimoji="1" lang="ja-JP" altLang="en-US" sz="1050" dirty="0"/>
              <a:t>申し送りメモ：</a:t>
            </a:r>
            <a:br>
              <a:rPr kumimoji="1" lang="en-US" altLang="ja-JP" sz="1050" dirty="0"/>
            </a:br>
            <a:r>
              <a:rPr kumimoji="1" lang="ja-JP" altLang="en-US" sz="1050" dirty="0"/>
              <a:t>　そのメンバーのアンケート結果を閲覧できる</a:t>
            </a:r>
            <a:br>
              <a:rPr kumimoji="1" lang="en-US" altLang="ja-JP" sz="1050" dirty="0"/>
            </a:br>
            <a:r>
              <a:rPr kumimoji="1" lang="ja-JP" altLang="en-US" sz="1050" dirty="0"/>
              <a:t>　上司・閲覧者・管理者に共有するメモ。</a:t>
            </a:r>
            <a:br>
              <a:rPr kumimoji="1" lang="en-US" altLang="ja-JP" sz="1050" dirty="0"/>
            </a:br>
            <a:r>
              <a:rPr kumimoji="1" lang="ja-JP" altLang="en-US" sz="1050" dirty="0"/>
              <a:t>　管理者のみに共有することも可能。</a:t>
            </a:r>
            <a:endParaRPr kumimoji="1" lang="en-US" altLang="ja-JP" sz="1050" dirty="0"/>
          </a:p>
          <a:p>
            <a:pPr>
              <a:spcBef>
                <a:spcPts val="600"/>
              </a:spcBef>
            </a:pPr>
            <a:r>
              <a:rPr kumimoji="1" lang="en-US" altLang="ja-JP" sz="1050" dirty="0"/>
              <a:t>※</a:t>
            </a:r>
            <a:r>
              <a:rPr kumimoji="1" lang="ja-JP" altLang="en-US" sz="1050" dirty="0"/>
              <a:t>あなただけのメモ：</a:t>
            </a:r>
            <a:br>
              <a:rPr kumimoji="1" lang="en-US" altLang="ja-JP" sz="1050" dirty="0"/>
            </a:br>
            <a:r>
              <a:rPr kumimoji="1" lang="ja-JP" altLang="en-US" sz="1050" dirty="0"/>
              <a:t>　自分しか見られないメモ。</a:t>
            </a:r>
          </a:p>
        </p:txBody>
      </p:sp>
      <p:pic>
        <p:nvPicPr>
          <p:cNvPr id="16" name="図 1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5960927-FFB3-8900-7242-D39CE9417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005" y="2550017"/>
            <a:ext cx="5244220" cy="36479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07AC86F-6ED2-938A-A916-182C03BBF1E6}"/>
              </a:ext>
            </a:extLst>
          </p:cNvPr>
          <p:cNvSpPr/>
          <p:nvPr/>
        </p:nvSpPr>
        <p:spPr>
          <a:xfrm>
            <a:off x="4469005" y="4403148"/>
            <a:ext cx="2663315" cy="1794805"/>
          </a:xfrm>
          <a:prstGeom prst="rect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四角形吹き出し 6">
            <a:extLst>
              <a:ext uri="{FF2B5EF4-FFF2-40B4-BE49-F238E27FC236}">
                <a16:creationId xmlns:a16="http://schemas.microsoft.com/office/drawing/2014/main" id="{0DDA2BA0-21A4-3C7F-3884-2F9B718E5F82}"/>
              </a:ext>
            </a:extLst>
          </p:cNvPr>
          <p:cNvSpPr/>
          <p:nvPr/>
        </p:nvSpPr>
        <p:spPr>
          <a:xfrm>
            <a:off x="4706568" y="3328210"/>
            <a:ext cx="2481016" cy="654828"/>
          </a:xfrm>
          <a:prstGeom prst="wedgeRectCallout">
            <a:avLst>
              <a:gd name="adj1" fmla="val 11841"/>
              <a:gd name="adj2" fmla="val 10199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記入欄があらわれます。</a:t>
            </a:r>
            <a:endParaRPr kumimoji="1" lang="en-US" altLang="ja-JP" sz="11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67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STEP3</a:t>
            </a:r>
            <a:r>
              <a:rPr lang="ja-JP" altLang="en-US" dirty="0"/>
              <a:t>：メモを確認する</a:t>
            </a:r>
          </a:p>
        </p:txBody>
      </p:sp>
      <p:pic>
        <p:nvPicPr>
          <p:cNvPr id="2" name="図 1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B5A71538-D125-10D6-8D35-7F6AF8EE0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73" y="2739371"/>
            <a:ext cx="2990008" cy="3572051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47CB683-F0DA-610F-1F64-25611A3478E5}"/>
              </a:ext>
            </a:extLst>
          </p:cNvPr>
          <p:cNvSpPr/>
          <p:nvPr/>
        </p:nvSpPr>
        <p:spPr>
          <a:xfrm>
            <a:off x="327897" y="803389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「メンバー個人ページ」から、メモ・アンケート結果をまとめて振り返れます。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AC79290-7CFF-02D5-E6BD-A1BB8A246A7F}"/>
              </a:ext>
            </a:extLst>
          </p:cNvPr>
          <p:cNvSpPr/>
          <p:nvPr/>
        </p:nvSpPr>
        <p:spPr>
          <a:xfrm>
            <a:off x="2797009" y="1583388"/>
            <a:ext cx="4262996" cy="1035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1400" b="1" dirty="0">
                <a:solidFill>
                  <a:schemeClr val="accent5"/>
                </a:solidFill>
              </a:rPr>
              <a:t>田町さんの個人ページ</a:t>
            </a:r>
            <a:endParaRPr kumimoji="1" lang="en-US" altLang="ja-JP" sz="1400" b="1" dirty="0">
              <a:solidFill>
                <a:schemeClr val="accent5"/>
              </a:solidFill>
            </a:endParaRPr>
          </a:p>
          <a:p>
            <a:pPr algn="ctr"/>
            <a:endParaRPr kumimoji="1" lang="en-US" altLang="ja-JP" sz="1400" b="1" dirty="0">
              <a:solidFill>
                <a:schemeClr val="accent5"/>
              </a:solidFill>
            </a:endParaRPr>
          </a:p>
          <a:p>
            <a:pPr algn="ctr"/>
            <a:endParaRPr kumimoji="1" lang="en-US" altLang="ja-JP" sz="1400" b="1" dirty="0">
              <a:solidFill>
                <a:schemeClr val="accent5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26FFB36-499E-AA70-5C9E-322AF64F7F98}"/>
              </a:ext>
            </a:extLst>
          </p:cNvPr>
          <p:cNvSpPr/>
          <p:nvPr/>
        </p:nvSpPr>
        <p:spPr>
          <a:xfrm>
            <a:off x="3041281" y="2057327"/>
            <a:ext cx="1078361" cy="35314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1200" b="1" dirty="0">
                <a:solidFill>
                  <a:schemeClr val="bg2"/>
                </a:solidFill>
              </a:rPr>
              <a:t>設定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06E208E-FCB4-37F1-93D3-E83F91DE92DB}"/>
              </a:ext>
            </a:extLst>
          </p:cNvPr>
          <p:cNvSpPr/>
          <p:nvPr/>
        </p:nvSpPr>
        <p:spPr>
          <a:xfrm>
            <a:off x="4389327" y="2057327"/>
            <a:ext cx="1078361" cy="35314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1200" b="1" dirty="0">
                <a:solidFill>
                  <a:schemeClr val="bg2"/>
                </a:solidFill>
              </a:rPr>
              <a:t>履歴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A90E582-C00A-952E-6307-1B0B82BB74D2}"/>
              </a:ext>
            </a:extLst>
          </p:cNvPr>
          <p:cNvSpPr/>
          <p:nvPr/>
        </p:nvSpPr>
        <p:spPr>
          <a:xfrm>
            <a:off x="5737372" y="2057327"/>
            <a:ext cx="1078361" cy="35314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アンケート結果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4FD6687-690A-BB95-1F2B-70E57158F6FD}"/>
              </a:ext>
            </a:extLst>
          </p:cNvPr>
          <p:cNvSpPr/>
          <p:nvPr/>
        </p:nvSpPr>
        <p:spPr>
          <a:xfrm>
            <a:off x="7308213" y="1749553"/>
            <a:ext cx="1078361" cy="35314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パーソナルレポート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3586428-76F6-A359-B953-DFDC5A6E25FE}"/>
              </a:ext>
            </a:extLst>
          </p:cNvPr>
          <p:cNvSpPr/>
          <p:nvPr/>
        </p:nvSpPr>
        <p:spPr>
          <a:xfrm>
            <a:off x="7308213" y="2223493"/>
            <a:ext cx="1078361" cy="35314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面談</a:t>
            </a:r>
            <a:br>
              <a:rPr kumimoji="1" lang="en-US" altLang="ja-JP" sz="1200" b="1" dirty="0">
                <a:solidFill>
                  <a:schemeClr val="bg2"/>
                </a:solidFill>
              </a:rPr>
            </a:br>
            <a:r>
              <a:rPr kumimoji="1" lang="ja-JP" altLang="en-US" sz="1200" b="1" dirty="0">
                <a:solidFill>
                  <a:schemeClr val="bg2"/>
                </a:solidFill>
              </a:rPr>
              <a:t>レポート</a:t>
            </a:r>
          </a:p>
        </p:txBody>
      </p:sp>
      <p:cxnSp>
        <p:nvCxnSpPr>
          <p:cNvPr id="11" name="コネクタ: カギ線 10">
            <a:extLst>
              <a:ext uri="{FF2B5EF4-FFF2-40B4-BE49-F238E27FC236}">
                <a16:creationId xmlns:a16="http://schemas.microsoft.com/office/drawing/2014/main" id="{8AF496C1-BE3C-0DA5-6625-C5D984A8BB51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6815733" y="2233901"/>
            <a:ext cx="492480" cy="166166"/>
          </a:xfrm>
          <a:prstGeom prst="bentConnector3">
            <a:avLst>
              <a:gd name="adj1" fmla="val 58964"/>
            </a:avLst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>
            <a:extLst>
              <a:ext uri="{FF2B5EF4-FFF2-40B4-BE49-F238E27FC236}">
                <a16:creationId xmlns:a16="http://schemas.microsoft.com/office/drawing/2014/main" id="{93DCD655-BC77-417B-9AD5-E42132E33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372" y="2739371"/>
            <a:ext cx="2817950" cy="3661867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cxnSp>
        <p:nvCxnSpPr>
          <p:cNvPr id="13" name="コネクタ: カギ線 12">
            <a:extLst>
              <a:ext uri="{FF2B5EF4-FFF2-40B4-BE49-F238E27FC236}">
                <a16:creationId xmlns:a16="http://schemas.microsoft.com/office/drawing/2014/main" id="{EEFD8989-7C79-A97F-8F68-38640789A7AC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6815733" y="1926127"/>
            <a:ext cx="492480" cy="307774"/>
          </a:xfrm>
          <a:prstGeom prst="bentConnector3">
            <a:avLst>
              <a:gd name="adj1" fmla="val 58963"/>
            </a:avLst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四角形吹き出し 6">
            <a:extLst>
              <a:ext uri="{FF2B5EF4-FFF2-40B4-BE49-F238E27FC236}">
                <a16:creationId xmlns:a16="http://schemas.microsoft.com/office/drawing/2014/main" id="{EA1FB761-093D-05AC-6DCF-440CFDD3ED86}"/>
              </a:ext>
            </a:extLst>
          </p:cNvPr>
          <p:cNvSpPr/>
          <p:nvPr/>
        </p:nvSpPr>
        <p:spPr>
          <a:xfrm>
            <a:off x="7954672" y="3968110"/>
            <a:ext cx="1796244" cy="654828"/>
          </a:xfrm>
          <a:prstGeom prst="wedgeRectCallout">
            <a:avLst>
              <a:gd name="adj1" fmla="val -57554"/>
              <a:gd name="adj2" fmla="val 7322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クリックすると</a:t>
            </a:r>
            <a:br>
              <a:rPr kumimoji="1" lang="en-US" altLang="ja-JP" sz="1100" b="1" dirty="0">
                <a:solidFill>
                  <a:schemeClr val="bg2"/>
                </a:solidFill>
              </a:rPr>
            </a:br>
            <a:r>
              <a:rPr kumimoji="1" lang="ja-JP" altLang="en-US" sz="1100" b="1" dirty="0">
                <a:solidFill>
                  <a:schemeClr val="bg2"/>
                </a:solidFill>
              </a:rPr>
              <a:t>パーソナルレポートが</a:t>
            </a:r>
            <a:br>
              <a:rPr kumimoji="1" lang="en-US" altLang="ja-JP" sz="1100" b="1" dirty="0">
                <a:solidFill>
                  <a:schemeClr val="bg2"/>
                </a:solidFill>
              </a:rPr>
            </a:br>
            <a:r>
              <a:rPr kumimoji="1" lang="ja-JP" altLang="en-US" sz="1100" b="1" dirty="0">
                <a:solidFill>
                  <a:schemeClr val="bg2"/>
                </a:solidFill>
              </a:rPr>
              <a:t>開きます。</a:t>
            </a: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D01E54D-D331-C532-91C1-782FF47B9E13}"/>
              </a:ext>
            </a:extLst>
          </p:cNvPr>
          <p:cNvCxnSpPr>
            <a:cxnSpLocks/>
          </p:cNvCxnSpPr>
          <p:nvPr/>
        </p:nvCxnSpPr>
        <p:spPr>
          <a:xfrm>
            <a:off x="6308016" y="2410475"/>
            <a:ext cx="0" cy="545559"/>
          </a:xfrm>
          <a:prstGeom prst="line">
            <a:avLst/>
          </a:prstGeom>
          <a:ln w="38100">
            <a:solidFill>
              <a:schemeClr val="accent5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94DC66B-573C-EE0B-34BF-9D8B3C5C6BFB}"/>
              </a:ext>
            </a:extLst>
          </p:cNvPr>
          <p:cNvCxnSpPr>
            <a:cxnSpLocks/>
          </p:cNvCxnSpPr>
          <p:nvPr/>
        </p:nvCxnSpPr>
        <p:spPr>
          <a:xfrm>
            <a:off x="4928507" y="2410475"/>
            <a:ext cx="0" cy="545559"/>
          </a:xfrm>
          <a:prstGeom prst="line">
            <a:avLst/>
          </a:prstGeom>
          <a:ln w="38100">
            <a:solidFill>
              <a:schemeClr val="accent5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218FA499-090E-3773-252E-16CDF4604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8" r="76391" b="82506"/>
          <a:stretch/>
        </p:blipFill>
        <p:spPr>
          <a:xfrm>
            <a:off x="468679" y="3669135"/>
            <a:ext cx="3111782" cy="736327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95823E9-7F98-F066-D28A-46AF7941B083}"/>
              </a:ext>
            </a:extLst>
          </p:cNvPr>
          <p:cNvSpPr/>
          <p:nvPr/>
        </p:nvSpPr>
        <p:spPr>
          <a:xfrm>
            <a:off x="2112579" y="3140490"/>
            <a:ext cx="928702" cy="288509"/>
          </a:xfrm>
          <a:prstGeom prst="rect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49727DB1-6856-A891-1DF6-13C0A5A4EAE3}"/>
              </a:ext>
            </a:extLst>
          </p:cNvPr>
          <p:cNvCxnSpPr>
            <a:cxnSpLocks/>
          </p:cNvCxnSpPr>
          <p:nvPr/>
        </p:nvCxnSpPr>
        <p:spPr>
          <a:xfrm flipH="1">
            <a:off x="468679" y="3140490"/>
            <a:ext cx="1643900" cy="528645"/>
          </a:xfrm>
          <a:prstGeom prst="line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180681DB-8CF0-AA8E-2B72-8C8BB505FD3A}"/>
              </a:ext>
            </a:extLst>
          </p:cNvPr>
          <p:cNvCxnSpPr>
            <a:cxnSpLocks/>
          </p:cNvCxnSpPr>
          <p:nvPr/>
        </p:nvCxnSpPr>
        <p:spPr>
          <a:xfrm>
            <a:off x="3041281" y="3147224"/>
            <a:ext cx="539180" cy="521911"/>
          </a:xfrm>
          <a:prstGeom prst="line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四角形吹き出し 6">
            <a:extLst>
              <a:ext uri="{FF2B5EF4-FFF2-40B4-BE49-F238E27FC236}">
                <a16:creationId xmlns:a16="http://schemas.microsoft.com/office/drawing/2014/main" id="{985552AB-AC31-257E-6BAF-2A7AAE882A0A}"/>
              </a:ext>
            </a:extLst>
          </p:cNvPr>
          <p:cNvSpPr/>
          <p:nvPr/>
        </p:nvSpPr>
        <p:spPr>
          <a:xfrm>
            <a:off x="215701" y="4621879"/>
            <a:ext cx="1796244" cy="654828"/>
          </a:xfrm>
          <a:prstGeom prst="wedgeRectCallout">
            <a:avLst>
              <a:gd name="adj1" fmla="val 21438"/>
              <a:gd name="adj2" fmla="val -10975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タブで表示を</a:t>
            </a:r>
            <a:endParaRPr kumimoji="1" lang="en-US" altLang="ja-JP" sz="1100" b="1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切り替えられます。</a:t>
            </a:r>
            <a:endParaRPr kumimoji="1" lang="en-US" altLang="ja-JP" sz="1100" b="1" dirty="0">
              <a:solidFill>
                <a:schemeClr val="bg2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4B7CA98-6550-D1BA-FA36-41767570293C}"/>
              </a:ext>
            </a:extLst>
          </p:cNvPr>
          <p:cNvSpPr/>
          <p:nvPr/>
        </p:nvSpPr>
        <p:spPr>
          <a:xfrm>
            <a:off x="380189" y="1583388"/>
            <a:ext cx="2301013" cy="1035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sz="1400" b="1" dirty="0">
                <a:solidFill>
                  <a:schemeClr val="accent5"/>
                </a:solidFill>
              </a:rPr>
              <a:t>TOP</a:t>
            </a:r>
            <a:r>
              <a:rPr kumimoji="1" lang="ja-JP" altLang="en-US" sz="1400" b="1" dirty="0">
                <a:solidFill>
                  <a:schemeClr val="accent5"/>
                </a:solidFill>
              </a:rPr>
              <a:t>ページ</a:t>
            </a:r>
            <a:endParaRPr kumimoji="1" lang="en-US" altLang="ja-JP" sz="1400" b="1" dirty="0">
              <a:solidFill>
                <a:schemeClr val="accent5"/>
              </a:solidFill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8B5B6C1C-AC78-BAA9-3E6B-BFA9D1C279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0" t="41466" r="75002" b="32776"/>
          <a:stretch/>
        </p:blipFill>
        <p:spPr>
          <a:xfrm>
            <a:off x="1050499" y="1850247"/>
            <a:ext cx="979874" cy="726394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  <a:effectLst/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6BF8BF9-7678-1592-6989-9AB72E806839}"/>
              </a:ext>
            </a:extLst>
          </p:cNvPr>
          <p:cNvSpPr/>
          <p:nvPr/>
        </p:nvSpPr>
        <p:spPr>
          <a:xfrm>
            <a:off x="1113823" y="1886800"/>
            <a:ext cx="525791" cy="170527"/>
          </a:xfrm>
          <a:prstGeom prst="rect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D881B8DD-CAD4-DE98-AE51-31B1B4F8E0DF}"/>
              </a:ext>
            </a:extLst>
          </p:cNvPr>
          <p:cNvCxnSpPr>
            <a:cxnSpLocks/>
          </p:cNvCxnSpPr>
          <p:nvPr/>
        </p:nvCxnSpPr>
        <p:spPr>
          <a:xfrm>
            <a:off x="1639614" y="1974336"/>
            <a:ext cx="1311691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561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/>
              <a:t>操作方法詳細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D6A127-93A2-DFF3-407D-4009FDD1696C}"/>
              </a:ext>
            </a:extLst>
          </p:cNvPr>
          <p:cNvSpPr txBox="1"/>
          <p:nvPr/>
        </p:nvSpPr>
        <p:spPr>
          <a:xfrm>
            <a:off x="592783" y="2265013"/>
            <a:ext cx="877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/>
              <a:t>詳細の操作方法は下記</a:t>
            </a:r>
            <a:r>
              <a:rPr kumimoji="1" lang="en-US" altLang="ja-JP" sz="2400" b="1" dirty="0"/>
              <a:t>URL</a:t>
            </a:r>
            <a:r>
              <a:rPr kumimoji="1" lang="ja-JP" altLang="en-US" sz="2400" b="1" dirty="0"/>
              <a:t>の</a:t>
            </a:r>
            <a:r>
              <a:rPr kumimoji="1" lang="ja-JP" altLang="en-US" sz="2400" b="1" dirty="0">
                <a:solidFill>
                  <a:schemeClr val="accent5"/>
                </a:solidFill>
              </a:rPr>
              <a:t>マニュアル</a:t>
            </a:r>
            <a:r>
              <a:rPr kumimoji="1" lang="ja-JP" altLang="en-US" sz="2400" b="1" dirty="0"/>
              <a:t>をご覧ください</a:t>
            </a:r>
            <a:endParaRPr kumimoji="1" lang="en-US" altLang="ja-JP" sz="2400" b="1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706E94FD-5829-3E08-3F92-428C359B08DE}"/>
              </a:ext>
            </a:extLst>
          </p:cNvPr>
          <p:cNvGrpSpPr/>
          <p:nvPr/>
        </p:nvGrpSpPr>
        <p:grpSpPr>
          <a:xfrm>
            <a:off x="681862" y="3837234"/>
            <a:ext cx="8542275" cy="760965"/>
            <a:chOff x="3172022" y="5252365"/>
            <a:chExt cx="5921528" cy="527503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0D9488A7-DE27-907B-DC90-D27F955B8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255" r="-1" b="90721"/>
            <a:stretch/>
          </p:blipFill>
          <p:spPr>
            <a:xfrm>
              <a:off x="3172022" y="5252365"/>
              <a:ext cx="5921528" cy="527503"/>
            </a:xfrm>
            <a:prstGeom prst="rect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06B8A548-44BD-78EC-3D7C-E2B5DA676E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983" r="57948" b="90721"/>
            <a:stretch/>
          </p:blipFill>
          <p:spPr>
            <a:xfrm>
              <a:off x="3241478" y="5340252"/>
              <a:ext cx="3423044" cy="414787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2FB46BD-A506-3D2C-B603-F8601840A7A0}"/>
              </a:ext>
            </a:extLst>
          </p:cNvPr>
          <p:cNvSpPr/>
          <p:nvPr/>
        </p:nvSpPr>
        <p:spPr>
          <a:xfrm>
            <a:off x="8295435" y="4118944"/>
            <a:ext cx="572490" cy="443437"/>
          </a:xfrm>
          <a:prstGeom prst="rect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吹き出し 15">
            <a:extLst>
              <a:ext uri="{FF2B5EF4-FFF2-40B4-BE49-F238E27FC236}">
                <a16:creationId xmlns:a16="http://schemas.microsoft.com/office/drawing/2014/main" id="{1BF20B00-93EB-9889-26B4-EEE73A47623B}"/>
              </a:ext>
            </a:extLst>
          </p:cNvPr>
          <p:cNvSpPr/>
          <p:nvPr/>
        </p:nvSpPr>
        <p:spPr>
          <a:xfrm>
            <a:off x="8210762" y="3520581"/>
            <a:ext cx="657163" cy="443437"/>
          </a:xfrm>
          <a:prstGeom prst="wedgeRectCallout">
            <a:avLst>
              <a:gd name="adj1" fmla="val 8057"/>
              <a:gd name="adj2" fmla="val 6851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dirty="0">
                <a:solidFill>
                  <a:schemeClr val="bg2"/>
                </a:solidFill>
              </a:rPr>
              <a:t>ここ！</a:t>
            </a:r>
            <a:endParaRPr kumimoji="1" lang="en-US" altLang="ja-JP" sz="1100" b="1" dirty="0">
              <a:solidFill>
                <a:schemeClr val="bg2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03AC902-E4E7-4DC3-F4EC-E883F142485D}"/>
              </a:ext>
            </a:extLst>
          </p:cNvPr>
          <p:cNvSpPr txBox="1"/>
          <p:nvPr/>
        </p:nvSpPr>
        <p:spPr>
          <a:xfrm>
            <a:off x="592783" y="3530096"/>
            <a:ext cx="91822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 dirty="0"/>
              <a:t>▼リニューアル後は、インサイズの</a:t>
            </a:r>
            <a:r>
              <a:rPr kumimoji="1" lang="en-US" altLang="ja-JP" sz="1200" b="1" dirty="0"/>
              <a:t>TOP</a:t>
            </a:r>
            <a:r>
              <a:rPr kumimoji="1" lang="ja-JP" altLang="en-US" sz="1200" b="1" dirty="0"/>
              <a:t>画面右上の？マークからもアクセスできます</a:t>
            </a:r>
            <a:endParaRPr lang="ja-JP" altLang="en-US" sz="12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F88B16B-6BF8-F451-874C-042199DBCBF7}"/>
              </a:ext>
            </a:extLst>
          </p:cNvPr>
          <p:cNvSpPr txBox="1"/>
          <p:nvPr/>
        </p:nvSpPr>
        <p:spPr>
          <a:xfrm>
            <a:off x="735171" y="2764926"/>
            <a:ext cx="84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hlinkClick r:id="rId4"/>
              </a:rPr>
              <a:t>https://admin.support.recruit-insides.net/hc/ja/categories/38631301650969</a:t>
            </a:r>
            <a:endParaRPr kumimoji="1" lang="en-US" altLang="ja-JP" b="1" dirty="0"/>
          </a:p>
          <a:p>
            <a:pPr algn="ctr"/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682744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91C4D4-FAE1-471A-B06F-C150D0BEE67E}"/>
              </a:ext>
            </a:extLst>
          </p:cNvPr>
          <p:cNvSpPr txBox="1"/>
          <p:nvPr/>
        </p:nvSpPr>
        <p:spPr>
          <a:xfrm>
            <a:off x="1520461" y="2828836"/>
            <a:ext cx="6876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ja-JP" altLang="en-US" sz="3600" b="1" dirty="0">
                <a:solidFill>
                  <a:srgbClr val="333333"/>
                </a:solidFill>
                <a:latin typeface="+mn-ea"/>
              </a:rPr>
              <a:t>アンケート機能の変更点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B71DC8-6473-F6D5-E507-3F899168DA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935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584A2D-2C74-E343-DF16-21C680C0C1A9}"/>
              </a:ext>
            </a:extLst>
          </p:cNvPr>
          <p:cNvSpPr txBox="1"/>
          <p:nvPr/>
        </p:nvSpPr>
        <p:spPr>
          <a:xfrm>
            <a:off x="324000" y="1324906"/>
            <a:ext cx="9060634" cy="1965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アンケート実施～回答～結果閲覧までの、</a:t>
            </a:r>
            <a:r>
              <a:rPr kumimoji="1" lang="ja-JP" altLang="en-US" sz="1600" b="1" dirty="0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利用の流れは変わりません</a:t>
            </a: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ダッシュボード・アナリティクス・チームマップ・パーソナルレポート・面談レポートなど</a:t>
            </a:r>
            <a:br>
              <a:rPr kumimoji="1" lang="en-US" altLang="ja-JP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ja-JP" altLang="en-US" sz="1600" b="1" dirty="0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アンケート結果のアウトプット</a:t>
            </a: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は変わりません。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過去のデータは引き継がれ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、これまで通り結果を閲覧することができます。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866DE99-A7D7-EA38-2C91-2A2A3A85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ja-JP" altLang="en-US" dirty="0"/>
              <a:t>画面は変わりますが、基本の使い方は変わりません</a:t>
            </a:r>
            <a:endParaRPr lang="en-US" altLang="ja-JP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863AB2-EB92-2774-9483-C4B70E609C57}"/>
              </a:ext>
            </a:extLst>
          </p:cNvPr>
          <p:cNvSpPr txBox="1"/>
          <p:nvPr/>
        </p:nvSpPr>
        <p:spPr>
          <a:xfrm>
            <a:off x="324001" y="3848869"/>
            <a:ext cx="9254102" cy="1684225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b="1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①回答依頼メールが送られたら</a:t>
            </a:r>
            <a:r>
              <a:rPr kumimoji="1" lang="ja-JP" altLang="en-US" sz="2000" b="1" u="sng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回答</a:t>
            </a:r>
            <a:r>
              <a:rPr kumimoji="1" lang="ja-JP" altLang="en-US" sz="2000" b="1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を、</a:t>
            </a:r>
            <a:br>
              <a:rPr kumimoji="1" lang="en-US" altLang="ja-JP" sz="2000" b="1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ja-JP" altLang="en-US" sz="2000" b="1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②結果通知メールが送られたら</a:t>
            </a:r>
            <a:r>
              <a:rPr kumimoji="1" lang="ja-JP" altLang="en-US" sz="2000" b="1" u="sng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レポートを確認のうえ、メンバーフォロー</a:t>
            </a:r>
            <a:r>
              <a:rPr kumimoji="1" lang="ja-JP" altLang="en-US" sz="2000" b="1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</a:t>
            </a:r>
            <a:endParaRPr kumimoji="1" lang="en-US" altLang="ja-JP" sz="2000" b="1" dirty="0">
              <a:solidFill>
                <a:schemeClr val="bg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b="1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お願いいたします。</a:t>
            </a:r>
            <a:endParaRPr kumimoji="1" lang="en-US" altLang="ja-JP" sz="2000" b="1" dirty="0">
              <a:solidFill>
                <a:schemeClr val="bg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6140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866DE99-A7D7-EA38-2C91-2A2A3A85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画面イメージ：レポート閲覧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DDB2DDF-19E7-E79B-0F6A-E02A68AC88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7"/>
          <a:stretch/>
        </p:blipFill>
        <p:spPr>
          <a:xfrm>
            <a:off x="216339" y="1394197"/>
            <a:ext cx="3258035" cy="2210228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6205C47-1717-F184-0041-6F923D37FC9C}"/>
              </a:ext>
            </a:extLst>
          </p:cNvPr>
          <p:cNvSpPr/>
          <p:nvPr/>
        </p:nvSpPr>
        <p:spPr>
          <a:xfrm>
            <a:off x="213359" y="753153"/>
            <a:ext cx="3258035" cy="340209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2"/>
                </a:solidFill>
              </a:rPr>
              <a:t>① 全員の結果</a:t>
            </a:r>
            <a:r>
              <a:rPr kumimoji="1" lang="ja-JP" altLang="en-US" sz="1100" b="1" dirty="0">
                <a:solidFill>
                  <a:schemeClr val="bg2"/>
                </a:solidFill>
              </a:rPr>
              <a:t>を確認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9420FB63-9FB1-5E5B-2CFF-1DFD09C2D17E}"/>
              </a:ext>
            </a:extLst>
          </p:cNvPr>
          <p:cNvSpPr/>
          <p:nvPr/>
        </p:nvSpPr>
        <p:spPr>
          <a:xfrm>
            <a:off x="1" y="681038"/>
            <a:ext cx="983768" cy="983768"/>
          </a:xfrm>
          <a:prstGeom prst="ellipse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A8A5B7B-D345-1ACE-18DA-D0D6D91DC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5809">
            <a:off x="299533" y="814744"/>
            <a:ext cx="334256" cy="33425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79CC14D-E2CA-B601-2E96-4036C0637129}"/>
              </a:ext>
            </a:extLst>
          </p:cNvPr>
          <p:cNvSpPr txBox="1"/>
          <p:nvPr/>
        </p:nvSpPr>
        <p:spPr>
          <a:xfrm rot="20964888">
            <a:off x="-239631" y="1190382"/>
            <a:ext cx="1513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/>
              <a:t>結果通知メールの</a:t>
            </a:r>
            <a:br>
              <a:rPr kumimoji="1" lang="en-US" altLang="ja-JP" sz="700" dirty="0"/>
            </a:br>
            <a:r>
              <a:rPr kumimoji="1" lang="ja-JP" altLang="en-US" sz="700" dirty="0"/>
              <a:t>リンクをクリック！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5933022-B8EC-B7A7-8105-D0C8ED9B6973}"/>
              </a:ext>
            </a:extLst>
          </p:cNvPr>
          <p:cNvSpPr txBox="1"/>
          <p:nvPr/>
        </p:nvSpPr>
        <p:spPr>
          <a:xfrm>
            <a:off x="508613" y="1123353"/>
            <a:ext cx="2667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/>
              <a:t>チームマップ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376C54E-35C2-C4C2-ACE3-6A31A7246E95}"/>
              </a:ext>
            </a:extLst>
          </p:cNvPr>
          <p:cNvSpPr/>
          <p:nvPr/>
        </p:nvSpPr>
        <p:spPr>
          <a:xfrm>
            <a:off x="3639685" y="753153"/>
            <a:ext cx="6180356" cy="340209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2"/>
                </a:solidFill>
              </a:rPr>
              <a:t>② 一人ひとりの結果</a:t>
            </a:r>
            <a:r>
              <a:rPr kumimoji="1" lang="ja-JP" altLang="en-US" sz="1100" b="1" dirty="0">
                <a:solidFill>
                  <a:schemeClr val="bg2"/>
                </a:solidFill>
              </a:rPr>
              <a:t>を確認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E4D48A4-CBAE-E508-5782-25BA17CD1C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965"/>
          <a:stretch/>
        </p:blipFill>
        <p:spPr>
          <a:xfrm>
            <a:off x="3639685" y="1394197"/>
            <a:ext cx="3051401" cy="2610244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FD581E2-0DFA-3AAA-2147-25404DE31D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5008"/>
          <a:stretch/>
        </p:blipFill>
        <p:spPr>
          <a:xfrm>
            <a:off x="6769920" y="1394197"/>
            <a:ext cx="3050121" cy="2610244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38BD838-497B-0174-6E15-102B970EBE7B}"/>
              </a:ext>
            </a:extLst>
          </p:cNvPr>
          <p:cNvSpPr txBox="1"/>
          <p:nvPr/>
        </p:nvSpPr>
        <p:spPr>
          <a:xfrm>
            <a:off x="3893585" y="1123353"/>
            <a:ext cx="2667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/>
              <a:t>パーソナルレポート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0D1AEE8-66D5-C389-2161-094346D89947}"/>
              </a:ext>
            </a:extLst>
          </p:cNvPr>
          <p:cNvSpPr txBox="1"/>
          <p:nvPr/>
        </p:nvSpPr>
        <p:spPr>
          <a:xfrm>
            <a:off x="6966957" y="1123353"/>
            <a:ext cx="2667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 dirty="0"/>
              <a:t>1on1</a:t>
            </a:r>
            <a:r>
              <a:rPr kumimoji="1" lang="ja-JP" altLang="en-US" sz="1100" b="1" dirty="0"/>
              <a:t>テーマシート（旧面談レポート）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DD6E520-7614-D77D-BD44-624354BCC306}"/>
              </a:ext>
            </a:extLst>
          </p:cNvPr>
          <p:cNvSpPr/>
          <p:nvPr/>
        </p:nvSpPr>
        <p:spPr>
          <a:xfrm>
            <a:off x="1969207" y="2049847"/>
            <a:ext cx="963435" cy="566742"/>
          </a:xfrm>
          <a:prstGeom prst="rect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E45C0744-4DA4-1100-B7ED-8E116C1B12F7}"/>
              </a:ext>
            </a:extLst>
          </p:cNvPr>
          <p:cNvCxnSpPr>
            <a:cxnSpLocks/>
          </p:cNvCxnSpPr>
          <p:nvPr/>
        </p:nvCxnSpPr>
        <p:spPr>
          <a:xfrm>
            <a:off x="2932642" y="2331197"/>
            <a:ext cx="707043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F0C611F2-31AD-C87A-392E-1FD5B1B211DD}"/>
              </a:ext>
            </a:extLst>
          </p:cNvPr>
          <p:cNvCxnSpPr>
            <a:cxnSpLocks/>
          </p:cNvCxnSpPr>
          <p:nvPr/>
        </p:nvCxnSpPr>
        <p:spPr>
          <a:xfrm>
            <a:off x="6271730" y="2287053"/>
            <a:ext cx="971156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EE04BD26-0EC6-6216-1D0E-2BB26C422323}"/>
              </a:ext>
            </a:extLst>
          </p:cNvPr>
          <p:cNvSpPr/>
          <p:nvPr/>
        </p:nvSpPr>
        <p:spPr>
          <a:xfrm>
            <a:off x="5165385" y="2091891"/>
            <a:ext cx="1100932" cy="390324"/>
          </a:xfrm>
          <a:prstGeom prst="rect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FBE4361E-8953-859C-3C3D-6113479C1094}"/>
              </a:ext>
            </a:extLst>
          </p:cNvPr>
          <p:cNvSpPr/>
          <p:nvPr/>
        </p:nvSpPr>
        <p:spPr>
          <a:xfrm>
            <a:off x="7242886" y="2091891"/>
            <a:ext cx="1100932" cy="390324"/>
          </a:xfrm>
          <a:prstGeom prst="rect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吹き出し: 四角形 36">
            <a:extLst>
              <a:ext uri="{FF2B5EF4-FFF2-40B4-BE49-F238E27FC236}">
                <a16:creationId xmlns:a16="http://schemas.microsoft.com/office/drawing/2014/main" id="{A90633F0-B278-7C16-C7D4-FC62BCD73A90}"/>
              </a:ext>
            </a:extLst>
          </p:cNvPr>
          <p:cNvSpPr/>
          <p:nvPr/>
        </p:nvSpPr>
        <p:spPr>
          <a:xfrm>
            <a:off x="6451250" y="2499311"/>
            <a:ext cx="725213" cy="250193"/>
          </a:xfrm>
          <a:prstGeom prst="wedgeRectCallout">
            <a:avLst>
              <a:gd name="adj1" fmla="val -19094"/>
              <a:gd name="adj2" fmla="val -106376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>
                <a:solidFill>
                  <a:schemeClr val="bg2"/>
                </a:solidFill>
              </a:rPr>
              <a:t>タブで</a:t>
            </a:r>
            <a:br>
              <a:rPr kumimoji="1" lang="en-US" altLang="ja-JP" sz="800" b="1" dirty="0">
                <a:solidFill>
                  <a:schemeClr val="bg2"/>
                </a:solidFill>
              </a:rPr>
            </a:br>
            <a:r>
              <a:rPr kumimoji="1" lang="ja-JP" altLang="en-US" sz="800" b="1" dirty="0">
                <a:solidFill>
                  <a:schemeClr val="bg2"/>
                </a:solidFill>
              </a:rPr>
              <a:t>切り替え</a:t>
            </a: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F99209DB-6B99-6A05-69A2-A007F7876D78}"/>
              </a:ext>
            </a:extLst>
          </p:cNvPr>
          <p:cNvSpPr/>
          <p:nvPr/>
        </p:nvSpPr>
        <p:spPr>
          <a:xfrm>
            <a:off x="323999" y="4147480"/>
            <a:ext cx="9496041" cy="340209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2"/>
                </a:solidFill>
              </a:rPr>
              <a:t>③ 推移</a:t>
            </a:r>
            <a:r>
              <a:rPr kumimoji="1" lang="ja-JP" altLang="en-US" sz="1100" b="1" dirty="0">
                <a:solidFill>
                  <a:schemeClr val="bg2"/>
                </a:solidFill>
              </a:rPr>
              <a:t>を確認</a:t>
            </a: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5925D59E-E659-3AB3-442A-08E3D37EDA9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8143" b="20116"/>
          <a:stretch/>
        </p:blipFill>
        <p:spPr>
          <a:xfrm>
            <a:off x="6653917" y="4562349"/>
            <a:ext cx="3094729" cy="1857172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01CC4FFD-8E8B-306D-D8BD-8712392A84E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9150"/>
          <a:stretch/>
        </p:blipFill>
        <p:spPr>
          <a:xfrm>
            <a:off x="4113917" y="4565081"/>
            <a:ext cx="2401120" cy="1854440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A3A74B2D-B1F7-5516-9391-18CF277C5D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8155" b="78418"/>
          <a:stretch/>
        </p:blipFill>
        <p:spPr>
          <a:xfrm>
            <a:off x="400663" y="4562349"/>
            <a:ext cx="2531979" cy="1857171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4111BC4A-536B-13D1-9313-C164881D235E}"/>
              </a:ext>
            </a:extLst>
          </p:cNvPr>
          <p:cNvSpPr/>
          <p:nvPr/>
        </p:nvSpPr>
        <p:spPr>
          <a:xfrm>
            <a:off x="407920" y="5311708"/>
            <a:ext cx="1420880" cy="2472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900" b="1" u="sng" dirty="0">
                <a:solidFill>
                  <a:srgbClr val="5196D7"/>
                </a:solidFill>
              </a:rPr>
              <a:t>＜アンケート結果</a:t>
            </a:r>
            <a:r>
              <a:rPr kumimoji="1" lang="en-US" altLang="ja-JP" sz="900" b="1" u="sng" dirty="0">
                <a:solidFill>
                  <a:srgbClr val="5196D7"/>
                </a:solidFill>
              </a:rPr>
              <a:t>(</a:t>
            </a:r>
            <a:r>
              <a:rPr kumimoji="1" lang="ja-JP" altLang="en-US" sz="900" b="1" u="sng" dirty="0">
                <a:solidFill>
                  <a:srgbClr val="5196D7"/>
                </a:solidFill>
              </a:rPr>
              <a:t>推移</a:t>
            </a:r>
            <a:r>
              <a:rPr kumimoji="1" lang="en-US" altLang="ja-JP" sz="900" b="1" u="sng" dirty="0">
                <a:solidFill>
                  <a:srgbClr val="5196D7"/>
                </a:solidFill>
              </a:rPr>
              <a:t>)</a:t>
            </a:r>
            <a:r>
              <a:rPr kumimoji="1" lang="ja-JP" altLang="en-US" sz="900" b="1" u="sng" dirty="0">
                <a:solidFill>
                  <a:srgbClr val="5196D7"/>
                </a:solidFill>
              </a:rPr>
              <a:t>へ</a:t>
            </a: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ABD3DE9E-9C8D-2DE5-EA06-C3FCF100A1E3}"/>
              </a:ext>
            </a:extLst>
          </p:cNvPr>
          <p:cNvSpPr/>
          <p:nvPr/>
        </p:nvSpPr>
        <p:spPr>
          <a:xfrm>
            <a:off x="346767" y="5262650"/>
            <a:ext cx="1561862" cy="441866"/>
          </a:xfrm>
          <a:prstGeom prst="rect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5C0164B5-6236-8C9F-01F6-B586308246C2}"/>
              </a:ext>
            </a:extLst>
          </p:cNvPr>
          <p:cNvCxnSpPr>
            <a:cxnSpLocks/>
          </p:cNvCxnSpPr>
          <p:nvPr/>
        </p:nvCxnSpPr>
        <p:spPr>
          <a:xfrm>
            <a:off x="1908629" y="5473540"/>
            <a:ext cx="2460171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吹き出し: 四角形 54">
            <a:extLst>
              <a:ext uri="{FF2B5EF4-FFF2-40B4-BE49-F238E27FC236}">
                <a16:creationId xmlns:a16="http://schemas.microsoft.com/office/drawing/2014/main" id="{2447FEC7-5984-68AB-F146-1DD2CC2DD6FB}"/>
              </a:ext>
            </a:extLst>
          </p:cNvPr>
          <p:cNvSpPr/>
          <p:nvPr/>
        </p:nvSpPr>
        <p:spPr>
          <a:xfrm>
            <a:off x="1546022" y="5779176"/>
            <a:ext cx="1763235" cy="325670"/>
          </a:xfrm>
          <a:prstGeom prst="wedgeRectCallout">
            <a:avLst>
              <a:gd name="adj1" fmla="val -38438"/>
              <a:gd name="adj2" fmla="val -95234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>
                <a:solidFill>
                  <a:schemeClr val="bg2"/>
                </a:solidFill>
              </a:rPr>
              <a:t>パーソナルレポート</a:t>
            </a:r>
            <a:r>
              <a:rPr kumimoji="1" lang="en-US" altLang="ja-JP" sz="800" b="1" dirty="0">
                <a:solidFill>
                  <a:schemeClr val="bg2"/>
                </a:solidFill>
              </a:rPr>
              <a:t>/1on1</a:t>
            </a:r>
            <a:r>
              <a:rPr kumimoji="1" lang="ja-JP" altLang="en-US" sz="800" b="1" dirty="0">
                <a:solidFill>
                  <a:schemeClr val="bg2"/>
                </a:solidFill>
              </a:rPr>
              <a:t>テーマシート上部のリンクをクリック</a:t>
            </a:r>
          </a:p>
        </p:txBody>
      </p:sp>
      <p:grpSp>
        <p:nvGrpSpPr>
          <p:cNvPr id="72" name="Group 68">
            <a:extLst>
              <a:ext uri="{FF2B5EF4-FFF2-40B4-BE49-F238E27FC236}">
                <a16:creationId xmlns:a16="http://schemas.microsoft.com/office/drawing/2014/main" id="{DC4184BE-40B3-39D6-5EBB-55EBE76AE97A}"/>
              </a:ext>
            </a:extLst>
          </p:cNvPr>
          <p:cNvGrpSpPr>
            <a:grpSpLocks/>
          </p:cNvGrpSpPr>
          <p:nvPr/>
        </p:nvGrpSpPr>
        <p:grpSpPr bwMode="auto">
          <a:xfrm>
            <a:off x="4113917" y="6303971"/>
            <a:ext cx="2447194" cy="192942"/>
            <a:chOff x="1306" y="3095"/>
            <a:chExt cx="2268" cy="283"/>
          </a:xfrm>
        </p:grpSpPr>
        <p:sp>
          <p:nvSpPr>
            <p:cNvPr id="73" name="Freeform 69">
              <a:extLst>
                <a:ext uri="{FF2B5EF4-FFF2-40B4-BE49-F238E27FC236}">
                  <a16:creationId xmlns:a16="http://schemas.microsoft.com/office/drawing/2014/main" id="{3812F627-2471-46B5-F1DB-306ACD41C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28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  <a:cxn ang="0">
                  <a:pos x="2268" y="227"/>
                </a:cxn>
                <a:cxn ang="0">
                  <a:pos x="1814" y="453"/>
                </a:cxn>
                <a:cxn ang="0">
                  <a:pos x="1360" y="227"/>
                </a:cxn>
                <a:cxn ang="0">
                  <a:pos x="907" y="453"/>
                </a:cxn>
                <a:cxn ang="0">
                  <a:pos x="453" y="227"/>
                </a:cxn>
                <a:cxn ang="0">
                  <a:pos x="0" y="453"/>
                </a:cxn>
                <a:cxn ang="0">
                  <a:pos x="0" y="227"/>
                </a:cxn>
              </a:cxnLst>
              <a:rect l="0" t="0" r="r" b="b"/>
              <a:pathLst>
                <a:path w="2268" h="453">
                  <a:moveTo>
                    <a:pt x="0" y="227"/>
                  </a:moveTo>
                  <a:cubicBezTo>
                    <a:pt x="101" y="151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7" y="109"/>
                    <a:pt x="2268" y="0"/>
                  </a:cubicBezTo>
                  <a:cubicBezTo>
                    <a:pt x="2268" y="0"/>
                    <a:pt x="2268" y="113"/>
                    <a:pt x="2268" y="227"/>
                  </a:cubicBezTo>
                  <a:cubicBezTo>
                    <a:pt x="2192" y="302"/>
                    <a:pt x="1965" y="453"/>
                    <a:pt x="1814" y="453"/>
                  </a:cubicBezTo>
                  <a:cubicBezTo>
                    <a:pt x="1663" y="453"/>
                    <a:pt x="1511" y="227"/>
                    <a:pt x="1360" y="227"/>
                  </a:cubicBezTo>
                  <a:cubicBezTo>
                    <a:pt x="1209" y="227"/>
                    <a:pt x="1058" y="453"/>
                    <a:pt x="907" y="453"/>
                  </a:cubicBezTo>
                  <a:cubicBezTo>
                    <a:pt x="756" y="453"/>
                    <a:pt x="604" y="227"/>
                    <a:pt x="453" y="227"/>
                  </a:cubicBezTo>
                  <a:cubicBezTo>
                    <a:pt x="302" y="227"/>
                    <a:pt x="113" y="364"/>
                    <a:pt x="0" y="453"/>
                  </a:cubicBezTo>
                  <a:cubicBezTo>
                    <a:pt x="0" y="340"/>
                    <a:pt x="0" y="227"/>
                    <a:pt x="0" y="227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4" name="Freeform 70">
              <a:extLst>
                <a:ext uri="{FF2B5EF4-FFF2-40B4-BE49-F238E27FC236}">
                  <a16:creationId xmlns:a16="http://schemas.microsoft.com/office/drawing/2014/main" id="{BD893DDD-764F-1AF5-9275-F1160985B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14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5" name="Freeform 71">
              <a:extLst>
                <a:ext uri="{FF2B5EF4-FFF2-40B4-BE49-F238E27FC236}">
                  <a16:creationId xmlns:a16="http://schemas.microsoft.com/office/drawing/2014/main" id="{CE6175E5-C162-0C17-7ED3-F81187601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237"/>
              <a:ext cx="2268" cy="141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76" name="Group 68">
            <a:extLst>
              <a:ext uri="{FF2B5EF4-FFF2-40B4-BE49-F238E27FC236}">
                <a16:creationId xmlns:a16="http://schemas.microsoft.com/office/drawing/2014/main" id="{E92AD03D-D541-DFE6-4669-8C9BCB7093DC}"/>
              </a:ext>
            </a:extLst>
          </p:cNvPr>
          <p:cNvGrpSpPr>
            <a:grpSpLocks/>
          </p:cNvGrpSpPr>
          <p:nvPr/>
        </p:nvGrpSpPr>
        <p:grpSpPr bwMode="auto">
          <a:xfrm>
            <a:off x="6569755" y="4527730"/>
            <a:ext cx="3178892" cy="205995"/>
            <a:chOff x="1306" y="3095"/>
            <a:chExt cx="2268" cy="283"/>
          </a:xfrm>
        </p:grpSpPr>
        <p:sp>
          <p:nvSpPr>
            <p:cNvPr id="77" name="Freeform 69">
              <a:extLst>
                <a:ext uri="{FF2B5EF4-FFF2-40B4-BE49-F238E27FC236}">
                  <a16:creationId xmlns:a16="http://schemas.microsoft.com/office/drawing/2014/main" id="{C9FFE024-8B4A-DCEA-2E5F-5AE76C4C0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28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  <a:cxn ang="0">
                  <a:pos x="2268" y="227"/>
                </a:cxn>
                <a:cxn ang="0">
                  <a:pos x="1814" y="453"/>
                </a:cxn>
                <a:cxn ang="0">
                  <a:pos x="1360" y="227"/>
                </a:cxn>
                <a:cxn ang="0">
                  <a:pos x="907" y="453"/>
                </a:cxn>
                <a:cxn ang="0">
                  <a:pos x="453" y="227"/>
                </a:cxn>
                <a:cxn ang="0">
                  <a:pos x="0" y="453"/>
                </a:cxn>
                <a:cxn ang="0">
                  <a:pos x="0" y="227"/>
                </a:cxn>
              </a:cxnLst>
              <a:rect l="0" t="0" r="r" b="b"/>
              <a:pathLst>
                <a:path w="2268" h="453">
                  <a:moveTo>
                    <a:pt x="0" y="227"/>
                  </a:moveTo>
                  <a:cubicBezTo>
                    <a:pt x="101" y="151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7" y="109"/>
                    <a:pt x="2268" y="0"/>
                  </a:cubicBezTo>
                  <a:cubicBezTo>
                    <a:pt x="2268" y="0"/>
                    <a:pt x="2268" y="113"/>
                    <a:pt x="2268" y="227"/>
                  </a:cubicBezTo>
                  <a:cubicBezTo>
                    <a:pt x="2192" y="302"/>
                    <a:pt x="1965" y="453"/>
                    <a:pt x="1814" y="453"/>
                  </a:cubicBezTo>
                  <a:cubicBezTo>
                    <a:pt x="1663" y="453"/>
                    <a:pt x="1511" y="227"/>
                    <a:pt x="1360" y="227"/>
                  </a:cubicBezTo>
                  <a:cubicBezTo>
                    <a:pt x="1209" y="227"/>
                    <a:pt x="1058" y="453"/>
                    <a:pt x="907" y="453"/>
                  </a:cubicBezTo>
                  <a:cubicBezTo>
                    <a:pt x="756" y="453"/>
                    <a:pt x="604" y="227"/>
                    <a:pt x="453" y="227"/>
                  </a:cubicBezTo>
                  <a:cubicBezTo>
                    <a:pt x="302" y="227"/>
                    <a:pt x="113" y="364"/>
                    <a:pt x="0" y="453"/>
                  </a:cubicBezTo>
                  <a:cubicBezTo>
                    <a:pt x="0" y="340"/>
                    <a:pt x="0" y="227"/>
                    <a:pt x="0" y="227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8" name="Freeform 70">
              <a:extLst>
                <a:ext uri="{FF2B5EF4-FFF2-40B4-BE49-F238E27FC236}">
                  <a16:creationId xmlns:a16="http://schemas.microsoft.com/office/drawing/2014/main" id="{849924CA-2A35-7B0A-9B4D-E16886628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14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9" name="Freeform 71">
              <a:extLst>
                <a:ext uri="{FF2B5EF4-FFF2-40B4-BE49-F238E27FC236}">
                  <a16:creationId xmlns:a16="http://schemas.microsoft.com/office/drawing/2014/main" id="{F0ADDE29-DD5B-485B-46B8-99D8B9E8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237"/>
              <a:ext cx="2268" cy="141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028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角丸四角形 14">
            <a:extLst>
              <a:ext uri="{FF2B5EF4-FFF2-40B4-BE49-F238E27FC236}">
                <a16:creationId xmlns:a16="http://schemas.microsoft.com/office/drawing/2014/main" id="{89B29379-10FC-C192-7687-D4B054F75709}"/>
              </a:ext>
            </a:extLst>
          </p:cNvPr>
          <p:cNvSpPr/>
          <p:nvPr/>
        </p:nvSpPr>
        <p:spPr>
          <a:xfrm>
            <a:off x="5645224" y="5180849"/>
            <a:ext cx="2429249" cy="1252606"/>
          </a:xfrm>
          <a:prstGeom prst="roundRect">
            <a:avLst/>
          </a:prstGeom>
          <a:solidFill>
            <a:schemeClr val="accent5">
              <a:alpha val="90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866DE99-A7D7-EA38-2C91-2A2A3A85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機能改善：異動したメンバーの結果閲覧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EDC6A51C-A08A-14C7-DD70-30DEDB823622}"/>
              </a:ext>
            </a:extLst>
          </p:cNvPr>
          <p:cNvSpPr/>
          <p:nvPr/>
        </p:nvSpPr>
        <p:spPr>
          <a:xfrm>
            <a:off x="327897" y="803389"/>
            <a:ext cx="9250206" cy="993661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ご自身が異動した場合、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異動先のメンバーの過去の結果を閲覧できる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ようになります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メンバーが異動してきた場合、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新メンバーの過去の結果を閲覧できる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ようになります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角丸四角形 14">
            <a:extLst>
              <a:ext uri="{FF2B5EF4-FFF2-40B4-BE49-F238E27FC236}">
                <a16:creationId xmlns:a16="http://schemas.microsoft.com/office/drawing/2014/main" id="{02AEF9CC-1847-E70E-F65C-520243AF7DF6}"/>
              </a:ext>
            </a:extLst>
          </p:cNvPr>
          <p:cNvSpPr/>
          <p:nvPr/>
        </p:nvSpPr>
        <p:spPr>
          <a:xfrm>
            <a:off x="1831707" y="2286103"/>
            <a:ext cx="2429249" cy="1252606"/>
          </a:xfrm>
          <a:prstGeom prst="roundRect">
            <a:avLst/>
          </a:prstGeom>
          <a:solidFill>
            <a:schemeClr val="accent5">
              <a:alpha val="90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0EABA430-0B19-4C12-005C-ED052FC47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0492" y="2682944"/>
            <a:ext cx="495942" cy="495942"/>
          </a:xfrm>
          <a:prstGeom prst="rect">
            <a:avLst/>
          </a:prstGeom>
        </p:spPr>
      </p:pic>
      <p:sp>
        <p:nvSpPr>
          <p:cNvPr id="7" name="角丸四角形 19">
            <a:extLst>
              <a:ext uri="{FF2B5EF4-FFF2-40B4-BE49-F238E27FC236}">
                <a16:creationId xmlns:a16="http://schemas.microsoft.com/office/drawing/2014/main" id="{169C9973-471C-9587-3AC6-856192E0FAB1}"/>
              </a:ext>
            </a:extLst>
          </p:cNvPr>
          <p:cNvSpPr/>
          <p:nvPr/>
        </p:nvSpPr>
        <p:spPr>
          <a:xfrm>
            <a:off x="1831707" y="2286721"/>
            <a:ext cx="746093" cy="371733"/>
          </a:xfrm>
          <a:prstGeom prst="roundRect">
            <a:avLst/>
          </a:prstGeom>
          <a:solidFill>
            <a:schemeClr val="accent4">
              <a:alpha val="81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solidFill>
                  <a:schemeClr val="bg2"/>
                </a:solidFill>
              </a:rPr>
              <a:t>部署</a:t>
            </a:r>
            <a:r>
              <a:rPr kumimoji="1" lang="en-US" altLang="ja-JP" sz="1000">
                <a:solidFill>
                  <a:schemeClr val="bg2"/>
                </a:solidFill>
              </a:rPr>
              <a:t>A</a:t>
            </a:r>
            <a:endParaRPr kumimoji="1" lang="ja-JP" altLang="en-US" sz="1000">
              <a:solidFill>
                <a:schemeClr val="bg2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582E3A-B6C8-B375-E0CB-84586B752EAE}"/>
              </a:ext>
            </a:extLst>
          </p:cNvPr>
          <p:cNvSpPr txBox="1"/>
          <p:nvPr/>
        </p:nvSpPr>
        <p:spPr>
          <a:xfrm>
            <a:off x="2005547" y="3203376"/>
            <a:ext cx="899671" cy="283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00" b="1">
                <a:latin typeface="Yu Gothic" panose="020B0400000000000000" pitchFamily="34" charset="-128"/>
                <a:ea typeface="Yu Gothic" panose="020B0400000000000000" pitchFamily="34" charset="-128"/>
              </a:rPr>
              <a:t>上司</a:t>
            </a:r>
            <a:r>
              <a:rPr kumimoji="1" lang="en-US" altLang="ja-JP" sz="1000" b="1">
                <a:latin typeface="Yu Gothic" panose="020B0400000000000000" pitchFamily="34" charset="-128"/>
                <a:ea typeface="Yu Gothic" panose="020B0400000000000000" pitchFamily="34" charset="-128"/>
              </a:rPr>
              <a:t>A</a:t>
            </a:r>
            <a:r>
              <a:rPr kumimoji="1" lang="ja-JP" altLang="en-US" sz="1000" b="1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DCD8DCE-6607-7D78-921D-7A85259653EF}"/>
              </a:ext>
            </a:extLst>
          </p:cNvPr>
          <p:cNvSpPr txBox="1"/>
          <p:nvPr/>
        </p:nvSpPr>
        <p:spPr>
          <a:xfrm>
            <a:off x="2298125" y="1890931"/>
            <a:ext cx="1731719" cy="389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600" b="1">
                <a:latin typeface="Yu Gothic" panose="020B0400000000000000" pitchFamily="34" charset="-128"/>
                <a:ea typeface="Yu Gothic" panose="020B0400000000000000" pitchFamily="34" charset="-128"/>
              </a:rPr>
              <a:t>前回アンケート</a:t>
            </a:r>
            <a:endParaRPr kumimoji="1" lang="en-US" altLang="ja-JP" sz="16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015324D-DD18-4945-1D97-CF570CDF39C2}"/>
              </a:ext>
            </a:extLst>
          </p:cNvPr>
          <p:cNvSpPr txBox="1"/>
          <p:nvPr/>
        </p:nvSpPr>
        <p:spPr>
          <a:xfrm>
            <a:off x="2703387" y="2737645"/>
            <a:ext cx="403663" cy="389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ー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8" name="グラフィックス 17">
            <a:extLst>
              <a:ext uri="{FF2B5EF4-FFF2-40B4-BE49-F238E27FC236}">
                <a16:creationId xmlns:a16="http://schemas.microsoft.com/office/drawing/2014/main" id="{AA4FE3A6-A4C5-4806-E916-E330AC3A2A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67747" y="2672129"/>
            <a:ext cx="495942" cy="495942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4332D22-D212-C5CE-E521-1700C848B873}"/>
              </a:ext>
            </a:extLst>
          </p:cNvPr>
          <p:cNvSpPr txBox="1"/>
          <p:nvPr/>
        </p:nvSpPr>
        <p:spPr>
          <a:xfrm>
            <a:off x="2905218" y="3203375"/>
            <a:ext cx="1124626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メンバー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3" name="角丸四角形 32">
            <a:extLst>
              <a:ext uri="{FF2B5EF4-FFF2-40B4-BE49-F238E27FC236}">
                <a16:creationId xmlns:a16="http://schemas.microsoft.com/office/drawing/2014/main" id="{4127F0F7-8B8F-3267-C9E1-BA14A513418B}"/>
              </a:ext>
            </a:extLst>
          </p:cNvPr>
          <p:cNvSpPr/>
          <p:nvPr/>
        </p:nvSpPr>
        <p:spPr>
          <a:xfrm>
            <a:off x="5596996" y="2221708"/>
            <a:ext cx="2429249" cy="2258254"/>
          </a:xfrm>
          <a:prstGeom prst="roundRect">
            <a:avLst>
              <a:gd name="adj" fmla="val 8010"/>
            </a:avLst>
          </a:prstGeom>
          <a:solidFill>
            <a:schemeClr val="accent5">
              <a:alpha val="90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1987C1D-02FA-64DE-5367-82DED79F12EA}"/>
              </a:ext>
            </a:extLst>
          </p:cNvPr>
          <p:cNvSpPr txBox="1"/>
          <p:nvPr/>
        </p:nvSpPr>
        <p:spPr>
          <a:xfrm>
            <a:off x="6468676" y="2673250"/>
            <a:ext cx="403663" cy="389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ー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7" name="グラフィックス 36">
            <a:extLst>
              <a:ext uri="{FF2B5EF4-FFF2-40B4-BE49-F238E27FC236}">
                <a16:creationId xmlns:a16="http://schemas.microsoft.com/office/drawing/2014/main" id="{62996F7F-C612-5D2B-D30D-D6AE8F0ED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33036" y="2607734"/>
            <a:ext cx="495942" cy="495942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00DD7D2-102F-05AE-6155-15FEA420C4EB}"/>
              </a:ext>
            </a:extLst>
          </p:cNvPr>
          <p:cNvSpPr txBox="1"/>
          <p:nvPr/>
        </p:nvSpPr>
        <p:spPr>
          <a:xfrm>
            <a:off x="6067176" y="1890931"/>
            <a:ext cx="1731719" cy="389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今回アンケート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5FAF983-B833-A033-6387-B144A7B59581}"/>
              </a:ext>
            </a:extLst>
          </p:cNvPr>
          <p:cNvSpPr txBox="1"/>
          <p:nvPr/>
        </p:nvSpPr>
        <p:spPr>
          <a:xfrm>
            <a:off x="5824103" y="3134878"/>
            <a:ext cx="899671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上司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9BCD63D-9EFB-B4C8-B57E-BB82F289243F}"/>
              </a:ext>
            </a:extLst>
          </p:cNvPr>
          <p:cNvSpPr txBox="1"/>
          <p:nvPr/>
        </p:nvSpPr>
        <p:spPr>
          <a:xfrm>
            <a:off x="6671654" y="3134877"/>
            <a:ext cx="1120906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メンバー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4CF83671-9A1E-C5A7-0BEB-8BDF8A54848A}"/>
              </a:ext>
            </a:extLst>
          </p:cNvPr>
          <p:cNvCxnSpPr>
            <a:cxnSpLocks/>
          </p:cNvCxnSpPr>
          <p:nvPr/>
        </p:nvCxnSpPr>
        <p:spPr>
          <a:xfrm flipH="1">
            <a:off x="3718297" y="2968367"/>
            <a:ext cx="2201294" cy="13598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31A57E20-455A-F124-C9A2-267C71614A71}"/>
              </a:ext>
            </a:extLst>
          </p:cNvPr>
          <p:cNvSpPr txBox="1"/>
          <p:nvPr/>
        </p:nvSpPr>
        <p:spPr>
          <a:xfrm>
            <a:off x="4260956" y="3024667"/>
            <a:ext cx="1204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閲覧可</a:t>
            </a:r>
          </a:p>
        </p:txBody>
      </p:sp>
      <p:pic>
        <p:nvPicPr>
          <p:cNvPr id="64" name="グラフィックス 63">
            <a:extLst>
              <a:ext uri="{FF2B5EF4-FFF2-40B4-BE49-F238E27FC236}">
                <a16:creationId xmlns:a16="http://schemas.microsoft.com/office/drawing/2014/main" id="{223F9FD5-478C-C40C-B73C-996E86D03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9591" y="2610855"/>
            <a:ext cx="495942" cy="495942"/>
          </a:xfrm>
          <a:prstGeom prst="rect">
            <a:avLst/>
          </a:prstGeom>
        </p:spPr>
      </p:pic>
      <p:sp>
        <p:nvSpPr>
          <p:cNvPr id="65" name="角丸四角形 19">
            <a:extLst>
              <a:ext uri="{FF2B5EF4-FFF2-40B4-BE49-F238E27FC236}">
                <a16:creationId xmlns:a16="http://schemas.microsoft.com/office/drawing/2014/main" id="{BFE13CD4-4837-2D98-9D6A-B8FFFA9BFB3B}"/>
              </a:ext>
            </a:extLst>
          </p:cNvPr>
          <p:cNvSpPr/>
          <p:nvPr/>
        </p:nvSpPr>
        <p:spPr>
          <a:xfrm>
            <a:off x="5596996" y="2214632"/>
            <a:ext cx="746093" cy="371733"/>
          </a:xfrm>
          <a:prstGeom prst="roundRect">
            <a:avLst/>
          </a:prstGeom>
          <a:solidFill>
            <a:schemeClr val="accent4">
              <a:alpha val="81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solidFill>
                  <a:schemeClr val="bg2"/>
                </a:solidFill>
              </a:rPr>
              <a:t>部署</a:t>
            </a:r>
            <a:r>
              <a:rPr kumimoji="1" lang="en-US" altLang="ja-JP" sz="1000">
                <a:solidFill>
                  <a:schemeClr val="bg2"/>
                </a:solidFill>
              </a:rPr>
              <a:t>A</a:t>
            </a:r>
            <a:endParaRPr kumimoji="1" lang="ja-JP" altLang="en-US" sz="1000">
              <a:solidFill>
                <a:schemeClr val="bg2"/>
              </a:solidFill>
            </a:endParaRPr>
          </a:p>
        </p:txBody>
      </p:sp>
      <p:pic>
        <p:nvPicPr>
          <p:cNvPr id="66" name="グラフィックス 65">
            <a:extLst>
              <a:ext uri="{FF2B5EF4-FFF2-40B4-BE49-F238E27FC236}">
                <a16:creationId xmlns:a16="http://schemas.microsoft.com/office/drawing/2014/main" id="{23501D91-A0AF-3351-E4D0-F85A93D2DA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33036" y="3551362"/>
            <a:ext cx="495942" cy="495942"/>
          </a:xfrm>
          <a:prstGeom prst="rect">
            <a:avLst/>
          </a:prstGeom>
        </p:spPr>
      </p:pic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2A3009E7-BE1F-DCCE-A3AC-E487EAAD322D}"/>
              </a:ext>
            </a:extLst>
          </p:cNvPr>
          <p:cNvSpPr txBox="1"/>
          <p:nvPr/>
        </p:nvSpPr>
        <p:spPr>
          <a:xfrm>
            <a:off x="6641760" y="4063475"/>
            <a:ext cx="1180695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メンバー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B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71" name="コネクタ: カギ線 70">
            <a:extLst>
              <a:ext uri="{FF2B5EF4-FFF2-40B4-BE49-F238E27FC236}">
                <a16:creationId xmlns:a16="http://schemas.microsoft.com/office/drawing/2014/main" id="{7EFA7664-3FBF-28EE-0992-6B1B35AB11C0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86941" y="3165699"/>
            <a:ext cx="736553" cy="209262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角丸四角形 14">
            <a:extLst>
              <a:ext uri="{FF2B5EF4-FFF2-40B4-BE49-F238E27FC236}">
                <a16:creationId xmlns:a16="http://schemas.microsoft.com/office/drawing/2014/main" id="{285E7821-DBBC-B092-0BB4-8EA22E33FDFE}"/>
              </a:ext>
            </a:extLst>
          </p:cNvPr>
          <p:cNvSpPr/>
          <p:nvPr/>
        </p:nvSpPr>
        <p:spPr>
          <a:xfrm>
            <a:off x="1831707" y="3723808"/>
            <a:ext cx="2429249" cy="1252606"/>
          </a:xfrm>
          <a:prstGeom prst="roundRect">
            <a:avLst/>
          </a:prstGeom>
          <a:solidFill>
            <a:schemeClr val="accent5">
              <a:alpha val="90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角丸四角形 19">
            <a:extLst>
              <a:ext uri="{FF2B5EF4-FFF2-40B4-BE49-F238E27FC236}">
                <a16:creationId xmlns:a16="http://schemas.microsoft.com/office/drawing/2014/main" id="{E1EE5C12-9843-CC9C-7925-3881E2CA2B9C}"/>
              </a:ext>
            </a:extLst>
          </p:cNvPr>
          <p:cNvSpPr/>
          <p:nvPr/>
        </p:nvSpPr>
        <p:spPr>
          <a:xfrm>
            <a:off x="1831707" y="3724426"/>
            <a:ext cx="746093" cy="371733"/>
          </a:xfrm>
          <a:prstGeom prst="roundRect">
            <a:avLst/>
          </a:prstGeom>
          <a:solidFill>
            <a:schemeClr val="accent6">
              <a:alpha val="81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bg2"/>
                </a:solidFill>
              </a:rPr>
              <a:t>部署</a:t>
            </a:r>
            <a:r>
              <a:rPr kumimoji="1" lang="en-US" altLang="ja-JP" sz="1000" dirty="0">
                <a:solidFill>
                  <a:schemeClr val="bg2"/>
                </a:solidFill>
              </a:rPr>
              <a:t>B</a:t>
            </a:r>
            <a:endParaRPr kumimoji="1" lang="ja-JP" altLang="en-US" sz="1000" dirty="0">
              <a:solidFill>
                <a:schemeClr val="bg2"/>
              </a:solidFill>
            </a:endParaRPr>
          </a:p>
        </p:txBody>
      </p:sp>
      <p:pic>
        <p:nvPicPr>
          <p:cNvPr id="74" name="グラフィックス 73">
            <a:extLst>
              <a:ext uri="{FF2B5EF4-FFF2-40B4-BE49-F238E27FC236}">
                <a16:creationId xmlns:a16="http://schemas.microsoft.com/office/drawing/2014/main" id="{E5D99FD6-4B67-D565-F3F8-1B90B8B515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40425" y="4148175"/>
            <a:ext cx="495942" cy="495942"/>
          </a:xfrm>
          <a:prstGeom prst="rect">
            <a:avLst/>
          </a:prstGeom>
        </p:spPr>
      </p:pic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AECFF7BB-1861-8C1D-2BA5-EDCDC20E6C90}"/>
              </a:ext>
            </a:extLst>
          </p:cNvPr>
          <p:cNvSpPr txBox="1"/>
          <p:nvPr/>
        </p:nvSpPr>
        <p:spPr>
          <a:xfrm>
            <a:off x="2849149" y="4660288"/>
            <a:ext cx="1180695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メンバー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B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78" name="グラフィックス 77">
            <a:extLst>
              <a:ext uri="{FF2B5EF4-FFF2-40B4-BE49-F238E27FC236}">
                <a16:creationId xmlns:a16="http://schemas.microsoft.com/office/drawing/2014/main" id="{C4C2033E-9A28-41BC-9F90-2A1153A645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87208" y="4143959"/>
            <a:ext cx="495942" cy="495942"/>
          </a:xfrm>
          <a:prstGeom prst="rect">
            <a:avLst/>
          </a:prstGeom>
        </p:spPr>
      </p:pic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1D443C81-64B7-638D-F697-BAE05F1A4BD8}"/>
              </a:ext>
            </a:extLst>
          </p:cNvPr>
          <p:cNvSpPr txBox="1"/>
          <p:nvPr/>
        </p:nvSpPr>
        <p:spPr>
          <a:xfrm>
            <a:off x="1985344" y="4660288"/>
            <a:ext cx="899671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上司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B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0DAD6BD0-2DBB-F7C8-EC02-3798F1AEF083}"/>
              </a:ext>
            </a:extLst>
          </p:cNvPr>
          <p:cNvSpPr txBox="1"/>
          <p:nvPr/>
        </p:nvSpPr>
        <p:spPr>
          <a:xfrm>
            <a:off x="2703387" y="4175630"/>
            <a:ext cx="403663" cy="389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ー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2" name="角丸四角形 14">
            <a:extLst>
              <a:ext uri="{FF2B5EF4-FFF2-40B4-BE49-F238E27FC236}">
                <a16:creationId xmlns:a16="http://schemas.microsoft.com/office/drawing/2014/main" id="{68F1A722-5D8B-E23C-9AA4-1AD5F09A99B2}"/>
              </a:ext>
            </a:extLst>
          </p:cNvPr>
          <p:cNvSpPr/>
          <p:nvPr/>
        </p:nvSpPr>
        <p:spPr>
          <a:xfrm>
            <a:off x="1831707" y="5180849"/>
            <a:ext cx="2429249" cy="1252606"/>
          </a:xfrm>
          <a:prstGeom prst="roundRect">
            <a:avLst/>
          </a:prstGeom>
          <a:solidFill>
            <a:schemeClr val="accent5">
              <a:alpha val="90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角丸四角形 19">
            <a:extLst>
              <a:ext uri="{FF2B5EF4-FFF2-40B4-BE49-F238E27FC236}">
                <a16:creationId xmlns:a16="http://schemas.microsoft.com/office/drawing/2014/main" id="{EBACDDEF-D621-7C6F-D8D9-6F00DFBF996C}"/>
              </a:ext>
            </a:extLst>
          </p:cNvPr>
          <p:cNvSpPr/>
          <p:nvPr/>
        </p:nvSpPr>
        <p:spPr>
          <a:xfrm>
            <a:off x="1831707" y="5181467"/>
            <a:ext cx="746093" cy="371733"/>
          </a:xfrm>
          <a:prstGeom prst="roundRect">
            <a:avLst/>
          </a:prstGeom>
          <a:solidFill>
            <a:schemeClr val="accent2">
              <a:alpha val="81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bg2"/>
                </a:solidFill>
              </a:rPr>
              <a:t>部署</a:t>
            </a:r>
            <a:r>
              <a:rPr kumimoji="1" lang="en-US" altLang="ja-JP" sz="1000" dirty="0">
                <a:solidFill>
                  <a:schemeClr val="bg2"/>
                </a:solidFill>
              </a:rPr>
              <a:t>C</a:t>
            </a:r>
            <a:endParaRPr kumimoji="1" lang="ja-JP" altLang="en-US" sz="1000" dirty="0">
              <a:solidFill>
                <a:schemeClr val="bg2"/>
              </a:solidFill>
            </a:endParaRPr>
          </a:p>
        </p:txBody>
      </p:sp>
      <p:pic>
        <p:nvPicPr>
          <p:cNvPr id="84" name="グラフィックス 83">
            <a:extLst>
              <a:ext uri="{FF2B5EF4-FFF2-40B4-BE49-F238E27FC236}">
                <a16:creationId xmlns:a16="http://schemas.microsoft.com/office/drawing/2014/main" id="{56AF4414-A2BB-B2A9-C8CC-63FA554331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40425" y="5605216"/>
            <a:ext cx="495942" cy="495942"/>
          </a:xfrm>
          <a:prstGeom prst="rect">
            <a:avLst/>
          </a:prstGeom>
        </p:spPr>
      </p:pic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7FB4C63E-4101-8CF4-4CA3-37A7F329B46A}"/>
              </a:ext>
            </a:extLst>
          </p:cNvPr>
          <p:cNvSpPr txBox="1"/>
          <p:nvPr/>
        </p:nvSpPr>
        <p:spPr>
          <a:xfrm>
            <a:off x="2849149" y="6117329"/>
            <a:ext cx="1180695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メンバー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E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86" name="グラフィックス 85">
            <a:extLst>
              <a:ext uri="{FF2B5EF4-FFF2-40B4-BE49-F238E27FC236}">
                <a16:creationId xmlns:a16="http://schemas.microsoft.com/office/drawing/2014/main" id="{EFD17B55-E4A4-6F56-3625-5A3ADABF0E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87208" y="5601000"/>
            <a:ext cx="495942" cy="495942"/>
          </a:xfrm>
          <a:prstGeom prst="rect">
            <a:avLst/>
          </a:prstGeom>
        </p:spPr>
      </p:pic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53A3E738-053D-CB66-C518-712F68283B0F}"/>
              </a:ext>
            </a:extLst>
          </p:cNvPr>
          <p:cNvSpPr txBox="1"/>
          <p:nvPr/>
        </p:nvSpPr>
        <p:spPr>
          <a:xfrm>
            <a:off x="1985344" y="6117329"/>
            <a:ext cx="899671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上司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C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B0C91696-AF88-5213-69B0-420592C79BBB}"/>
              </a:ext>
            </a:extLst>
          </p:cNvPr>
          <p:cNvSpPr txBox="1"/>
          <p:nvPr/>
        </p:nvSpPr>
        <p:spPr>
          <a:xfrm>
            <a:off x="2703387" y="5632671"/>
            <a:ext cx="403663" cy="389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ー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0" name="角丸四角形 19">
            <a:extLst>
              <a:ext uri="{FF2B5EF4-FFF2-40B4-BE49-F238E27FC236}">
                <a16:creationId xmlns:a16="http://schemas.microsoft.com/office/drawing/2014/main" id="{70D63220-DF5D-D9E6-9AFA-E1E65647A88D}"/>
              </a:ext>
            </a:extLst>
          </p:cNvPr>
          <p:cNvSpPr/>
          <p:nvPr/>
        </p:nvSpPr>
        <p:spPr>
          <a:xfrm>
            <a:off x="5645046" y="5181467"/>
            <a:ext cx="746093" cy="371733"/>
          </a:xfrm>
          <a:prstGeom prst="roundRect">
            <a:avLst/>
          </a:prstGeom>
          <a:solidFill>
            <a:schemeClr val="accent2">
              <a:alpha val="81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bg2"/>
                </a:solidFill>
              </a:rPr>
              <a:t>部署</a:t>
            </a:r>
            <a:r>
              <a:rPr kumimoji="1" lang="en-US" altLang="ja-JP" sz="1000" dirty="0">
                <a:solidFill>
                  <a:schemeClr val="bg2"/>
                </a:solidFill>
              </a:rPr>
              <a:t>C</a:t>
            </a:r>
            <a:endParaRPr kumimoji="1" lang="ja-JP" altLang="en-US" sz="1000" dirty="0">
              <a:solidFill>
                <a:schemeClr val="bg2"/>
              </a:solidFill>
            </a:endParaRPr>
          </a:p>
        </p:txBody>
      </p:sp>
      <p:pic>
        <p:nvPicPr>
          <p:cNvPr id="91" name="グラフィックス 90">
            <a:extLst>
              <a:ext uri="{FF2B5EF4-FFF2-40B4-BE49-F238E27FC236}">
                <a16:creationId xmlns:a16="http://schemas.microsoft.com/office/drawing/2014/main" id="{581CB257-B1ED-FBEE-8909-86452128AD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43953" y="5595186"/>
            <a:ext cx="495942" cy="495942"/>
          </a:xfrm>
          <a:prstGeom prst="rect">
            <a:avLst/>
          </a:prstGeom>
        </p:spPr>
      </p:pic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EEA5D472-AE73-0A0F-BF1D-A15DBB5868A3}"/>
              </a:ext>
            </a:extLst>
          </p:cNvPr>
          <p:cNvSpPr txBox="1"/>
          <p:nvPr/>
        </p:nvSpPr>
        <p:spPr>
          <a:xfrm>
            <a:off x="5742089" y="6111515"/>
            <a:ext cx="899671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上司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B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93" name="グラフィックス 92">
            <a:extLst>
              <a:ext uri="{FF2B5EF4-FFF2-40B4-BE49-F238E27FC236}">
                <a16:creationId xmlns:a16="http://schemas.microsoft.com/office/drawing/2014/main" id="{1781EE13-2BE4-D905-FFA0-17E27EC39B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17970" y="5605216"/>
            <a:ext cx="495942" cy="495942"/>
          </a:xfrm>
          <a:prstGeom prst="rect">
            <a:avLst/>
          </a:prstGeom>
        </p:spPr>
      </p:pic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BA42B7A1-E031-DAC8-8C99-1C204A10BDF3}"/>
              </a:ext>
            </a:extLst>
          </p:cNvPr>
          <p:cNvSpPr txBox="1"/>
          <p:nvPr/>
        </p:nvSpPr>
        <p:spPr>
          <a:xfrm>
            <a:off x="6826694" y="6117329"/>
            <a:ext cx="1180695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メンバー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E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D0D2BF12-FC2F-0A5F-A9E6-C6B99094D035}"/>
              </a:ext>
            </a:extLst>
          </p:cNvPr>
          <p:cNvSpPr txBox="1"/>
          <p:nvPr/>
        </p:nvSpPr>
        <p:spPr>
          <a:xfrm>
            <a:off x="6577101" y="5640957"/>
            <a:ext cx="403663" cy="389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ー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98" name="直線矢印コネクタ 97">
            <a:extLst>
              <a:ext uri="{FF2B5EF4-FFF2-40B4-BE49-F238E27FC236}">
                <a16:creationId xmlns:a16="http://schemas.microsoft.com/office/drawing/2014/main" id="{B715D6FD-36DC-A182-56D2-5715810AB819}"/>
              </a:ext>
            </a:extLst>
          </p:cNvPr>
          <p:cNvCxnSpPr>
            <a:cxnSpLocks/>
          </p:cNvCxnSpPr>
          <p:nvPr/>
        </p:nvCxnSpPr>
        <p:spPr>
          <a:xfrm flipH="1">
            <a:off x="3679795" y="5855505"/>
            <a:ext cx="22097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AFD16165-0DC1-C7C1-8A1F-F001FC5D7ADD}"/>
              </a:ext>
            </a:extLst>
          </p:cNvPr>
          <p:cNvSpPr txBox="1"/>
          <p:nvPr/>
        </p:nvSpPr>
        <p:spPr>
          <a:xfrm>
            <a:off x="4253731" y="5429513"/>
            <a:ext cx="1204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閲覧可</a:t>
            </a:r>
          </a:p>
        </p:txBody>
      </p: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6253807B-CE14-372D-8B8D-09E3E2114702}"/>
              </a:ext>
            </a:extLst>
          </p:cNvPr>
          <p:cNvGrpSpPr/>
          <p:nvPr/>
        </p:nvGrpSpPr>
        <p:grpSpPr>
          <a:xfrm>
            <a:off x="7132680" y="25926"/>
            <a:ext cx="2782547" cy="1147565"/>
            <a:chOff x="7066802" y="75001"/>
            <a:chExt cx="2782547" cy="1147565"/>
          </a:xfrm>
        </p:grpSpPr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801F3F29-6A0F-12F3-E5CE-69569447BEB4}"/>
                </a:ext>
              </a:extLst>
            </p:cNvPr>
            <p:cNvSpPr/>
            <p:nvPr/>
          </p:nvSpPr>
          <p:spPr>
            <a:xfrm>
              <a:off x="7066803" y="75001"/>
              <a:ext cx="2782546" cy="11475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異動したメンバーの結果を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閲覧できない設定にする場合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このスライドを削除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105" name="グループ化 104">
              <a:extLst>
                <a:ext uri="{FF2B5EF4-FFF2-40B4-BE49-F238E27FC236}">
                  <a16:creationId xmlns:a16="http://schemas.microsoft.com/office/drawing/2014/main" id="{FBF275D0-38AE-FA8E-CD51-B059045EE831}"/>
                </a:ext>
              </a:extLst>
            </p:cNvPr>
            <p:cNvGrpSpPr/>
            <p:nvPr/>
          </p:nvGrpSpPr>
          <p:grpSpPr>
            <a:xfrm>
              <a:off x="7066802" y="75001"/>
              <a:ext cx="250318" cy="206149"/>
              <a:chOff x="4969221" y="2306284"/>
              <a:chExt cx="512839" cy="422348"/>
            </a:xfrm>
          </p:grpSpPr>
          <p:sp>
            <p:nvSpPr>
              <p:cNvPr id="106" name="正方形/長方形 105">
                <a:extLst>
                  <a:ext uri="{FF2B5EF4-FFF2-40B4-BE49-F238E27FC236}">
                    <a16:creationId xmlns:a16="http://schemas.microsoft.com/office/drawing/2014/main" id="{418E0F04-FECA-6C98-2CB4-EC2B2DA37E61}"/>
                  </a:ext>
                </a:extLst>
              </p:cNvPr>
              <p:cNvSpPr/>
              <p:nvPr/>
            </p:nvSpPr>
            <p:spPr>
              <a:xfrm>
                <a:off x="4969221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107" name="図 106">
                <a:extLst>
                  <a:ext uri="{FF2B5EF4-FFF2-40B4-BE49-F238E27FC236}">
                    <a16:creationId xmlns:a16="http://schemas.microsoft.com/office/drawing/2014/main" id="{F65A500A-06F0-ADE3-86AC-077E019AB6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3240" y="2365059"/>
                <a:ext cx="304801" cy="30480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79817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866DE99-A7D7-EA38-2C91-2A2A3A85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機能改善：個人結果へのアクセス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0A8C2EE-4D99-9906-B20B-AAC51BA5FA3B}"/>
              </a:ext>
            </a:extLst>
          </p:cNvPr>
          <p:cNvSpPr/>
          <p:nvPr/>
        </p:nvSpPr>
        <p:spPr>
          <a:xfrm>
            <a:off x="327897" y="761208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メンバー個人ページに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アクセスしやすく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なります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E497A24-7DD8-9699-0FD6-BFC6D86289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55"/>
          <a:stretch/>
        </p:blipFill>
        <p:spPr>
          <a:xfrm>
            <a:off x="1601291" y="4139622"/>
            <a:ext cx="3699457" cy="172708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C928E61-2B8B-5B89-B4ED-857C34B40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19" y="4133744"/>
            <a:ext cx="3628463" cy="172708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7DD6947-2371-F40B-707C-6EB5170BA5C7}"/>
              </a:ext>
            </a:extLst>
          </p:cNvPr>
          <p:cNvSpPr/>
          <p:nvPr/>
        </p:nvSpPr>
        <p:spPr>
          <a:xfrm>
            <a:off x="1501297" y="4997286"/>
            <a:ext cx="1153003" cy="451776"/>
          </a:xfrm>
          <a:prstGeom prst="rect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0031E18-D3C8-CBFF-E623-08FC7D5B65AB}"/>
              </a:ext>
            </a:extLst>
          </p:cNvPr>
          <p:cNvSpPr/>
          <p:nvPr/>
        </p:nvSpPr>
        <p:spPr>
          <a:xfrm>
            <a:off x="5881619" y="4997285"/>
            <a:ext cx="1854201" cy="863543"/>
          </a:xfrm>
          <a:prstGeom prst="rect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CC3E6418-583A-92C4-7826-C67FC9EE16B8}"/>
              </a:ext>
            </a:extLst>
          </p:cNvPr>
          <p:cNvCxnSpPr>
            <a:cxnSpLocks/>
          </p:cNvCxnSpPr>
          <p:nvPr/>
        </p:nvCxnSpPr>
        <p:spPr>
          <a:xfrm>
            <a:off x="2654300" y="5228638"/>
            <a:ext cx="3155950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AC7874CE-0303-09F7-7640-E30043CDAD27}"/>
              </a:ext>
            </a:extLst>
          </p:cNvPr>
          <p:cNvSpPr/>
          <p:nvPr/>
        </p:nvSpPr>
        <p:spPr>
          <a:xfrm>
            <a:off x="292887" y="1773473"/>
            <a:ext cx="1148007" cy="1690699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閲覧者</a:t>
            </a:r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ED6893F2-D417-B1B0-CE81-03344E8DE6A4}"/>
              </a:ext>
            </a:extLst>
          </p:cNvPr>
          <p:cNvSpPr/>
          <p:nvPr/>
        </p:nvSpPr>
        <p:spPr>
          <a:xfrm>
            <a:off x="292887" y="4120860"/>
            <a:ext cx="1148007" cy="1739968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上司</a:t>
            </a:r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8" name="四角形吹き出し 6">
            <a:extLst>
              <a:ext uri="{FF2B5EF4-FFF2-40B4-BE49-F238E27FC236}">
                <a16:creationId xmlns:a16="http://schemas.microsoft.com/office/drawing/2014/main" id="{C783CE95-94C0-4209-2C13-A02BFD1CC3B9}"/>
              </a:ext>
            </a:extLst>
          </p:cNvPr>
          <p:cNvSpPr/>
          <p:nvPr/>
        </p:nvSpPr>
        <p:spPr>
          <a:xfrm>
            <a:off x="2855209" y="4253167"/>
            <a:ext cx="1796244" cy="654828"/>
          </a:xfrm>
          <a:prstGeom prst="wedgeRectCallout">
            <a:avLst>
              <a:gd name="adj1" fmla="val -72596"/>
              <a:gd name="adj2" fmla="val 7643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どのページからでも、</a:t>
            </a:r>
            <a:endParaRPr kumimoji="1" lang="en-US" altLang="ja-JP" sz="1100" b="1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すぐにメンバーリストを呼び出せます。</a:t>
            </a:r>
            <a:endParaRPr kumimoji="1" lang="en-US" altLang="ja-JP" sz="1100" b="1" dirty="0">
              <a:solidFill>
                <a:schemeClr val="bg2"/>
              </a:solidFill>
            </a:endParaRP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AB69E9A3-DBA9-D987-1868-8CACAF962A16}"/>
              </a:ext>
            </a:extLst>
          </p:cNvPr>
          <p:cNvGrpSpPr/>
          <p:nvPr/>
        </p:nvGrpSpPr>
        <p:grpSpPr>
          <a:xfrm>
            <a:off x="1501297" y="1705878"/>
            <a:ext cx="8076806" cy="1687189"/>
            <a:chOff x="1501297" y="2599406"/>
            <a:chExt cx="8076806" cy="1687189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438C13C-94D3-FF8D-A58F-57CEF0BA9838}"/>
                </a:ext>
              </a:extLst>
            </p:cNvPr>
            <p:cNvGrpSpPr/>
            <p:nvPr/>
          </p:nvGrpSpPr>
          <p:grpSpPr>
            <a:xfrm>
              <a:off x="1501297" y="2788650"/>
              <a:ext cx="8076806" cy="1497945"/>
              <a:chOff x="870999" y="2863722"/>
              <a:chExt cx="8076806" cy="1497945"/>
            </a:xfrm>
          </p:grpSpPr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6DE273DF-9BA2-16F5-6015-76CF6CE72F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18103"/>
              <a:stretch/>
            </p:blipFill>
            <p:spPr>
              <a:xfrm>
                <a:off x="970994" y="2863722"/>
                <a:ext cx="7964011" cy="1497945"/>
              </a:xfrm>
              <a:prstGeom prst="rect">
                <a:avLst/>
              </a:prstGeom>
            </p:spPr>
          </p:pic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779952F6-7C4D-F54D-B067-7F104B8A57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60711" b="77789"/>
              <a:stretch/>
            </p:blipFill>
            <p:spPr>
              <a:xfrm>
                <a:off x="870999" y="2943893"/>
                <a:ext cx="3150156" cy="649401"/>
              </a:xfrm>
              <a:prstGeom prst="rect">
                <a:avLst/>
              </a:prstGeom>
            </p:spPr>
          </p:pic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9D8FCC4C-6C1C-F2BC-3C9E-C44D03DB84C4}"/>
                  </a:ext>
                </a:extLst>
              </p:cNvPr>
              <p:cNvSpPr/>
              <p:nvPr/>
            </p:nvSpPr>
            <p:spPr>
              <a:xfrm>
                <a:off x="3937000" y="3268593"/>
                <a:ext cx="419100" cy="16040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1275DC1D-7C59-0692-AF6D-0B9815066623}"/>
                  </a:ext>
                </a:extLst>
              </p:cNvPr>
              <p:cNvSpPr/>
              <p:nvPr/>
            </p:nvSpPr>
            <p:spPr>
              <a:xfrm>
                <a:off x="8731805" y="3698045"/>
                <a:ext cx="216000" cy="23741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FFB9739C-E5D7-D4CE-26FA-D14080E5B3C5}"/>
                </a:ext>
              </a:extLst>
            </p:cNvPr>
            <p:cNvSpPr/>
            <p:nvPr/>
          </p:nvSpPr>
          <p:spPr>
            <a:xfrm>
              <a:off x="1606550" y="2927006"/>
              <a:ext cx="7898350" cy="1359589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CAF15773-7EA0-62C3-A161-E5AB4422490A}"/>
                </a:ext>
              </a:extLst>
            </p:cNvPr>
            <p:cNvSpPr/>
            <p:nvPr/>
          </p:nvSpPr>
          <p:spPr>
            <a:xfrm>
              <a:off x="5928572" y="3066446"/>
              <a:ext cx="2834428" cy="451776"/>
            </a:xfrm>
            <a:prstGeom prst="rect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四角形吹き出し 6">
              <a:extLst>
                <a:ext uri="{FF2B5EF4-FFF2-40B4-BE49-F238E27FC236}">
                  <a16:creationId xmlns:a16="http://schemas.microsoft.com/office/drawing/2014/main" id="{B1670373-A5DC-4B79-6FD9-25B2F09F8E25}"/>
                </a:ext>
              </a:extLst>
            </p:cNvPr>
            <p:cNvSpPr/>
            <p:nvPr/>
          </p:nvSpPr>
          <p:spPr>
            <a:xfrm>
              <a:off x="4014006" y="2599406"/>
              <a:ext cx="1796244" cy="654828"/>
            </a:xfrm>
            <a:prstGeom prst="wedgeRectCallout">
              <a:avLst>
                <a:gd name="adj1" fmla="val 70224"/>
                <a:gd name="adj2" fmla="val 47342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b="1" dirty="0">
                  <a:solidFill>
                    <a:schemeClr val="bg2"/>
                  </a:solidFill>
                </a:rPr>
                <a:t>メンバーを検索できます。</a:t>
              </a:r>
              <a:endParaRPr kumimoji="1" lang="en-US" altLang="ja-JP" sz="1100" b="1" dirty="0">
                <a:solidFill>
                  <a:schemeClr val="bg2"/>
                </a:solidFill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1B9123F6-42B2-43EF-983C-00567859DF3D}"/>
                </a:ext>
              </a:extLst>
            </p:cNvPr>
            <p:cNvSpPr/>
            <p:nvPr/>
          </p:nvSpPr>
          <p:spPr>
            <a:xfrm>
              <a:off x="1733550" y="3670300"/>
              <a:ext cx="3852000" cy="61629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55510687-D800-3961-F8D7-B72D6FFF23FA}"/>
                </a:ext>
              </a:extLst>
            </p:cNvPr>
            <p:cNvSpPr/>
            <p:nvPr/>
          </p:nvSpPr>
          <p:spPr>
            <a:xfrm>
              <a:off x="5575300" y="4165600"/>
              <a:ext cx="1854201" cy="12099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1775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866DE99-A7D7-EA38-2C91-2A2A3A85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機能改善：チームマップ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1A94779-3570-A80C-5BC1-5973B78BBC0F}"/>
              </a:ext>
            </a:extLst>
          </p:cNvPr>
          <p:cNvSpPr/>
          <p:nvPr/>
        </p:nvSpPr>
        <p:spPr>
          <a:xfrm>
            <a:off x="324000" y="791521"/>
            <a:ext cx="9250206" cy="897579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チームマップで、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メンバーを検索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できます／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未回答者を確認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できます</a:t>
            </a: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(1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月下旬以降リリース</a:t>
            </a: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  <a:b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／複数部署を兼務している場合でも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１つのチームマップでメンバー全員の結果を確認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できます。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23B1EFD-8E54-B1A6-7024-94C7CF2910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11"/>
          <a:stretch/>
        </p:blipFill>
        <p:spPr>
          <a:xfrm>
            <a:off x="974725" y="1783684"/>
            <a:ext cx="7956550" cy="4553616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7E8F3AC-713B-14A3-8ED9-B41922E092E0}"/>
              </a:ext>
            </a:extLst>
          </p:cNvPr>
          <p:cNvSpPr/>
          <p:nvPr/>
        </p:nvSpPr>
        <p:spPr>
          <a:xfrm>
            <a:off x="1098550" y="2530406"/>
            <a:ext cx="7708900" cy="581094"/>
          </a:xfrm>
          <a:prstGeom prst="rect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吹き出し 6">
            <a:extLst>
              <a:ext uri="{FF2B5EF4-FFF2-40B4-BE49-F238E27FC236}">
                <a16:creationId xmlns:a16="http://schemas.microsoft.com/office/drawing/2014/main" id="{7D9915AE-8014-4336-B60E-6FDC20A0CB2B}"/>
              </a:ext>
            </a:extLst>
          </p:cNvPr>
          <p:cNvSpPr/>
          <p:nvPr/>
        </p:nvSpPr>
        <p:spPr>
          <a:xfrm>
            <a:off x="6709333" y="1689100"/>
            <a:ext cx="1940213" cy="654828"/>
          </a:xfrm>
          <a:prstGeom prst="wedgeRectCallout">
            <a:avLst>
              <a:gd name="adj1" fmla="val -19569"/>
              <a:gd name="adj2" fmla="val 8904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メンバーを検索できます。</a:t>
            </a:r>
            <a:endParaRPr kumimoji="1" lang="en-US" altLang="ja-JP" sz="1100" b="1" dirty="0">
              <a:solidFill>
                <a:schemeClr val="bg2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445C1F4-84A1-D628-B89C-9A2A259F26E2}"/>
              </a:ext>
            </a:extLst>
          </p:cNvPr>
          <p:cNvSpPr/>
          <p:nvPr/>
        </p:nvSpPr>
        <p:spPr>
          <a:xfrm>
            <a:off x="1098550" y="3864572"/>
            <a:ext cx="7708900" cy="872528"/>
          </a:xfrm>
          <a:prstGeom prst="rect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吹き出し 6">
            <a:extLst>
              <a:ext uri="{FF2B5EF4-FFF2-40B4-BE49-F238E27FC236}">
                <a16:creationId xmlns:a16="http://schemas.microsoft.com/office/drawing/2014/main" id="{0D66E4C0-92E8-25EE-471B-7D6ACB40A846}"/>
              </a:ext>
            </a:extLst>
          </p:cNvPr>
          <p:cNvSpPr/>
          <p:nvPr/>
        </p:nvSpPr>
        <p:spPr>
          <a:xfrm>
            <a:off x="6709333" y="3162452"/>
            <a:ext cx="1940213" cy="654828"/>
          </a:xfrm>
          <a:prstGeom prst="wedgeRectCallout">
            <a:avLst>
              <a:gd name="adj1" fmla="val -19569"/>
              <a:gd name="adj2" fmla="val 8904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未回答のメンバーを</a:t>
            </a:r>
            <a:endParaRPr kumimoji="1" lang="en-US" altLang="ja-JP" sz="1100" b="1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確認できます。</a:t>
            </a:r>
            <a:br>
              <a:rPr kumimoji="1" lang="en-US" altLang="ja-JP" sz="1100" dirty="0">
                <a:solidFill>
                  <a:schemeClr val="bg2"/>
                </a:solidFill>
              </a:rPr>
            </a:br>
            <a:r>
              <a:rPr kumimoji="1" lang="en-US" altLang="ja-JP" sz="800" dirty="0">
                <a:solidFill>
                  <a:schemeClr val="bg2"/>
                </a:solidFill>
              </a:rPr>
              <a:t>*</a:t>
            </a:r>
            <a:r>
              <a:rPr kumimoji="1" lang="ja-JP" altLang="en-US" sz="800" dirty="0">
                <a:solidFill>
                  <a:schemeClr val="bg2"/>
                </a:solidFill>
              </a:rPr>
              <a:t>こちらは</a:t>
            </a:r>
            <a:r>
              <a:rPr kumimoji="1" lang="en-US" altLang="ja-JP" sz="800" dirty="0">
                <a:solidFill>
                  <a:schemeClr val="bg2"/>
                </a:solidFill>
              </a:rPr>
              <a:t>1</a:t>
            </a:r>
            <a:r>
              <a:rPr kumimoji="1" lang="ja-JP" altLang="en-US" sz="800" dirty="0">
                <a:solidFill>
                  <a:schemeClr val="bg2"/>
                </a:solidFill>
              </a:rPr>
              <a:t>月下旬以降リリースする</a:t>
            </a:r>
            <a:br>
              <a:rPr kumimoji="1" lang="en-US" altLang="ja-JP" sz="800" dirty="0">
                <a:solidFill>
                  <a:schemeClr val="bg2"/>
                </a:solidFill>
              </a:rPr>
            </a:br>
            <a:r>
              <a:rPr kumimoji="1" lang="ja-JP" altLang="en-US" sz="800" dirty="0">
                <a:solidFill>
                  <a:schemeClr val="bg2"/>
                </a:solidFill>
              </a:rPr>
              <a:t>機能となります</a:t>
            </a:r>
            <a:endParaRPr kumimoji="1" lang="en-US" altLang="ja-JP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99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91C4D4-FAE1-471A-B06F-C150D0BEE67E}"/>
              </a:ext>
            </a:extLst>
          </p:cNvPr>
          <p:cNvSpPr txBox="1"/>
          <p:nvPr/>
        </p:nvSpPr>
        <p:spPr>
          <a:xfrm>
            <a:off x="1520461" y="3212274"/>
            <a:ext cx="6876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ja-JP" sz="3600" b="1" dirty="0">
                <a:solidFill>
                  <a:srgbClr val="333333"/>
                </a:solidFill>
                <a:latin typeface="+mn-ea"/>
              </a:rPr>
              <a:t>APPENDIX</a:t>
            </a:r>
            <a:endParaRPr lang="ja-JP" altLang="en-US" sz="3600" b="1" dirty="0">
              <a:solidFill>
                <a:srgbClr val="333333"/>
              </a:solidFill>
              <a:latin typeface="+mn-ea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491CCFE-29BC-9B2E-6405-7E4C1C5741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58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8EAE9719-9387-4D3E-B1AA-9479C36E9C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インサイズ</a:t>
            </a:r>
            <a:br>
              <a:rPr lang="en-US" altLang="ja-JP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en-US" altLang="ja-JP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2024</a:t>
            </a:r>
            <a:r>
              <a:rPr lang="ja-JP" altLang="en-US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年</a:t>
            </a:r>
            <a:r>
              <a:rPr lang="en-US" altLang="ja-JP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12</a:t>
            </a:r>
            <a:r>
              <a:rPr lang="ja-JP" altLang="en-US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月リニューアルのお知らせ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45A2DA2-52F4-6C54-9499-B4566EFCE3EF}"/>
              </a:ext>
            </a:extLst>
          </p:cNvPr>
          <p:cNvSpPr/>
          <p:nvPr/>
        </p:nvSpPr>
        <p:spPr>
          <a:xfrm>
            <a:off x="2925581" y="3785016"/>
            <a:ext cx="4054839" cy="56962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上司・閲覧者の皆様へ</a:t>
            </a:r>
          </a:p>
        </p:txBody>
      </p:sp>
    </p:spTree>
    <p:extLst>
      <p:ext uri="{BB962C8B-B14F-4D97-AF65-F5344CB8AC3E}">
        <p14:creationId xmlns:p14="http://schemas.microsoft.com/office/powerpoint/2010/main" val="2171730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C192738B-DBBA-8B96-85AC-D15C547E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動画でわかる！利用イメージ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A947A5-716D-06C9-0F8A-40001785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D35A195-B4CF-EAE1-517E-6A013E042D02}"/>
              </a:ext>
            </a:extLst>
          </p:cNvPr>
          <p:cNvGrpSpPr/>
          <p:nvPr/>
        </p:nvGrpSpPr>
        <p:grpSpPr>
          <a:xfrm>
            <a:off x="1904475" y="4679205"/>
            <a:ext cx="6514311" cy="1116199"/>
            <a:chOff x="1904475" y="1809880"/>
            <a:chExt cx="6514311" cy="1116199"/>
          </a:xfrm>
        </p:grpSpPr>
        <p:sp>
          <p:nvSpPr>
            <p:cNvPr id="15" name="四角形: 角を丸くする 14">
              <a:hlinkClick r:id="rId2"/>
              <a:extLst>
                <a:ext uri="{FF2B5EF4-FFF2-40B4-BE49-F238E27FC236}">
                  <a16:creationId xmlns:a16="http://schemas.microsoft.com/office/drawing/2014/main" id="{8AC53770-A637-3FF4-93F7-2B7438D2F5A5}"/>
                </a:ext>
              </a:extLst>
            </p:cNvPr>
            <p:cNvSpPr/>
            <p:nvPr/>
          </p:nvSpPr>
          <p:spPr>
            <a:xfrm>
              <a:off x="1904475" y="1809880"/>
              <a:ext cx="6514311" cy="111619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　　　</a:t>
              </a:r>
              <a:r>
                <a:rPr kumimoji="1" lang="en-US" altLang="ja-JP" sz="2000" b="1" dirty="0">
                  <a:solidFill>
                    <a:schemeClr val="bg2"/>
                  </a:solidFill>
                </a:rPr>
                <a:t>1on1(</a:t>
              </a:r>
              <a:r>
                <a:rPr kumimoji="1" lang="ja-JP" altLang="en-US" sz="2000" b="1" dirty="0">
                  <a:solidFill>
                    <a:schemeClr val="bg2"/>
                  </a:solidFill>
                </a:rPr>
                <a:t>面談メモ</a:t>
              </a:r>
              <a:r>
                <a:rPr kumimoji="1" lang="en-US" altLang="ja-JP" sz="2000" b="1" dirty="0">
                  <a:solidFill>
                    <a:schemeClr val="bg2"/>
                  </a:solidFill>
                </a:rPr>
                <a:t>)</a:t>
              </a:r>
              <a:r>
                <a:rPr kumimoji="1" lang="ja-JP" altLang="en-US" sz="2000" b="1" dirty="0">
                  <a:solidFill>
                    <a:schemeClr val="bg2"/>
                  </a:solidFill>
                </a:rPr>
                <a:t>利用イメージ の動画を見る</a:t>
              </a:r>
            </a:p>
          </p:txBody>
        </p:sp>
        <p:pic>
          <p:nvPicPr>
            <p:cNvPr id="16" name="図 15" descr="アイコン&#10;&#10;自動的に生成された説明">
              <a:hlinkClick r:id="rId2"/>
              <a:extLst>
                <a:ext uri="{FF2B5EF4-FFF2-40B4-BE49-F238E27FC236}">
                  <a16:creationId xmlns:a16="http://schemas.microsoft.com/office/drawing/2014/main" id="{653F21A3-2145-E494-C21B-F8A9E0888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762" y="1862958"/>
              <a:ext cx="1010042" cy="1010042"/>
            </a:xfrm>
            <a:prstGeom prst="rect">
              <a:avLst/>
            </a:prstGeom>
          </p:spPr>
        </p:pic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EE2A170-C220-E885-11E4-8E6943713DEC}"/>
              </a:ext>
            </a:extLst>
          </p:cNvPr>
          <p:cNvGrpSpPr/>
          <p:nvPr/>
        </p:nvGrpSpPr>
        <p:grpSpPr>
          <a:xfrm>
            <a:off x="1904475" y="1373470"/>
            <a:ext cx="6514311" cy="1116199"/>
            <a:chOff x="1904475" y="1809880"/>
            <a:chExt cx="6514311" cy="1116199"/>
          </a:xfrm>
        </p:grpSpPr>
        <p:sp>
          <p:nvSpPr>
            <p:cNvPr id="3" name="四角形: 角を丸くする 2">
              <a:hlinkClick r:id="rId4"/>
              <a:extLst>
                <a:ext uri="{FF2B5EF4-FFF2-40B4-BE49-F238E27FC236}">
                  <a16:creationId xmlns:a16="http://schemas.microsoft.com/office/drawing/2014/main" id="{3EA801E3-F842-8FF0-BE5B-D9CE465CF566}"/>
                </a:ext>
              </a:extLst>
            </p:cNvPr>
            <p:cNvSpPr/>
            <p:nvPr/>
          </p:nvSpPr>
          <p:spPr>
            <a:xfrm>
              <a:off x="1904475" y="1809880"/>
              <a:ext cx="6514311" cy="111619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　　　アンケート利用イメージ　の動画を見る</a:t>
              </a:r>
              <a:br>
                <a:rPr kumimoji="1" lang="en-US" altLang="ja-JP" sz="2000" b="1" dirty="0">
                  <a:solidFill>
                    <a:schemeClr val="bg2"/>
                  </a:solidFill>
                </a:rPr>
              </a:br>
              <a:r>
                <a:rPr kumimoji="1" lang="ja-JP" altLang="en-US" sz="2000" b="1" dirty="0">
                  <a:solidFill>
                    <a:schemeClr val="bg2"/>
                  </a:solidFill>
                </a:rPr>
                <a:t>　～ 上司 ～</a:t>
              </a:r>
            </a:p>
          </p:txBody>
        </p:sp>
        <p:pic>
          <p:nvPicPr>
            <p:cNvPr id="5" name="図 4" descr="アイコン&#10;&#10;自動的に生成された説明">
              <a:hlinkClick r:id="rId4"/>
              <a:extLst>
                <a:ext uri="{FF2B5EF4-FFF2-40B4-BE49-F238E27FC236}">
                  <a16:creationId xmlns:a16="http://schemas.microsoft.com/office/drawing/2014/main" id="{548D2C18-B26B-4917-41CB-F469AFE64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762" y="1862958"/>
              <a:ext cx="1010042" cy="1010042"/>
            </a:xfrm>
            <a:prstGeom prst="rect">
              <a:avLst/>
            </a:prstGeom>
          </p:spPr>
        </p:pic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0D03A2F-0217-9FAC-6833-B4098D996E66}"/>
              </a:ext>
            </a:extLst>
          </p:cNvPr>
          <p:cNvGrpSpPr/>
          <p:nvPr/>
        </p:nvGrpSpPr>
        <p:grpSpPr>
          <a:xfrm>
            <a:off x="1904475" y="3015312"/>
            <a:ext cx="6514311" cy="1116199"/>
            <a:chOff x="1904475" y="1809880"/>
            <a:chExt cx="6514311" cy="1116199"/>
          </a:xfrm>
        </p:grpSpPr>
        <p:sp>
          <p:nvSpPr>
            <p:cNvPr id="8" name="四角形: 角を丸くする 7">
              <a:hlinkClick r:id="rId5"/>
              <a:extLst>
                <a:ext uri="{FF2B5EF4-FFF2-40B4-BE49-F238E27FC236}">
                  <a16:creationId xmlns:a16="http://schemas.microsoft.com/office/drawing/2014/main" id="{9929B22D-F341-8A9B-4487-EFBD8C11B0C8}"/>
                </a:ext>
              </a:extLst>
            </p:cNvPr>
            <p:cNvSpPr/>
            <p:nvPr/>
          </p:nvSpPr>
          <p:spPr>
            <a:xfrm>
              <a:off x="1904475" y="1809880"/>
              <a:ext cx="6514311" cy="111619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　　　アンケート利用イメージ　の動画を見る</a:t>
              </a:r>
              <a:br>
                <a:rPr kumimoji="1" lang="en-US" altLang="ja-JP" sz="2000" b="1" dirty="0">
                  <a:solidFill>
                    <a:schemeClr val="bg2"/>
                  </a:solidFill>
                </a:rPr>
              </a:br>
              <a:r>
                <a:rPr kumimoji="1" lang="ja-JP" altLang="en-US" sz="2000" b="1" dirty="0">
                  <a:solidFill>
                    <a:schemeClr val="bg2"/>
                  </a:solidFill>
                </a:rPr>
                <a:t>　～ 閲覧者 ～</a:t>
              </a:r>
            </a:p>
          </p:txBody>
        </p:sp>
        <p:pic>
          <p:nvPicPr>
            <p:cNvPr id="9" name="図 8" descr="アイコン&#10;&#10;自動的に生成された説明">
              <a:hlinkClick r:id="rId5"/>
              <a:extLst>
                <a:ext uri="{FF2B5EF4-FFF2-40B4-BE49-F238E27FC236}">
                  <a16:creationId xmlns:a16="http://schemas.microsoft.com/office/drawing/2014/main" id="{B927D326-FB5F-5E6A-899B-72718B258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762" y="1862958"/>
              <a:ext cx="1010042" cy="1010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2828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4B411FEE-F61D-1763-D3F0-0259CCFD6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495" y="3216633"/>
            <a:ext cx="1745991" cy="424732"/>
          </a:xfrm>
        </p:spPr>
        <p:txBody>
          <a:bodyPr wrap="none" anchor="ctr">
            <a:spAutoFit/>
          </a:bodyPr>
          <a:lstStyle/>
          <a:p>
            <a:r>
              <a:rPr lang="en-US" altLang="ja-JP" sz="2400">
                <a:latin typeface="DengXian" panose="02010600030101010101" pitchFamily="2" charset="-122"/>
                <a:ea typeface="DengXian" panose="02010600030101010101" pitchFamily="2" charset="-122"/>
              </a:rPr>
              <a:t>CONTENTS</a:t>
            </a:r>
            <a:endParaRPr lang="ja-JP" altLang="en-US" sz="240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807EC5D-87D2-D84A-CBF4-60B637D5A85F}"/>
              </a:ext>
            </a:extLst>
          </p:cNvPr>
          <p:cNvCxnSpPr>
            <a:cxnSpLocks/>
          </p:cNvCxnSpPr>
          <p:nvPr/>
        </p:nvCxnSpPr>
        <p:spPr>
          <a:xfrm>
            <a:off x="2977573" y="1598112"/>
            <a:ext cx="0" cy="3661777"/>
          </a:xfrm>
          <a:prstGeom prst="line">
            <a:avLst/>
          </a:prstGeom>
          <a:ln w="15875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字幕 3">
            <a:extLst>
              <a:ext uri="{FF2B5EF4-FFF2-40B4-BE49-F238E27FC236}">
                <a16:creationId xmlns:a16="http://schemas.microsoft.com/office/drawing/2014/main" id="{7ED699AF-5B68-F319-3D2F-A2D7CD1544E8}"/>
              </a:ext>
            </a:extLst>
          </p:cNvPr>
          <p:cNvSpPr txBox="1">
            <a:spLocks/>
          </p:cNvSpPr>
          <p:nvPr/>
        </p:nvSpPr>
        <p:spPr>
          <a:xfrm>
            <a:off x="3363524" y="1066960"/>
            <a:ext cx="6247403" cy="4724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 algn="l">
              <a:lnSpc>
                <a:spcPct val="100000"/>
              </a:lnSpc>
              <a:buFont typeface="+mj-lt"/>
              <a:buAutoNum type="arabicPeriod"/>
            </a:pPr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リニューアルの概要と注意点</a:t>
            </a: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		…P</a:t>
            </a:r>
            <a:r>
              <a:rPr lang="ja-JP" altLang="en-US" sz="18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●</a:t>
            </a:r>
            <a:endParaRPr lang="en-US" altLang="ja-JP" sz="1800" b="1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57188" indent="-357188" algn="l">
              <a:lnSpc>
                <a:spcPct val="100000"/>
              </a:lnSpc>
              <a:buFont typeface="+mj-lt"/>
              <a:buAutoNum type="arabicPeriod"/>
            </a:pP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の記録（面談メモ）の記入方法</a:t>
            </a: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	…P</a:t>
            </a:r>
            <a:r>
              <a:rPr lang="ja-JP" altLang="en-US" sz="18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●</a:t>
            </a:r>
          </a:p>
          <a:p>
            <a:pPr marL="357188" indent="-357188" algn="l">
              <a:lnSpc>
                <a:spcPct val="100000"/>
              </a:lnSpc>
              <a:buFont typeface="+mj-lt"/>
              <a:buAutoNum type="arabicPeriod"/>
            </a:pPr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アンケート機能の変更点</a:t>
            </a: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		…P</a:t>
            </a:r>
            <a:r>
              <a:rPr lang="ja-JP" altLang="en-US" sz="18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●</a:t>
            </a:r>
          </a:p>
          <a:p>
            <a:pPr marL="357188" indent="-357188" algn="l">
              <a:lnSpc>
                <a:spcPct val="100000"/>
              </a:lnSpc>
              <a:buFont typeface="+mj-lt"/>
              <a:buAutoNum type="arabicPeriod"/>
            </a:pP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APPENDIX</a:t>
            </a:r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：利用イメージ動画</a:t>
            </a: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		…P</a:t>
            </a:r>
            <a:r>
              <a:rPr lang="ja-JP" altLang="en-US" sz="18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●</a:t>
            </a:r>
            <a:endParaRPr lang="en-US" altLang="ja-JP" sz="1800" b="1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43A5D19-C3AB-7D0D-7DB2-2A9EA316191F}"/>
              </a:ext>
            </a:extLst>
          </p:cNvPr>
          <p:cNvGrpSpPr/>
          <p:nvPr/>
        </p:nvGrpSpPr>
        <p:grpSpPr>
          <a:xfrm>
            <a:off x="8793910" y="3122165"/>
            <a:ext cx="3850746" cy="422348"/>
            <a:chOff x="5210963" y="2306284"/>
            <a:chExt cx="3850746" cy="422348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F891E225-D6B6-FF08-D912-CA87EB0E8361}"/>
                </a:ext>
              </a:extLst>
            </p:cNvPr>
            <p:cNvSpPr/>
            <p:nvPr/>
          </p:nvSpPr>
          <p:spPr>
            <a:xfrm>
              <a:off x="5210963" y="2306284"/>
              <a:ext cx="3850746" cy="4223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11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←ファイル編集後に入力してください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F068AFD4-69C5-D616-C271-3A26D4B9B6BC}"/>
                </a:ext>
              </a:extLst>
            </p:cNvPr>
            <p:cNvGrpSpPr/>
            <p:nvPr/>
          </p:nvGrpSpPr>
          <p:grpSpPr>
            <a:xfrm>
              <a:off x="5210963" y="2306284"/>
              <a:ext cx="250318" cy="206149"/>
              <a:chOff x="5372888" y="2306284"/>
              <a:chExt cx="512839" cy="422348"/>
            </a:xfrm>
          </p:grpSpPr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ED94F179-A509-2F0A-09DD-9261E5F6F61D}"/>
                  </a:ext>
                </a:extLst>
              </p:cNvPr>
              <p:cNvSpPr/>
              <p:nvPr/>
            </p:nvSpPr>
            <p:spPr>
              <a:xfrm>
                <a:off x="5372888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07BDC063-BF88-2920-F264-4D0BBFC15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908" y="2365058"/>
                <a:ext cx="3048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6846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91C4D4-FAE1-471A-B06F-C150D0BEE67E}"/>
              </a:ext>
            </a:extLst>
          </p:cNvPr>
          <p:cNvSpPr txBox="1"/>
          <p:nvPr/>
        </p:nvSpPr>
        <p:spPr>
          <a:xfrm>
            <a:off x="1520461" y="3212274"/>
            <a:ext cx="6876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ja-JP" altLang="en-US" sz="3600" b="1" dirty="0">
                <a:solidFill>
                  <a:srgbClr val="333333"/>
                </a:solidFill>
                <a:latin typeface="+mn-ea"/>
              </a:rPr>
              <a:t>リニューアルの概要と注意点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491CCFE-29BC-9B2E-6405-7E4C1C5741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99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6D263D06-87CF-5222-2DE7-3198B672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12</a:t>
            </a:r>
            <a:r>
              <a:rPr lang="ja-JP" altLang="en-US" dirty="0"/>
              <a:t>月</a:t>
            </a:r>
            <a:r>
              <a:rPr lang="en-US" altLang="ja-JP" dirty="0"/>
              <a:t>24</a:t>
            </a:r>
            <a:r>
              <a:rPr lang="ja-JP" altLang="en-US" dirty="0"/>
              <a:t>日、インサイズがリニューアルします。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2E28A9D-A197-B05E-BD8E-F14971ACB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65" y="774959"/>
            <a:ext cx="7999070" cy="5586652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四角形吹き出し 15">
            <a:extLst>
              <a:ext uri="{FF2B5EF4-FFF2-40B4-BE49-F238E27FC236}">
                <a16:creationId xmlns:a16="http://schemas.microsoft.com/office/drawing/2014/main" id="{7B814B75-269A-0E3D-EE7B-CEBA1FEEB43A}"/>
              </a:ext>
            </a:extLst>
          </p:cNvPr>
          <p:cNvSpPr/>
          <p:nvPr/>
        </p:nvSpPr>
        <p:spPr>
          <a:xfrm>
            <a:off x="6970898" y="4828612"/>
            <a:ext cx="2680138" cy="941567"/>
          </a:xfrm>
          <a:prstGeom prst="wedgeRectCallout">
            <a:avLst>
              <a:gd name="adj1" fmla="val -62086"/>
              <a:gd name="adj2" fmla="val -5016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直属のメンバー一覧が表示され、</a:t>
            </a:r>
            <a:endParaRPr kumimoji="1" lang="en-US" altLang="ja-JP" sz="1050" b="1" dirty="0">
              <a:solidFill>
                <a:schemeClr val="bg2"/>
              </a:solidFill>
            </a:endParaRPr>
          </a:p>
          <a:p>
            <a:r>
              <a:rPr kumimoji="1" lang="ja-JP" altLang="en-US" sz="1050" b="1" dirty="0">
                <a:solidFill>
                  <a:schemeClr val="bg2"/>
                </a:solidFill>
              </a:rPr>
              <a:t>アンケート結果や</a:t>
            </a:r>
            <a:r>
              <a:rPr kumimoji="1" lang="en-US" altLang="ja-JP" sz="105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1050" b="1" dirty="0">
                <a:solidFill>
                  <a:schemeClr val="bg2"/>
                </a:solidFill>
              </a:rPr>
              <a:t>記録がまとまった個人ページにすぐアクセスできます。</a:t>
            </a:r>
            <a:endParaRPr kumimoji="1" lang="en-US" altLang="ja-JP" sz="800" b="1" dirty="0">
              <a:solidFill>
                <a:schemeClr val="bg2"/>
              </a:solidFill>
            </a:endParaRPr>
          </a:p>
        </p:txBody>
      </p:sp>
      <p:sp>
        <p:nvSpPr>
          <p:cNvPr id="6" name="四角形吹き出し 15">
            <a:extLst>
              <a:ext uri="{FF2B5EF4-FFF2-40B4-BE49-F238E27FC236}">
                <a16:creationId xmlns:a16="http://schemas.microsoft.com/office/drawing/2014/main" id="{F3E129A9-C93D-7C53-CC02-B94DBCD96BE2}"/>
              </a:ext>
            </a:extLst>
          </p:cNvPr>
          <p:cNvSpPr/>
          <p:nvPr/>
        </p:nvSpPr>
        <p:spPr>
          <a:xfrm>
            <a:off x="4847718" y="2487433"/>
            <a:ext cx="1424679" cy="615221"/>
          </a:xfrm>
          <a:prstGeom prst="wedgeRectCallout">
            <a:avLst>
              <a:gd name="adj1" fmla="val -70054"/>
              <a:gd name="adj2" fmla="val -49139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b="1" dirty="0">
                <a:solidFill>
                  <a:schemeClr val="bg2"/>
                </a:solidFill>
              </a:rPr>
              <a:t>アンケート回答など、</a:t>
            </a:r>
            <a:r>
              <a:rPr kumimoji="1" lang="en-US" altLang="ja-JP" sz="1000" b="1" dirty="0">
                <a:solidFill>
                  <a:schemeClr val="bg2"/>
                </a:solidFill>
              </a:rPr>
              <a:t>Todo</a:t>
            </a:r>
            <a:r>
              <a:rPr kumimoji="1" lang="ja-JP" altLang="en-US" sz="1000" b="1" dirty="0">
                <a:solidFill>
                  <a:schemeClr val="bg2"/>
                </a:solidFill>
              </a:rPr>
              <a:t>が表示されます。</a:t>
            </a:r>
            <a:endParaRPr kumimoji="1" lang="en-US" altLang="ja-JP" sz="1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6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584A2D-2C74-E343-DF16-21C680C0C1A9}"/>
              </a:ext>
            </a:extLst>
          </p:cNvPr>
          <p:cNvSpPr txBox="1"/>
          <p:nvPr/>
        </p:nvSpPr>
        <p:spPr>
          <a:xfrm>
            <a:off x="324000" y="3613177"/>
            <a:ext cx="9060634" cy="1965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アンケート実施～回答～結果閲覧までの、</a:t>
            </a:r>
            <a:r>
              <a:rPr kumimoji="1" lang="ja-JP" altLang="en-US" sz="1600" b="1" dirty="0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利用の流れは変わりません</a:t>
            </a: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ダッシュボード・アナリティクス・チームマップ・パーソナルレポート・面談レポートなど</a:t>
            </a:r>
            <a:br>
              <a:rPr kumimoji="1" lang="en-US" altLang="ja-JP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ja-JP" altLang="en-US" sz="1600" b="1" dirty="0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アンケート結果のアウトプット</a:t>
            </a: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は変わりません。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過去のデータは引き継がれ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、これまで通り結果を閲覧することができます。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866DE99-A7D7-EA38-2C91-2A2A3A85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変わること・変わらないこと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B9363268-4953-5B0C-72BC-D6D4201D9BB8}"/>
              </a:ext>
            </a:extLst>
          </p:cNvPr>
          <p:cNvSpPr/>
          <p:nvPr/>
        </p:nvSpPr>
        <p:spPr>
          <a:xfrm>
            <a:off x="327897" y="872942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20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変わること</a:t>
            </a:r>
            <a:endParaRPr kumimoji="1" lang="en-US" altLang="ja-JP" sz="20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8EF78C8-4D03-AE24-ED13-B1F43F28D26B}"/>
              </a:ext>
            </a:extLst>
          </p:cNvPr>
          <p:cNvSpPr/>
          <p:nvPr/>
        </p:nvSpPr>
        <p:spPr>
          <a:xfrm>
            <a:off x="327897" y="2923621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20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変わらないこと</a:t>
            </a:r>
            <a:endParaRPr kumimoji="1" lang="en-US" altLang="ja-JP" sz="20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6208C8-61EA-3F67-52C4-6BE2F51A11EE}"/>
              </a:ext>
            </a:extLst>
          </p:cNvPr>
          <p:cNvSpPr txBox="1"/>
          <p:nvPr/>
        </p:nvSpPr>
        <p:spPr>
          <a:xfrm>
            <a:off x="324000" y="1558706"/>
            <a:ext cx="9060634" cy="863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画面デザインが大きく変わり、利便性が向上します。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kumimoji="1" lang="en-US" altLang="ja-JP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の記録（面談メモ）の記入方法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が変わります。（</a:t>
            </a:r>
            <a:r>
              <a:rPr kumimoji="1" lang="ja-JP" altLang="en-US" sz="1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◯月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実施の</a:t>
            </a: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～）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91520D15-FAA2-5C9A-E388-4CE2BADD3741}"/>
              </a:ext>
            </a:extLst>
          </p:cNvPr>
          <p:cNvGrpSpPr/>
          <p:nvPr/>
        </p:nvGrpSpPr>
        <p:grpSpPr>
          <a:xfrm>
            <a:off x="7582290" y="1959364"/>
            <a:ext cx="2962105" cy="422348"/>
            <a:chOff x="5210963" y="2306284"/>
            <a:chExt cx="2962105" cy="422348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C84DB4D0-9BD3-642F-4117-F77D6B1E4241}"/>
                </a:ext>
              </a:extLst>
            </p:cNvPr>
            <p:cNvSpPr/>
            <p:nvPr/>
          </p:nvSpPr>
          <p:spPr>
            <a:xfrm>
              <a:off x="5210964" y="2306284"/>
              <a:ext cx="2962104" cy="4223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11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←</a:t>
              </a:r>
              <a:r>
                <a:rPr kumimoji="1" lang="en-US" altLang="ja-JP" sz="1400" b="1" dirty="0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機能利用開始月を記入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B2A67ED3-141E-131C-61D4-D353EC312BBE}"/>
                </a:ext>
              </a:extLst>
            </p:cNvPr>
            <p:cNvGrpSpPr/>
            <p:nvPr/>
          </p:nvGrpSpPr>
          <p:grpSpPr>
            <a:xfrm>
              <a:off x="5210963" y="2306284"/>
              <a:ext cx="250318" cy="206149"/>
              <a:chOff x="5372888" y="2306284"/>
              <a:chExt cx="512839" cy="422348"/>
            </a:xfrm>
          </p:grpSpPr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35829367-FB0B-B43F-A27B-92048ACC64BE}"/>
                  </a:ext>
                </a:extLst>
              </p:cNvPr>
              <p:cNvSpPr/>
              <p:nvPr/>
            </p:nvSpPr>
            <p:spPr>
              <a:xfrm>
                <a:off x="5372888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53268597-D8BE-0650-62C5-F41C435388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908" y="2365058"/>
                <a:ext cx="3048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52019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/>
              <a:t>注意点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BDFC61-76B4-E2DE-36A3-4F128E6858AD}"/>
              </a:ext>
            </a:extLst>
          </p:cNvPr>
          <p:cNvSpPr txBox="1"/>
          <p:nvPr/>
        </p:nvSpPr>
        <p:spPr>
          <a:xfrm>
            <a:off x="2391539" y="1402878"/>
            <a:ext cx="76935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kumimoji="1" lang="en-US" altLang="ja-JP" sz="3600" b="1" dirty="0"/>
              <a:t>2024</a:t>
            </a:r>
            <a:r>
              <a:rPr kumimoji="1" lang="ja-JP" altLang="en-US" sz="3600" b="1" dirty="0"/>
              <a:t>年</a:t>
            </a:r>
            <a:r>
              <a:rPr kumimoji="1" lang="en-US" altLang="ja-JP" sz="3600" b="1" dirty="0"/>
              <a:t>12</a:t>
            </a:r>
            <a:r>
              <a:rPr kumimoji="1" lang="ja-JP" altLang="en-US" sz="3600" b="1" dirty="0"/>
              <a:t>月</a:t>
            </a:r>
            <a:r>
              <a:rPr kumimoji="1" lang="en-US" altLang="ja-JP" sz="3600" b="1" dirty="0"/>
              <a:t>23</a:t>
            </a:r>
            <a:r>
              <a:rPr kumimoji="1" lang="ja-JP" altLang="en-US" sz="3600" b="1" dirty="0"/>
              <a:t>日</a:t>
            </a:r>
            <a:r>
              <a:rPr kumimoji="1" lang="en-US" altLang="ja-JP" sz="3600" b="1" dirty="0"/>
              <a:t>20:00</a:t>
            </a:r>
            <a:r>
              <a:rPr kumimoji="1" lang="ja-JP" altLang="en-US" sz="3600" b="1" dirty="0"/>
              <a:t>　～</a:t>
            </a:r>
            <a:endParaRPr kumimoji="1" lang="en-US" altLang="ja-JP" sz="3600" b="1" dirty="0"/>
          </a:p>
          <a:p>
            <a:pPr>
              <a:spcBef>
                <a:spcPts val="1200"/>
              </a:spcBef>
            </a:pPr>
            <a:r>
              <a:rPr kumimoji="1" lang="en-US" altLang="ja-JP" sz="3600" b="1" dirty="0">
                <a:solidFill>
                  <a:srgbClr val="FF0000"/>
                </a:solidFill>
              </a:rPr>
              <a:t>20XX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年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XX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月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XX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日</a:t>
            </a:r>
            <a:endParaRPr kumimoji="1" lang="en-US" altLang="ja-JP" sz="36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kumimoji="1" lang="ja-JP" altLang="en-US" sz="3600" b="1" dirty="0"/>
              <a:t>インサイズに</a:t>
            </a:r>
            <a:r>
              <a:rPr kumimoji="1" lang="ja-JP" altLang="en-US" sz="3600" b="1" dirty="0">
                <a:solidFill>
                  <a:schemeClr val="accent1"/>
                </a:solidFill>
              </a:rPr>
              <a:t>ログインできません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C3C5140-3757-394A-2C3F-ACC45F23F651}"/>
              </a:ext>
            </a:extLst>
          </p:cNvPr>
          <p:cNvSpPr/>
          <p:nvPr/>
        </p:nvSpPr>
        <p:spPr>
          <a:xfrm>
            <a:off x="933319" y="4338670"/>
            <a:ext cx="8135007" cy="15324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2"/>
                </a:solidFill>
              </a:rPr>
              <a:t>直近のアンケート結果は、</a:t>
            </a:r>
            <a:endParaRPr kumimoji="1" lang="en-US" altLang="ja-JP" sz="2400" b="1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sz="2400" b="1" dirty="0">
                <a:solidFill>
                  <a:schemeClr val="bg2"/>
                </a:solidFill>
              </a:rPr>
              <a:t>必ず</a:t>
            </a:r>
            <a:r>
              <a:rPr kumimoji="1" lang="en-US" altLang="ja-JP" sz="2400" b="1" u="sng" dirty="0">
                <a:solidFill>
                  <a:schemeClr val="bg2"/>
                </a:solidFill>
              </a:rPr>
              <a:t>12</a:t>
            </a:r>
            <a:r>
              <a:rPr kumimoji="1" lang="ja-JP" altLang="en-US" sz="2400" b="1" u="sng" dirty="0">
                <a:solidFill>
                  <a:schemeClr val="bg2"/>
                </a:solidFill>
              </a:rPr>
              <a:t>月</a:t>
            </a:r>
            <a:r>
              <a:rPr kumimoji="1" lang="en-US" altLang="ja-JP" sz="2400" b="1" u="sng" dirty="0">
                <a:solidFill>
                  <a:schemeClr val="bg2"/>
                </a:solidFill>
              </a:rPr>
              <a:t>23</a:t>
            </a:r>
            <a:r>
              <a:rPr kumimoji="1" lang="ja-JP" altLang="en-US" sz="2400" b="1" u="sng" dirty="0">
                <a:solidFill>
                  <a:schemeClr val="bg2"/>
                </a:solidFill>
              </a:rPr>
              <a:t>日</a:t>
            </a:r>
            <a:r>
              <a:rPr kumimoji="1" lang="en-US" altLang="ja-JP" sz="2400" b="1" u="sng" dirty="0">
                <a:solidFill>
                  <a:schemeClr val="bg2"/>
                </a:solidFill>
              </a:rPr>
              <a:t>20:00</a:t>
            </a:r>
            <a:r>
              <a:rPr kumimoji="1" lang="ja-JP" altLang="en-US" sz="2400" b="1" u="sng" dirty="0">
                <a:solidFill>
                  <a:schemeClr val="bg2"/>
                </a:solidFill>
              </a:rPr>
              <a:t>まで</a:t>
            </a:r>
            <a:r>
              <a:rPr kumimoji="1" lang="ja-JP" altLang="en-US" sz="2400" b="1" dirty="0">
                <a:solidFill>
                  <a:schemeClr val="bg2"/>
                </a:solidFill>
              </a:rPr>
              <a:t>にご覧ください</a:t>
            </a:r>
          </a:p>
        </p:txBody>
      </p:sp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0C733174-5384-1A95-6A8A-FC0990DCC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3" y="1650370"/>
            <a:ext cx="1718967" cy="1718967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2D82942F-7376-5BA3-521D-4E9AA3349C94}"/>
              </a:ext>
            </a:extLst>
          </p:cNvPr>
          <p:cNvGrpSpPr/>
          <p:nvPr/>
        </p:nvGrpSpPr>
        <p:grpSpPr>
          <a:xfrm>
            <a:off x="6133156" y="2222755"/>
            <a:ext cx="3850746" cy="422348"/>
            <a:chOff x="5210963" y="2306284"/>
            <a:chExt cx="3850746" cy="422348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C3E5D295-B992-DD81-01A6-DE7D68CDEEA6}"/>
                </a:ext>
              </a:extLst>
            </p:cNvPr>
            <p:cNvSpPr/>
            <p:nvPr/>
          </p:nvSpPr>
          <p:spPr>
            <a:xfrm>
              <a:off x="5210963" y="2306284"/>
              <a:ext cx="3850746" cy="4223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11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←初期設定完了予定日時を記入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2DD952A9-77AD-1261-2FB3-8999BDB6E43C}"/>
                </a:ext>
              </a:extLst>
            </p:cNvPr>
            <p:cNvGrpSpPr/>
            <p:nvPr/>
          </p:nvGrpSpPr>
          <p:grpSpPr>
            <a:xfrm>
              <a:off x="5210963" y="2306284"/>
              <a:ext cx="250318" cy="206149"/>
              <a:chOff x="5372888" y="2306284"/>
              <a:chExt cx="512839" cy="422348"/>
            </a:xfrm>
          </p:grpSpPr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21036AFF-F2D5-0B81-B856-6867ED3D5CDB}"/>
                  </a:ext>
                </a:extLst>
              </p:cNvPr>
              <p:cNvSpPr/>
              <p:nvPr/>
            </p:nvSpPr>
            <p:spPr>
              <a:xfrm>
                <a:off x="5372888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2BB7D09C-776F-9602-1E6B-7981AFC855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908" y="2365058"/>
                <a:ext cx="3048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43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91C4D4-FAE1-471A-B06F-C150D0BEE67E}"/>
              </a:ext>
            </a:extLst>
          </p:cNvPr>
          <p:cNvSpPr txBox="1"/>
          <p:nvPr/>
        </p:nvSpPr>
        <p:spPr>
          <a:xfrm>
            <a:off x="1520461" y="2828836"/>
            <a:ext cx="687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ja-JP" sz="3600" b="1" dirty="0">
                <a:solidFill>
                  <a:srgbClr val="333333"/>
                </a:solidFill>
                <a:latin typeface="+mn-ea"/>
              </a:rPr>
              <a:t>1on1</a:t>
            </a:r>
            <a:r>
              <a:rPr lang="ja-JP" altLang="en-US" sz="3600" b="1" dirty="0">
                <a:solidFill>
                  <a:srgbClr val="333333"/>
                </a:solidFill>
                <a:latin typeface="+mn-ea"/>
              </a:rPr>
              <a:t>の記録（面談メモ）</a:t>
            </a:r>
            <a:endParaRPr lang="en-US" altLang="ja-JP" sz="3600" b="1" dirty="0">
              <a:solidFill>
                <a:srgbClr val="333333"/>
              </a:solidFill>
              <a:latin typeface="+mn-ea"/>
            </a:endParaRPr>
          </a:p>
          <a:p>
            <a:pPr algn="ctr">
              <a:defRPr/>
            </a:pPr>
            <a:r>
              <a:rPr lang="ja-JP" altLang="en-US" sz="3600" b="1" dirty="0">
                <a:solidFill>
                  <a:srgbClr val="333333"/>
                </a:solidFill>
                <a:latin typeface="+mn-ea"/>
              </a:rPr>
              <a:t>の記入方法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B71DC8-6473-F6D5-E507-3F899168DA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301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STEP1</a:t>
            </a:r>
            <a:r>
              <a:rPr lang="ja-JP" altLang="en-US" dirty="0"/>
              <a:t>：</a:t>
            </a:r>
            <a:r>
              <a:rPr lang="en-US" altLang="ja-JP" dirty="0"/>
              <a:t>1on1</a:t>
            </a:r>
            <a:r>
              <a:rPr lang="ja-JP" altLang="en-US" dirty="0"/>
              <a:t>を実施した日時を入力</a:t>
            </a: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C4A9ED4-4815-E6C9-49D4-9E4AB192994A}"/>
              </a:ext>
            </a:extLst>
          </p:cNvPr>
          <p:cNvGrpSpPr/>
          <p:nvPr/>
        </p:nvGrpSpPr>
        <p:grpSpPr>
          <a:xfrm>
            <a:off x="324000" y="841866"/>
            <a:ext cx="4782473" cy="3340140"/>
            <a:chOff x="324000" y="841866"/>
            <a:chExt cx="5135101" cy="358642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EC99134-E34A-7803-9681-75FB9BA38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000" y="841866"/>
              <a:ext cx="5135101" cy="3586420"/>
            </a:xfrm>
            <a:prstGeom prst="rect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932EC97F-7468-F48D-1020-112B14400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049" y="2597906"/>
              <a:ext cx="1080000" cy="38260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59D86969-B87F-4C83-1A3D-EAB3F61A3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4613" y="2597906"/>
              <a:ext cx="1080000" cy="382608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59156821-45F0-72AE-DF5B-55C87FCA6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3287" y="2597906"/>
              <a:ext cx="1080000" cy="382608"/>
            </a:xfrm>
            <a:prstGeom prst="rect">
              <a:avLst/>
            </a:prstGeom>
          </p:spPr>
        </p:pic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9AB94FFD-499B-CBA6-4C4B-0B7A2CB0A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049" y="3513096"/>
              <a:ext cx="1080000" cy="382608"/>
            </a:xfrm>
            <a:prstGeom prst="rect">
              <a:avLst/>
            </a:prstGeom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D8BC9F9F-DB2B-2998-CFC5-66385582F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4613" y="3513096"/>
              <a:ext cx="1080000" cy="382608"/>
            </a:xfrm>
            <a:prstGeom prst="rect">
              <a:avLst/>
            </a:prstGeom>
          </p:spPr>
        </p:pic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A0F66390-8D3B-4151-4EAC-34CB5BDD4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5331" y="3513096"/>
              <a:ext cx="1080000" cy="382608"/>
            </a:xfrm>
            <a:prstGeom prst="rect">
              <a:avLst/>
            </a:prstGeom>
          </p:spPr>
        </p:pic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49B4189-D030-82D8-1743-9EF21FDC118F}"/>
              </a:ext>
            </a:extLst>
          </p:cNvPr>
          <p:cNvGrpSpPr/>
          <p:nvPr/>
        </p:nvGrpSpPr>
        <p:grpSpPr>
          <a:xfrm>
            <a:off x="5216237" y="1537325"/>
            <a:ext cx="4492448" cy="1585930"/>
            <a:chOff x="5432086" y="1499208"/>
            <a:chExt cx="5411668" cy="1910434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F95543DC-D721-A1F0-0486-729592C48D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1270"/>
            <a:stretch/>
          </p:blipFill>
          <p:spPr>
            <a:xfrm>
              <a:off x="5432086" y="1499208"/>
              <a:ext cx="5411668" cy="191043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6169AC95-E6D7-76E5-43D4-EF8B54F7A51B}"/>
                </a:ext>
              </a:extLst>
            </p:cNvPr>
            <p:cNvSpPr/>
            <p:nvPr/>
          </p:nvSpPr>
          <p:spPr>
            <a:xfrm>
              <a:off x="5772896" y="2060617"/>
              <a:ext cx="1676759" cy="17386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050" b="1" dirty="0">
                  <a:solidFill>
                    <a:schemeClr val="tx1"/>
                  </a:solidFill>
                </a:rPr>
                <a:t>田町 明 </a:t>
              </a:r>
              <a:r>
                <a:rPr kumimoji="1" lang="ja-JP" altLang="en-US" sz="600" b="1" dirty="0">
                  <a:solidFill>
                    <a:schemeClr val="tx1"/>
                  </a:solidFill>
                </a:rPr>
                <a:t>さん</a:t>
              </a:r>
              <a:endParaRPr kumimoji="1" lang="ja-JP" alt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CD10A6D9-6327-D432-5E10-D7ED050246F9}"/>
                </a:ext>
              </a:extLst>
            </p:cNvPr>
            <p:cNvSpPr/>
            <p:nvPr/>
          </p:nvSpPr>
          <p:spPr>
            <a:xfrm>
              <a:off x="9394200" y="2234482"/>
              <a:ext cx="1372887" cy="97122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D54EEDA2-9F4B-13FD-107E-9CD5CABA2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36792" y="2300242"/>
              <a:ext cx="4006797" cy="1109399"/>
            </a:xfrm>
            <a:prstGeom prst="rect">
              <a:avLst/>
            </a:prstGeom>
          </p:spPr>
        </p:pic>
      </p:grpSp>
      <p:pic>
        <p:nvPicPr>
          <p:cNvPr id="13" name="図 12" descr="グラフ, ウォーターフォール図&#10;&#10;自動的に生成された説明">
            <a:extLst>
              <a:ext uri="{FF2B5EF4-FFF2-40B4-BE49-F238E27FC236}">
                <a16:creationId xmlns:a16="http://schemas.microsoft.com/office/drawing/2014/main" id="{E670CA5E-F805-0E9B-37E8-CD9074542E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141" y="3453964"/>
            <a:ext cx="4492449" cy="2858010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610F979-37F9-FFFC-9C84-3C0150C7925D}"/>
              </a:ext>
            </a:extLst>
          </p:cNvPr>
          <p:cNvSpPr/>
          <p:nvPr/>
        </p:nvSpPr>
        <p:spPr>
          <a:xfrm>
            <a:off x="411912" y="2466409"/>
            <a:ext cx="1080000" cy="382608"/>
          </a:xfrm>
          <a:prstGeom prst="rect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EDBBE2EE-D33E-8935-81B1-1F322BE8C1C3}"/>
              </a:ext>
            </a:extLst>
          </p:cNvPr>
          <p:cNvCxnSpPr>
            <a:cxnSpLocks/>
          </p:cNvCxnSpPr>
          <p:nvPr/>
        </p:nvCxnSpPr>
        <p:spPr>
          <a:xfrm>
            <a:off x="1491912" y="2655485"/>
            <a:ext cx="381124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D82BF37-D9C3-426C-89E3-D271278049C8}"/>
              </a:ext>
            </a:extLst>
          </p:cNvPr>
          <p:cNvSpPr/>
          <p:nvPr/>
        </p:nvSpPr>
        <p:spPr>
          <a:xfrm>
            <a:off x="5303158" y="2488499"/>
            <a:ext cx="1190195" cy="515496"/>
          </a:xfrm>
          <a:prstGeom prst="rect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3FDAB9E1-FCEB-C50F-9049-46D32FE9E5D6}"/>
              </a:ext>
            </a:extLst>
          </p:cNvPr>
          <p:cNvCxnSpPr>
            <a:cxnSpLocks/>
          </p:cNvCxnSpPr>
          <p:nvPr/>
        </p:nvCxnSpPr>
        <p:spPr>
          <a:xfrm>
            <a:off x="5898255" y="3003995"/>
            <a:ext cx="0" cy="68200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四角形吹き出し 6">
            <a:extLst>
              <a:ext uri="{FF2B5EF4-FFF2-40B4-BE49-F238E27FC236}">
                <a16:creationId xmlns:a16="http://schemas.microsoft.com/office/drawing/2014/main" id="{71090104-5216-EC6A-D9CF-2C78FD252C34}"/>
              </a:ext>
            </a:extLst>
          </p:cNvPr>
          <p:cNvSpPr/>
          <p:nvPr/>
        </p:nvSpPr>
        <p:spPr>
          <a:xfrm>
            <a:off x="348999" y="3180415"/>
            <a:ext cx="1796244" cy="654828"/>
          </a:xfrm>
          <a:prstGeom prst="wedgeRectCallout">
            <a:avLst>
              <a:gd name="adj1" fmla="val 1004"/>
              <a:gd name="adj2" fmla="val -11270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1100" b="1" dirty="0">
                <a:solidFill>
                  <a:schemeClr val="bg2"/>
                </a:solidFill>
              </a:rPr>
              <a:t>を実施するメンバーの「</a:t>
            </a:r>
            <a:r>
              <a:rPr kumimoji="1" lang="en-US" altLang="ja-JP" sz="110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1100" b="1" dirty="0">
                <a:solidFill>
                  <a:schemeClr val="bg2"/>
                </a:solidFill>
              </a:rPr>
              <a:t>を設定する」をクリック</a:t>
            </a:r>
            <a:endParaRPr kumimoji="1" lang="en-US" altLang="ja-JP" sz="1100" b="1" dirty="0">
              <a:solidFill>
                <a:schemeClr val="bg2"/>
              </a:solidFill>
            </a:endParaRPr>
          </a:p>
        </p:txBody>
      </p:sp>
      <p:sp>
        <p:nvSpPr>
          <p:cNvPr id="21" name="四角形吹き出し 6">
            <a:extLst>
              <a:ext uri="{FF2B5EF4-FFF2-40B4-BE49-F238E27FC236}">
                <a16:creationId xmlns:a16="http://schemas.microsoft.com/office/drawing/2014/main" id="{314C0B09-6FB6-0972-1296-EE624C6566EC}"/>
              </a:ext>
            </a:extLst>
          </p:cNvPr>
          <p:cNvSpPr/>
          <p:nvPr/>
        </p:nvSpPr>
        <p:spPr>
          <a:xfrm>
            <a:off x="5898255" y="5320675"/>
            <a:ext cx="2082367" cy="790350"/>
          </a:xfrm>
          <a:prstGeom prst="wedgeRectCallout">
            <a:avLst>
              <a:gd name="adj1" fmla="val 26099"/>
              <a:gd name="adj2" fmla="val -11565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1100" b="1" dirty="0">
                <a:solidFill>
                  <a:schemeClr val="bg2"/>
                </a:solidFill>
              </a:rPr>
              <a:t>を実施した日時</a:t>
            </a:r>
            <a:br>
              <a:rPr kumimoji="1" lang="en-US" altLang="ja-JP" sz="1100" b="1" dirty="0">
                <a:solidFill>
                  <a:schemeClr val="bg2"/>
                </a:solidFill>
              </a:rPr>
            </a:br>
            <a:r>
              <a:rPr kumimoji="1" lang="ja-JP" altLang="en-US" sz="1100" b="1" dirty="0">
                <a:solidFill>
                  <a:schemeClr val="bg2"/>
                </a:solidFill>
              </a:rPr>
              <a:t>（これから実施する日時）を</a:t>
            </a:r>
            <a:br>
              <a:rPr kumimoji="1" lang="en-US" altLang="ja-JP" sz="1100" b="1" dirty="0">
                <a:solidFill>
                  <a:schemeClr val="bg2"/>
                </a:solidFill>
              </a:rPr>
            </a:br>
            <a:r>
              <a:rPr kumimoji="1" lang="ja-JP" altLang="en-US" sz="1100" b="1" dirty="0">
                <a:solidFill>
                  <a:schemeClr val="bg2"/>
                </a:solidFill>
              </a:rPr>
              <a:t>カレンダー上でクリック</a:t>
            </a:r>
            <a:br>
              <a:rPr kumimoji="1" lang="en-US" altLang="ja-JP" sz="1100" b="1" dirty="0">
                <a:solidFill>
                  <a:schemeClr val="bg2"/>
                </a:solidFill>
              </a:rPr>
            </a:br>
            <a:r>
              <a:rPr kumimoji="1" lang="ja-JP" altLang="en-US" sz="1100" b="1" dirty="0">
                <a:solidFill>
                  <a:schemeClr val="bg2"/>
                </a:solidFill>
              </a:rPr>
              <a:t>→決定</a:t>
            </a:r>
            <a:endParaRPr kumimoji="1" lang="en-US" altLang="ja-JP" sz="1100" b="1" dirty="0">
              <a:solidFill>
                <a:schemeClr val="bg2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9E31E90A-0462-94F2-68E8-6D0C593FB0EE}"/>
              </a:ext>
            </a:extLst>
          </p:cNvPr>
          <p:cNvSpPr/>
          <p:nvPr/>
        </p:nvSpPr>
        <p:spPr>
          <a:xfrm>
            <a:off x="8272827" y="5084297"/>
            <a:ext cx="413973" cy="260437"/>
          </a:xfrm>
          <a:prstGeom prst="rect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091207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１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中ページ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597AF7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表紙２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表紙３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タイトル大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タイトル中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中ページ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タイトル中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中ページ特殊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93FC1CC2BD51947BBCFC44769C28B94" ma:contentTypeVersion="4" ma:contentTypeDescription="新しいドキュメントを作成します。" ma:contentTypeScope="" ma:versionID="9ac352bafc101cdf7ab9df1a0f47b028">
  <xsd:schema xmlns:xsd="http://www.w3.org/2001/XMLSchema" xmlns:xs="http://www.w3.org/2001/XMLSchema" xmlns:p="http://schemas.microsoft.com/office/2006/metadata/properties" xmlns:ns2="08497126-b7fb-4a07-8971-b03a598bcb90" targetNamespace="http://schemas.microsoft.com/office/2006/metadata/properties" ma:root="true" ma:fieldsID="e8c40997c6e3f5ffe2e015f157a22d5f" ns2:_="">
    <xsd:import namespace="08497126-b7fb-4a07-8971-b03a598bcb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97126-b7fb-4a07-8971-b03a598bcb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2BF308-3C2D-471F-8133-E801A968D807}">
  <ds:schemaRefs>
    <ds:schemaRef ds:uri="08497126-b7fb-4a07-8971-b03a598bcb9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3A30EC9-E215-442B-A36C-0E902DF4A1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E0A20D-2CD2-44ED-B88B-09CCC981DFA2}">
  <ds:schemaRefs>
    <ds:schemaRef ds:uri="http://schemas.microsoft.com/office/2006/documentManagement/types"/>
    <ds:schemaRef ds:uri="http://schemas.microsoft.com/office/2006/metadata/properties"/>
    <ds:schemaRef ds:uri="08497126-b7fb-4a07-8971-b03a598bcb9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2094</TotalTime>
  <Words>1026</Words>
  <Application>Microsoft Office PowerPoint</Application>
  <PresentationFormat>A4 210 x 297 mm</PresentationFormat>
  <Paragraphs>152</Paragraphs>
  <Slides>20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10</vt:i4>
      </vt:variant>
      <vt:variant>
        <vt:lpstr>スライド タイトル</vt:lpstr>
      </vt:variant>
      <vt:variant>
        <vt:i4>20</vt:i4>
      </vt:variant>
    </vt:vector>
  </HeadingPairs>
  <TitlesOfParts>
    <vt:vector size="39" baseType="lpstr">
      <vt:lpstr>DengXian</vt:lpstr>
      <vt:lpstr>Meiryo UI</vt:lpstr>
      <vt:lpstr>Yu Gothic</vt:lpstr>
      <vt:lpstr>Yu Gothic</vt:lpstr>
      <vt:lpstr>游ゴシック Light</vt:lpstr>
      <vt:lpstr>Arial</vt:lpstr>
      <vt:lpstr>Calibri</vt:lpstr>
      <vt:lpstr>Calibri Light</vt:lpstr>
      <vt:lpstr>Wingdings</vt:lpstr>
      <vt:lpstr>表紙１</vt:lpstr>
      <vt:lpstr>デザインの設定</vt:lpstr>
      <vt:lpstr>表紙２</vt:lpstr>
      <vt:lpstr>表紙３</vt:lpstr>
      <vt:lpstr>タイトル大</vt:lpstr>
      <vt:lpstr>タイトル中</vt:lpstr>
      <vt:lpstr>中ページ</vt:lpstr>
      <vt:lpstr>1_タイトル中</vt:lpstr>
      <vt:lpstr>2_中ページ特殊</vt:lpstr>
      <vt:lpstr>1_中ページ</vt:lpstr>
      <vt:lpstr>本資料の使い方</vt:lpstr>
      <vt:lpstr>インサイズ 2024年12月リニューアルのお知らせ</vt:lpstr>
      <vt:lpstr>CONTENTS</vt:lpstr>
      <vt:lpstr>PowerPoint プレゼンテーション</vt:lpstr>
      <vt:lpstr>12月24日、インサイズがリニューアルします。</vt:lpstr>
      <vt:lpstr>変わること・変わらないこと</vt:lpstr>
      <vt:lpstr>注意点</vt:lpstr>
      <vt:lpstr>PowerPoint プレゼンテーション</vt:lpstr>
      <vt:lpstr>STEP1：1on1を実施した日時を入力</vt:lpstr>
      <vt:lpstr>STEP2：メモを記入</vt:lpstr>
      <vt:lpstr>STEP3：メモを確認する</vt:lpstr>
      <vt:lpstr>操作方法詳細</vt:lpstr>
      <vt:lpstr>PowerPoint プレゼンテーション</vt:lpstr>
      <vt:lpstr>画面は変わりますが、基本の使い方は変わりません</vt:lpstr>
      <vt:lpstr>画面イメージ：レポート閲覧</vt:lpstr>
      <vt:lpstr>機能改善：異動したメンバーの結果閲覧</vt:lpstr>
      <vt:lpstr>機能改善：個人結果へのアクセス</vt:lpstr>
      <vt:lpstr>機能改善：チームマップ</vt:lpstr>
      <vt:lpstr>PowerPoint プレゼンテーション</vt:lpstr>
      <vt:lpstr>動画でわかる！利用イメージ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山田 純一</dc:creator>
  <cp:lastModifiedBy>鈴木 萌々子</cp:lastModifiedBy>
  <cp:revision>80</cp:revision>
  <dcterms:created xsi:type="dcterms:W3CDTF">2023-07-18T04:04:19Z</dcterms:created>
  <dcterms:modified xsi:type="dcterms:W3CDTF">2024-12-11T07:48:16Z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0x010100993FC1CC2BD51947BBCFC44769C28B94</vt:lpwstr>
  </property>
</Properties>
</file>