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4"/>
  </p:notesMasterIdLst>
  <p:sldIdLst>
    <p:sldId id="438" r:id="rId2"/>
    <p:sldId id="486" r:id="rId3"/>
  </p:sldIdLst>
  <p:sldSz cx="9906000" cy="6858000" type="A4"/>
  <p:notesSz cx="9144000" cy="6858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ADF6"/>
    <a:srgbClr val="F54B77"/>
    <a:srgbClr val="F8809F"/>
    <a:srgbClr val="7599FA"/>
    <a:srgbClr val="EF594E"/>
    <a:srgbClr val="0E76E8"/>
    <a:srgbClr val="99C7F9"/>
    <a:srgbClr val="4A9BF4"/>
    <a:srgbClr val="D7E9FD"/>
    <a:srgbClr val="C772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41" autoAdjust="0"/>
    <p:restoredTop sz="92661" autoAdjust="0"/>
  </p:normalViewPr>
  <p:slideViewPr>
    <p:cSldViewPr>
      <p:cViewPr varScale="1">
        <p:scale>
          <a:sx n="101" d="100"/>
          <a:sy n="101" d="100"/>
        </p:scale>
        <p:origin x="356" y="56"/>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0EE98942-F90C-4E92-BC5E-D22A4BD1EB8F}" type="datetimeFigureOut">
              <a:rPr kumimoji="1" lang="ja-JP" altLang="en-US" smtClean="0"/>
              <a:t>2025/9/3</a:t>
            </a:fld>
            <a:endParaRPr kumimoji="1" lang="ja-JP" altLang="en-US"/>
          </a:p>
        </p:txBody>
      </p:sp>
      <p:sp>
        <p:nvSpPr>
          <p:cNvPr id="4" name="スライド イメージ プレースホルダー 3"/>
          <p:cNvSpPr>
            <a:spLocks noGrp="1" noRot="1" noChangeAspect="1"/>
          </p:cNvSpPr>
          <p:nvPr>
            <p:ph type="sldImg" idx="2"/>
          </p:nvPr>
        </p:nvSpPr>
        <p:spPr>
          <a:xfrm>
            <a:off x="2714625" y="514350"/>
            <a:ext cx="3714750" cy="257175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0C124111-8B22-4A1B-B5EA-56336AFAB2DF}" type="slidenum">
              <a:rPr kumimoji="1" lang="ja-JP" altLang="en-US" smtClean="0"/>
              <a:t>‹#›</a:t>
            </a:fld>
            <a:endParaRPr kumimoji="1" lang="ja-JP" altLang="en-US"/>
          </a:p>
        </p:txBody>
      </p:sp>
    </p:spTree>
    <p:extLst>
      <p:ext uri="{BB962C8B-B14F-4D97-AF65-F5344CB8AC3E}">
        <p14:creationId xmlns:p14="http://schemas.microsoft.com/office/powerpoint/2010/main" val="38457324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目的：</a:t>
            </a:r>
            <a:r>
              <a:rPr kumimoji="1" lang="en-US" altLang="ja-JP" dirty="0"/>
              <a:t>CS</a:t>
            </a:r>
            <a:r>
              <a:rPr kumimoji="1" lang="ja-JP" altLang="en-US" dirty="0"/>
              <a:t>がどんな存在か・何を相談できる相手なのかを認識してもらうことで、今後のコミュニケーションを取りやすくする</a:t>
            </a:r>
            <a:endParaRPr kumimoji="1" lang="en-US" altLang="ja-JP" dirty="0"/>
          </a:p>
          <a:p>
            <a:endParaRPr kumimoji="1" lang="en-US" altLang="ja-JP" dirty="0"/>
          </a:p>
          <a:p>
            <a:r>
              <a:rPr kumimoji="1" lang="ja-JP" altLang="en-US" dirty="0"/>
              <a:t>・</a:t>
            </a:r>
            <a:r>
              <a:rPr kumimoji="1" lang="en-US" altLang="ja-JP" dirty="0"/>
              <a:t>INSIDES</a:t>
            </a:r>
            <a:r>
              <a:rPr kumimoji="1" lang="ja-JP" altLang="en-US" dirty="0"/>
              <a:t>は導入して終わりのサービスではなく、どのように活用するかが重要です</a:t>
            </a:r>
            <a:endParaRPr kumimoji="1" lang="en-US" altLang="ja-JP" dirty="0"/>
          </a:p>
          <a:p>
            <a:r>
              <a:rPr kumimoji="1" lang="ja-JP" altLang="en-US" dirty="0"/>
              <a:t>└私達インサイズカスタマーサクセスチームが●●（営業名）に代わり（</a:t>
            </a:r>
            <a:r>
              <a:rPr kumimoji="1" lang="en-US" altLang="ja-JP" dirty="0"/>
              <a:t>or</a:t>
            </a:r>
            <a:r>
              <a:rPr kumimoji="1" lang="ja-JP" altLang="en-US" dirty="0"/>
              <a:t>と共に）</a:t>
            </a:r>
            <a:r>
              <a:rPr kumimoji="1" lang="en-US" altLang="ja-JP" dirty="0"/>
              <a:t>※</a:t>
            </a:r>
            <a:r>
              <a:rPr kumimoji="1" lang="ja-JP" altLang="en-US" dirty="0" err="1"/>
              <a:t>、</a:t>
            </a:r>
            <a:br>
              <a:rPr kumimoji="1" lang="en-US" altLang="ja-JP" dirty="0"/>
            </a:br>
            <a:r>
              <a:rPr kumimoji="1" lang="ja-JP" altLang="en-US" dirty="0"/>
              <a:t>　　今後、御社を担当し、</a:t>
            </a:r>
            <a:r>
              <a:rPr kumimoji="1" lang="en-US" altLang="ja-JP" dirty="0"/>
              <a:t>INSIDES</a:t>
            </a:r>
            <a:r>
              <a:rPr kumimoji="1" lang="ja-JP" altLang="en-US" dirty="0"/>
              <a:t>を活用して組織改善いただけるよう一緒に伴走します。</a:t>
            </a:r>
            <a:endParaRPr kumimoji="1" lang="en-US" altLang="ja-JP" dirty="0"/>
          </a:p>
          <a:p>
            <a:endParaRPr kumimoji="1" lang="en-US" altLang="ja-JP" dirty="0"/>
          </a:p>
          <a:p>
            <a:r>
              <a:rPr kumimoji="1" lang="ja-JP" altLang="en-US" dirty="0"/>
              <a:t>・今日のこのような活用ディスカッションの場は、今後</a:t>
            </a:r>
            <a:r>
              <a:rPr kumimoji="1" lang="en-US" altLang="ja-JP" dirty="0"/>
              <a:t>INSIDES</a:t>
            </a:r>
            <a:r>
              <a:rPr kumimoji="1" lang="ja-JP" altLang="en-US" dirty="0"/>
              <a:t>実施後、都度開催し、フォローさせてください</a:t>
            </a:r>
            <a:endParaRPr kumimoji="1" lang="en-US" altLang="ja-JP" dirty="0"/>
          </a:p>
          <a:p>
            <a:r>
              <a:rPr kumimoji="1" lang="ja-JP" altLang="en-US" dirty="0"/>
              <a:t>└今後については、現場にどのように使ってもらうかも大事なので、現場の活用促進のご提案や、</a:t>
            </a:r>
            <a:endParaRPr kumimoji="1" lang="en-US" altLang="ja-JP" dirty="0"/>
          </a:p>
          <a:p>
            <a:r>
              <a:rPr kumimoji="1" lang="ja-JP" altLang="en-US" dirty="0"/>
              <a:t>　　複数回実施を行った後の、結果の集計・報告もいたします</a:t>
            </a:r>
            <a:endParaRPr kumimoji="1" lang="en-US" altLang="ja-JP" dirty="0"/>
          </a:p>
          <a:p>
            <a:endParaRPr kumimoji="1" lang="en-US" altLang="ja-JP" dirty="0"/>
          </a:p>
          <a:p>
            <a:r>
              <a:rPr kumimoji="1" lang="en-US" altLang="ja-JP" dirty="0"/>
              <a:t>※</a:t>
            </a:r>
            <a:r>
              <a:rPr kumimoji="1" lang="ja-JP" altLang="en-US" dirty="0"/>
              <a:t>（担当引継ぎについて）どちらかを選択</a:t>
            </a:r>
            <a:endParaRPr kumimoji="1" lang="en-US" altLang="ja-JP" dirty="0"/>
          </a:p>
          <a:p>
            <a:r>
              <a:rPr kumimoji="1" lang="ja-JP" altLang="en-US" dirty="0"/>
              <a:t>・マーケ営業の場合：</a:t>
            </a:r>
            <a:r>
              <a:rPr kumimoji="1" lang="en-US" altLang="ja-JP" dirty="0"/>
              <a:t>INSIDES</a:t>
            </a:r>
            <a:r>
              <a:rPr kumimoji="1" lang="ja-JP" altLang="en-US" dirty="0"/>
              <a:t>の活用について私がメインで担当します（冒頭で営業が言ってくれた場合は割愛）</a:t>
            </a:r>
            <a:endParaRPr kumimoji="1" lang="en-US" altLang="ja-JP" dirty="0"/>
          </a:p>
          <a:p>
            <a:r>
              <a:rPr kumimoji="1" lang="ja-JP" altLang="en-US" dirty="0"/>
              <a:t>・波多野さん・大尻さんの場合・・・担当を引き継ぎますと明確に伝える</a:t>
            </a:r>
            <a:endParaRPr kumimoji="1" lang="en-US" altLang="ja-JP" dirty="0"/>
          </a:p>
        </p:txBody>
      </p:sp>
      <p:sp>
        <p:nvSpPr>
          <p:cNvPr id="4" name="スライド番号プレースホルダー 3"/>
          <p:cNvSpPr>
            <a:spLocks noGrp="1"/>
          </p:cNvSpPr>
          <p:nvPr>
            <p:ph type="sldNum" sz="quarter" idx="10"/>
          </p:nvPr>
        </p:nvSpPr>
        <p:spPr/>
        <p:txBody>
          <a:bodyPr/>
          <a:lstStyle/>
          <a:p>
            <a:fld id="{0C124111-8B22-4A1B-B5EA-56336AFAB2DF}" type="slidenum">
              <a:rPr kumimoji="1" lang="ja-JP" altLang="en-US" smtClean="0"/>
              <a:t>0</a:t>
            </a:fld>
            <a:endParaRPr kumimoji="1" lang="ja-JP" altLang="en-US"/>
          </a:p>
        </p:txBody>
      </p:sp>
    </p:spTree>
    <p:extLst>
      <p:ext uri="{BB962C8B-B14F-4D97-AF65-F5344CB8AC3E}">
        <p14:creationId xmlns:p14="http://schemas.microsoft.com/office/powerpoint/2010/main" val="24305235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32520" y="2852936"/>
            <a:ext cx="8640960" cy="576064"/>
          </a:xfrm>
          <a:prstGeom prst="rect">
            <a:avLst/>
          </a:prstGeom>
        </p:spPr>
        <p:txBody>
          <a:bodyPr anchor="ctr" anchorCtr="0"/>
          <a:lstStyle>
            <a:lvl1pPr algn="l">
              <a:defRPr sz="2400" spc="120" baseline="0">
                <a:solidFill>
                  <a:schemeClr val="tx1"/>
                </a:solidFill>
                <a:latin typeface="+mj-lt"/>
                <a:ea typeface="+mj-ea"/>
              </a:defRPr>
            </a:lvl1pPr>
          </a:lstStyle>
          <a:p>
            <a:r>
              <a:rPr kumimoji="1" lang="ja-JP" altLang="en-US" dirty="0"/>
              <a:t>マスター タイトルの書式設定</a:t>
            </a:r>
          </a:p>
        </p:txBody>
      </p:sp>
      <p:sp>
        <p:nvSpPr>
          <p:cNvPr id="3" name="サブタイトル 2"/>
          <p:cNvSpPr>
            <a:spLocks noGrp="1"/>
          </p:cNvSpPr>
          <p:nvPr>
            <p:ph type="subTitle" idx="1"/>
          </p:nvPr>
        </p:nvSpPr>
        <p:spPr>
          <a:xfrm>
            <a:off x="632520" y="4149080"/>
            <a:ext cx="5760640" cy="1440160"/>
          </a:xfrm>
          <a:prstGeom prst="rect">
            <a:avLst/>
          </a:prstGeom>
        </p:spPr>
        <p:txBody>
          <a:bodyPr/>
          <a:lstStyle>
            <a:lvl1pPr marL="0" indent="0" algn="l">
              <a:buNone/>
              <a:defRPr spc="70" baseline="0">
                <a:solidFill>
                  <a:schemeClr val="tx1"/>
                </a:solidFill>
                <a:latin typeface="+mj-lt"/>
                <a:ea typeface="+mj-e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a:t>マスター サブタイトルの書式設定</a:t>
            </a:r>
          </a:p>
        </p:txBody>
      </p:sp>
      <p:sp>
        <p:nvSpPr>
          <p:cNvPr id="4" name="日付プレースホルダー 3"/>
          <p:cNvSpPr>
            <a:spLocks noGrp="1"/>
          </p:cNvSpPr>
          <p:nvPr>
            <p:ph type="dt" sz="half" idx="10"/>
          </p:nvPr>
        </p:nvSpPr>
        <p:spPr>
          <a:xfrm>
            <a:off x="495300" y="6356351"/>
            <a:ext cx="2311400" cy="365125"/>
          </a:xfrm>
          <a:prstGeom prst="rect">
            <a:avLst/>
          </a:prstGeom>
        </p:spPr>
        <p:txBody>
          <a:bodyPr/>
          <a:lstStyle/>
          <a:p>
            <a:endParaRPr kumimoji="1" lang="ja-JP" altLang="en-US"/>
          </a:p>
        </p:txBody>
      </p:sp>
      <p:sp>
        <p:nvSpPr>
          <p:cNvPr id="5" name="フッター プレースホルダー 4"/>
          <p:cNvSpPr>
            <a:spLocks noGrp="1"/>
          </p:cNvSpPr>
          <p:nvPr>
            <p:ph type="ftr" sz="quarter" idx="11"/>
          </p:nvPr>
        </p:nvSpPr>
        <p:spPr>
          <a:xfrm>
            <a:off x="3384550" y="6356351"/>
            <a:ext cx="31369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7099300" y="6356351"/>
            <a:ext cx="2311400" cy="365125"/>
          </a:xfrm>
          <a:prstGeom prst="rect">
            <a:avLst/>
          </a:prstGeom>
        </p:spPr>
        <p:txBody>
          <a:bodyPr/>
          <a:lstStyle/>
          <a:p>
            <a:fld id="{96087008-ECF0-42D6-A8EA-A09FB1EF0DFF}" type="slidenum">
              <a:rPr kumimoji="1" lang="ja-JP" altLang="en-US" smtClean="0"/>
              <a:t>‹#›</a:t>
            </a:fld>
            <a:endParaRPr kumimoji="1" lang="ja-JP" altLang="en-US"/>
          </a:p>
        </p:txBody>
      </p:sp>
      <p:pic>
        <p:nvPicPr>
          <p:cNvPr id="14" name="Picture 11" descr="カラー_太い"/>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9995" y="6149863"/>
            <a:ext cx="9627418" cy="663687"/>
          </a:xfrm>
          <a:prstGeom prst="rect">
            <a:avLst/>
          </a:prstGeom>
          <a:noFill/>
          <a:extLst>
            <a:ext uri="{909E8E84-426E-40DD-AFC4-6F175D3DCCD1}">
              <a14:hiddenFill xmlns:a14="http://schemas.microsoft.com/office/drawing/2010/main">
                <a:solidFill>
                  <a:srgbClr val="FFFFFF"/>
                </a:solidFill>
              </a14:hiddenFill>
            </a:ext>
          </a:extLst>
        </p:spPr>
      </p:pic>
      <p:sp>
        <p:nvSpPr>
          <p:cNvPr id="16" name="Line 6"/>
          <p:cNvSpPr>
            <a:spLocks noChangeShapeType="1"/>
          </p:cNvSpPr>
          <p:nvPr userDrawn="1"/>
        </p:nvSpPr>
        <p:spPr bwMode="auto">
          <a:xfrm>
            <a:off x="632520" y="3429000"/>
            <a:ext cx="8640960" cy="0"/>
          </a:xfrm>
          <a:prstGeom prst="line">
            <a:avLst/>
          </a:prstGeom>
          <a:noFill/>
          <a:ln w="508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pic>
        <p:nvPicPr>
          <p:cNvPr id="17" name="Picture 9" descr="ＰＰＴ表紙標準カラー"/>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265368" y="115888"/>
            <a:ext cx="1512045" cy="1663749"/>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プレースホルダー 7"/>
          <p:cNvSpPr>
            <a:spLocks noGrp="1"/>
          </p:cNvSpPr>
          <p:nvPr>
            <p:ph type="body" sz="quarter" idx="13"/>
          </p:nvPr>
        </p:nvSpPr>
        <p:spPr>
          <a:xfrm>
            <a:off x="632520" y="548680"/>
            <a:ext cx="7200800" cy="377378"/>
          </a:xfrm>
        </p:spPr>
        <p:txBody>
          <a:bodyPr/>
          <a:lstStyle>
            <a:lvl1pPr marL="0" indent="0">
              <a:buNone/>
              <a:defRPr spc="70" baseline="0">
                <a:solidFill>
                  <a:schemeClr val="tx1"/>
                </a:solidFill>
                <a:latin typeface="+mj-lt"/>
                <a:ea typeface="+mj-ea"/>
              </a:defRPr>
            </a:lvl1pPr>
          </a:lstStyle>
          <a:p>
            <a:pPr lvl="0"/>
            <a:r>
              <a:rPr kumimoji="1" lang="ja-JP" altLang="en-US" dirty="0"/>
              <a:t>マスター テキストの書式設定</a:t>
            </a:r>
          </a:p>
        </p:txBody>
      </p:sp>
    </p:spTree>
    <p:extLst>
      <p:ext uri="{BB962C8B-B14F-4D97-AF65-F5344CB8AC3E}">
        <p14:creationId xmlns:p14="http://schemas.microsoft.com/office/powerpoint/2010/main" val="3007997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標準スライド">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44488" y="908720"/>
            <a:ext cx="9217024" cy="1728192"/>
          </a:xfrm>
          <a:prstGeom prst="rect">
            <a:avLst/>
          </a:prstGeom>
        </p:spPr>
        <p:txBody>
          <a:bodyPr>
            <a:noAutofit/>
          </a:bodyPr>
          <a:lstStyle>
            <a:lvl1pPr marL="261938" indent="-261938">
              <a:buFont typeface="Wingdings" pitchFamily="2" charset="2"/>
              <a:buChar char="n"/>
              <a:defRPr spc="70" baseline="0">
                <a:solidFill>
                  <a:schemeClr val="tx1"/>
                </a:solidFill>
              </a:defRPr>
            </a:lvl1pPr>
            <a:lvl2pPr marL="536575" indent="-274638">
              <a:buFont typeface="Wingdings" pitchFamily="2" charset="2"/>
              <a:buChar char="l"/>
              <a:defRPr spc="70" baseline="0">
                <a:solidFill>
                  <a:schemeClr val="tx1"/>
                </a:solidFill>
              </a:defRPr>
            </a:lvl2pPr>
            <a:lvl3pPr marL="812800" indent="-276225">
              <a:buFont typeface="Arial" pitchFamily="34" charset="0"/>
              <a:buChar char="‒"/>
              <a:defRPr spc="70" baseline="0">
                <a:solidFill>
                  <a:schemeClr val="tx1"/>
                </a:solidFill>
              </a:defRPr>
            </a:lvl3pPr>
            <a:lvl4pPr marL="1098550" indent="-285750">
              <a:buFont typeface="Arial" panose="020B0604020202020204" pitchFamily="34" charset="0"/>
              <a:buChar char="•"/>
              <a:defRPr>
                <a:solidFill>
                  <a:schemeClr val="tx1"/>
                </a:solidFill>
              </a:defRPr>
            </a:lvl4pPr>
            <a:lvl5pPr marL="1350963" indent="0">
              <a:buNone/>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endParaRPr kumimoji="1" lang="en-US" altLang="ja-JP" dirty="0"/>
          </a:p>
          <a:p>
            <a:pPr lvl="3"/>
            <a:endParaRPr kumimoji="1" lang="en-US" altLang="ja-JP" dirty="0"/>
          </a:p>
        </p:txBody>
      </p:sp>
      <p:sp>
        <p:nvSpPr>
          <p:cNvPr id="12" name="スライド番号プレースホルダー 11"/>
          <p:cNvSpPr>
            <a:spLocks noGrp="1"/>
          </p:cNvSpPr>
          <p:nvPr>
            <p:ph type="sldNum" sz="quarter" idx="10"/>
          </p:nvPr>
        </p:nvSpPr>
        <p:spPr/>
        <p:txBody>
          <a:bodyPr/>
          <a:lstStyle>
            <a:lvl1pPr>
              <a:defRPr>
                <a:solidFill>
                  <a:schemeClr val="tx1">
                    <a:lumMod val="75000"/>
                    <a:lumOff val="25000"/>
                  </a:schemeClr>
                </a:solidFill>
              </a:defRPr>
            </a:lvl1pPr>
          </a:lstStyle>
          <a:p>
            <a:fld id="{C99C2EFC-D2CA-4DDF-8B00-92D9845D6714}" type="slidenum">
              <a:rPr lang="ja-JP" altLang="en-US" smtClean="0"/>
              <a:pPr/>
              <a:t>‹#›</a:t>
            </a:fld>
            <a:endParaRPr lang="ja-JP" altLang="en-US"/>
          </a:p>
        </p:txBody>
      </p:sp>
      <p:sp>
        <p:nvSpPr>
          <p:cNvPr id="5" name="タイトル プレースホルダー 1"/>
          <p:cNvSpPr>
            <a:spLocks noGrp="1"/>
          </p:cNvSpPr>
          <p:nvPr>
            <p:ph type="title"/>
          </p:nvPr>
        </p:nvSpPr>
        <p:spPr>
          <a:xfrm>
            <a:off x="128464" y="71518"/>
            <a:ext cx="9649071" cy="504056"/>
          </a:xfrm>
          <a:prstGeom prst="rect">
            <a:avLst/>
          </a:prstGeom>
        </p:spPr>
        <p:txBody>
          <a:bodyPr vert="horz" lIns="91440" tIns="45720" rIns="91440" bIns="45720" rtlCol="0" anchor="ctr" anchorCtr="0">
            <a:noAutofit/>
          </a:bodyPr>
          <a:lstStyle>
            <a:lvl1pPr>
              <a:defRPr>
                <a:solidFill>
                  <a:schemeClr val="tx1"/>
                </a:solidFill>
                <a:latin typeface="+mj-lt"/>
                <a:ea typeface="+mj-ea"/>
              </a:defRPr>
            </a:lvl1pPr>
          </a:lstStyle>
          <a:p>
            <a:r>
              <a:rPr kumimoji="1" lang="ja-JP" altLang="en-US" dirty="0"/>
              <a:t>マスター タイトルの書式設定</a:t>
            </a:r>
          </a:p>
        </p:txBody>
      </p:sp>
    </p:spTree>
    <p:extLst>
      <p:ext uri="{BB962C8B-B14F-4D97-AF65-F5344CB8AC3E}">
        <p14:creationId xmlns:p14="http://schemas.microsoft.com/office/powerpoint/2010/main" val="660037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標準スライド">
    <p:spTree>
      <p:nvGrpSpPr>
        <p:cNvPr id="1" name=""/>
        <p:cNvGrpSpPr/>
        <p:nvPr/>
      </p:nvGrpSpPr>
      <p:grpSpPr>
        <a:xfrm>
          <a:off x="0" y="0"/>
          <a:ext cx="0" cy="0"/>
          <a:chOff x="0" y="0"/>
          <a:chExt cx="0" cy="0"/>
        </a:xfrm>
      </p:grpSpPr>
      <p:sp>
        <p:nvSpPr>
          <p:cNvPr id="2" name="正方形/長方形 1"/>
          <p:cNvSpPr/>
          <p:nvPr userDrawn="1"/>
        </p:nvSpPr>
        <p:spPr>
          <a:xfrm>
            <a:off x="0" y="642990"/>
            <a:ext cx="9906000" cy="5688632"/>
          </a:xfrm>
          <a:prstGeom prst="rect">
            <a:avLst/>
          </a:prstGeom>
          <a:solidFill>
            <a:schemeClr val="bg1">
              <a:lumMod val="95000"/>
            </a:schemeClr>
          </a:solidFill>
          <a:ln>
            <a:noFill/>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600"/>
              </a:spcBef>
            </a:pPr>
            <a:endParaRPr kumimoji="1" lang="ja-JP" altLang="en-US" sz="1400" dirty="0">
              <a:solidFill>
                <a:schemeClr val="tx1">
                  <a:lumMod val="75000"/>
                  <a:lumOff val="25000"/>
                </a:schemeClr>
              </a:solidFill>
            </a:endParaRPr>
          </a:p>
        </p:txBody>
      </p:sp>
      <p:sp>
        <p:nvSpPr>
          <p:cNvPr id="12" name="スライド番号プレースホルダー 11"/>
          <p:cNvSpPr>
            <a:spLocks noGrp="1"/>
          </p:cNvSpPr>
          <p:nvPr>
            <p:ph type="sldNum" sz="quarter" idx="10"/>
          </p:nvPr>
        </p:nvSpPr>
        <p:spPr/>
        <p:txBody>
          <a:bodyPr/>
          <a:lstStyle>
            <a:lvl1pPr>
              <a:defRPr>
                <a:solidFill>
                  <a:schemeClr val="tx1">
                    <a:lumMod val="75000"/>
                    <a:lumOff val="25000"/>
                  </a:schemeClr>
                </a:solidFill>
              </a:defRPr>
            </a:lvl1pPr>
          </a:lstStyle>
          <a:p>
            <a:fld id="{C99C2EFC-D2CA-4DDF-8B00-92D9845D6714}" type="slidenum">
              <a:rPr lang="ja-JP" altLang="en-US" smtClean="0"/>
              <a:pPr/>
              <a:t>‹#›</a:t>
            </a:fld>
            <a:endParaRPr lang="ja-JP" altLang="en-US"/>
          </a:p>
        </p:txBody>
      </p:sp>
      <p:sp>
        <p:nvSpPr>
          <p:cNvPr id="5" name="タイトル プレースホルダー 1"/>
          <p:cNvSpPr>
            <a:spLocks noGrp="1"/>
          </p:cNvSpPr>
          <p:nvPr>
            <p:ph type="title"/>
          </p:nvPr>
        </p:nvSpPr>
        <p:spPr>
          <a:xfrm>
            <a:off x="1352600" y="71518"/>
            <a:ext cx="8424935" cy="504056"/>
          </a:xfrm>
          <a:prstGeom prst="rect">
            <a:avLst/>
          </a:prstGeom>
        </p:spPr>
        <p:txBody>
          <a:bodyPr vert="horz" lIns="91440" tIns="45720" rIns="91440" bIns="45720" rtlCol="0" anchor="ctr" anchorCtr="0">
            <a:noAutofit/>
          </a:bodyPr>
          <a:lstStyle>
            <a:lvl1pPr>
              <a:defRPr sz="2000">
                <a:solidFill>
                  <a:schemeClr val="tx1"/>
                </a:solidFill>
                <a:latin typeface="+mj-lt"/>
                <a:ea typeface="+mj-ea"/>
              </a:defRPr>
            </a:lvl1pPr>
          </a:lstStyle>
          <a:p>
            <a:r>
              <a:rPr kumimoji="1" lang="ja-JP" altLang="en-US" dirty="0"/>
              <a:t>マスター タイトルの書式設定</a:t>
            </a:r>
          </a:p>
        </p:txBody>
      </p:sp>
      <p:sp>
        <p:nvSpPr>
          <p:cNvPr id="4" name="正方形/長方形 3"/>
          <p:cNvSpPr/>
          <p:nvPr userDrawn="1"/>
        </p:nvSpPr>
        <p:spPr>
          <a:xfrm>
            <a:off x="308484" y="931022"/>
            <a:ext cx="9289032" cy="5112568"/>
          </a:xfrm>
          <a:prstGeom prst="rect">
            <a:avLst/>
          </a:prstGeom>
          <a:solidFill>
            <a:schemeClr val="bg1"/>
          </a:solidFill>
          <a:ln>
            <a:noFill/>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600"/>
              </a:spcBef>
            </a:pPr>
            <a:endParaRPr kumimoji="1" lang="ja-JP" altLang="en-US" sz="1400" dirty="0">
              <a:solidFill>
                <a:schemeClr val="tx1">
                  <a:lumMod val="75000"/>
                  <a:lumOff val="25000"/>
                </a:schemeClr>
              </a:solidFill>
            </a:endParaRPr>
          </a:p>
        </p:txBody>
      </p:sp>
      <p:sp>
        <p:nvSpPr>
          <p:cNvPr id="6" name="正方形/長方形 5"/>
          <p:cNvSpPr/>
          <p:nvPr userDrawn="1"/>
        </p:nvSpPr>
        <p:spPr>
          <a:xfrm>
            <a:off x="0" y="0"/>
            <a:ext cx="1352600" cy="594000"/>
          </a:xfrm>
          <a:prstGeom prst="rect">
            <a:avLst/>
          </a:prstGeom>
          <a:solidFill>
            <a:schemeClr val="bg1">
              <a:lumMod val="95000"/>
            </a:schemeClr>
          </a:solidFill>
          <a:ln>
            <a:noFill/>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600"/>
              </a:spcBef>
            </a:pPr>
            <a:r>
              <a:rPr kumimoji="1" lang="ja-JP" altLang="en-US" sz="1800" dirty="0">
                <a:solidFill>
                  <a:schemeClr val="tx1">
                    <a:lumMod val="50000"/>
                    <a:lumOff val="50000"/>
                  </a:schemeClr>
                </a:solidFill>
              </a:rPr>
              <a:t>参考</a:t>
            </a:r>
          </a:p>
        </p:txBody>
      </p:sp>
      <p:sp>
        <p:nvSpPr>
          <p:cNvPr id="8" name="正方形/長方形 7"/>
          <p:cNvSpPr/>
          <p:nvPr userDrawn="1"/>
        </p:nvSpPr>
        <p:spPr>
          <a:xfrm>
            <a:off x="0" y="6310956"/>
            <a:ext cx="8697416" cy="220616"/>
          </a:xfrm>
          <a:prstGeom prst="rect">
            <a:avLst/>
          </a:prstGeom>
          <a:solidFill>
            <a:schemeClr val="bg1">
              <a:lumMod val="95000"/>
            </a:schemeClr>
          </a:solidFill>
          <a:ln>
            <a:noFill/>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600"/>
              </a:spcBef>
            </a:pPr>
            <a:endParaRPr kumimoji="1" lang="ja-JP" altLang="en-US" sz="1400" dirty="0">
              <a:solidFill>
                <a:schemeClr val="tx1">
                  <a:lumMod val="75000"/>
                  <a:lumOff val="25000"/>
                </a:schemeClr>
              </a:solidFill>
            </a:endParaRPr>
          </a:p>
        </p:txBody>
      </p:sp>
    </p:spTree>
    <p:extLst>
      <p:ext uri="{BB962C8B-B14F-4D97-AF65-F5344CB8AC3E}">
        <p14:creationId xmlns:p14="http://schemas.microsoft.com/office/powerpoint/2010/main" val="2691325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中扉スライド">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C99C2EFC-D2CA-4DDF-8B00-92D9845D6714}" type="slidenum">
              <a:rPr lang="ja-JP" altLang="en-US" smtClean="0"/>
              <a:pPr/>
              <a:t>‹#›</a:t>
            </a:fld>
            <a:endParaRPr lang="ja-JP" altLang="en-US"/>
          </a:p>
        </p:txBody>
      </p:sp>
      <p:sp>
        <p:nvSpPr>
          <p:cNvPr id="4" name="コンテンツ プレースホルダー 2"/>
          <p:cNvSpPr>
            <a:spLocks noGrp="1"/>
          </p:cNvSpPr>
          <p:nvPr>
            <p:ph idx="1"/>
          </p:nvPr>
        </p:nvSpPr>
        <p:spPr>
          <a:xfrm>
            <a:off x="2792760" y="1268760"/>
            <a:ext cx="4320480" cy="648072"/>
          </a:xfrm>
          <a:prstGeom prst="rect">
            <a:avLst/>
          </a:prstGeom>
          <a:ln>
            <a:solidFill>
              <a:schemeClr val="tx1"/>
            </a:solidFill>
          </a:ln>
        </p:spPr>
        <p:txBody>
          <a:bodyPr anchor="ctr" anchorCtr="0">
            <a:normAutofit/>
          </a:bodyPr>
          <a:lstStyle>
            <a:lvl1pPr marL="0" indent="0" algn="ctr">
              <a:buFont typeface="Wingdings" pitchFamily="2" charset="2"/>
              <a:buNone/>
              <a:defRPr sz="1400"/>
            </a:lvl1pPr>
            <a:lvl2pPr marL="536575" indent="-274638">
              <a:buFont typeface="Wingdings" pitchFamily="2" charset="2"/>
              <a:buChar char="l"/>
              <a:defRPr/>
            </a:lvl2pPr>
            <a:lvl3pPr marL="812800" indent="-276225">
              <a:buFont typeface="Arial" pitchFamily="34" charset="0"/>
              <a:buChar char="●"/>
              <a:defRPr/>
            </a:lvl3pPr>
            <a:lvl4pPr marL="1074738" indent="-261938">
              <a:defRPr/>
            </a:lvl4pPr>
          </a:lstStyle>
          <a:p>
            <a:pPr lvl="0"/>
            <a:r>
              <a:rPr kumimoji="1" lang="ja-JP" altLang="en-US" dirty="0"/>
              <a:t>マスター テキストの書式設定</a:t>
            </a:r>
          </a:p>
        </p:txBody>
      </p:sp>
      <p:sp>
        <p:nvSpPr>
          <p:cNvPr id="6" name="コンテンツ プレースホルダー 2"/>
          <p:cNvSpPr>
            <a:spLocks noGrp="1"/>
          </p:cNvSpPr>
          <p:nvPr>
            <p:ph idx="11"/>
          </p:nvPr>
        </p:nvSpPr>
        <p:spPr>
          <a:xfrm>
            <a:off x="2792760" y="2204864"/>
            <a:ext cx="4320480" cy="648072"/>
          </a:xfrm>
          <a:prstGeom prst="rect">
            <a:avLst/>
          </a:prstGeom>
          <a:ln>
            <a:solidFill>
              <a:schemeClr val="tx1"/>
            </a:solidFill>
          </a:ln>
        </p:spPr>
        <p:txBody>
          <a:bodyPr anchor="ctr" anchorCtr="0">
            <a:normAutofit/>
          </a:bodyPr>
          <a:lstStyle>
            <a:lvl1pPr marL="0" indent="0" algn="ctr">
              <a:buFont typeface="Wingdings" pitchFamily="2" charset="2"/>
              <a:buNone/>
              <a:defRPr sz="1400"/>
            </a:lvl1pPr>
            <a:lvl2pPr marL="536575" indent="-274638">
              <a:buFont typeface="Wingdings" pitchFamily="2" charset="2"/>
              <a:buChar char="l"/>
              <a:defRPr/>
            </a:lvl2pPr>
            <a:lvl3pPr marL="812800" indent="-276225">
              <a:buFont typeface="Arial" pitchFamily="34" charset="0"/>
              <a:buChar char="●"/>
              <a:defRPr/>
            </a:lvl3pPr>
            <a:lvl4pPr marL="1074738" indent="-261938">
              <a:defRPr/>
            </a:lvl4pPr>
          </a:lstStyle>
          <a:p>
            <a:pPr lvl="0"/>
            <a:r>
              <a:rPr kumimoji="1" lang="ja-JP" altLang="en-US" dirty="0"/>
              <a:t>マスター テキストの書式設定</a:t>
            </a:r>
          </a:p>
        </p:txBody>
      </p:sp>
      <p:sp>
        <p:nvSpPr>
          <p:cNvPr id="7" name="コンテンツ プレースホルダー 2"/>
          <p:cNvSpPr>
            <a:spLocks noGrp="1"/>
          </p:cNvSpPr>
          <p:nvPr>
            <p:ph idx="12"/>
          </p:nvPr>
        </p:nvSpPr>
        <p:spPr>
          <a:xfrm>
            <a:off x="2792760" y="3140968"/>
            <a:ext cx="4320480" cy="648072"/>
          </a:xfrm>
          <a:prstGeom prst="rect">
            <a:avLst/>
          </a:prstGeom>
          <a:ln>
            <a:solidFill>
              <a:schemeClr val="tx1"/>
            </a:solidFill>
          </a:ln>
        </p:spPr>
        <p:txBody>
          <a:bodyPr anchor="ctr" anchorCtr="0">
            <a:normAutofit/>
          </a:bodyPr>
          <a:lstStyle>
            <a:lvl1pPr marL="0" indent="0" algn="ctr">
              <a:buFont typeface="Wingdings" pitchFamily="2" charset="2"/>
              <a:buNone/>
              <a:defRPr sz="1400"/>
            </a:lvl1pPr>
            <a:lvl2pPr marL="536575" indent="-274638">
              <a:buFont typeface="Wingdings" pitchFamily="2" charset="2"/>
              <a:buChar char="l"/>
              <a:defRPr/>
            </a:lvl2pPr>
            <a:lvl3pPr marL="812800" indent="-276225">
              <a:buFont typeface="Arial" pitchFamily="34" charset="0"/>
              <a:buChar char="●"/>
              <a:defRPr/>
            </a:lvl3pPr>
            <a:lvl4pPr marL="1074738" indent="-261938">
              <a:defRPr/>
            </a:lvl4pPr>
          </a:lstStyle>
          <a:p>
            <a:pPr lvl="0"/>
            <a:r>
              <a:rPr kumimoji="1" lang="ja-JP" altLang="en-US" dirty="0"/>
              <a:t>マスター テキストの書式設定</a:t>
            </a:r>
          </a:p>
        </p:txBody>
      </p:sp>
      <p:sp>
        <p:nvSpPr>
          <p:cNvPr id="8" name="コンテンツ プレースホルダー 2"/>
          <p:cNvSpPr>
            <a:spLocks noGrp="1"/>
          </p:cNvSpPr>
          <p:nvPr>
            <p:ph idx="13"/>
          </p:nvPr>
        </p:nvSpPr>
        <p:spPr>
          <a:xfrm>
            <a:off x="2792760" y="4077072"/>
            <a:ext cx="4320480" cy="648072"/>
          </a:xfrm>
          <a:prstGeom prst="rect">
            <a:avLst/>
          </a:prstGeom>
          <a:ln>
            <a:solidFill>
              <a:schemeClr val="tx1"/>
            </a:solidFill>
          </a:ln>
        </p:spPr>
        <p:txBody>
          <a:bodyPr anchor="ctr" anchorCtr="0">
            <a:normAutofit/>
          </a:bodyPr>
          <a:lstStyle>
            <a:lvl1pPr marL="0" indent="0" algn="ctr">
              <a:buFont typeface="Wingdings" pitchFamily="2" charset="2"/>
              <a:buNone/>
              <a:defRPr sz="1400"/>
            </a:lvl1pPr>
            <a:lvl2pPr marL="536575" indent="-274638">
              <a:buFont typeface="Wingdings" pitchFamily="2" charset="2"/>
              <a:buChar char="l"/>
              <a:defRPr/>
            </a:lvl2pPr>
            <a:lvl3pPr marL="812800" indent="-276225">
              <a:buFont typeface="Arial" pitchFamily="34" charset="0"/>
              <a:buChar char="●"/>
              <a:defRPr/>
            </a:lvl3pPr>
            <a:lvl4pPr marL="1074738" indent="-261938">
              <a:defRPr/>
            </a:lvl4pPr>
          </a:lstStyle>
          <a:p>
            <a:pPr lvl="0"/>
            <a:r>
              <a:rPr kumimoji="1" lang="ja-JP" altLang="en-US" dirty="0"/>
              <a:t>マスター テキストの書式設定</a:t>
            </a:r>
          </a:p>
        </p:txBody>
      </p:sp>
      <p:sp>
        <p:nvSpPr>
          <p:cNvPr id="9" name="コンテンツ プレースホルダー 2"/>
          <p:cNvSpPr>
            <a:spLocks noGrp="1"/>
          </p:cNvSpPr>
          <p:nvPr>
            <p:ph idx="14"/>
          </p:nvPr>
        </p:nvSpPr>
        <p:spPr>
          <a:xfrm>
            <a:off x="2792760" y="5013176"/>
            <a:ext cx="4320480" cy="648072"/>
          </a:xfrm>
          <a:prstGeom prst="rect">
            <a:avLst/>
          </a:prstGeom>
          <a:ln>
            <a:solidFill>
              <a:schemeClr val="tx1"/>
            </a:solidFill>
          </a:ln>
        </p:spPr>
        <p:txBody>
          <a:bodyPr anchor="ctr" anchorCtr="0">
            <a:normAutofit/>
          </a:bodyPr>
          <a:lstStyle>
            <a:lvl1pPr marL="0" indent="0" algn="ctr">
              <a:buFont typeface="Wingdings" pitchFamily="2" charset="2"/>
              <a:buNone/>
              <a:defRPr sz="1400"/>
            </a:lvl1pPr>
            <a:lvl2pPr marL="536575" indent="-274638">
              <a:buFont typeface="Wingdings" pitchFamily="2" charset="2"/>
              <a:buChar char="l"/>
              <a:defRPr/>
            </a:lvl2pPr>
            <a:lvl3pPr marL="812800" indent="-276225">
              <a:buFont typeface="Arial" pitchFamily="34" charset="0"/>
              <a:buChar char="●"/>
              <a:defRPr/>
            </a:lvl3pPr>
            <a:lvl4pPr marL="1074738" indent="-261938">
              <a:defRPr/>
            </a:lvl4pPr>
          </a:lstStyle>
          <a:p>
            <a:pPr lvl="0"/>
            <a:r>
              <a:rPr kumimoji="1" lang="ja-JP" altLang="en-US" dirty="0"/>
              <a:t>マスター テキストの書式設定</a:t>
            </a:r>
          </a:p>
        </p:txBody>
      </p:sp>
    </p:spTree>
    <p:extLst>
      <p:ext uri="{BB962C8B-B14F-4D97-AF65-F5344CB8AC3E}">
        <p14:creationId xmlns:p14="http://schemas.microsoft.com/office/powerpoint/2010/main" val="131507899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18" descr="カラー_細い"/>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49995" y="6165304"/>
            <a:ext cx="9627541" cy="663696"/>
          </a:xfrm>
          <a:prstGeom prst="rect">
            <a:avLst/>
          </a:prstGeom>
          <a:noFill/>
          <a:extLst>
            <a:ext uri="{909E8E84-426E-40DD-AFC4-6F175D3DCCD1}">
              <a14:hiddenFill xmlns:a14="http://schemas.microsoft.com/office/drawing/2010/main">
                <a:solidFill>
                  <a:srgbClr val="FFFFFF"/>
                </a:solidFill>
              </a14:hiddenFill>
            </a:ext>
          </a:extLst>
        </p:spPr>
      </p:pic>
      <p:sp>
        <p:nvSpPr>
          <p:cNvPr id="9" name="タイトル プレースホルダー 1"/>
          <p:cNvSpPr>
            <a:spLocks noGrp="1"/>
          </p:cNvSpPr>
          <p:nvPr>
            <p:ph type="title"/>
          </p:nvPr>
        </p:nvSpPr>
        <p:spPr>
          <a:xfrm>
            <a:off x="203200" y="116632"/>
            <a:ext cx="9502328" cy="504056"/>
          </a:xfrm>
          <a:prstGeom prst="rect">
            <a:avLst/>
          </a:prstGeom>
        </p:spPr>
        <p:txBody>
          <a:bodyPr vert="horz" lIns="91440" tIns="45720" rIns="91440" bIns="45720" rtlCol="0" anchor="b" anchorCtr="0">
            <a:noAutofit/>
          </a:bodyPr>
          <a:lstStyle/>
          <a:p>
            <a:r>
              <a:rPr kumimoji="1" lang="ja-JP" altLang="en-US" dirty="0"/>
              <a:t>マスター タイトルの書式設定</a:t>
            </a:r>
          </a:p>
        </p:txBody>
      </p:sp>
      <p:sp>
        <p:nvSpPr>
          <p:cNvPr id="10" name="テキスト プレースホルダー 2"/>
          <p:cNvSpPr>
            <a:spLocks noGrp="1"/>
          </p:cNvSpPr>
          <p:nvPr>
            <p:ph type="body" idx="1"/>
          </p:nvPr>
        </p:nvSpPr>
        <p:spPr>
          <a:xfrm>
            <a:off x="200472" y="764705"/>
            <a:ext cx="9505056" cy="288031"/>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p:txBody>
      </p:sp>
      <p:sp>
        <p:nvSpPr>
          <p:cNvPr id="11" name="Line 8"/>
          <p:cNvSpPr>
            <a:spLocks noChangeShapeType="1"/>
          </p:cNvSpPr>
          <p:nvPr userDrawn="1"/>
        </p:nvSpPr>
        <p:spPr bwMode="auto">
          <a:xfrm>
            <a:off x="-17197" y="620688"/>
            <a:ext cx="9923198"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2" name="スライド番号プレースホルダー 5"/>
          <p:cNvSpPr>
            <a:spLocks noGrp="1"/>
          </p:cNvSpPr>
          <p:nvPr>
            <p:ph type="sldNum" sz="quarter" idx="4"/>
          </p:nvPr>
        </p:nvSpPr>
        <p:spPr>
          <a:xfrm>
            <a:off x="4232920" y="6598988"/>
            <a:ext cx="1440160" cy="259012"/>
          </a:xfrm>
          <a:prstGeom prst="rect">
            <a:avLst/>
          </a:prstGeom>
        </p:spPr>
        <p:txBody>
          <a:bodyPr/>
          <a:lstStyle>
            <a:lvl1pPr algn="ctr">
              <a:defRPr sz="1200" i="0">
                <a:solidFill>
                  <a:schemeClr val="tx1">
                    <a:lumMod val="75000"/>
                    <a:lumOff val="25000"/>
                  </a:schemeClr>
                </a:solidFill>
              </a:defRPr>
            </a:lvl1pPr>
          </a:lstStyle>
          <a:p>
            <a:fld id="{C99C2EFC-D2CA-4DDF-8B00-92D9845D6714}" type="slidenum">
              <a:rPr lang="ja-JP" altLang="en-US" smtClean="0"/>
              <a:pPr/>
              <a:t>‹#›</a:t>
            </a:fld>
            <a:endParaRPr lang="ja-JP" altLang="en-US"/>
          </a:p>
        </p:txBody>
      </p:sp>
    </p:spTree>
    <p:extLst>
      <p:ext uri="{BB962C8B-B14F-4D97-AF65-F5344CB8AC3E}">
        <p14:creationId xmlns:p14="http://schemas.microsoft.com/office/powerpoint/2010/main" val="20742799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1" r:id="rId4"/>
  </p:sldLayoutIdLst>
  <p:hf hdr="0" ftr="0" dt="0"/>
  <p:txStyles>
    <p:titleStyle>
      <a:lvl1pPr algn="l" defTabSz="914400" rtl="0" eaLnBrk="1" latinLnBrk="0" hangingPunct="1">
        <a:spcBef>
          <a:spcPct val="0"/>
        </a:spcBef>
        <a:buNone/>
        <a:defRPr kumimoji="1" sz="2000" kern="1200" spc="100" baseline="0">
          <a:solidFill>
            <a:schemeClr val="tx1"/>
          </a:solidFill>
          <a:latin typeface="+mj-lt"/>
          <a:ea typeface="+mj-ea"/>
          <a:cs typeface="+mj-cs"/>
        </a:defRPr>
      </a:lvl1pPr>
    </p:titleStyle>
    <p:bodyStyle>
      <a:lvl1pPr marL="261938" indent="-261938" algn="l" defTabSz="914400" rtl="0" eaLnBrk="1" latinLnBrk="0" hangingPunct="1">
        <a:spcBef>
          <a:spcPts val="600"/>
        </a:spcBef>
        <a:buClrTx/>
        <a:buFont typeface="Wingdings" pitchFamily="2" charset="2"/>
        <a:buChar char="n"/>
        <a:defRPr kumimoji="1" sz="1400" kern="1200">
          <a:solidFill>
            <a:schemeClr val="tx1"/>
          </a:solidFill>
          <a:latin typeface="+mn-lt"/>
          <a:ea typeface="+mn-ea"/>
          <a:cs typeface="+mn-cs"/>
        </a:defRPr>
      </a:lvl1pPr>
      <a:lvl2pPr marL="536575" indent="-274638" algn="l" defTabSz="914400" rtl="0" eaLnBrk="1" latinLnBrk="0" hangingPunct="1">
        <a:spcBef>
          <a:spcPts val="600"/>
        </a:spcBef>
        <a:buFont typeface="Wingdings" pitchFamily="2" charset="2"/>
        <a:buChar char="l"/>
        <a:defRPr kumimoji="1" sz="1400" kern="1200">
          <a:solidFill>
            <a:schemeClr val="tx1"/>
          </a:solidFill>
          <a:latin typeface="+mn-lt"/>
          <a:ea typeface="+mn-ea"/>
          <a:cs typeface="+mn-cs"/>
        </a:defRPr>
      </a:lvl2pPr>
      <a:lvl3pPr marL="812800" indent="-276225" algn="l" defTabSz="914400" rtl="0" eaLnBrk="1" latinLnBrk="0" hangingPunct="1">
        <a:spcBef>
          <a:spcPts val="600"/>
        </a:spcBef>
        <a:buFont typeface="Arial" pitchFamily="34" charset="0"/>
        <a:buChar char="‒"/>
        <a:defRPr kumimoji="1" sz="1400" kern="1200">
          <a:solidFill>
            <a:schemeClr val="tx1"/>
          </a:solidFill>
          <a:latin typeface="+mn-lt"/>
          <a:ea typeface="+mn-ea"/>
          <a:cs typeface="+mn-cs"/>
        </a:defRPr>
      </a:lvl3pPr>
      <a:lvl4pPr marL="812800" indent="0" algn="l" defTabSz="914400" rtl="0" eaLnBrk="1" latinLnBrk="0" hangingPunct="1">
        <a:spcBef>
          <a:spcPts val="600"/>
        </a:spcBef>
        <a:buFont typeface="Arial" pitchFamily="34" charset="0"/>
        <a:buNone/>
        <a:defRPr kumimoji="1" sz="1400" kern="1200">
          <a:solidFill>
            <a:schemeClr val="tx1"/>
          </a:solidFill>
          <a:latin typeface="+mn-lt"/>
          <a:ea typeface="+mn-ea"/>
          <a:cs typeface="+mn-cs"/>
        </a:defRPr>
      </a:lvl4pPr>
      <a:lvl5pPr marL="1706563" indent="-355600" algn="l" defTabSz="914400" rtl="0" eaLnBrk="1" latinLnBrk="0" hangingPunct="1">
        <a:spcBef>
          <a:spcPts val="600"/>
        </a:spcBef>
        <a:buFont typeface="Arial" pitchFamily="34" charset="0"/>
        <a:buChar char="»"/>
        <a:defRPr kumimoji="1"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admin.support.recruit-insides.net/hc/ja/articles/47184418993817" TargetMode="External"/><Relationship Id="rId5" Type="http://schemas.openxmlformats.org/officeDocument/2006/relationships/hyperlink" Target="https://admin.support.recruit-insides.net/hc/ja/articles/47826774906521" TargetMode="Externa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a:extLst>
              <a:ext uri="{FF2B5EF4-FFF2-40B4-BE49-F238E27FC236}">
                <a16:creationId xmlns:a16="http://schemas.microsoft.com/office/drawing/2014/main" id="{D407CE0C-FF13-B5A8-6FED-C5A5F889D1D5}"/>
              </a:ext>
            </a:extLst>
          </p:cNvPr>
          <p:cNvSpPr/>
          <p:nvPr/>
        </p:nvSpPr>
        <p:spPr>
          <a:xfrm>
            <a:off x="0" y="654386"/>
            <a:ext cx="9906000" cy="1136439"/>
          </a:xfrm>
          <a:prstGeom prst="rect">
            <a:avLst/>
          </a:prstGeom>
          <a:solidFill>
            <a:schemeClr val="accent1">
              <a:lumMod val="20000"/>
              <a:lumOff val="80000"/>
            </a:schemeClr>
          </a:solidFill>
          <a:ln>
            <a:noFill/>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600"/>
              </a:spcBef>
            </a:pPr>
            <a:endParaRPr kumimoji="1" lang="ja-JP" altLang="en-US" sz="1400" dirty="0">
              <a:solidFill>
                <a:schemeClr val="tx1">
                  <a:lumMod val="75000"/>
                  <a:lumOff val="25000"/>
                </a:schemeClr>
              </a:solidFill>
            </a:endParaRPr>
          </a:p>
        </p:txBody>
      </p:sp>
      <p:sp>
        <p:nvSpPr>
          <p:cNvPr id="3" name="スライド番号プレースホルダー 2"/>
          <p:cNvSpPr>
            <a:spLocks noGrp="1"/>
          </p:cNvSpPr>
          <p:nvPr>
            <p:ph type="sldNum" sz="quarter" idx="10"/>
          </p:nvPr>
        </p:nvSpPr>
        <p:spPr/>
        <p:txBody>
          <a:bodyPr/>
          <a:lstStyle/>
          <a:p>
            <a:fld id="{C99C2EFC-D2CA-4DDF-8B00-92D9845D6714}" type="slidenum">
              <a:rPr lang="ja-JP" altLang="en-US" smtClean="0"/>
              <a:pPr/>
              <a:t>0</a:t>
            </a:fld>
            <a:endParaRPr lang="ja-JP" altLang="en-US"/>
          </a:p>
        </p:txBody>
      </p:sp>
      <p:sp>
        <p:nvSpPr>
          <p:cNvPr id="2" name="タイトル 1"/>
          <p:cNvSpPr>
            <a:spLocks noGrp="1"/>
          </p:cNvSpPr>
          <p:nvPr>
            <p:ph type="title"/>
          </p:nvPr>
        </p:nvSpPr>
        <p:spPr/>
        <p:txBody>
          <a:bodyPr/>
          <a:lstStyle/>
          <a:p>
            <a:pPr>
              <a:spcBef>
                <a:spcPts val="1800"/>
              </a:spcBef>
              <a:buClr>
                <a:srgbClr val="81B9F7"/>
              </a:buClr>
            </a:pPr>
            <a:r>
              <a:rPr lang="ja-JP" altLang="en-US" spc="120" dirty="0"/>
              <a:t>インサイズのダッシュボードで「組織エンゲージメント」が確認できるようになります</a:t>
            </a:r>
            <a:endParaRPr lang="en-US" altLang="ja-JP" spc="120" dirty="0"/>
          </a:p>
        </p:txBody>
      </p:sp>
      <p:sp>
        <p:nvSpPr>
          <p:cNvPr id="9" name="コンテンツ プレースホルダー 3"/>
          <p:cNvSpPr>
            <a:spLocks noGrp="1"/>
          </p:cNvSpPr>
          <p:nvPr>
            <p:ph idx="1"/>
          </p:nvPr>
        </p:nvSpPr>
        <p:spPr>
          <a:xfrm>
            <a:off x="200472" y="786258"/>
            <a:ext cx="9505056" cy="925755"/>
          </a:xfrm>
        </p:spPr>
        <p:txBody>
          <a:bodyPr>
            <a:normAutofit/>
          </a:bodyPr>
          <a:lstStyle/>
          <a:p>
            <a:pPr marL="0" indent="0" algn="ctr">
              <a:buNone/>
            </a:pPr>
            <a:r>
              <a:rPr kumimoji="1" lang="ja-JP" altLang="en-US" dirty="0"/>
              <a:t>組織全体が、前回と比べて改善したか？悪化したか？優先的に取り組むべきテーマは何か？がわかります。</a:t>
            </a:r>
            <a:endParaRPr kumimoji="1" lang="en-US" altLang="ja-JP" dirty="0"/>
          </a:p>
          <a:p>
            <a:pPr marL="0" indent="0" algn="ctr">
              <a:buNone/>
            </a:pPr>
            <a:r>
              <a:rPr lang="ja-JP" altLang="en-US" b="1" dirty="0"/>
              <a:t>個人に加え、組織へのアプローチの</a:t>
            </a:r>
            <a:r>
              <a:rPr lang="ja-JP" altLang="en-US" dirty="0"/>
              <a:t>検討に、ぜひご活用ください。</a:t>
            </a:r>
            <a:endParaRPr kumimoji="1" lang="en-US" altLang="ja-JP" dirty="0"/>
          </a:p>
          <a:p>
            <a:pPr marL="0" indent="0" algn="ctr">
              <a:buNone/>
            </a:pPr>
            <a:r>
              <a:rPr lang="en-US" altLang="ja-JP" dirty="0">
                <a:solidFill>
                  <a:schemeClr val="accent5"/>
                </a:solidFill>
              </a:rPr>
              <a:t>※</a:t>
            </a:r>
            <a:r>
              <a:rPr lang="ja-JP" altLang="en-US" dirty="0">
                <a:solidFill>
                  <a:schemeClr val="accent5"/>
                </a:solidFill>
              </a:rPr>
              <a:t>インサイズは皆様の通信簿ではありません。この数値で組織や皆様のマネジメントを評価することはありません。</a:t>
            </a:r>
            <a:endParaRPr lang="en-US" altLang="ja-JP" dirty="0">
              <a:solidFill>
                <a:schemeClr val="accent5"/>
              </a:solidFill>
            </a:endParaRPr>
          </a:p>
          <a:p>
            <a:pPr marL="0" indent="0" algn="ctr">
              <a:buNone/>
            </a:pPr>
            <a:endParaRPr kumimoji="1" lang="ja-JP" altLang="en-US" dirty="0"/>
          </a:p>
        </p:txBody>
      </p:sp>
      <p:pic>
        <p:nvPicPr>
          <p:cNvPr id="6" name="図 5" descr="グラフィカル ユーザー インターフェイス, グラフ&#10;&#10;自動的に生成された説明">
            <a:extLst>
              <a:ext uri="{FF2B5EF4-FFF2-40B4-BE49-F238E27FC236}">
                <a16:creationId xmlns:a16="http://schemas.microsoft.com/office/drawing/2014/main" id="{B646A894-5979-2C24-8CC6-DC4DDFC389D5}"/>
              </a:ext>
            </a:extLst>
          </p:cNvPr>
          <p:cNvPicPr>
            <a:picLocks noChangeAspect="1"/>
          </p:cNvPicPr>
          <p:nvPr/>
        </p:nvPicPr>
        <p:blipFill rotWithShape="1">
          <a:blip r:embed="rId3"/>
          <a:srcRect l="55269" t="45156" b="4451"/>
          <a:stretch/>
        </p:blipFill>
        <p:spPr>
          <a:xfrm>
            <a:off x="326679" y="3143043"/>
            <a:ext cx="3949392" cy="2869733"/>
          </a:xfrm>
          <a:prstGeom prst="rect">
            <a:avLst/>
          </a:prstGeom>
          <a:noFill/>
          <a:ln>
            <a:solidFill>
              <a:schemeClr val="tx1">
                <a:lumMod val="50000"/>
                <a:lumOff val="50000"/>
              </a:schemeClr>
            </a:solidFill>
          </a:ln>
          <a:effectLst>
            <a:outerShdw blurRad="50800" dist="38100" dir="5400000" algn="t" rotWithShape="0">
              <a:prstClr val="black">
                <a:alpha val="40000"/>
              </a:prstClr>
            </a:outerShdw>
          </a:effectLst>
        </p:spPr>
      </p:pic>
      <p:pic>
        <p:nvPicPr>
          <p:cNvPr id="7" name="図 6" descr="グラフ, 散布図&#10;&#10;自動的に生成された説明">
            <a:extLst>
              <a:ext uri="{FF2B5EF4-FFF2-40B4-BE49-F238E27FC236}">
                <a16:creationId xmlns:a16="http://schemas.microsoft.com/office/drawing/2014/main" id="{95365BA4-16B5-C4C5-CBFB-EA936844F1C2}"/>
              </a:ext>
            </a:extLst>
          </p:cNvPr>
          <p:cNvPicPr>
            <a:picLocks noChangeAspect="1"/>
          </p:cNvPicPr>
          <p:nvPr/>
        </p:nvPicPr>
        <p:blipFill>
          <a:blip r:embed="rId4"/>
          <a:stretch>
            <a:fillRect/>
          </a:stretch>
        </p:blipFill>
        <p:spPr>
          <a:xfrm>
            <a:off x="4470020" y="3143043"/>
            <a:ext cx="5217698" cy="2869733"/>
          </a:xfrm>
          <a:prstGeom prst="rect">
            <a:avLst/>
          </a:prstGeom>
          <a:noFill/>
          <a:ln>
            <a:solidFill>
              <a:schemeClr val="tx1">
                <a:lumMod val="50000"/>
                <a:lumOff val="50000"/>
              </a:schemeClr>
            </a:solidFill>
          </a:ln>
          <a:effectLst>
            <a:outerShdw blurRad="50800" dist="38100" dir="5400000" algn="t" rotWithShape="0">
              <a:prstClr val="black">
                <a:alpha val="40000"/>
              </a:prstClr>
            </a:outerShdw>
          </a:effectLst>
        </p:spPr>
      </p:pic>
      <p:sp>
        <p:nvSpPr>
          <p:cNvPr id="8" name="テキスト ボックス 7">
            <a:extLst>
              <a:ext uri="{FF2B5EF4-FFF2-40B4-BE49-F238E27FC236}">
                <a16:creationId xmlns:a16="http://schemas.microsoft.com/office/drawing/2014/main" id="{A7231347-272F-BF46-2AD0-1EB2FD37C0D5}"/>
              </a:ext>
            </a:extLst>
          </p:cNvPr>
          <p:cNvSpPr txBox="1"/>
          <p:nvPr/>
        </p:nvSpPr>
        <p:spPr>
          <a:xfrm>
            <a:off x="272480" y="6186042"/>
            <a:ext cx="8280920" cy="338554"/>
          </a:xfrm>
          <a:prstGeom prst="rect">
            <a:avLst/>
          </a:prstGeom>
        </p:spPr>
        <p:txBody>
          <a:bodyPr vert="horz" wrap="square" lIns="91440" tIns="45720" rIns="91440" bIns="45720" rtlCol="0" anchor="ctr" anchorCtr="0">
            <a:spAutoFit/>
          </a:bodyPr>
          <a:lstStyle/>
          <a:p>
            <a:r>
              <a:rPr kumimoji="1" lang="ja-JP" altLang="en-US" sz="1600" b="1" spc="70" dirty="0">
                <a:solidFill>
                  <a:schemeClr val="tx1">
                    <a:lumMod val="75000"/>
                    <a:lumOff val="25000"/>
                  </a:schemeClr>
                </a:solidFill>
              </a:rPr>
              <a:t>＞詳細の結果の見方はこちら→　</a:t>
            </a:r>
            <a:r>
              <a:rPr kumimoji="1" lang="ja-JP" altLang="en-US" sz="1600" b="1" spc="70" dirty="0">
                <a:solidFill>
                  <a:schemeClr val="tx1">
                    <a:lumMod val="75000"/>
                    <a:lumOff val="25000"/>
                  </a:schemeClr>
                </a:solidFill>
                <a:hlinkClick r:id="rId5"/>
              </a:rPr>
              <a:t>上司ユーザー向け</a:t>
            </a:r>
            <a:r>
              <a:rPr kumimoji="1" lang="ja-JP" altLang="en-US" sz="1600" b="1" spc="70" dirty="0">
                <a:solidFill>
                  <a:schemeClr val="tx1">
                    <a:lumMod val="75000"/>
                    <a:lumOff val="25000"/>
                  </a:schemeClr>
                </a:solidFill>
              </a:rPr>
              <a:t>　・　</a:t>
            </a:r>
            <a:r>
              <a:rPr kumimoji="1" lang="ja-JP" altLang="en-US" sz="1600" b="1" spc="70" dirty="0">
                <a:solidFill>
                  <a:schemeClr val="tx1">
                    <a:lumMod val="75000"/>
                    <a:lumOff val="25000"/>
                  </a:schemeClr>
                </a:solidFill>
                <a:hlinkClick r:id="rId6"/>
              </a:rPr>
              <a:t>閲覧者ユーザー向け</a:t>
            </a:r>
            <a:endParaRPr kumimoji="1" lang="ja-JP" altLang="en-US" sz="1600" b="1" spc="70" dirty="0">
              <a:solidFill>
                <a:schemeClr val="tx1">
                  <a:lumMod val="75000"/>
                  <a:lumOff val="25000"/>
                </a:schemeClr>
              </a:solidFill>
            </a:endParaRPr>
          </a:p>
        </p:txBody>
      </p:sp>
      <p:sp>
        <p:nvSpPr>
          <p:cNvPr id="10" name="コンテンツ プレースホルダー 3">
            <a:extLst>
              <a:ext uri="{FF2B5EF4-FFF2-40B4-BE49-F238E27FC236}">
                <a16:creationId xmlns:a16="http://schemas.microsoft.com/office/drawing/2014/main" id="{D62BE815-C847-F640-49E4-B3C7BC617D8C}"/>
              </a:ext>
            </a:extLst>
          </p:cNvPr>
          <p:cNvSpPr txBox="1">
            <a:spLocks/>
          </p:cNvSpPr>
          <p:nvPr/>
        </p:nvSpPr>
        <p:spPr>
          <a:xfrm>
            <a:off x="254671" y="2512320"/>
            <a:ext cx="4093408" cy="602839"/>
          </a:xfrm>
          <a:prstGeom prst="rect">
            <a:avLst/>
          </a:prstGeom>
        </p:spPr>
        <p:txBody>
          <a:bodyPr vert="horz" lIns="91440" tIns="45720" rIns="91440" bIns="45720" rtlCol="0">
            <a:normAutofit/>
          </a:bodyPr>
          <a:lstStyle>
            <a:lvl1pPr marL="261938" indent="-261938" algn="l" defTabSz="914400" rtl="0" eaLnBrk="1" latinLnBrk="0" hangingPunct="1">
              <a:spcBef>
                <a:spcPts val="600"/>
              </a:spcBef>
              <a:buClrTx/>
              <a:buFont typeface="Wingdings" pitchFamily="2" charset="2"/>
              <a:buChar char="n"/>
              <a:defRPr kumimoji="1" sz="1400" kern="1200" spc="70" baseline="0">
                <a:solidFill>
                  <a:schemeClr val="tx1"/>
                </a:solidFill>
                <a:latin typeface="+mn-lt"/>
                <a:ea typeface="+mn-ea"/>
                <a:cs typeface="+mn-cs"/>
              </a:defRPr>
            </a:lvl1pPr>
            <a:lvl2pPr marL="536575" indent="-274638" algn="l" defTabSz="914400" rtl="0" eaLnBrk="1" latinLnBrk="0" hangingPunct="1">
              <a:spcBef>
                <a:spcPts val="600"/>
              </a:spcBef>
              <a:buFont typeface="Wingdings" pitchFamily="2" charset="2"/>
              <a:buChar char="l"/>
              <a:defRPr kumimoji="1" sz="1400" kern="1200" spc="70" baseline="0">
                <a:solidFill>
                  <a:schemeClr val="tx1"/>
                </a:solidFill>
                <a:latin typeface="+mn-lt"/>
                <a:ea typeface="+mn-ea"/>
                <a:cs typeface="+mn-cs"/>
              </a:defRPr>
            </a:lvl2pPr>
            <a:lvl3pPr marL="812800" indent="-276225" algn="l" defTabSz="914400" rtl="0" eaLnBrk="1" latinLnBrk="0" hangingPunct="1">
              <a:spcBef>
                <a:spcPts val="600"/>
              </a:spcBef>
              <a:buFont typeface="Arial" pitchFamily="34" charset="0"/>
              <a:buChar char="‒"/>
              <a:defRPr kumimoji="1" sz="1400" kern="1200" spc="70" baseline="0">
                <a:solidFill>
                  <a:schemeClr val="tx1"/>
                </a:solidFill>
                <a:latin typeface="+mn-lt"/>
                <a:ea typeface="+mn-ea"/>
                <a:cs typeface="+mn-cs"/>
              </a:defRPr>
            </a:lvl3pPr>
            <a:lvl4pPr marL="1098550" indent="-285750" algn="l" defTabSz="914400" rtl="0" eaLnBrk="1" latinLnBrk="0" hangingPunct="1">
              <a:spcBef>
                <a:spcPts val="600"/>
              </a:spcBef>
              <a:buFont typeface="Arial" panose="020B0604020202020204" pitchFamily="34" charset="0"/>
              <a:buChar char="•"/>
              <a:defRPr kumimoji="1" sz="1400" kern="1200">
                <a:solidFill>
                  <a:schemeClr val="tx1"/>
                </a:solidFill>
                <a:latin typeface="+mn-lt"/>
                <a:ea typeface="+mn-ea"/>
                <a:cs typeface="+mn-cs"/>
              </a:defRPr>
            </a:lvl4pPr>
            <a:lvl5pPr marL="1350963" indent="0" algn="l" defTabSz="914400" rtl="0" eaLnBrk="1" latinLnBrk="0" hangingPunct="1">
              <a:spcBef>
                <a:spcPts val="600"/>
              </a:spcBef>
              <a:buFont typeface="Arial" pitchFamily="34" charset="0"/>
              <a:buNone/>
              <a:defRPr kumimoji="1"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80975" indent="-180975">
              <a:lnSpc>
                <a:spcPct val="120000"/>
              </a:lnSpc>
              <a:buClr>
                <a:srgbClr val="597AF7"/>
              </a:buClr>
            </a:pPr>
            <a:r>
              <a:rPr lang="ja-JP" altLang="en-US" sz="1200" b="1" u="sng" dirty="0"/>
              <a:t>トータルスコア</a:t>
            </a:r>
            <a:r>
              <a:rPr lang="ja-JP" altLang="en-US" sz="1200" dirty="0"/>
              <a:t>で、組織の改善状況がわかりやすく。</a:t>
            </a:r>
            <a:endParaRPr kumimoji="1" lang="en-US" altLang="ja-JP" sz="1200" b="1" u="sng" dirty="0"/>
          </a:p>
          <a:p>
            <a:pPr marL="180975" indent="-180975">
              <a:lnSpc>
                <a:spcPct val="120000"/>
              </a:lnSpc>
              <a:spcBef>
                <a:spcPts val="600"/>
              </a:spcBef>
              <a:buClr>
                <a:srgbClr val="597AF7"/>
              </a:buClr>
              <a:buFont typeface="Wingdings" panose="05000000000000000000" pitchFamily="2" charset="2"/>
              <a:buChar char="n"/>
            </a:pPr>
            <a:r>
              <a:rPr kumimoji="1" lang="ja-JP" altLang="en-US" sz="1200" b="1" u="sng" dirty="0"/>
              <a:t>仕事・職場・会社・キャリア</a:t>
            </a:r>
            <a:r>
              <a:rPr kumimoji="1" lang="ja-JP" altLang="en-US" sz="1200" dirty="0"/>
              <a:t>の</a:t>
            </a:r>
            <a:r>
              <a:rPr kumimoji="1" lang="en-US" altLang="ja-JP" sz="1200" dirty="0"/>
              <a:t>4</a:t>
            </a:r>
            <a:r>
              <a:rPr kumimoji="1" lang="ja-JP" altLang="en-US" sz="1200" dirty="0"/>
              <a:t>つの観点のバランスがわかる。</a:t>
            </a:r>
            <a:endParaRPr lang="ja-JP" altLang="en-US" sz="1200" dirty="0"/>
          </a:p>
        </p:txBody>
      </p:sp>
      <p:sp>
        <p:nvSpPr>
          <p:cNvPr id="11" name="コンテンツ プレースホルダー 3">
            <a:extLst>
              <a:ext uri="{FF2B5EF4-FFF2-40B4-BE49-F238E27FC236}">
                <a16:creationId xmlns:a16="http://schemas.microsoft.com/office/drawing/2014/main" id="{BC6DA73C-3061-8F66-9DF0-B637B9391616}"/>
              </a:ext>
            </a:extLst>
          </p:cNvPr>
          <p:cNvSpPr txBox="1">
            <a:spLocks/>
          </p:cNvSpPr>
          <p:nvPr/>
        </p:nvSpPr>
        <p:spPr>
          <a:xfrm>
            <a:off x="4470020" y="2512320"/>
            <a:ext cx="5216448" cy="925756"/>
          </a:xfrm>
          <a:prstGeom prst="rect">
            <a:avLst/>
          </a:prstGeom>
        </p:spPr>
        <p:txBody>
          <a:bodyPr vert="horz" lIns="91440" tIns="45720" rIns="91440" bIns="45720" rtlCol="0">
            <a:normAutofit/>
          </a:bodyPr>
          <a:lstStyle>
            <a:lvl1pPr marL="261938" indent="-261938" algn="l" defTabSz="914400" rtl="0" eaLnBrk="1" latinLnBrk="0" hangingPunct="1">
              <a:spcBef>
                <a:spcPts val="600"/>
              </a:spcBef>
              <a:buClrTx/>
              <a:buFont typeface="Wingdings" pitchFamily="2" charset="2"/>
              <a:buChar char="n"/>
              <a:defRPr kumimoji="1" sz="1400" kern="1200" spc="70" baseline="0">
                <a:solidFill>
                  <a:schemeClr val="tx1"/>
                </a:solidFill>
                <a:latin typeface="+mn-lt"/>
                <a:ea typeface="+mn-ea"/>
                <a:cs typeface="+mn-cs"/>
              </a:defRPr>
            </a:lvl1pPr>
            <a:lvl2pPr marL="536575" indent="-274638" algn="l" defTabSz="914400" rtl="0" eaLnBrk="1" latinLnBrk="0" hangingPunct="1">
              <a:spcBef>
                <a:spcPts val="600"/>
              </a:spcBef>
              <a:buFont typeface="Wingdings" pitchFamily="2" charset="2"/>
              <a:buChar char="l"/>
              <a:defRPr kumimoji="1" sz="1400" kern="1200" spc="70" baseline="0">
                <a:solidFill>
                  <a:schemeClr val="tx1"/>
                </a:solidFill>
                <a:latin typeface="+mn-lt"/>
                <a:ea typeface="+mn-ea"/>
                <a:cs typeface="+mn-cs"/>
              </a:defRPr>
            </a:lvl2pPr>
            <a:lvl3pPr marL="812800" indent="-276225" algn="l" defTabSz="914400" rtl="0" eaLnBrk="1" latinLnBrk="0" hangingPunct="1">
              <a:spcBef>
                <a:spcPts val="600"/>
              </a:spcBef>
              <a:buFont typeface="Arial" pitchFamily="34" charset="0"/>
              <a:buChar char="‒"/>
              <a:defRPr kumimoji="1" sz="1400" kern="1200" spc="70" baseline="0">
                <a:solidFill>
                  <a:schemeClr val="tx1"/>
                </a:solidFill>
                <a:latin typeface="+mn-lt"/>
                <a:ea typeface="+mn-ea"/>
                <a:cs typeface="+mn-cs"/>
              </a:defRPr>
            </a:lvl3pPr>
            <a:lvl4pPr marL="1098550" indent="-285750" algn="l" defTabSz="914400" rtl="0" eaLnBrk="1" latinLnBrk="0" hangingPunct="1">
              <a:spcBef>
                <a:spcPts val="600"/>
              </a:spcBef>
              <a:buFont typeface="Arial" panose="020B0604020202020204" pitchFamily="34" charset="0"/>
              <a:buChar char="•"/>
              <a:defRPr kumimoji="1" sz="1400" kern="1200">
                <a:solidFill>
                  <a:schemeClr val="tx1"/>
                </a:solidFill>
                <a:latin typeface="+mn-lt"/>
                <a:ea typeface="+mn-ea"/>
                <a:cs typeface="+mn-cs"/>
              </a:defRPr>
            </a:lvl4pPr>
            <a:lvl5pPr marL="1350963" indent="0" algn="l" defTabSz="914400" rtl="0" eaLnBrk="1" latinLnBrk="0" hangingPunct="1">
              <a:spcBef>
                <a:spcPts val="600"/>
              </a:spcBef>
              <a:buFont typeface="Arial" pitchFamily="34" charset="0"/>
              <a:buNone/>
              <a:defRPr kumimoji="1"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80975" indent="-180975">
              <a:buClr>
                <a:srgbClr val="597AF7"/>
              </a:buClr>
            </a:pPr>
            <a:r>
              <a:rPr lang="ja-JP" altLang="en-US" sz="1200" dirty="0"/>
              <a:t>エンゲージメントに</a:t>
            </a:r>
            <a:r>
              <a:rPr lang="ja-JP" altLang="en-US" sz="1200" b="1" u="sng" dirty="0"/>
              <a:t>最も相関のある要因</a:t>
            </a:r>
            <a:r>
              <a:rPr lang="ja-JP" altLang="en-US" sz="1200" dirty="0"/>
              <a:t>（忙しさ</a:t>
            </a:r>
            <a:r>
              <a:rPr lang="en-US" altLang="ja-JP" sz="1200" dirty="0"/>
              <a:t>/</a:t>
            </a:r>
            <a:r>
              <a:rPr lang="ja-JP" altLang="en-US" sz="1200" dirty="0"/>
              <a:t>マンネリ感</a:t>
            </a:r>
            <a:r>
              <a:rPr lang="en-US" altLang="ja-JP" sz="1200" dirty="0"/>
              <a:t>/</a:t>
            </a:r>
            <a:r>
              <a:rPr lang="ja-JP" altLang="en-US" sz="1200" dirty="0"/>
              <a:t>周囲との関係性</a:t>
            </a:r>
            <a:r>
              <a:rPr lang="en-US" altLang="ja-JP" sz="1200" dirty="0"/>
              <a:t>/</a:t>
            </a:r>
            <a:r>
              <a:rPr lang="ja-JP" altLang="en-US" sz="1200" dirty="0"/>
              <a:t>会社のビジョンなど）と、</a:t>
            </a:r>
            <a:r>
              <a:rPr lang="ja-JP" altLang="en-US" sz="1200" b="1" u="sng" dirty="0"/>
              <a:t>実施すべきアクション</a:t>
            </a:r>
            <a:r>
              <a:rPr lang="ja-JP" altLang="en-US" sz="1200" dirty="0"/>
              <a:t>がわかる。</a:t>
            </a:r>
            <a:endParaRPr lang="en-US" altLang="ja-JP" sz="1200" dirty="0"/>
          </a:p>
        </p:txBody>
      </p:sp>
      <p:sp>
        <p:nvSpPr>
          <p:cNvPr id="14" name="四角形: 角を丸くする 13">
            <a:extLst>
              <a:ext uri="{FF2B5EF4-FFF2-40B4-BE49-F238E27FC236}">
                <a16:creationId xmlns:a16="http://schemas.microsoft.com/office/drawing/2014/main" id="{BFE6A0E2-841F-261A-AA44-7AA8D06424DB}"/>
              </a:ext>
            </a:extLst>
          </p:cNvPr>
          <p:cNvSpPr/>
          <p:nvPr/>
        </p:nvSpPr>
        <p:spPr>
          <a:xfrm>
            <a:off x="253421" y="2040887"/>
            <a:ext cx="4022650" cy="388989"/>
          </a:xfrm>
          <a:prstGeom prst="roundRect">
            <a:avLst>
              <a:gd name="adj" fmla="val 50000"/>
            </a:avLst>
          </a:prstGeom>
          <a:solidFill>
            <a:schemeClr val="accent1"/>
          </a:solidFill>
          <a:ln>
            <a:solidFill>
              <a:schemeClr val="accent1"/>
            </a:solidFill>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600"/>
              </a:spcBef>
            </a:pPr>
            <a:r>
              <a:rPr kumimoji="1" lang="ja-JP" altLang="en-US" sz="1400" b="1" dirty="0">
                <a:solidFill>
                  <a:schemeClr val="bg1"/>
                </a:solidFill>
              </a:rPr>
              <a:t>組織エンゲージメントスコア</a:t>
            </a:r>
          </a:p>
        </p:txBody>
      </p:sp>
      <p:sp>
        <p:nvSpPr>
          <p:cNvPr id="15" name="四角形: 角を丸くする 14">
            <a:extLst>
              <a:ext uri="{FF2B5EF4-FFF2-40B4-BE49-F238E27FC236}">
                <a16:creationId xmlns:a16="http://schemas.microsoft.com/office/drawing/2014/main" id="{1F7C3E40-95F3-0727-27ED-42DC8A9E75E8}"/>
              </a:ext>
            </a:extLst>
          </p:cNvPr>
          <p:cNvSpPr/>
          <p:nvPr/>
        </p:nvSpPr>
        <p:spPr>
          <a:xfrm>
            <a:off x="4467520" y="2040887"/>
            <a:ext cx="5216448" cy="388989"/>
          </a:xfrm>
          <a:prstGeom prst="roundRect">
            <a:avLst>
              <a:gd name="adj" fmla="val 50000"/>
            </a:avLst>
          </a:prstGeom>
          <a:solidFill>
            <a:schemeClr val="accent1"/>
          </a:solidFill>
          <a:ln>
            <a:solidFill>
              <a:schemeClr val="accent1"/>
            </a:solidFill>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600"/>
              </a:spcBef>
            </a:pPr>
            <a:r>
              <a:rPr kumimoji="1" lang="ja-JP" altLang="en-US" sz="1400" b="1" dirty="0">
                <a:solidFill>
                  <a:schemeClr val="bg1"/>
                </a:solidFill>
              </a:rPr>
              <a:t>組織エンゲージメントマップ</a:t>
            </a:r>
          </a:p>
        </p:txBody>
      </p:sp>
    </p:spTree>
    <p:extLst>
      <p:ext uri="{BB962C8B-B14F-4D97-AF65-F5344CB8AC3E}">
        <p14:creationId xmlns:p14="http://schemas.microsoft.com/office/powerpoint/2010/main" val="2956749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0"/>
          </p:nvPr>
        </p:nvSpPr>
        <p:spPr/>
        <p:txBody>
          <a:bodyPr/>
          <a:lstStyle/>
          <a:p>
            <a:fld id="{C99C2EFC-D2CA-4DDF-8B00-92D9845D6714}" type="slidenum">
              <a:rPr lang="ja-JP" altLang="en-US" smtClean="0"/>
              <a:pPr/>
              <a:t>1</a:t>
            </a:fld>
            <a:endParaRPr lang="ja-JP" altLang="en-US"/>
          </a:p>
        </p:txBody>
      </p:sp>
      <p:sp>
        <p:nvSpPr>
          <p:cNvPr id="3" name="タイトル 2"/>
          <p:cNvSpPr>
            <a:spLocks noGrp="1"/>
          </p:cNvSpPr>
          <p:nvPr>
            <p:ph type="title"/>
          </p:nvPr>
        </p:nvSpPr>
        <p:spPr/>
        <p:txBody>
          <a:bodyPr/>
          <a:lstStyle/>
          <a:p>
            <a:r>
              <a:rPr kumimoji="1" lang="ja-JP" altLang="en-US" dirty="0"/>
              <a:t>エンゲージメントスコアと要因一覧</a:t>
            </a:r>
          </a:p>
        </p:txBody>
      </p:sp>
      <p:graphicFrame>
        <p:nvGraphicFramePr>
          <p:cNvPr id="5" name="表 4">
            <a:extLst>
              <a:ext uri="{FF2B5EF4-FFF2-40B4-BE49-F238E27FC236}">
                <a16:creationId xmlns:a16="http://schemas.microsoft.com/office/drawing/2014/main" id="{840EAEAD-14AA-8387-C9F0-3571469FC297}"/>
              </a:ext>
            </a:extLst>
          </p:cNvPr>
          <p:cNvGraphicFramePr>
            <a:graphicFrameLocks noGrp="1"/>
          </p:cNvGraphicFramePr>
          <p:nvPr>
            <p:extLst>
              <p:ext uri="{D42A27DB-BD31-4B8C-83A1-F6EECF244321}">
                <p14:modId xmlns:p14="http://schemas.microsoft.com/office/powerpoint/2010/main" val="1933525516"/>
              </p:ext>
            </p:extLst>
          </p:nvPr>
        </p:nvGraphicFramePr>
        <p:xfrm>
          <a:off x="6132094" y="1772816"/>
          <a:ext cx="3141386" cy="3951984"/>
        </p:xfrm>
        <a:graphic>
          <a:graphicData uri="http://schemas.openxmlformats.org/drawingml/2006/table">
            <a:tbl>
              <a:tblPr firstRow="1">
                <a:tableStyleId>{5C22544A-7EE6-4342-B048-85BDC9FD1C3A}</a:tableStyleId>
              </a:tblPr>
              <a:tblGrid>
                <a:gridCol w="1040004">
                  <a:extLst>
                    <a:ext uri="{9D8B030D-6E8A-4147-A177-3AD203B41FA5}">
                      <a16:colId xmlns:a16="http://schemas.microsoft.com/office/drawing/2014/main" val="741845783"/>
                    </a:ext>
                  </a:extLst>
                </a:gridCol>
                <a:gridCol w="2101382">
                  <a:extLst>
                    <a:ext uri="{9D8B030D-6E8A-4147-A177-3AD203B41FA5}">
                      <a16:colId xmlns:a16="http://schemas.microsoft.com/office/drawing/2014/main" val="3743126505"/>
                    </a:ext>
                  </a:extLst>
                </a:gridCol>
              </a:tblGrid>
              <a:tr h="412496">
                <a:tc>
                  <a:txBody>
                    <a:bodyPr/>
                    <a:lstStyle/>
                    <a:p>
                      <a:pPr algn="ctr" fontAlgn="ctr"/>
                      <a:r>
                        <a:rPr lang="ja-JP" altLang="en-US" sz="1600" u="none" strike="noStrike" dirty="0">
                          <a:effectLst/>
                        </a:rPr>
                        <a:t>領域名</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solidFill>
                      <a:srgbClr val="597AF7"/>
                    </a:solidFill>
                  </a:tcPr>
                </a:tc>
                <a:tc>
                  <a:txBody>
                    <a:bodyPr/>
                    <a:lstStyle/>
                    <a:p>
                      <a:pPr algn="ctr" fontAlgn="ctr"/>
                      <a:r>
                        <a:rPr lang="ja-JP" altLang="en-US" sz="1600" u="none" strike="noStrike" dirty="0">
                          <a:effectLst/>
                        </a:rPr>
                        <a:t>要素名</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solidFill>
                      <a:srgbClr val="597AF7"/>
                    </a:solidFill>
                  </a:tcPr>
                </a:tc>
                <a:extLst>
                  <a:ext uri="{0D108BD9-81ED-4DB2-BD59-A6C34878D82A}">
                    <a16:rowId xmlns:a16="http://schemas.microsoft.com/office/drawing/2014/main" val="3900291532"/>
                  </a:ext>
                </a:extLst>
              </a:tr>
              <a:tr h="258594">
                <a:tc rowSpan="3">
                  <a:txBody>
                    <a:bodyPr/>
                    <a:lstStyle/>
                    <a:p>
                      <a:pPr algn="ctr" fontAlgn="ctr"/>
                      <a:r>
                        <a:rPr lang="ja-JP" altLang="en-US" sz="1400" u="none" strike="noStrike" dirty="0">
                          <a:effectLst/>
                        </a:rPr>
                        <a:t>仕事</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tc>
                <a:tc>
                  <a:txBody>
                    <a:bodyPr/>
                    <a:lstStyle/>
                    <a:p>
                      <a:pPr algn="ctr" fontAlgn="ctr"/>
                      <a:r>
                        <a:rPr lang="ja-JP" altLang="en-US" sz="1400" u="none" strike="noStrike" dirty="0">
                          <a:effectLst/>
                        </a:rPr>
                        <a:t>仕事の忙しさ</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tc>
                <a:extLst>
                  <a:ext uri="{0D108BD9-81ED-4DB2-BD59-A6C34878D82A}">
                    <a16:rowId xmlns:a16="http://schemas.microsoft.com/office/drawing/2014/main" val="563362348"/>
                  </a:ext>
                </a:extLst>
              </a:tr>
              <a:tr h="258594">
                <a:tc vMerge="1">
                  <a:txBody>
                    <a:bodyPr/>
                    <a:lstStyle/>
                    <a:p>
                      <a:endParaRPr kumimoji="1" lang="ja-JP" altLang="en-US"/>
                    </a:p>
                  </a:txBody>
                  <a:tcPr/>
                </a:tc>
                <a:tc>
                  <a:txBody>
                    <a:bodyPr/>
                    <a:lstStyle/>
                    <a:p>
                      <a:pPr algn="ctr" fontAlgn="ctr"/>
                      <a:r>
                        <a:rPr lang="ja-JP" altLang="en-US" sz="1400" u="none" strike="noStrike" dirty="0">
                          <a:effectLst/>
                        </a:rPr>
                        <a:t>仕事の難しさ</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tc>
                <a:extLst>
                  <a:ext uri="{0D108BD9-81ED-4DB2-BD59-A6C34878D82A}">
                    <a16:rowId xmlns:a16="http://schemas.microsoft.com/office/drawing/2014/main" val="3269026454"/>
                  </a:ext>
                </a:extLst>
              </a:tr>
              <a:tr h="258594">
                <a:tc vMerge="1">
                  <a:txBody>
                    <a:bodyPr/>
                    <a:lstStyle/>
                    <a:p>
                      <a:endParaRPr kumimoji="1" lang="ja-JP" altLang="en-US"/>
                    </a:p>
                  </a:txBody>
                  <a:tcPr/>
                </a:tc>
                <a:tc>
                  <a:txBody>
                    <a:bodyPr/>
                    <a:lstStyle/>
                    <a:p>
                      <a:pPr algn="ctr" fontAlgn="ctr"/>
                      <a:r>
                        <a:rPr lang="ja-JP" altLang="en-US" sz="1400" u="none" strike="noStrike" dirty="0">
                          <a:effectLst/>
                        </a:rPr>
                        <a:t>仕事のマンネリ感</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tc>
                <a:extLst>
                  <a:ext uri="{0D108BD9-81ED-4DB2-BD59-A6C34878D82A}">
                    <a16:rowId xmlns:a16="http://schemas.microsoft.com/office/drawing/2014/main" val="2693842241"/>
                  </a:ext>
                </a:extLst>
              </a:tr>
              <a:tr h="258594">
                <a:tc rowSpan="2">
                  <a:txBody>
                    <a:bodyPr/>
                    <a:lstStyle/>
                    <a:p>
                      <a:pPr algn="ctr" fontAlgn="ctr"/>
                      <a:r>
                        <a:rPr lang="ja-JP" altLang="en-US" sz="1400" u="none" strike="noStrike">
                          <a:effectLst/>
                        </a:rPr>
                        <a:t>組織風土</a:t>
                      </a:r>
                      <a:endParaRPr lang="ja-JP" altLang="en-US" sz="14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tc>
                <a:tc>
                  <a:txBody>
                    <a:bodyPr/>
                    <a:lstStyle/>
                    <a:p>
                      <a:pPr algn="ctr" fontAlgn="ctr"/>
                      <a:r>
                        <a:rPr lang="ja-JP" altLang="en-US" sz="1400" u="none" strike="noStrike" dirty="0">
                          <a:effectLst/>
                        </a:rPr>
                        <a:t>働き方の柔軟性</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tc>
                <a:extLst>
                  <a:ext uri="{0D108BD9-81ED-4DB2-BD59-A6C34878D82A}">
                    <a16:rowId xmlns:a16="http://schemas.microsoft.com/office/drawing/2014/main" val="4209278759"/>
                  </a:ext>
                </a:extLst>
              </a:tr>
              <a:tr h="278844">
                <a:tc vMerge="1">
                  <a:txBody>
                    <a:bodyPr/>
                    <a:lstStyle/>
                    <a:p>
                      <a:endParaRPr kumimoji="1" lang="ja-JP" altLang="en-US"/>
                    </a:p>
                  </a:txBody>
                  <a:tcPr/>
                </a:tc>
                <a:tc>
                  <a:txBody>
                    <a:bodyPr/>
                    <a:lstStyle/>
                    <a:p>
                      <a:pPr algn="ctr" fontAlgn="ctr"/>
                      <a:r>
                        <a:rPr lang="ja-JP" altLang="en-US" sz="1400" u="none" strike="noStrike" dirty="0">
                          <a:effectLst/>
                        </a:rPr>
                        <a:t>多様性の尊重</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tc>
                <a:extLst>
                  <a:ext uri="{0D108BD9-81ED-4DB2-BD59-A6C34878D82A}">
                    <a16:rowId xmlns:a16="http://schemas.microsoft.com/office/drawing/2014/main" val="4070082327"/>
                  </a:ext>
                </a:extLst>
              </a:tr>
              <a:tr h="258594">
                <a:tc rowSpan="2">
                  <a:txBody>
                    <a:bodyPr/>
                    <a:lstStyle/>
                    <a:p>
                      <a:pPr algn="ctr" fontAlgn="ctr"/>
                      <a:r>
                        <a:rPr lang="ja-JP" altLang="en-US" sz="1400" u="none" strike="noStrike">
                          <a:effectLst/>
                        </a:rPr>
                        <a:t>上司</a:t>
                      </a:r>
                      <a:endParaRPr lang="ja-JP" altLang="en-US" sz="14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tc>
                <a:tc>
                  <a:txBody>
                    <a:bodyPr/>
                    <a:lstStyle/>
                    <a:p>
                      <a:pPr algn="ctr" fontAlgn="ctr"/>
                      <a:r>
                        <a:rPr lang="ja-JP" altLang="en-US" sz="1400" u="none" strike="noStrike" dirty="0">
                          <a:effectLst/>
                        </a:rPr>
                        <a:t>上司の指導・育成</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tc>
                <a:extLst>
                  <a:ext uri="{0D108BD9-81ED-4DB2-BD59-A6C34878D82A}">
                    <a16:rowId xmlns:a16="http://schemas.microsoft.com/office/drawing/2014/main" val="515762457"/>
                  </a:ext>
                </a:extLst>
              </a:tr>
              <a:tr h="416110">
                <a:tc vMerge="1">
                  <a:txBody>
                    <a:bodyPr/>
                    <a:lstStyle/>
                    <a:p>
                      <a:endParaRPr kumimoji="1" lang="ja-JP" altLang="en-US"/>
                    </a:p>
                  </a:txBody>
                  <a:tcPr/>
                </a:tc>
                <a:tc>
                  <a:txBody>
                    <a:bodyPr/>
                    <a:lstStyle/>
                    <a:p>
                      <a:pPr algn="ctr" fontAlgn="ctr"/>
                      <a:r>
                        <a:rPr lang="ja-JP" altLang="en-US" sz="1400" u="none" strike="noStrike" dirty="0">
                          <a:effectLst/>
                        </a:rPr>
                        <a:t>上司のコミュニケーション</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tc>
                <a:extLst>
                  <a:ext uri="{0D108BD9-81ED-4DB2-BD59-A6C34878D82A}">
                    <a16:rowId xmlns:a16="http://schemas.microsoft.com/office/drawing/2014/main" val="990248781"/>
                  </a:ext>
                </a:extLst>
              </a:tr>
              <a:tr h="258594">
                <a:tc rowSpan="3">
                  <a:txBody>
                    <a:bodyPr/>
                    <a:lstStyle/>
                    <a:p>
                      <a:pPr algn="ctr" fontAlgn="ctr"/>
                      <a:r>
                        <a:rPr lang="ja-JP" altLang="en-US" sz="1400" u="none" strike="noStrike" dirty="0">
                          <a:effectLst/>
                        </a:rPr>
                        <a:t>職場・</a:t>
                      </a:r>
                      <a:br>
                        <a:rPr lang="en-US" altLang="ja-JP" sz="1400" u="none" strike="noStrike" dirty="0">
                          <a:effectLst/>
                        </a:rPr>
                      </a:br>
                      <a:r>
                        <a:rPr lang="ja-JP" altLang="en-US" sz="1400" u="none" strike="noStrike" dirty="0">
                          <a:effectLst/>
                        </a:rPr>
                        <a:t>同僚</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tc>
                <a:tc>
                  <a:txBody>
                    <a:bodyPr/>
                    <a:lstStyle/>
                    <a:p>
                      <a:pPr algn="ctr" fontAlgn="ctr"/>
                      <a:r>
                        <a:rPr lang="ja-JP" altLang="en-US" sz="1400" u="none" strike="noStrike" dirty="0">
                          <a:effectLst/>
                        </a:rPr>
                        <a:t>職場の相互成長</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tc>
                <a:extLst>
                  <a:ext uri="{0D108BD9-81ED-4DB2-BD59-A6C34878D82A}">
                    <a16:rowId xmlns:a16="http://schemas.microsoft.com/office/drawing/2014/main" val="981641773"/>
                  </a:ext>
                </a:extLst>
              </a:tr>
              <a:tr h="258594">
                <a:tc vMerge="1">
                  <a:txBody>
                    <a:bodyPr/>
                    <a:lstStyle/>
                    <a:p>
                      <a:endParaRPr kumimoji="1" lang="ja-JP" altLang="en-US"/>
                    </a:p>
                  </a:txBody>
                  <a:tcPr/>
                </a:tc>
                <a:tc>
                  <a:txBody>
                    <a:bodyPr/>
                    <a:lstStyle/>
                    <a:p>
                      <a:pPr algn="ctr" fontAlgn="ctr"/>
                      <a:r>
                        <a:rPr lang="ja-JP" altLang="en-US" sz="1400" u="none" strike="noStrike" dirty="0">
                          <a:effectLst/>
                        </a:rPr>
                        <a:t>職場の一体感</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tc>
                <a:extLst>
                  <a:ext uri="{0D108BD9-81ED-4DB2-BD59-A6C34878D82A}">
                    <a16:rowId xmlns:a16="http://schemas.microsoft.com/office/drawing/2014/main" val="3215480925"/>
                  </a:ext>
                </a:extLst>
              </a:tr>
              <a:tr h="258594">
                <a:tc vMerge="1">
                  <a:txBody>
                    <a:bodyPr/>
                    <a:lstStyle/>
                    <a:p>
                      <a:endParaRPr kumimoji="1" lang="ja-JP" altLang="en-US"/>
                    </a:p>
                  </a:txBody>
                  <a:tcPr/>
                </a:tc>
                <a:tc>
                  <a:txBody>
                    <a:bodyPr/>
                    <a:lstStyle/>
                    <a:p>
                      <a:pPr algn="ctr" fontAlgn="ctr"/>
                      <a:r>
                        <a:rPr lang="ja-JP" altLang="en-US" sz="1400" u="none" strike="noStrike" dirty="0">
                          <a:effectLst/>
                        </a:rPr>
                        <a:t>職場の役割分担</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tc>
                <a:extLst>
                  <a:ext uri="{0D108BD9-81ED-4DB2-BD59-A6C34878D82A}">
                    <a16:rowId xmlns:a16="http://schemas.microsoft.com/office/drawing/2014/main" val="3417132949"/>
                  </a:ext>
                </a:extLst>
              </a:tr>
              <a:tr h="258594">
                <a:tc rowSpan="3">
                  <a:txBody>
                    <a:bodyPr/>
                    <a:lstStyle/>
                    <a:p>
                      <a:pPr algn="ctr" fontAlgn="ctr"/>
                      <a:r>
                        <a:rPr lang="ja-JP" altLang="en-US" sz="1400" u="none" strike="noStrike" dirty="0">
                          <a:effectLst/>
                        </a:rPr>
                        <a:t>会社・</a:t>
                      </a:r>
                      <a:br>
                        <a:rPr lang="en-US" altLang="ja-JP" sz="1400" u="none" strike="noStrike" dirty="0">
                          <a:effectLst/>
                        </a:rPr>
                      </a:br>
                      <a:r>
                        <a:rPr lang="ja-JP" altLang="en-US" sz="1400" u="none" strike="noStrike" dirty="0">
                          <a:effectLst/>
                        </a:rPr>
                        <a:t>仕組み</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tc>
                <a:tc>
                  <a:txBody>
                    <a:bodyPr/>
                    <a:lstStyle/>
                    <a:p>
                      <a:pPr algn="ctr" fontAlgn="ctr"/>
                      <a:r>
                        <a:rPr lang="ja-JP" altLang="en-US" sz="1400" u="none" strike="noStrike" dirty="0">
                          <a:effectLst/>
                        </a:rPr>
                        <a:t>処遇・報酬への満足度</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tc>
                <a:extLst>
                  <a:ext uri="{0D108BD9-81ED-4DB2-BD59-A6C34878D82A}">
                    <a16:rowId xmlns:a16="http://schemas.microsoft.com/office/drawing/2014/main" val="3934358891"/>
                  </a:ext>
                </a:extLst>
              </a:tr>
              <a:tr h="258594">
                <a:tc vMerge="1">
                  <a:txBody>
                    <a:bodyPr/>
                    <a:lstStyle/>
                    <a:p>
                      <a:endParaRPr kumimoji="1" lang="ja-JP" altLang="en-US"/>
                    </a:p>
                  </a:txBody>
                  <a:tcPr/>
                </a:tc>
                <a:tc>
                  <a:txBody>
                    <a:bodyPr/>
                    <a:lstStyle/>
                    <a:p>
                      <a:pPr algn="ctr" fontAlgn="ctr"/>
                      <a:r>
                        <a:rPr lang="ja-JP" altLang="en-US" sz="1400" u="none" strike="noStrike" dirty="0">
                          <a:effectLst/>
                        </a:rPr>
                        <a:t>人材開発</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tc>
                <a:extLst>
                  <a:ext uri="{0D108BD9-81ED-4DB2-BD59-A6C34878D82A}">
                    <a16:rowId xmlns:a16="http://schemas.microsoft.com/office/drawing/2014/main" val="2430554895"/>
                  </a:ext>
                </a:extLst>
              </a:tr>
              <a:tr h="258594">
                <a:tc vMerge="1">
                  <a:txBody>
                    <a:bodyPr/>
                    <a:lstStyle/>
                    <a:p>
                      <a:endParaRPr kumimoji="1" lang="ja-JP" altLang="en-US"/>
                    </a:p>
                  </a:txBody>
                  <a:tcPr/>
                </a:tc>
                <a:tc>
                  <a:txBody>
                    <a:bodyPr/>
                    <a:lstStyle/>
                    <a:p>
                      <a:pPr algn="ctr" fontAlgn="ctr"/>
                      <a:r>
                        <a:rPr lang="ja-JP" altLang="en-US" sz="1400" u="none" strike="noStrike" dirty="0">
                          <a:effectLst/>
                        </a:rPr>
                        <a:t>会社方針・ビジョン</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18000" marB="18000" anchor="ctr"/>
                </a:tc>
                <a:extLst>
                  <a:ext uri="{0D108BD9-81ED-4DB2-BD59-A6C34878D82A}">
                    <a16:rowId xmlns:a16="http://schemas.microsoft.com/office/drawing/2014/main" val="2688704995"/>
                  </a:ext>
                </a:extLst>
              </a:tr>
            </a:tbl>
          </a:graphicData>
        </a:graphic>
      </p:graphicFrame>
      <p:grpSp>
        <p:nvGrpSpPr>
          <p:cNvPr id="6" name="グループ化 5">
            <a:extLst>
              <a:ext uri="{FF2B5EF4-FFF2-40B4-BE49-F238E27FC236}">
                <a16:creationId xmlns:a16="http://schemas.microsoft.com/office/drawing/2014/main" id="{562E919B-7ACB-8987-4233-ED61B38CC2DE}"/>
              </a:ext>
            </a:extLst>
          </p:cNvPr>
          <p:cNvGrpSpPr/>
          <p:nvPr/>
        </p:nvGrpSpPr>
        <p:grpSpPr>
          <a:xfrm>
            <a:off x="346116" y="1347914"/>
            <a:ext cx="5470979" cy="4376888"/>
            <a:chOff x="346117" y="908720"/>
            <a:chExt cx="3672408" cy="2937997"/>
          </a:xfrm>
        </p:grpSpPr>
        <p:grpSp>
          <p:nvGrpSpPr>
            <p:cNvPr id="7" name="グループ化 6">
              <a:extLst>
                <a:ext uri="{FF2B5EF4-FFF2-40B4-BE49-F238E27FC236}">
                  <a16:creationId xmlns:a16="http://schemas.microsoft.com/office/drawing/2014/main" id="{88961C28-62E3-C9AF-78A7-C49D63B285FC}"/>
                </a:ext>
              </a:extLst>
            </p:cNvPr>
            <p:cNvGrpSpPr/>
            <p:nvPr/>
          </p:nvGrpSpPr>
          <p:grpSpPr>
            <a:xfrm>
              <a:off x="381720" y="1188798"/>
              <a:ext cx="3636805" cy="2657919"/>
              <a:chOff x="56456" y="2615147"/>
              <a:chExt cx="3636805" cy="3836967"/>
            </a:xfrm>
          </p:grpSpPr>
          <p:sp>
            <p:nvSpPr>
              <p:cNvPr id="9" name="正方形/長方形 8">
                <a:extLst>
                  <a:ext uri="{FF2B5EF4-FFF2-40B4-BE49-F238E27FC236}">
                    <a16:creationId xmlns:a16="http://schemas.microsoft.com/office/drawing/2014/main" id="{639EC0FF-BD66-29A0-9A0C-4FD0B57AFD99}"/>
                  </a:ext>
                </a:extLst>
              </p:cNvPr>
              <p:cNvSpPr/>
              <p:nvPr/>
            </p:nvSpPr>
            <p:spPr>
              <a:xfrm>
                <a:off x="56456" y="2622570"/>
                <a:ext cx="334034" cy="3829544"/>
              </a:xfrm>
              <a:prstGeom prst="rect">
                <a:avLst/>
              </a:prstGeom>
              <a:solidFill>
                <a:srgbClr val="597AF7"/>
              </a:solidFill>
              <a:ln>
                <a:solidFill>
                  <a:srgbClr val="597AF7"/>
                </a:solidFill>
              </a:ln>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1" lang="ja-JP" altLang="en-US"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トータルエンゲージメント</a:t>
                </a:r>
              </a:p>
            </p:txBody>
          </p:sp>
          <p:sp>
            <p:nvSpPr>
              <p:cNvPr id="10" name="正方形/長方形 9">
                <a:extLst>
                  <a:ext uri="{FF2B5EF4-FFF2-40B4-BE49-F238E27FC236}">
                    <a16:creationId xmlns:a16="http://schemas.microsoft.com/office/drawing/2014/main" id="{7084E630-F757-36DB-D571-89D6492D9678}"/>
                  </a:ext>
                </a:extLst>
              </p:cNvPr>
              <p:cNvSpPr/>
              <p:nvPr/>
            </p:nvSpPr>
            <p:spPr>
              <a:xfrm>
                <a:off x="1505151" y="2618612"/>
                <a:ext cx="2188110" cy="812806"/>
              </a:xfrm>
              <a:prstGeom prst="rect">
                <a:avLst/>
              </a:prstGeom>
              <a:ln>
                <a:solidFill>
                  <a:srgbClr val="597AF7"/>
                </a:solid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72000" tIns="45720" rIns="7200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仕事の質を高めようと主体的に取り組み、</a:t>
                </a:r>
                <a:b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b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自らの成長を実感しながら、</a:t>
                </a:r>
                <a:b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b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顧客や社会への貢献を感じているか</a:t>
                </a:r>
              </a:p>
            </p:txBody>
          </p:sp>
          <p:sp>
            <p:nvSpPr>
              <p:cNvPr id="11" name="正方形/長方形 10">
                <a:extLst>
                  <a:ext uri="{FF2B5EF4-FFF2-40B4-BE49-F238E27FC236}">
                    <a16:creationId xmlns:a16="http://schemas.microsoft.com/office/drawing/2014/main" id="{F4A86EA8-CEFF-561D-EE08-092700CE1A53}"/>
                  </a:ext>
                </a:extLst>
              </p:cNvPr>
              <p:cNvSpPr/>
              <p:nvPr/>
            </p:nvSpPr>
            <p:spPr>
              <a:xfrm>
                <a:off x="1505151" y="3598120"/>
                <a:ext cx="2188110" cy="830381"/>
              </a:xfrm>
              <a:prstGeom prst="rect">
                <a:avLst/>
              </a:prstGeom>
              <a:ln>
                <a:solidFill>
                  <a:srgbClr val="597AF7"/>
                </a:solid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72000" tIns="45720" rIns="7200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職場に安心して意見を言い合える風土や</a:t>
                </a:r>
                <a:b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b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上司や仲間からの支援を感じながら、</a:t>
                </a:r>
                <a:b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b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職場の目標達成に意欲的に取り組んでいる</a:t>
                </a:r>
                <a:r>
                  <a:rPr lang="ja-JP" altLang="en-US" sz="1200" dirty="0">
                    <a:solidFill>
                      <a:srgbClr val="000000"/>
                    </a:solidFill>
                    <a:latin typeface="Meiryo UI" panose="020B0604030504040204" pitchFamily="50" charset="-128"/>
                    <a:ea typeface="Meiryo UI" panose="020B0604030504040204" pitchFamily="50" charset="-128"/>
                  </a:rPr>
                  <a:t>か</a:t>
                </a:r>
                <a:endPar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2" name="正方形/長方形 11">
                <a:extLst>
                  <a:ext uri="{FF2B5EF4-FFF2-40B4-BE49-F238E27FC236}">
                    <a16:creationId xmlns:a16="http://schemas.microsoft.com/office/drawing/2014/main" id="{C419EB61-80B3-8C55-A66F-F49D97B03EBD}"/>
                  </a:ext>
                </a:extLst>
              </p:cNvPr>
              <p:cNvSpPr/>
              <p:nvPr/>
            </p:nvSpPr>
            <p:spPr>
              <a:xfrm>
                <a:off x="1505151" y="4652037"/>
                <a:ext cx="2188110" cy="826080"/>
              </a:xfrm>
              <a:prstGeom prst="rect">
                <a:avLst/>
              </a:prstGeom>
              <a:ln>
                <a:solidFill>
                  <a:srgbClr val="597AF7"/>
                </a:solid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72000" tIns="45720" rIns="7200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会社の方針や戦略を支持し、理念やビジョンに共感しながら、事業やサービスが社会に</a:t>
                </a:r>
                <a:b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b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貢献している実感を持って働いているか</a:t>
                </a:r>
              </a:p>
            </p:txBody>
          </p:sp>
          <p:sp>
            <p:nvSpPr>
              <p:cNvPr id="13" name="正方形/長方形 12">
                <a:extLst>
                  <a:ext uri="{FF2B5EF4-FFF2-40B4-BE49-F238E27FC236}">
                    <a16:creationId xmlns:a16="http://schemas.microsoft.com/office/drawing/2014/main" id="{0BED4254-1925-2C46-1071-CB797F910C6C}"/>
                  </a:ext>
                </a:extLst>
              </p:cNvPr>
              <p:cNvSpPr/>
              <p:nvPr/>
            </p:nvSpPr>
            <p:spPr>
              <a:xfrm>
                <a:off x="1505150" y="5622072"/>
                <a:ext cx="2188110" cy="826080"/>
              </a:xfrm>
              <a:prstGeom prst="rect">
                <a:avLst/>
              </a:prstGeom>
              <a:ln>
                <a:solidFill>
                  <a:srgbClr val="597AF7"/>
                </a:solid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72000" tIns="45720" rIns="72000" bIns="45720" numCol="1" spcCol="0" rtlCol="0" fromWordArt="0" anchor="ctr" anchorCtr="0" forceAA="0" compatLnSpc="1">
                <a:prstTxWarp prst="textNoShape">
                  <a:avLst/>
                </a:prstTxWarp>
                <a:noAutofit/>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将来の自分の働き方や成長を主体的に考え、</a:t>
                </a:r>
                <a:b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b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現在の仕事の延長線上に望ましい姿の</a:t>
                </a:r>
                <a:b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b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見通しを持ち、会社の中でその実現に</a:t>
                </a:r>
                <a:b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b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必要なスキルや機会を得られると感じている</a:t>
                </a:r>
                <a:r>
                  <a:rPr lang="ja-JP" altLang="en-US" sz="1200" dirty="0">
                    <a:solidFill>
                      <a:srgbClr val="000000"/>
                    </a:solidFill>
                    <a:latin typeface="Meiryo UI" panose="020B0604030504040204" pitchFamily="50" charset="-128"/>
                    <a:ea typeface="Meiryo UI" panose="020B0604030504040204" pitchFamily="50" charset="-128"/>
                  </a:rPr>
                  <a:t>か</a:t>
                </a:r>
                <a:endPar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4" name="正方形/長方形 13">
                <a:extLst>
                  <a:ext uri="{FF2B5EF4-FFF2-40B4-BE49-F238E27FC236}">
                    <a16:creationId xmlns:a16="http://schemas.microsoft.com/office/drawing/2014/main" id="{FE0A85E8-BC05-B4F1-1880-13968C579187}"/>
                  </a:ext>
                </a:extLst>
              </p:cNvPr>
              <p:cNvSpPr/>
              <p:nvPr/>
            </p:nvSpPr>
            <p:spPr>
              <a:xfrm>
                <a:off x="488505" y="2615147"/>
                <a:ext cx="955891" cy="812806"/>
              </a:xfrm>
              <a:prstGeom prst="rect">
                <a:avLst/>
              </a:prstGeom>
              <a:solidFill>
                <a:srgbClr val="597AF7"/>
              </a:solidFill>
              <a:ln>
                <a:solidFill>
                  <a:srgbClr val="597AF7"/>
                </a:solidFill>
              </a:ln>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1" lang="ja-JP" altLang="en-US" sz="16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仕事への</a:t>
                </a:r>
                <a:br>
                  <a:rPr kumimoji="1" lang="en-US" altLang="ja-JP" sz="16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br>
                <a:r>
                  <a:rPr kumimoji="1" lang="ja-JP" altLang="en-US" sz="16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エンゲージメント</a:t>
                </a:r>
              </a:p>
            </p:txBody>
          </p:sp>
          <p:sp>
            <p:nvSpPr>
              <p:cNvPr id="15" name="正方形/長方形 14">
                <a:extLst>
                  <a:ext uri="{FF2B5EF4-FFF2-40B4-BE49-F238E27FC236}">
                    <a16:creationId xmlns:a16="http://schemas.microsoft.com/office/drawing/2014/main" id="{D907C49A-80D8-B770-AFE7-3C3B80CF18E3}"/>
                  </a:ext>
                </a:extLst>
              </p:cNvPr>
              <p:cNvSpPr/>
              <p:nvPr/>
            </p:nvSpPr>
            <p:spPr>
              <a:xfrm>
                <a:off x="488505" y="3594654"/>
                <a:ext cx="955891" cy="830381"/>
              </a:xfrm>
              <a:prstGeom prst="rect">
                <a:avLst/>
              </a:prstGeom>
              <a:solidFill>
                <a:srgbClr val="597AF7"/>
              </a:solidFill>
              <a:ln>
                <a:solidFill>
                  <a:srgbClr val="597AF7"/>
                </a:solidFill>
              </a:ln>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1" lang="ja-JP" altLang="en-US" sz="16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職場への</a:t>
                </a:r>
                <a:br>
                  <a:rPr kumimoji="1" lang="en-US" altLang="ja-JP" sz="16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br>
                <a:r>
                  <a:rPr kumimoji="1" lang="ja-JP" altLang="en-US" sz="16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エンゲージメント</a:t>
                </a:r>
              </a:p>
            </p:txBody>
          </p:sp>
          <p:sp>
            <p:nvSpPr>
              <p:cNvPr id="16" name="正方形/長方形 15">
                <a:extLst>
                  <a:ext uri="{FF2B5EF4-FFF2-40B4-BE49-F238E27FC236}">
                    <a16:creationId xmlns:a16="http://schemas.microsoft.com/office/drawing/2014/main" id="{AFA31ED5-D854-C67B-332E-6D9D10C0C647}"/>
                  </a:ext>
                </a:extLst>
              </p:cNvPr>
              <p:cNvSpPr/>
              <p:nvPr/>
            </p:nvSpPr>
            <p:spPr>
              <a:xfrm>
                <a:off x="488505" y="4648572"/>
                <a:ext cx="955891" cy="826080"/>
              </a:xfrm>
              <a:prstGeom prst="rect">
                <a:avLst/>
              </a:prstGeom>
              <a:solidFill>
                <a:srgbClr val="597AF7"/>
              </a:solidFill>
              <a:ln>
                <a:solidFill>
                  <a:srgbClr val="597AF7"/>
                </a:solidFill>
              </a:ln>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1" lang="ja-JP" altLang="en-US" sz="16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会社への</a:t>
                </a:r>
                <a:br>
                  <a:rPr kumimoji="1" lang="en-US" altLang="ja-JP" sz="16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br>
                <a:r>
                  <a:rPr kumimoji="1" lang="ja-JP" altLang="en-US" sz="16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エンゲージメント</a:t>
                </a:r>
              </a:p>
            </p:txBody>
          </p:sp>
          <p:sp>
            <p:nvSpPr>
              <p:cNvPr id="17" name="正方形/長方形 16">
                <a:extLst>
                  <a:ext uri="{FF2B5EF4-FFF2-40B4-BE49-F238E27FC236}">
                    <a16:creationId xmlns:a16="http://schemas.microsoft.com/office/drawing/2014/main" id="{04DCAFFF-033F-89D3-8FBB-C74AB4A99812}"/>
                  </a:ext>
                </a:extLst>
              </p:cNvPr>
              <p:cNvSpPr/>
              <p:nvPr/>
            </p:nvSpPr>
            <p:spPr>
              <a:xfrm>
                <a:off x="488504" y="5618609"/>
                <a:ext cx="955891" cy="826080"/>
              </a:xfrm>
              <a:prstGeom prst="rect">
                <a:avLst/>
              </a:prstGeom>
              <a:solidFill>
                <a:srgbClr val="597AF7"/>
              </a:solidFill>
              <a:ln>
                <a:solidFill>
                  <a:srgbClr val="597AF7"/>
                </a:solidFill>
              </a:ln>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1" lang="ja-JP" altLang="en-US" sz="16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キャリア展望</a:t>
                </a:r>
              </a:p>
            </p:txBody>
          </p:sp>
        </p:grpSp>
        <p:sp>
          <p:nvSpPr>
            <p:cNvPr id="8" name="テキスト ボックス 7">
              <a:extLst>
                <a:ext uri="{FF2B5EF4-FFF2-40B4-BE49-F238E27FC236}">
                  <a16:creationId xmlns:a16="http://schemas.microsoft.com/office/drawing/2014/main" id="{19AC8334-1F92-4F7C-4E77-52E6BB189351}"/>
                </a:ext>
              </a:extLst>
            </p:cNvPr>
            <p:cNvSpPr txBox="1"/>
            <p:nvPr/>
          </p:nvSpPr>
          <p:spPr>
            <a:xfrm>
              <a:off x="346117" y="908720"/>
              <a:ext cx="2067942" cy="2479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▼エンゲージメントスコア</a:t>
              </a:r>
            </a:p>
          </p:txBody>
        </p:sp>
      </p:grpSp>
      <p:sp>
        <p:nvSpPr>
          <p:cNvPr id="18" name="テキスト ボックス 17">
            <a:extLst>
              <a:ext uri="{FF2B5EF4-FFF2-40B4-BE49-F238E27FC236}">
                <a16:creationId xmlns:a16="http://schemas.microsoft.com/office/drawing/2014/main" id="{81FF35EE-3955-E223-B4D6-99FB53C3D50D}"/>
              </a:ext>
            </a:extLst>
          </p:cNvPr>
          <p:cNvSpPr txBox="1"/>
          <p:nvPr/>
        </p:nvSpPr>
        <p:spPr>
          <a:xfrm>
            <a:off x="6105128" y="1343166"/>
            <a:ext cx="144851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solidFill>
                  <a:prstClr val="black"/>
                </a:solidFill>
                <a:latin typeface="Meiryo UI" panose="020B0604030504040204" pitchFamily="50" charset="-128"/>
                <a:ea typeface="Meiryo UI" panose="020B0604030504040204" pitchFamily="50" charset="-128"/>
              </a:rPr>
              <a:t>▼要因</a:t>
            </a:r>
            <a:endParaRPr lang="en-US" altLang="ja-JP" dirty="0">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80573041"/>
      </p:ext>
    </p:extLst>
  </p:cSld>
  <p:clrMapOvr>
    <a:masterClrMapping/>
  </p:clrMapOvr>
</p:sld>
</file>

<file path=ppt/theme/theme1.xml><?xml version="1.0" encoding="utf-8"?>
<a:theme xmlns:a="http://schemas.openxmlformats.org/drawingml/2006/main" name="Office ​​テーマ">
  <a:themeElements>
    <a:clrScheme name="ユーザー定義 4">
      <a:dk1>
        <a:srgbClr val="3F3F3F"/>
      </a:dk1>
      <a:lt1>
        <a:srgbClr val="FFFFFF"/>
      </a:lt1>
      <a:dk2>
        <a:srgbClr val="0A50A1"/>
      </a:dk2>
      <a:lt2>
        <a:srgbClr val="0A50A1"/>
      </a:lt2>
      <a:accent1>
        <a:srgbClr val="6AADF6"/>
      </a:accent1>
      <a:accent2>
        <a:srgbClr val="3F3F3F"/>
      </a:accent2>
      <a:accent3>
        <a:srgbClr val="E9546B"/>
      </a:accent3>
      <a:accent4>
        <a:srgbClr val="7599FA"/>
      </a:accent4>
      <a:accent5>
        <a:srgbClr val="EF594E"/>
      </a:accent5>
      <a:accent6>
        <a:srgbClr val="6AADF6"/>
      </a:accent6>
      <a:hlink>
        <a:srgbClr val="6AADF6"/>
      </a:hlink>
      <a:folHlink>
        <a:srgbClr val="6AADF6"/>
      </a:folHlink>
    </a:clrScheme>
    <a:fontScheme name="ユーザー定義 5">
      <a:majorFont>
        <a:latin typeface="Century Gothic"/>
        <a:ea typeface="Meiryo UI"/>
        <a:cs typeface=""/>
      </a:majorFont>
      <a:minorFont>
        <a:latin typeface="Century Gothic"/>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spcBef>
            <a:spcPts val="600"/>
          </a:spcBef>
          <a:defRPr kumimoji="1" sz="1400" dirty="0" smtClean="0">
            <a:solidFill>
              <a:schemeClr val="tx1">
                <a:lumMod val="75000"/>
                <a:lumOff val="25000"/>
              </a:schemeClr>
            </a:solidFill>
          </a:defRPr>
        </a:defPPr>
      </a:lst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bodyPr vert="horz" wrap="square" lIns="91440" tIns="45720" rIns="91440" bIns="45720" rtlCol="0" anchor="ctr" anchorCtr="0">
        <a:spAutoFit/>
      </a:bodyPr>
      <a:lstStyle>
        <a:defPPr>
          <a:defRPr kumimoji="1" sz="900" spc="70" dirty="0" smtClean="0">
            <a:solidFill>
              <a:schemeClr val="tx1">
                <a:lumMod val="75000"/>
                <a:lumOff val="25000"/>
              </a:schemeClr>
            </a:solidFill>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595</Words>
  <Application>Microsoft Office PowerPoint</Application>
  <PresentationFormat>A4 210 x 297 mm</PresentationFormat>
  <Paragraphs>57</Paragraphs>
  <Slides>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Arial</vt:lpstr>
      <vt:lpstr>Calibri</vt:lpstr>
      <vt:lpstr>Century Gothic</vt:lpstr>
      <vt:lpstr>Wingdings</vt:lpstr>
      <vt:lpstr>Office ​​テーマ</vt:lpstr>
      <vt:lpstr>インサイズのダッシュボードで「組織エンゲージメント」が確認できるようになります</vt:lpstr>
      <vt:lpstr>エンゲージメントスコアと要因一覧</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2025-09-03T03:09:45Z</dcterms:created>
  <dcterms:modified xsi:type="dcterms:W3CDTF">2025-09-03T03:09:50Z</dcterms:modified>
</cp:coreProperties>
</file>