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</p:sldMasterIdLst>
  <p:notesMasterIdLst>
    <p:notesMasterId r:id="rId44"/>
  </p:notesMasterIdLst>
  <p:handoutMasterIdLst>
    <p:handoutMasterId r:id="rId45"/>
  </p:handoutMasterIdLst>
  <p:sldIdLst>
    <p:sldId id="1543" r:id="rId14"/>
    <p:sldId id="586" r:id="rId15"/>
    <p:sldId id="1460" r:id="rId16"/>
    <p:sldId id="260" r:id="rId17"/>
    <p:sldId id="1496" r:id="rId18"/>
    <p:sldId id="1477" r:id="rId19"/>
    <p:sldId id="1461" r:id="rId20"/>
    <p:sldId id="1464" r:id="rId21"/>
    <p:sldId id="1482" r:id="rId22"/>
    <p:sldId id="1467" r:id="rId23"/>
    <p:sldId id="1529" r:id="rId24"/>
    <p:sldId id="1535" r:id="rId25"/>
    <p:sldId id="1531" r:id="rId26"/>
    <p:sldId id="1528" r:id="rId27"/>
    <p:sldId id="1517" r:id="rId28"/>
    <p:sldId id="1534" r:id="rId29"/>
    <p:sldId id="1532" r:id="rId30"/>
    <p:sldId id="1470" r:id="rId31"/>
    <p:sldId id="1537" r:id="rId32"/>
    <p:sldId id="1493" r:id="rId33"/>
    <p:sldId id="1527" r:id="rId34"/>
    <p:sldId id="1495" r:id="rId35"/>
    <p:sldId id="1521" r:id="rId36"/>
    <p:sldId id="1522" r:id="rId37"/>
    <p:sldId id="1536" r:id="rId38"/>
    <p:sldId id="1530" r:id="rId39"/>
    <p:sldId id="1533" r:id="rId40"/>
    <p:sldId id="1524" r:id="rId41"/>
    <p:sldId id="1525" r:id="rId42"/>
    <p:sldId id="1526" r:id="rId4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CDA811C-074A-4C77-9A8D-F774263E74EE}">
          <p14:sldIdLst>
            <p14:sldId id="1543"/>
            <p14:sldId id="586"/>
            <p14:sldId id="1460"/>
            <p14:sldId id="260"/>
            <p14:sldId id="1496"/>
            <p14:sldId id="1477"/>
            <p14:sldId id="1461"/>
            <p14:sldId id="1464"/>
            <p14:sldId id="1482"/>
          </p14:sldIdLst>
        </p14:section>
        <p14:section name="メンバーから1on1を招集する場合" id="{467BCA5F-22C5-48F7-8F49-F8DD2632C87A}">
          <p14:sldIdLst>
            <p14:sldId id="1467"/>
            <p14:sldId id="1529"/>
            <p14:sldId id="1535"/>
            <p14:sldId id="1531"/>
          </p14:sldIdLst>
        </p14:section>
        <p14:section name="上司から1on1を招集する場合" id="{B8AAFF0F-1286-4674-8A9C-7A511A1D796D}">
          <p14:sldIdLst>
            <p14:sldId id="1528"/>
            <p14:sldId id="1517"/>
            <p14:sldId id="1534"/>
            <p14:sldId id="1532"/>
            <p14:sldId id="1470"/>
          </p14:sldIdLst>
        </p14:section>
        <p14:section name="共通" id="{0F499B0A-B228-4112-BE93-40E5E52DA8C2}">
          <p14:sldIdLst>
            <p14:sldId id="1537"/>
            <p14:sldId id="1493"/>
            <p14:sldId id="1527"/>
            <p14:sldId id="1495"/>
            <p14:sldId id="1521"/>
            <p14:sldId id="1522"/>
            <p14:sldId id="1536"/>
            <p14:sldId id="1530"/>
            <p14:sldId id="1533"/>
            <p14:sldId id="1524"/>
            <p14:sldId id="1525"/>
            <p14:sldId id="15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3ED"/>
    <a:srgbClr val="AAA1E7"/>
    <a:srgbClr val="E289D3"/>
    <a:srgbClr val="CD7BEC"/>
    <a:srgbClr val="F59AB6"/>
    <a:srgbClr val="FF7E7F"/>
    <a:srgbClr val="C5C5C5"/>
    <a:srgbClr val="5196D7"/>
    <a:srgbClr val="39728E"/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 autoAdjust="0"/>
    <p:restoredTop sz="94694" autoAdjust="0"/>
  </p:normalViewPr>
  <p:slideViewPr>
    <p:cSldViewPr snapToGrid="0">
      <p:cViewPr varScale="1">
        <p:scale>
          <a:sx n="107" d="100"/>
          <a:sy n="107" d="100"/>
        </p:scale>
        <p:origin x="76" y="22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18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00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975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530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7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216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329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58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80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4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8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ここからは、具体的に変わるところをお伝えします。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51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476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63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322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55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18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21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ここからは、具体的に変わるところをお伝えします。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2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5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81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88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1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BBF234F-E960-4A8A-B748-B42FE80548D5}"/>
              </a:ext>
            </a:extLst>
          </p:cNvPr>
          <p:cNvSpPr/>
          <p:nvPr userDrawn="1"/>
        </p:nvSpPr>
        <p:spPr>
          <a:xfrm>
            <a:off x="330677" y="828000"/>
            <a:ext cx="1365000" cy="312000"/>
          </a:xfrm>
          <a:prstGeom prst="roundRect">
            <a:avLst>
              <a:gd name="adj" fmla="val 50000"/>
            </a:avLst>
          </a:prstGeom>
          <a:solidFill>
            <a:srgbClr val="597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b="1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1on1</a:t>
            </a:r>
            <a:r>
              <a:rPr kumimoji="1" lang="ja-JP" altLang="en-US" sz="1300" b="1">
                <a:solidFill>
                  <a:schemeClr val="bg2"/>
                </a:solidFill>
                <a:latin typeface="+mn-ea"/>
              </a:rPr>
              <a:t>前</a:t>
            </a:r>
          </a:p>
        </p:txBody>
      </p:sp>
    </p:spTree>
    <p:extLst>
      <p:ext uri="{BB962C8B-B14F-4D97-AF65-F5344CB8AC3E}">
        <p14:creationId xmlns:p14="http://schemas.microsoft.com/office/powerpoint/2010/main" val="69533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076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D27CFC-8308-4C43-A613-4231785E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BE347C-011E-462E-B32B-B3969C5E9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9" y="2511004"/>
            <a:ext cx="3486092" cy="130078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2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87F824-8EC1-481A-881E-381B98B8D0A5}"/>
              </a:ext>
            </a:extLst>
          </p:cNvPr>
          <p:cNvGrpSpPr/>
          <p:nvPr userDrawn="1"/>
        </p:nvGrpSpPr>
        <p:grpSpPr>
          <a:xfrm>
            <a:off x="6922684" y="222208"/>
            <a:ext cx="2615522" cy="259316"/>
            <a:chOff x="1791537" y="5464185"/>
            <a:chExt cx="4854550" cy="5214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6BE80FF-D246-4A50-B3E7-A76ADE4E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537" y="5464185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2E84087-0B64-414A-9091-E812FDDA3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46" y="5717530"/>
              <a:ext cx="2353041" cy="268068"/>
            </a:xfrm>
            <a:prstGeom prst="rect">
              <a:avLst/>
            </a:prstGeom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8" r:id="rId4"/>
    <p:sldLayoutId id="21474837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66FA9CB-9EFB-423B-BC90-912E8DD77CD2}"/>
              </a:ext>
            </a:extLst>
          </p:cNvPr>
          <p:cNvGrpSpPr/>
          <p:nvPr userDrawn="1"/>
        </p:nvGrpSpPr>
        <p:grpSpPr>
          <a:xfrm>
            <a:off x="2842850" y="5877630"/>
            <a:ext cx="4504101" cy="496949"/>
            <a:chOff x="2842850" y="5877630"/>
            <a:chExt cx="4504101" cy="4969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92D4554-D913-4A50-9324-700D59129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E5FF132-70F9-4890-B31F-79C8CDDFB8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B47D78-4826-40E4-B921-0F06EF10EE40}"/>
              </a:ext>
            </a:extLst>
          </p:cNvPr>
          <p:cNvGrpSpPr/>
          <p:nvPr userDrawn="1"/>
        </p:nvGrpSpPr>
        <p:grpSpPr>
          <a:xfrm>
            <a:off x="7533168" y="298253"/>
            <a:ext cx="2070098" cy="757911"/>
            <a:chOff x="4718348" y="5052303"/>
            <a:chExt cx="2353041" cy="93329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9EDF045-F807-4790-9E8B-39F18D6F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052303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48565AF-42E3-4B68-A704-B84D0848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717530"/>
              <a:ext cx="2353041" cy="268068"/>
            </a:xfrm>
            <a:prstGeom prst="rect">
              <a:avLst/>
            </a:prstGeom>
          </p:spPr>
        </p:pic>
      </p:grp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21709EC-299B-4811-BAB9-EDD3D2D2315D}"/>
              </a:ext>
            </a:extLst>
          </p:cNvPr>
          <p:cNvGrpSpPr/>
          <p:nvPr userDrawn="1"/>
        </p:nvGrpSpPr>
        <p:grpSpPr>
          <a:xfrm>
            <a:off x="6922684" y="195543"/>
            <a:ext cx="2615522" cy="288578"/>
            <a:chOff x="2842850" y="5877630"/>
            <a:chExt cx="4504101" cy="496949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C9B291F-79D4-4A53-B676-0D99DEE63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28AD25C-3299-4532-9832-319AE8174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2351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admin.support.recruit-insides.net/hc/ja/categories/38631301650969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11" Type="http://schemas.openxmlformats.org/officeDocument/2006/relationships/image" Target="../media/image39.png"/><Relationship Id="rId5" Type="http://schemas.openxmlformats.org/officeDocument/2006/relationships/image" Target="../media/image17.png"/><Relationship Id="rId1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4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cloud-player.1roll.jp/?v=I9t8R0EyXp2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loud-player.1roll.jp/?v=0v8yqzOlZ6oZ" TargetMode="External"/><Relationship Id="rId4" Type="http://schemas.openxmlformats.org/officeDocument/2006/relationships/hyperlink" Target="https://cloud-player.1roll.jp/?v=nrBwD7xVPc4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E987D39-BF2E-3C02-BA42-54C170D0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本資料の使い方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5A361D-CCF0-2F70-9B12-3B3D68EA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A01FC-FF4B-4DB6-8392-0308938ABF6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DengXian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7238B5-4792-847B-232A-FC802D99DEEA}"/>
              </a:ext>
            </a:extLst>
          </p:cNvPr>
          <p:cNvSpPr txBox="1"/>
          <p:nvPr/>
        </p:nvSpPr>
        <p:spPr>
          <a:xfrm>
            <a:off x="324000" y="790074"/>
            <a:ext cx="9060634" cy="277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編集が必要な箇所は、以下のように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赤字＆赤枠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で記載しています。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編集後、赤枠は削除してください。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「インサイズを活用した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1on1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の流れ」パートは、以下のような構成になっています。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</a:b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1on1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の招集を、メンバー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/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上司のどちらから送るか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？をご検討の上、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必要なページをご利用ください。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B47F20-84D1-37E3-A91C-0F4ADC0D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2"/>
          <a:stretch/>
        </p:blipFill>
        <p:spPr>
          <a:xfrm>
            <a:off x="679106" y="1519405"/>
            <a:ext cx="6017171" cy="84662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E6F69846-3EFB-3609-38B5-836AD02B5618}"/>
              </a:ext>
            </a:extLst>
          </p:cNvPr>
          <p:cNvGraphicFramePr>
            <a:graphicFrameLocks noGrp="1"/>
          </p:cNvGraphicFramePr>
          <p:nvPr/>
        </p:nvGraphicFramePr>
        <p:xfrm>
          <a:off x="679106" y="3555961"/>
          <a:ext cx="7833711" cy="250136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11237">
                  <a:extLst>
                    <a:ext uri="{9D8B030D-6E8A-4147-A177-3AD203B41FA5}">
                      <a16:colId xmlns:a16="http://schemas.microsoft.com/office/drawing/2014/main" val="241160295"/>
                    </a:ext>
                  </a:extLst>
                </a:gridCol>
                <a:gridCol w="1044613">
                  <a:extLst>
                    <a:ext uri="{9D8B030D-6E8A-4147-A177-3AD203B41FA5}">
                      <a16:colId xmlns:a16="http://schemas.microsoft.com/office/drawing/2014/main" val="1685501756"/>
                    </a:ext>
                  </a:extLst>
                </a:gridCol>
                <a:gridCol w="4177861">
                  <a:extLst>
                    <a:ext uri="{9D8B030D-6E8A-4147-A177-3AD203B41FA5}">
                      <a16:colId xmlns:a16="http://schemas.microsoft.com/office/drawing/2014/main" val="3860359156"/>
                    </a:ext>
                  </a:extLst>
                </a:gridCol>
              </a:tblGrid>
              <a:tr h="314987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bg2"/>
                          </a:solidFill>
                        </a:rPr>
                        <a:t>構成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bg2"/>
                          </a:solidFill>
                        </a:rPr>
                        <a:t>ページ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14758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r>
                        <a:rPr lang="en-US" altLang="ja-JP" sz="1100" b="1" dirty="0"/>
                        <a:t>1on1</a:t>
                      </a:r>
                      <a:r>
                        <a:rPr lang="ja-JP" altLang="en-US" sz="1100" b="1" dirty="0"/>
                        <a:t>でインサイズを活用する理由</a:t>
                      </a:r>
                      <a:endParaRPr kumimoji="1" lang="ja-JP" altLang="en-US" sz="1100" b="1" dirty="0"/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P8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/>
                        <a:t>共通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7395541"/>
                  </a:ext>
                </a:extLst>
              </a:tr>
              <a:tr h="437276">
                <a:tc rowSpan="2">
                  <a:txBody>
                    <a:bodyPr/>
                    <a:lstStyle/>
                    <a:p>
                      <a:r>
                        <a:rPr kumimoji="1" lang="en-US" altLang="ja-JP" sz="1100" b="1" dirty="0"/>
                        <a:t>1on1</a:t>
                      </a:r>
                      <a:r>
                        <a:rPr kumimoji="1" lang="ja-JP" altLang="en-US" sz="1100" b="1" dirty="0"/>
                        <a:t>の流れ 予定作成～トピック設定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P9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メンバー</a:t>
                      </a:r>
                      <a:r>
                        <a:rPr kumimoji="1" lang="ja-JP" altLang="en-US" sz="1100" dirty="0"/>
                        <a:t>から</a:t>
                      </a:r>
                      <a:r>
                        <a:rPr kumimoji="1" lang="en-US" altLang="ja-JP" sz="1100" dirty="0"/>
                        <a:t>1on1</a:t>
                      </a:r>
                      <a:r>
                        <a:rPr kumimoji="1" lang="ja-JP" altLang="en-US" sz="1100" dirty="0"/>
                        <a:t>を招集する場合のみこのページを利用</a:t>
                      </a:r>
                      <a:endParaRPr kumimoji="1" lang="en-US" altLang="ja-JP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73568"/>
                  </a:ext>
                </a:extLst>
              </a:tr>
              <a:tr h="437276">
                <a:tc vMerge="1">
                  <a:txBody>
                    <a:bodyPr/>
                    <a:lstStyle/>
                    <a:p>
                      <a:endParaRPr kumimoji="1" lang="en-US" altLang="ja-JP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P13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17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上司</a:t>
                      </a:r>
                      <a:r>
                        <a:rPr kumimoji="1" lang="ja-JP" altLang="en-US" sz="1100" dirty="0"/>
                        <a:t>から</a:t>
                      </a:r>
                      <a:r>
                        <a:rPr kumimoji="1" lang="en-US" altLang="ja-JP" sz="1100" dirty="0"/>
                        <a:t>1on1</a:t>
                      </a:r>
                      <a:r>
                        <a:rPr kumimoji="1" lang="ja-JP" altLang="en-US" sz="1100" dirty="0"/>
                        <a:t>を招集する場合のみこのページを利用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58013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r>
                        <a:rPr kumimoji="1" lang="en-US" altLang="ja-JP" sz="1100" b="1" dirty="0"/>
                        <a:t>1on1</a:t>
                      </a:r>
                      <a:r>
                        <a:rPr kumimoji="1" lang="ja-JP" altLang="en-US" sz="1100" b="1" dirty="0"/>
                        <a:t>の流れ メモ記入～振り返り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P18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19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/>
                        <a:t>共通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17077534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r>
                        <a:rPr kumimoji="1" lang="ja-JP" altLang="en-US" sz="1100" b="1" dirty="0"/>
                        <a:t>運用方針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P20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21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/>
                        <a:t>共通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7806711"/>
                  </a:ext>
                </a:extLst>
              </a:tr>
            </a:tbl>
          </a:graphicData>
        </a:graphic>
      </p:graphicFrame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6D1770C7-E9E0-1180-8DF1-F5CC660FE051}"/>
              </a:ext>
            </a:extLst>
          </p:cNvPr>
          <p:cNvSpPr/>
          <p:nvPr/>
        </p:nvSpPr>
        <p:spPr>
          <a:xfrm>
            <a:off x="8584324" y="4311869"/>
            <a:ext cx="283599" cy="843456"/>
          </a:xfrm>
          <a:prstGeom prst="rightBrace">
            <a:avLst>
              <a:gd name="adj1" fmla="val 69483"/>
              <a:gd name="adj2" fmla="val 50000"/>
            </a:avLst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BEBEBE"/>
              </a:solidFill>
              <a:effectLst/>
              <a:uLnTx/>
              <a:uFillTx/>
              <a:latin typeface="DengXian"/>
              <a:ea typeface="游ゴシック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7A38DA-0D5D-F421-705F-454494404B44}"/>
              </a:ext>
            </a:extLst>
          </p:cNvPr>
          <p:cNvSpPr txBox="1"/>
          <p:nvPr/>
        </p:nvSpPr>
        <p:spPr>
          <a:xfrm>
            <a:off x="8867923" y="4501212"/>
            <a:ext cx="90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どちらかを選択</a:t>
            </a:r>
          </a:p>
        </p:txBody>
      </p:sp>
    </p:spTree>
    <p:extLst>
      <p:ext uri="{BB962C8B-B14F-4D97-AF65-F5344CB8AC3E}">
        <p14:creationId xmlns:p14="http://schemas.microsoft.com/office/powerpoint/2010/main" val="19053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の流れ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7FEA771E-2FE8-8C25-7BBA-E40AEC6F5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104" y="4340138"/>
            <a:ext cx="495942" cy="495942"/>
          </a:xfrm>
          <a:prstGeom prst="rect">
            <a:avLst/>
          </a:prstGeom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0CD4E9A2-C94C-F56E-1C2C-79B45AA6C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104" y="5792612"/>
            <a:ext cx="495942" cy="495942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54834BE3-A432-60F1-8948-6646052BA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104" y="2782999"/>
            <a:ext cx="495942" cy="4959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6EBD60-E1ED-9FC9-DFD2-32D4A18CB67F}"/>
              </a:ext>
            </a:extLst>
          </p:cNvPr>
          <p:cNvSpPr txBox="1"/>
          <p:nvPr/>
        </p:nvSpPr>
        <p:spPr>
          <a:xfrm>
            <a:off x="821637" y="2523180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人事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31E656-6216-7529-E8A9-5EC0EB1D0BEA}"/>
              </a:ext>
            </a:extLst>
          </p:cNvPr>
          <p:cNvSpPr txBox="1"/>
          <p:nvPr/>
        </p:nvSpPr>
        <p:spPr>
          <a:xfrm>
            <a:off x="506764" y="4091113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E8C927-B888-4B82-0A2C-054E0D1DFE76}"/>
              </a:ext>
            </a:extLst>
          </p:cNvPr>
          <p:cNvSpPr txBox="1"/>
          <p:nvPr/>
        </p:nvSpPr>
        <p:spPr>
          <a:xfrm>
            <a:off x="506764" y="557526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メンバー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E0FADC0-B75E-F247-838E-62B622C646D5}"/>
              </a:ext>
            </a:extLst>
          </p:cNvPr>
          <p:cNvSpPr/>
          <p:nvPr/>
        </p:nvSpPr>
        <p:spPr>
          <a:xfrm>
            <a:off x="1804034" y="2577092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案内メール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3CFC49E-23C6-CCD8-1C64-18DFADA3CA00}"/>
              </a:ext>
            </a:extLst>
          </p:cNvPr>
          <p:cNvSpPr/>
          <p:nvPr/>
        </p:nvSpPr>
        <p:spPr>
          <a:xfrm>
            <a:off x="2155216" y="4146629"/>
            <a:ext cx="150756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A29492A-0ED3-730E-220C-2CF6A0390D0C}"/>
              </a:ext>
            </a:extLst>
          </p:cNvPr>
          <p:cNvSpPr/>
          <p:nvPr/>
        </p:nvSpPr>
        <p:spPr>
          <a:xfrm>
            <a:off x="2155216" y="5586705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50F8B91-D2E7-9B2D-D644-354E9840632B}"/>
              </a:ext>
            </a:extLst>
          </p:cNvPr>
          <p:cNvSpPr/>
          <p:nvPr/>
        </p:nvSpPr>
        <p:spPr>
          <a:xfrm>
            <a:off x="3984653" y="4151190"/>
            <a:ext cx="997361" cy="720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D3108BF-C051-2F85-7044-A89F3B562613}"/>
              </a:ext>
            </a:extLst>
          </p:cNvPr>
          <p:cNvSpPr/>
          <p:nvPr/>
        </p:nvSpPr>
        <p:spPr>
          <a:xfrm>
            <a:off x="3984653" y="5586705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作成</a:t>
            </a: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6E7EF87B-FC5F-6CAB-FE16-EB7A6C893C65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1445259" y="3787596"/>
            <a:ext cx="1218613" cy="201302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80960F48-2586-F97F-A192-8277DE190D76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757585" y="4539999"/>
            <a:ext cx="2593958" cy="201303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DB05C781-6AD0-FEAA-CE0F-562A3D02B686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4483334" y="4871277"/>
            <a:ext cx="0" cy="715428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C4F006A-2ADF-DC9B-6031-BBF87A806922}"/>
              </a:ext>
            </a:extLst>
          </p:cNvPr>
          <p:cNvSpPr/>
          <p:nvPr/>
        </p:nvSpPr>
        <p:spPr>
          <a:xfrm>
            <a:off x="5277596" y="5586705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8F91C9A-6D76-78EC-A32B-25A65F1F0758}"/>
              </a:ext>
            </a:extLst>
          </p:cNvPr>
          <p:cNvSpPr/>
          <p:nvPr/>
        </p:nvSpPr>
        <p:spPr>
          <a:xfrm>
            <a:off x="5277596" y="4123930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B7C1DAA-E013-B8A3-594D-90952CB54D9C}"/>
              </a:ext>
            </a:extLst>
          </p:cNvPr>
          <p:cNvCxnSpPr>
            <a:cxnSpLocks/>
            <a:stCxn id="25" idx="3"/>
            <a:endCxn id="47" idx="1"/>
          </p:cNvCxnSpPr>
          <p:nvPr/>
        </p:nvCxnSpPr>
        <p:spPr>
          <a:xfrm>
            <a:off x="4982014" y="5937630"/>
            <a:ext cx="29558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03CAD939-553A-C4EB-380F-D05B31954F24}"/>
              </a:ext>
            </a:extLst>
          </p:cNvPr>
          <p:cNvCxnSpPr>
            <a:cxnSpLocks/>
            <a:stCxn id="47" idx="0"/>
            <a:endCxn id="48" idx="2"/>
          </p:cNvCxnSpPr>
          <p:nvPr/>
        </p:nvCxnSpPr>
        <p:spPr>
          <a:xfrm flipV="1">
            <a:off x="5776277" y="4825779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図 56">
            <a:extLst>
              <a:ext uri="{FF2B5EF4-FFF2-40B4-BE49-F238E27FC236}">
                <a16:creationId xmlns:a16="http://schemas.microsoft.com/office/drawing/2014/main" id="{1AFE9B52-68F7-174F-2EDA-4A53059BC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42" y="3391505"/>
            <a:ext cx="251062" cy="251062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D473F8FD-7055-0180-472A-FE1B33F8CD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56" y="5028609"/>
            <a:ext cx="251062" cy="25106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09F5ADE-BAAC-15C9-0E85-C5558FCEE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48" y="5028609"/>
            <a:ext cx="251062" cy="251062"/>
          </a:xfrm>
          <a:prstGeom prst="rect">
            <a:avLst/>
          </a:prstGeom>
        </p:spPr>
      </p:pic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66656C1D-34C9-92FE-FD64-58B17AD7CE1C}"/>
              </a:ext>
            </a:extLst>
          </p:cNvPr>
          <p:cNvSpPr/>
          <p:nvPr/>
        </p:nvSpPr>
        <p:spPr>
          <a:xfrm>
            <a:off x="6579106" y="4123930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メモ記入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C0E57C2A-270A-A3EC-85FD-7B9A240210AF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74957" y="4474855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CE2D668B-9E97-86AB-5572-2D01AE0A1BA6}"/>
              </a:ext>
            </a:extLst>
          </p:cNvPr>
          <p:cNvCxnSpPr>
            <a:cxnSpLocks/>
          </p:cNvCxnSpPr>
          <p:nvPr/>
        </p:nvCxnSpPr>
        <p:spPr>
          <a:xfrm>
            <a:off x="6274957" y="5937630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6F4F776-73D5-6234-0082-927B71302996}"/>
              </a:ext>
            </a:extLst>
          </p:cNvPr>
          <p:cNvSpPr/>
          <p:nvPr/>
        </p:nvSpPr>
        <p:spPr>
          <a:xfrm>
            <a:off x="7870564" y="4123930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042CBD2-B1FA-C8C6-280B-D988325E357C}"/>
              </a:ext>
            </a:extLst>
          </p:cNvPr>
          <p:cNvCxnSpPr>
            <a:cxnSpLocks/>
          </p:cNvCxnSpPr>
          <p:nvPr/>
        </p:nvCxnSpPr>
        <p:spPr>
          <a:xfrm>
            <a:off x="7576467" y="4474855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AC6FB33-150C-E575-E397-3B71D09FC3BB}"/>
              </a:ext>
            </a:extLst>
          </p:cNvPr>
          <p:cNvCxnSpPr>
            <a:cxnSpLocks/>
          </p:cNvCxnSpPr>
          <p:nvPr/>
        </p:nvCxnSpPr>
        <p:spPr>
          <a:xfrm>
            <a:off x="7576467" y="5937630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矢印: 五方向 30">
            <a:extLst>
              <a:ext uri="{FF2B5EF4-FFF2-40B4-BE49-F238E27FC236}">
                <a16:creationId xmlns:a16="http://schemas.microsoft.com/office/drawing/2014/main" id="{2BDEFEBE-D49D-C4D7-D255-C955CADADBC0}"/>
              </a:ext>
            </a:extLst>
          </p:cNvPr>
          <p:cNvSpPr/>
          <p:nvPr/>
        </p:nvSpPr>
        <p:spPr>
          <a:xfrm>
            <a:off x="1804034" y="2111410"/>
            <a:ext cx="4758923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32" name="矢印: 五方向 31">
            <a:extLst>
              <a:ext uri="{FF2B5EF4-FFF2-40B4-BE49-F238E27FC236}">
                <a16:creationId xmlns:a16="http://schemas.microsoft.com/office/drawing/2014/main" id="{A1A3CADA-9D49-66E2-9036-3EAD50BB7690}"/>
              </a:ext>
            </a:extLst>
          </p:cNvPr>
          <p:cNvSpPr/>
          <p:nvPr/>
        </p:nvSpPr>
        <p:spPr>
          <a:xfrm>
            <a:off x="6562957" y="2111410"/>
            <a:ext cx="1249251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中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33" name="矢印: 五方向 32">
            <a:extLst>
              <a:ext uri="{FF2B5EF4-FFF2-40B4-BE49-F238E27FC236}">
                <a16:creationId xmlns:a16="http://schemas.microsoft.com/office/drawing/2014/main" id="{7D804FAA-9ADB-9A52-E658-BEF599692150}"/>
              </a:ext>
            </a:extLst>
          </p:cNvPr>
          <p:cNvSpPr/>
          <p:nvPr/>
        </p:nvSpPr>
        <p:spPr>
          <a:xfrm>
            <a:off x="7812208" y="2111410"/>
            <a:ext cx="123659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後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F75225D-C1D7-C361-EAB0-558EDDE0A786}"/>
              </a:ext>
            </a:extLst>
          </p:cNvPr>
          <p:cNvSpPr/>
          <p:nvPr/>
        </p:nvSpPr>
        <p:spPr>
          <a:xfrm>
            <a:off x="327897" y="803389"/>
            <a:ext cx="9250206" cy="113780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案内メールが届いたら、初期設定をしてください。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その後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メンバーから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の招集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が来ます。お待ち下さい。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当日に、メンバーからの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トピック申請通知が届きます。必ずご確認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ください。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D317FB6-F600-7202-4AB1-06F03A44BBD4}"/>
              </a:ext>
            </a:extLst>
          </p:cNvPr>
          <p:cNvCxnSpPr>
            <a:cxnSpLocks/>
          </p:cNvCxnSpPr>
          <p:nvPr/>
        </p:nvCxnSpPr>
        <p:spPr>
          <a:xfrm>
            <a:off x="3689071" y="5937630"/>
            <a:ext cx="29558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27A8C79-ACE9-AB50-0922-9C6521C05A23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A53A229-9549-811A-21CA-292E6EE5575D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C0ED2C83-D9FD-2302-4A08-133B6A1F804A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415EF888-E7BC-578B-C78C-02944E51A141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A256DDFA-1326-F038-6808-B37271771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D185A7-7CDA-1457-9778-B0C678712D91}"/>
              </a:ext>
            </a:extLst>
          </p:cNvPr>
          <p:cNvSpPr txBox="1"/>
          <p:nvPr/>
        </p:nvSpPr>
        <p:spPr>
          <a:xfrm>
            <a:off x="5797939" y="5233430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1on1</a:t>
            </a:r>
            <a:r>
              <a:rPr kumimoji="1" lang="ja-JP" altLang="en-US" sz="700" dirty="0"/>
              <a:t>当日に通知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013D5A-A577-1A14-E9DD-4D16B50C4A2F}"/>
              </a:ext>
            </a:extLst>
          </p:cNvPr>
          <p:cNvSpPr txBox="1"/>
          <p:nvPr/>
        </p:nvSpPr>
        <p:spPr>
          <a:xfrm>
            <a:off x="4509256" y="5233430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373959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参考）</a:t>
            </a:r>
            <a:r>
              <a:rPr lang="en-US" altLang="ja-JP" dirty="0"/>
              <a:t>1on1</a:t>
            </a:r>
            <a:r>
              <a:rPr lang="ja-JP" altLang="en-US" dirty="0"/>
              <a:t>の流れ　アンケートと同時に実施する場合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C58644-49AD-D01A-8528-8D0E57F0716B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アンケートを実施する場合、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案内メールと同時に回答依頼メール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が届きます。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アンケート結果が出るタイミングで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を実施し、これまで通りレポートをご参考ください。</a:t>
            </a: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65FB5A0D-E5C2-ED73-AF19-76B4214D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430" y="4037940"/>
            <a:ext cx="495942" cy="495942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C80BAED9-84D7-3A90-CA9A-2EE1FA726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430" y="5490414"/>
            <a:ext cx="495942" cy="495942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0F727E1A-29DF-4A43-5B8B-6C63F25BA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430" y="2480801"/>
            <a:ext cx="495942" cy="49594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EF5517F-9E68-7F2F-27B9-DB08FAA66051}"/>
              </a:ext>
            </a:extLst>
          </p:cNvPr>
          <p:cNvSpPr txBox="1"/>
          <p:nvPr/>
        </p:nvSpPr>
        <p:spPr>
          <a:xfrm>
            <a:off x="249963" y="2220982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人事</a:t>
            </a:r>
            <a:endParaRPr kumimoji="1" lang="ja-JP" altLang="en-US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A1A20D-E586-EBFA-C3CE-FBA0A7E59999}"/>
              </a:ext>
            </a:extLst>
          </p:cNvPr>
          <p:cNvSpPr txBox="1"/>
          <p:nvPr/>
        </p:nvSpPr>
        <p:spPr>
          <a:xfrm>
            <a:off x="-64910" y="3788915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C4050F-0B63-9646-BFAA-7C9B9CA88564}"/>
              </a:ext>
            </a:extLst>
          </p:cNvPr>
          <p:cNvSpPr txBox="1"/>
          <p:nvPr/>
        </p:nvSpPr>
        <p:spPr>
          <a:xfrm>
            <a:off x="-64910" y="533718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メンバー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3AE91207-3CB3-D514-B80A-A0C4B1E0BBB1}"/>
              </a:ext>
            </a:extLst>
          </p:cNvPr>
          <p:cNvSpPr/>
          <p:nvPr/>
        </p:nvSpPr>
        <p:spPr>
          <a:xfrm>
            <a:off x="1460026" y="2793512"/>
            <a:ext cx="1298195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案内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4BF1076B-274F-F46D-2A1F-11EC52BB1A43}"/>
              </a:ext>
            </a:extLst>
          </p:cNvPr>
          <p:cNvSpPr/>
          <p:nvPr/>
        </p:nvSpPr>
        <p:spPr>
          <a:xfrm>
            <a:off x="1583543" y="3844431"/>
            <a:ext cx="101604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9663AD69-F673-DDFD-4511-C5E9254513A5}"/>
              </a:ext>
            </a:extLst>
          </p:cNvPr>
          <p:cNvSpPr/>
          <p:nvPr/>
        </p:nvSpPr>
        <p:spPr>
          <a:xfrm>
            <a:off x="1583543" y="5284507"/>
            <a:ext cx="101604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F1897129-D964-459C-AD87-889EEADB7389}"/>
              </a:ext>
            </a:extLst>
          </p:cNvPr>
          <p:cNvSpPr/>
          <p:nvPr/>
        </p:nvSpPr>
        <p:spPr>
          <a:xfrm>
            <a:off x="3909800" y="5284505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作成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E96EC906-BF32-5C96-86D7-862C2D2FA352}"/>
              </a:ext>
            </a:extLst>
          </p:cNvPr>
          <p:cNvSpPr/>
          <p:nvPr/>
        </p:nvSpPr>
        <p:spPr>
          <a:xfrm>
            <a:off x="3900035" y="3850909"/>
            <a:ext cx="997361" cy="7018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66" name="コネクタ: カギ線 65">
            <a:extLst>
              <a:ext uri="{FF2B5EF4-FFF2-40B4-BE49-F238E27FC236}">
                <a16:creationId xmlns:a16="http://schemas.microsoft.com/office/drawing/2014/main" id="{700C61CB-175E-0F59-10E4-7251B1B3AD99}"/>
              </a:ext>
            </a:extLst>
          </p:cNvPr>
          <p:cNvCxnSpPr>
            <a:cxnSpLocks/>
            <a:endCxn id="38" idx="1"/>
          </p:cNvCxnSpPr>
          <p:nvPr/>
        </p:nvCxnSpPr>
        <p:spPr>
          <a:xfrm rot="16200000" flipH="1">
            <a:off x="873584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コネクタ: カギ線 66">
            <a:extLst>
              <a:ext uri="{FF2B5EF4-FFF2-40B4-BE49-F238E27FC236}">
                <a16:creationId xmlns:a16="http://schemas.microsoft.com/office/drawing/2014/main" id="{055795CC-F5F4-7EC0-452D-5579F25A7B76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24059" y="4075947"/>
            <a:ext cx="2917665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401ECC3C-4492-D842-593F-A99769F854D3}"/>
              </a:ext>
            </a:extLst>
          </p:cNvPr>
          <p:cNvCxnSpPr>
            <a:cxnSpLocks/>
            <a:stCxn id="45" idx="0"/>
            <a:endCxn id="51" idx="2"/>
          </p:cNvCxnSpPr>
          <p:nvPr/>
        </p:nvCxnSpPr>
        <p:spPr>
          <a:xfrm flipH="1" flipV="1">
            <a:off x="4398716" y="4552756"/>
            <a:ext cx="9765" cy="73174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8EC5DC88-ACD2-CDD4-F212-882144C50EBE}"/>
              </a:ext>
            </a:extLst>
          </p:cNvPr>
          <p:cNvSpPr/>
          <p:nvPr/>
        </p:nvSpPr>
        <p:spPr>
          <a:xfrm>
            <a:off x="5048926" y="5284507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6FB824F5-CC12-7D54-694C-7B0870115775}"/>
              </a:ext>
            </a:extLst>
          </p:cNvPr>
          <p:cNvSpPr/>
          <p:nvPr/>
        </p:nvSpPr>
        <p:spPr>
          <a:xfrm>
            <a:off x="5088275" y="3821732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94F65418-CC21-3144-6A47-0D80C887E11E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891897" y="5635432"/>
            <a:ext cx="15702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ABA8513D-B502-19A7-AAAA-B574CBA0F3D4}"/>
              </a:ext>
            </a:extLst>
          </p:cNvPr>
          <p:cNvCxnSpPr>
            <a:cxnSpLocks/>
            <a:stCxn id="73" idx="0"/>
            <a:endCxn id="74" idx="2"/>
          </p:cNvCxnSpPr>
          <p:nvPr/>
        </p:nvCxnSpPr>
        <p:spPr>
          <a:xfrm flipV="1">
            <a:off x="5547607" y="4523581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図 76">
            <a:extLst>
              <a:ext uri="{FF2B5EF4-FFF2-40B4-BE49-F238E27FC236}">
                <a16:creationId xmlns:a16="http://schemas.microsoft.com/office/drawing/2014/main" id="{5870D79E-A5E9-E5A0-227E-925F323CD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83" y="4726411"/>
            <a:ext cx="251062" cy="251062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116F9F5E-764E-1511-740C-234C3C507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68" y="3263560"/>
            <a:ext cx="251062" cy="251062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75A75A9E-C1E6-6AC4-7F6C-DDC6494ED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56" y="4726411"/>
            <a:ext cx="251062" cy="251062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0F9B93B3-5C87-A66D-C395-435C35E4E104}"/>
              </a:ext>
            </a:extLst>
          </p:cNvPr>
          <p:cNvSpPr/>
          <p:nvPr/>
        </p:nvSpPr>
        <p:spPr>
          <a:xfrm>
            <a:off x="7529499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レポート参照</a:t>
            </a:r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メモ記入</a:t>
            </a: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8EA7D63D-FA0A-4164-CDB1-DA10934EC508}"/>
              </a:ext>
            </a:extLst>
          </p:cNvPr>
          <p:cNvCxnSpPr>
            <a:cxnSpLocks/>
          </p:cNvCxnSpPr>
          <p:nvPr/>
        </p:nvCxnSpPr>
        <p:spPr>
          <a:xfrm>
            <a:off x="6934172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1E5B8494-CB38-3E7C-506B-14505C61C453}"/>
              </a:ext>
            </a:extLst>
          </p:cNvPr>
          <p:cNvSpPr/>
          <p:nvPr/>
        </p:nvSpPr>
        <p:spPr>
          <a:xfrm>
            <a:off x="8676002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7735193A-1B05-C1FC-B4F2-48244FF06CC7}"/>
              </a:ext>
            </a:extLst>
          </p:cNvPr>
          <p:cNvCxnSpPr>
            <a:cxnSpLocks/>
          </p:cNvCxnSpPr>
          <p:nvPr/>
        </p:nvCxnSpPr>
        <p:spPr>
          <a:xfrm>
            <a:off x="8431600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75A4E242-9E29-8BCD-601F-CCF3467A92B1}"/>
              </a:ext>
            </a:extLst>
          </p:cNvPr>
          <p:cNvCxnSpPr>
            <a:cxnSpLocks/>
          </p:cNvCxnSpPr>
          <p:nvPr/>
        </p:nvCxnSpPr>
        <p:spPr>
          <a:xfrm>
            <a:off x="8431600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矢印: 五方向 86">
            <a:extLst>
              <a:ext uri="{FF2B5EF4-FFF2-40B4-BE49-F238E27FC236}">
                <a16:creationId xmlns:a16="http://schemas.microsoft.com/office/drawing/2014/main" id="{46B09222-45D9-501C-3A25-A0FA2BC242BC}"/>
              </a:ext>
            </a:extLst>
          </p:cNvPr>
          <p:cNvSpPr/>
          <p:nvPr/>
        </p:nvSpPr>
        <p:spPr>
          <a:xfrm>
            <a:off x="1232361" y="1809212"/>
            <a:ext cx="6282018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88" name="矢印: 五方向 87">
            <a:extLst>
              <a:ext uri="{FF2B5EF4-FFF2-40B4-BE49-F238E27FC236}">
                <a16:creationId xmlns:a16="http://schemas.microsoft.com/office/drawing/2014/main" id="{F3144413-C210-3EF9-4FE2-D78D0A672117}"/>
              </a:ext>
            </a:extLst>
          </p:cNvPr>
          <p:cNvSpPr/>
          <p:nvPr/>
        </p:nvSpPr>
        <p:spPr>
          <a:xfrm>
            <a:off x="7514378" y="1809212"/>
            <a:ext cx="1053225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中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89" name="矢印: 五方向 88">
            <a:extLst>
              <a:ext uri="{FF2B5EF4-FFF2-40B4-BE49-F238E27FC236}">
                <a16:creationId xmlns:a16="http://schemas.microsoft.com/office/drawing/2014/main" id="{2375C25C-0C3B-4EA7-0950-6866CEE47125}"/>
              </a:ext>
            </a:extLst>
          </p:cNvPr>
          <p:cNvSpPr/>
          <p:nvPr/>
        </p:nvSpPr>
        <p:spPr>
          <a:xfrm>
            <a:off x="8567603" y="1809212"/>
            <a:ext cx="104255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後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99" name="四角形: 角を丸くする 98">
            <a:extLst>
              <a:ext uri="{FF2B5EF4-FFF2-40B4-BE49-F238E27FC236}">
                <a16:creationId xmlns:a16="http://schemas.microsoft.com/office/drawing/2014/main" id="{59DF66D3-C933-551A-F48A-C0361C08FFB6}"/>
              </a:ext>
            </a:extLst>
          </p:cNvPr>
          <p:cNvSpPr/>
          <p:nvPr/>
        </p:nvSpPr>
        <p:spPr>
          <a:xfrm>
            <a:off x="5697504" y="2274894"/>
            <a:ext cx="941153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結果通知メール</a:t>
            </a:r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B4718B27-CCCA-D5BC-A01B-0B2ADA1B6DE6}"/>
              </a:ext>
            </a:extLst>
          </p:cNvPr>
          <p:cNvSpPr/>
          <p:nvPr/>
        </p:nvSpPr>
        <p:spPr>
          <a:xfrm>
            <a:off x="6356692" y="3825683"/>
            <a:ext cx="90210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レポート確認</a:t>
            </a:r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3EAE5D75-1573-628E-B080-DB90FF73756C}"/>
              </a:ext>
            </a:extLst>
          </p:cNvPr>
          <p:cNvSpPr/>
          <p:nvPr/>
        </p:nvSpPr>
        <p:spPr>
          <a:xfrm>
            <a:off x="6382997" y="5284505"/>
            <a:ext cx="90210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レポート確認</a:t>
            </a: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49A94D67-17A8-9F0D-94D0-365E305E4995}"/>
              </a:ext>
            </a:extLst>
          </p:cNvPr>
          <p:cNvCxnSpPr>
            <a:cxnSpLocks/>
          </p:cNvCxnSpPr>
          <p:nvPr/>
        </p:nvCxnSpPr>
        <p:spPr>
          <a:xfrm flipV="1">
            <a:off x="7277838" y="4172656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015C51D7-1819-BA74-C296-FD8DE3D39FB1}"/>
              </a:ext>
            </a:extLst>
          </p:cNvPr>
          <p:cNvCxnSpPr>
            <a:cxnSpLocks/>
          </p:cNvCxnSpPr>
          <p:nvPr/>
        </p:nvCxnSpPr>
        <p:spPr>
          <a:xfrm flipV="1">
            <a:off x="7285097" y="5631477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992A23A-8338-B663-9668-35252C260B2C}"/>
              </a:ext>
            </a:extLst>
          </p:cNvPr>
          <p:cNvSpPr/>
          <p:nvPr/>
        </p:nvSpPr>
        <p:spPr>
          <a:xfrm>
            <a:off x="2758221" y="3843885"/>
            <a:ext cx="100794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379709B-230E-953D-199A-ABC67166B0B2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766161" y="5634377"/>
            <a:ext cx="143639" cy="105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98A83ACA-1221-E8D2-1C57-002B65386F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3515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B708FDD6-8BAD-6335-BAEE-AF819F939E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5842" y="4237800"/>
            <a:ext cx="2593958" cy="201306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4679D22F-E74C-F7B9-85E5-AE0BF1EE4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5" y="3089307"/>
            <a:ext cx="251062" cy="251062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672AF4A-8022-8D79-F5F3-3B9856BCFCCB}"/>
              </a:ext>
            </a:extLst>
          </p:cNvPr>
          <p:cNvGrpSpPr/>
          <p:nvPr/>
        </p:nvGrpSpPr>
        <p:grpSpPr>
          <a:xfrm>
            <a:off x="7132680" y="7632"/>
            <a:ext cx="2782547" cy="1147565"/>
            <a:chOff x="7066802" y="75001"/>
            <a:chExt cx="2782547" cy="1147565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976E251-A6C0-DDCE-D5DD-FFB655F823C8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4E986EF-C30D-1613-EF03-1CCB39F2BF8F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C649510-2265-350C-73AA-8473BD658DE2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7BC30B99-EE73-B416-C3AC-4BAFE45B6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6164F665-526C-E9E2-2413-2CBED21418EC}"/>
              </a:ext>
            </a:extLst>
          </p:cNvPr>
          <p:cNvSpPr/>
          <p:nvPr/>
        </p:nvSpPr>
        <p:spPr>
          <a:xfrm>
            <a:off x="1232360" y="2289450"/>
            <a:ext cx="1507569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回答依頼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009BB4F-81C8-23B9-9E76-D7FAE9FB7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79" y="3263560"/>
            <a:ext cx="251062" cy="251062"/>
          </a:xfrm>
          <a:prstGeom prst="rect">
            <a:avLst/>
          </a:prstGeom>
        </p:spPr>
      </p:pic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35CDBDEA-8154-DA05-55FB-169983E2DB97}"/>
              </a:ext>
            </a:extLst>
          </p:cNvPr>
          <p:cNvSpPr/>
          <p:nvPr/>
        </p:nvSpPr>
        <p:spPr>
          <a:xfrm>
            <a:off x="2758221" y="5294033"/>
            <a:ext cx="100794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（通知）</a:t>
            </a: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377DD82D-7C64-95C9-5917-DDF69CF1B213}"/>
              </a:ext>
            </a:extLst>
          </p:cNvPr>
          <p:cNvGrpSpPr/>
          <p:nvPr/>
        </p:nvGrpSpPr>
        <p:grpSpPr>
          <a:xfrm>
            <a:off x="2101628" y="3221829"/>
            <a:ext cx="667670" cy="2399716"/>
            <a:chOff x="2101628" y="3221829"/>
            <a:chExt cx="667670" cy="2399716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655ACBFB-35D2-AC27-8A66-7462AD694F90}"/>
                </a:ext>
              </a:extLst>
            </p:cNvPr>
            <p:cNvCxnSpPr>
              <a:stCxn id="37" idx="2"/>
            </p:cNvCxnSpPr>
            <p:nvPr/>
          </p:nvCxnSpPr>
          <p:spPr>
            <a:xfrm flipH="1">
              <a:off x="2109123" y="3221829"/>
              <a:ext cx="1" cy="36421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AEF5260-DEDA-6268-F60D-D13957A1A1F3}"/>
                </a:ext>
              </a:extLst>
            </p:cNvPr>
            <p:cNvCxnSpPr/>
            <p:nvPr/>
          </p:nvCxnSpPr>
          <p:spPr>
            <a:xfrm>
              <a:off x="2101628" y="3586048"/>
              <a:ext cx="540000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38918F08-FA38-A2CC-23C8-B2478651878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72260"/>
              <a:ext cx="0" cy="62254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E2413AC8-82F0-450A-80BF-5524DD726AF3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4194810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97A85AEF-6F7F-7656-9E4D-AD43AEA54D5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86048"/>
              <a:ext cx="0" cy="2034443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58778AF9-E591-C5B3-95EB-389339296746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5620492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31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画面イメージ：初期設定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はじめに、通知設定を行ってください。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FA1AEFC-5455-F5DA-315C-D999C529A430}"/>
              </a:ext>
            </a:extLst>
          </p:cNvPr>
          <p:cNvGrpSpPr/>
          <p:nvPr/>
        </p:nvGrpSpPr>
        <p:grpSpPr>
          <a:xfrm>
            <a:off x="790229" y="1799503"/>
            <a:ext cx="8325541" cy="3874274"/>
            <a:chOff x="1217051" y="1627116"/>
            <a:chExt cx="7471898" cy="347703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1C49235-342F-1E62-1DBE-798CF0C95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" b="25148"/>
            <a:stretch/>
          </p:blipFill>
          <p:spPr>
            <a:xfrm>
              <a:off x="1217052" y="1627116"/>
              <a:ext cx="7471897" cy="34770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27B7EFF-D4D6-45FD-329D-020FD6F2D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013" t="13055" r="74157" b="83073"/>
            <a:stretch/>
          </p:blipFill>
          <p:spPr>
            <a:xfrm>
              <a:off x="2293496" y="2234780"/>
              <a:ext cx="734518" cy="179882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E6E7727-DE6B-DE78-AA8A-2CCB8B7FBFB6}"/>
                </a:ext>
              </a:extLst>
            </p:cNvPr>
            <p:cNvSpPr/>
            <p:nvPr/>
          </p:nvSpPr>
          <p:spPr>
            <a:xfrm>
              <a:off x="1364105" y="2728210"/>
              <a:ext cx="524656" cy="181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b="1" dirty="0">
                  <a:solidFill>
                    <a:schemeClr val="tx1"/>
                  </a:solidFill>
                </a:rPr>
                <a:t>設定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0E2DC32-DF62-ABED-4648-0B65AF06A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039"/>
            <a:stretch/>
          </p:blipFill>
          <p:spPr>
            <a:xfrm>
              <a:off x="1217051" y="2969179"/>
              <a:ext cx="7471897" cy="21349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DBF3A3F-2EB5-CDBB-98DA-E2EC99D50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73" t="89297" r="93820" b="6831"/>
            <a:stretch/>
          </p:blipFill>
          <p:spPr>
            <a:xfrm>
              <a:off x="1528998" y="3755036"/>
              <a:ext cx="164890" cy="17988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四角形吹き出し 15">
            <a:extLst>
              <a:ext uri="{FF2B5EF4-FFF2-40B4-BE49-F238E27FC236}">
                <a16:creationId xmlns:a16="http://schemas.microsoft.com/office/drawing/2014/main" id="{C758958A-75D3-67FE-915F-56AEEF8B6718}"/>
              </a:ext>
            </a:extLst>
          </p:cNvPr>
          <p:cNvSpPr/>
          <p:nvPr/>
        </p:nvSpPr>
        <p:spPr>
          <a:xfrm>
            <a:off x="5906036" y="2946694"/>
            <a:ext cx="2622357" cy="1144116"/>
          </a:xfrm>
          <a:prstGeom prst="wedgeRectCallout">
            <a:avLst>
              <a:gd name="adj1" fmla="val -66295"/>
              <a:gd name="adj2" fmla="val 7983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メンバーからトピック申請されたとき、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r>
              <a:rPr kumimoji="1" lang="ja-JP" altLang="en-US" sz="1100" b="1" dirty="0">
                <a:solidFill>
                  <a:schemeClr val="bg2"/>
                </a:solidFill>
              </a:rPr>
              <a:t>自分のメンバーに関する申し送りメモが作成されたときに、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メール通知を受け取るかどうか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設定できます。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画面イメージ：トピック確認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予定・メンバーが設定したトピックを確認してください。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AA0C7A-FCC1-2F48-CD23-DB1FCEF2AC3D}"/>
              </a:ext>
            </a:extLst>
          </p:cNvPr>
          <p:cNvSpPr txBox="1"/>
          <p:nvPr/>
        </p:nvSpPr>
        <p:spPr>
          <a:xfrm>
            <a:off x="5231328" y="1408301"/>
            <a:ext cx="3168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▼トピック確認・返信画面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F12EAE6-3841-5FD4-5FF3-340EA215E1B2}"/>
              </a:ext>
            </a:extLst>
          </p:cNvPr>
          <p:cNvGrpSpPr/>
          <p:nvPr/>
        </p:nvGrpSpPr>
        <p:grpSpPr>
          <a:xfrm>
            <a:off x="5286221" y="1707718"/>
            <a:ext cx="4291881" cy="3882272"/>
            <a:chOff x="5286222" y="1707718"/>
            <a:chExt cx="4087102" cy="369703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F3B4813-6646-FE2A-834F-A83AD5CA3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0240"/>
            <a:stretch/>
          </p:blipFill>
          <p:spPr>
            <a:xfrm>
              <a:off x="5286222" y="1707718"/>
              <a:ext cx="4087102" cy="36970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FDB39E3-AFBD-A14F-0332-638805677198}"/>
                </a:ext>
              </a:extLst>
            </p:cNvPr>
            <p:cNvSpPr/>
            <p:nvPr/>
          </p:nvSpPr>
          <p:spPr>
            <a:xfrm>
              <a:off x="5514309" y="2160782"/>
              <a:ext cx="1269675" cy="131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b="1" dirty="0">
                  <a:solidFill>
                    <a:schemeClr val="tx1"/>
                  </a:solidFill>
                </a:rPr>
                <a:t>田町 明 </a:t>
              </a:r>
              <a:r>
                <a:rPr kumimoji="1" lang="ja-JP" altLang="en-US" sz="600" b="1" dirty="0">
                  <a:solidFill>
                    <a:schemeClr val="tx1"/>
                  </a:solidFill>
                </a:rPr>
                <a:t>さん</a:t>
              </a:r>
              <a:endParaRPr kumimoji="1" lang="ja-JP" altLang="en-US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2CB3E899-58CF-45AC-FE41-1DED4C5D6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63" b="9430"/>
            <a:stretch/>
          </p:blipFill>
          <p:spPr>
            <a:xfrm>
              <a:off x="5331128" y="3483660"/>
              <a:ext cx="4035890" cy="1869421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67AE0C4-CFF4-4056-4C01-DA916ACA580A}"/>
                </a:ext>
              </a:extLst>
            </p:cNvPr>
            <p:cNvSpPr/>
            <p:nvPr/>
          </p:nvSpPr>
          <p:spPr>
            <a:xfrm>
              <a:off x="5354574" y="2908054"/>
              <a:ext cx="1152000" cy="2191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2025/11/17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（月）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11:00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～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12:00</a:t>
              </a:r>
              <a:endParaRPr kumimoji="1" lang="ja-JP" altLang="en-US" sz="600" b="1" dirty="0">
                <a:solidFill>
                  <a:srgbClr val="39728E"/>
                </a:solidFill>
                <a:latin typeface="+mn-ea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B949F4-1E52-70DB-FBB2-DC250BFA19C5}"/>
              </a:ext>
            </a:extLst>
          </p:cNvPr>
          <p:cNvSpPr txBox="1"/>
          <p:nvPr/>
        </p:nvSpPr>
        <p:spPr>
          <a:xfrm>
            <a:off x="324000" y="1408301"/>
            <a:ext cx="46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▼当日の通知メール（例）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通知</a:t>
            </a:r>
            <a:r>
              <a:rPr kumimoji="1" lang="en-US" altLang="ja-JP" sz="1200" dirty="0"/>
              <a:t>ON</a:t>
            </a:r>
            <a:r>
              <a:rPr kumimoji="1" lang="ja-JP" altLang="en-US" sz="1200" dirty="0"/>
              <a:t>の場合のみ送信されます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B06794-E7BA-2BE5-49FA-7DDECCDC86AC}"/>
              </a:ext>
            </a:extLst>
          </p:cNvPr>
          <p:cNvSpPr txBox="1"/>
          <p:nvPr/>
        </p:nvSpPr>
        <p:spPr>
          <a:xfrm>
            <a:off x="324000" y="3960568"/>
            <a:ext cx="381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</a:t>
            </a:r>
            <a:r>
              <a:rPr kumimoji="1" lang="en-US" altLang="ja-JP" sz="1200" dirty="0"/>
              <a:t>TOP</a:t>
            </a:r>
            <a:r>
              <a:rPr kumimoji="1" lang="ja-JP" altLang="en-US" sz="1200" dirty="0"/>
              <a:t>画面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06BDC1D-A058-E7D2-B622-863F1C2E31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824"/>
          <a:stretch/>
        </p:blipFill>
        <p:spPr>
          <a:xfrm>
            <a:off x="449545" y="4317023"/>
            <a:ext cx="4503455" cy="208142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A4D0EEA-F4BF-F909-9D07-EF47DD4D9719}"/>
              </a:ext>
            </a:extLst>
          </p:cNvPr>
          <p:cNvSpPr/>
          <p:nvPr/>
        </p:nvSpPr>
        <p:spPr>
          <a:xfrm>
            <a:off x="449545" y="1685300"/>
            <a:ext cx="4503455" cy="21958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</a:rPr>
              <a:t>上司敦さん、お疲れ様です。本日の</a:t>
            </a:r>
            <a:r>
              <a:rPr kumimoji="1" lang="en-US" altLang="ja-JP" sz="900" dirty="0">
                <a:solidFill>
                  <a:schemeClr val="tx1"/>
                </a:solidFill>
              </a:rPr>
              <a:t>1on1</a:t>
            </a:r>
            <a:r>
              <a:rPr kumimoji="1" lang="ja-JP" altLang="en-US" sz="900" dirty="0">
                <a:solidFill>
                  <a:schemeClr val="tx1"/>
                </a:solidFill>
              </a:rPr>
              <a:t>予定をお知らせします。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---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田町 明さんとの</a:t>
            </a:r>
            <a:r>
              <a:rPr kumimoji="1" lang="en-US" altLang="ja-JP" sz="900" dirty="0">
                <a:solidFill>
                  <a:schemeClr val="tx1"/>
                </a:solidFill>
              </a:rPr>
              <a:t>1on1</a:t>
            </a:r>
          </a:p>
          <a:p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▼</a:t>
            </a:r>
            <a:r>
              <a:rPr kumimoji="1" lang="ja-JP" altLang="en-US" sz="900" dirty="0">
                <a:solidFill>
                  <a:schemeClr val="tx1"/>
                </a:solidFill>
              </a:rPr>
              <a:t>日程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2025/11/17(</a:t>
            </a:r>
            <a:r>
              <a:rPr kumimoji="1" lang="ja-JP" altLang="en-US" sz="900" dirty="0">
                <a:solidFill>
                  <a:schemeClr val="tx1"/>
                </a:solidFill>
              </a:rPr>
              <a:t>月</a:t>
            </a:r>
            <a:r>
              <a:rPr kumimoji="1" lang="en-US" altLang="ja-JP" sz="900" dirty="0">
                <a:solidFill>
                  <a:schemeClr val="tx1"/>
                </a:solidFill>
              </a:rPr>
              <a:t>) 11:00 - 12:00</a:t>
            </a:r>
          </a:p>
          <a:p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▼</a:t>
            </a:r>
            <a:r>
              <a:rPr kumimoji="1" lang="ja-JP" altLang="en-US" sz="900" dirty="0">
                <a:solidFill>
                  <a:schemeClr val="tx1"/>
                </a:solidFill>
              </a:rPr>
              <a:t>トピック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・業務の状況・進め方 </a:t>
            </a:r>
            <a:r>
              <a:rPr kumimoji="1" lang="en-US" altLang="ja-JP" sz="900" dirty="0">
                <a:solidFill>
                  <a:schemeClr val="tx1"/>
                </a:solidFill>
              </a:rPr>
              <a:t>– </a:t>
            </a:r>
            <a:r>
              <a:rPr kumimoji="1" lang="ja-JP" altLang="en-US" sz="900" dirty="0">
                <a:solidFill>
                  <a:schemeClr val="tx1"/>
                </a:solidFill>
              </a:rPr>
              <a:t>話を聞いてほしい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・今後のキャリア </a:t>
            </a:r>
            <a:r>
              <a:rPr kumimoji="1" lang="en-US" altLang="ja-JP" sz="900" dirty="0">
                <a:solidFill>
                  <a:schemeClr val="tx1"/>
                </a:solidFill>
              </a:rPr>
              <a:t>– </a:t>
            </a:r>
            <a:r>
              <a:rPr kumimoji="1" lang="ja-JP" altLang="en-US" sz="900" dirty="0">
                <a:solidFill>
                  <a:schemeClr val="tx1"/>
                </a:solidFill>
              </a:rPr>
              <a:t>スキルアップしたい</a:t>
            </a:r>
          </a:p>
          <a:p>
            <a:endParaRPr kumimoji="1" lang="ja-JP" altLang="en-US" sz="900" dirty="0">
              <a:solidFill>
                <a:schemeClr val="tx1"/>
              </a:solidFill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▼</a:t>
            </a:r>
            <a:r>
              <a:rPr kumimoji="1" lang="en-US" altLang="ja-JP" sz="900" dirty="0">
                <a:solidFill>
                  <a:schemeClr val="tx1"/>
                </a:solidFill>
              </a:rPr>
              <a:t>URL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https://xxxxxxxxxxxxxxxxxxxxxxxxxxxxxxxxxx</a:t>
            </a:r>
            <a:endParaRPr kumimoji="1" lang="ja-JP" altLang="en-US" sz="900" dirty="0">
              <a:solidFill>
                <a:schemeClr val="tx1"/>
              </a:solidFill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企業</a:t>
            </a:r>
            <a:r>
              <a:rPr kumimoji="1" lang="en-US" altLang="ja-JP" sz="900" dirty="0">
                <a:solidFill>
                  <a:schemeClr val="tx1"/>
                </a:solidFill>
              </a:rPr>
              <a:t>ID:XXX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ログイン</a:t>
            </a:r>
            <a:r>
              <a:rPr kumimoji="1" lang="en-US" altLang="ja-JP" sz="900" dirty="0">
                <a:solidFill>
                  <a:schemeClr val="tx1"/>
                </a:solidFill>
              </a:rPr>
              <a:t>ID:XXX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DB57ACD-AE9A-5938-7B94-1E6F511E7CF2}"/>
              </a:ext>
            </a:extLst>
          </p:cNvPr>
          <p:cNvSpPr/>
          <p:nvPr/>
        </p:nvSpPr>
        <p:spPr>
          <a:xfrm>
            <a:off x="521211" y="3378200"/>
            <a:ext cx="2670175" cy="1759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4D7ACF6-E336-7DC3-701C-3EFB7CA52307}"/>
              </a:ext>
            </a:extLst>
          </p:cNvPr>
          <p:cNvSpPr/>
          <p:nvPr/>
        </p:nvSpPr>
        <p:spPr>
          <a:xfrm>
            <a:off x="521211" y="5869382"/>
            <a:ext cx="999860" cy="3204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7BB0048-130C-1A6B-C84F-29560B4B84C9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191386" y="2197100"/>
            <a:ext cx="2039942" cy="1269062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DCC5E7C-7428-6E4D-CCAC-C8C96A4D5CF0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521071" y="2292436"/>
            <a:ext cx="3765151" cy="3737147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吹き出し 15">
            <a:extLst>
              <a:ext uri="{FF2B5EF4-FFF2-40B4-BE49-F238E27FC236}">
                <a16:creationId xmlns:a16="http://schemas.microsoft.com/office/drawing/2014/main" id="{C48C0D1A-A983-9744-C69A-9887B24BAFD8}"/>
              </a:ext>
            </a:extLst>
          </p:cNvPr>
          <p:cNvSpPr/>
          <p:nvPr/>
        </p:nvSpPr>
        <p:spPr>
          <a:xfrm>
            <a:off x="6483293" y="1950954"/>
            <a:ext cx="966367" cy="469990"/>
          </a:xfrm>
          <a:prstGeom prst="wedgeRectCallout">
            <a:avLst>
              <a:gd name="adj1" fmla="val -64379"/>
              <a:gd name="adj2" fmla="val 576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メンバー名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24" name="四角形吹き出し 15">
            <a:extLst>
              <a:ext uri="{FF2B5EF4-FFF2-40B4-BE49-F238E27FC236}">
                <a16:creationId xmlns:a16="http://schemas.microsoft.com/office/drawing/2014/main" id="{229B2F89-A298-1803-63A9-10BD13B2CA75}"/>
              </a:ext>
            </a:extLst>
          </p:cNvPr>
          <p:cNvSpPr/>
          <p:nvPr/>
        </p:nvSpPr>
        <p:spPr>
          <a:xfrm>
            <a:off x="8442917" y="3476167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メンバーが申請したトピック①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2" name="四角形吹き出し 15">
            <a:extLst>
              <a:ext uri="{FF2B5EF4-FFF2-40B4-BE49-F238E27FC236}">
                <a16:creationId xmlns:a16="http://schemas.microsoft.com/office/drawing/2014/main" id="{0C5786C4-A2DB-CE2E-97C4-65CBC1CCB8F9}"/>
              </a:ext>
            </a:extLst>
          </p:cNvPr>
          <p:cNvSpPr/>
          <p:nvPr/>
        </p:nvSpPr>
        <p:spPr>
          <a:xfrm>
            <a:off x="7295209" y="5522784"/>
            <a:ext cx="2109277" cy="469990"/>
          </a:xfrm>
          <a:prstGeom prst="wedgeRectCallout">
            <a:avLst>
              <a:gd name="adj1" fmla="val 13837"/>
              <a:gd name="adj2" fmla="val -8756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上司・閲覧者が記入できるメモ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（メンバーにも公開されます）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3" name="四角形吹き出し 15">
            <a:extLst>
              <a:ext uri="{FF2B5EF4-FFF2-40B4-BE49-F238E27FC236}">
                <a16:creationId xmlns:a16="http://schemas.microsoft.com/office/drawing/2014/main" id="{28AFC1F6-46E9-D6FE-6531-405775E63794}"/>
              </a:ext>
            </a:extLst>
          </p:cNvPr>
          <p:cNvSpPr/>
          <p:nvPr/>
        </p:nvSpPr>
        <p:spPr>
          <a:xfrm>
            <a:off x="8274115" y="2154747"/>
            <a:ext cx="1182340" cy="469990"/>
          </a:xfrm>
          <a:prstGeom prst="wedgeRectCallout">
            <a:avLst>
              <a:gd name="adj1" fmla="val 10203"/>
              <a:gd name="adj2" fmla="val 849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9CCBE86-CF7A-5EE1-352C-01B153E320F9}"/>
              </a:ext>
            </a:extLst>
          </p:cNvPr>
          <p:cNvSpPr/>
          <p:nvPr/>
        </p:nvSpPr>
        <p:spPr>
          <a:xfrm>
            <a:off x="5357998" y="3522034"/>
            <a:ext cx="3037764" cy="4241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181C74-0A4F-8025-AFA9-81305E0C1799}"/>
              </a:ext>
            </a:extLst>
          </p:cNvPr>
          <p:cNvSpPr/>
          <p:nvPr/>
        </p:nvSpPr>
        <p:spPr>
          <a:xfrm>
            <a:off x="5357998" y="4554184"/>
            <a:ext cx="3037764" cy="4241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吹き出し 15">
            <a:extLst>
              <a:ext uri="{FF2B5EF4-FFF2-40B4-BE49-F238E27FC236}">
                <a16:creationId xmlns:a16="http://schemas.microsoft.com/office/drawing/2014/main" id="{E43AE061-0320-CF07-2F7F-B6F13235F397}"/>
              </a:ext>
            </a:extLst>
          </p:cNvPr>
          <p:cNvSpPr/>
          <p:nvPr/>
        </p:nvSpPr>
        <p:spPr>
          <a:xfrm>
            <a:off x="8442917" y="4475837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メンバーが申請したトピック②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の流れ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7FEA771E-2FE8-8C25-7BBA-E40AEC6F5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3922" y="4037940"/>
            <a:ext cx="495942" cy="495942"/>
          </a:xfrm>
          <a:prstGeom prst="rect">
            <a:avLst/>
          </a:prstGeom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0CD4E9A2-C94C-F56E-1C2C-79B45AA6C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3922" y="5490414"/>
            <a:ext cx="495942" cy="495942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54834BE3-A432-60F1-8948-6646052BA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3922" y="2480801"/>
            <a:ext cx="495942" cy="4959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6EBD60-E1ED-9FC9-DFD2-32D4A18CB67F}"/>
              </a:ext>
            </a:extLst>
          </p:cNvPr>
          <p:cNvSpPr txBox="1"/>
          <p:nvPr/>
        </p:nvSpPr>
        <p:spPr>
          <a:xfrm>
            <a:off x="1021455" y="2220982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人事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31E656-6216-7529-E8A9-5EC0EB1D0BEA}"/>
              </a:ext>
            </a:extLst>
          </p:cNvPr>
          <p:cNvSpPr txBox="1"/>
          <p:nvPr/>
        </p:nvSpPr>
        <p:spPr>
          <a:xfrm>
            <a:off x="706582" y="3788915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E8C927-B888-4B82-0A2C-054E0D1DFE76}"/>
              </a:ext>
            </a:extLst>
          </p:cNvPr>
          <p:cNvSpPr txBox="1"/>
          <p:nvPr/>
        </p:nvSpPr>
        <p:spPr>
          <a:xfrm>
            <a:off x="706582" y="525872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メンバー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E0FADC0-B75E-F247-838E-62B622C646D5}"/>
              </a:ext>
            </a:extLst>
          </p:cNvPr>
          <p:cNvSpPr/>
          <p:nvPr/>
        </p:nvSpPr>
        <p:spPr>
          <a:xfrm>
            <a:off x="2003852" y="2274894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案内メール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3CFC49E-23C6-CCD8-1C64-18DFADA3CA00}"/>
              </a:ext>
            </a:extLst>
          </p:cNvPr>
          <p:cNvSpPr/>
          <p:nvPr/>
        </p:nvSpPr>
        <p:spPr>
          <a:xfrm>
            <a:off x="2355034" y="3844431"/>
            <a:ext cx="150756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A29492A-0ED3-730E-220C-2CF6A0390D0C}"/>
              </a:ext>
            </a:extLst>
          </p:cNvPr>
          <p:cNvSpPr/>
          <p:nvPr/>
        </p:nvSpPr>
        <p:spPr>
          <a:xfrm>
            <a:off x="2355034" y="5284507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178BD7B-FF9E-6B2A-8328-C1809B4CA986}"/>
              </a:ext>
            </a:extLst>
          </p:cNvPr>
          <p:cNvSpPr/>
          <p:nvPr/>
        </p:nvSpPr>
        <p:spPr>
          <a:xfrm>
            <a:off x="4150136" y="3844938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作成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33A551B-69C8-C259-C6CA-2977A9ABDB50}"/>
              </a:ext>
            </a:extLst>
          </p:cNvPr>
          <p:cNvSpPr/>
          <p:nvPr/>
        </p:nvSpPr>
        <p:spPr>
          <a:xfrm>
            <a:off x="4150136" y="5284507"/>
            <a:ext cx="997361" cy="7018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6E7EF87B-FC5F-6CAB-FE16-EB7A6C893C65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1645077" y="3485398"/>
            <a:ext cx="1218613" cy="201302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80960F48-2586-F97F-A192-8277DE190D76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957403" y="4237801"/>
            <a:ext cx="2593958" cy="201303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8427470-5F36-AA96-F86D-59E7D0D30363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>
            <a:off x="3862603" y="4195356"/>
            <a:ext cx="287533" cy="50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E3419536-2879-22D7-0D8A-5CB272C9B0F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4648817" y="4546787"/>
            <a:ext cx="0" cy="73772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C4F006A-2ADF-DC9B-6031-BBF87A806922}"/>
              </a:ext>
            </a:extLst>
          </p:cNvPr>
          <p:cNvSpPr/>
          <p:nvPr/>
        </p:nvSpPr>
        <p:spPr>
          <a:xfrm>
            <a:off x="5432306" y="5284507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8F91C9A-6D76-78EC-A32B-25A65F1F0758}"/>
              </a:ext>
            </a:extLst>
          </p:cNvPr>
          <p:cNvSpPr/>
          <p:nvPr/>
        </p:nvSpPr>
        <p:spPr>
          <a:xfrm>
            <a:off x="5432306" y="3821732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B7C1DAA-E013-B8A3-594D-90952CB54D9C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5136724" y="5635432"/>
            <a:ext cx="29558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03CAD939-553A-C4EB-380F-D05B31954F24}"/>
              </a:ext>
            </a:extLst>
          </p:cNvPr>
          <p:cNvCxnSpPr>
            <a:cxnSpLocks/>
            <a:stCxn id="47" idx="0"/>
            <a:endCxn id="48" idx="2"/>
          </p:cNvCxnSpPr>
          <p:nvPr/>
        </p:nvCxnSpPr>
        <p:spPr>
          <a:xfrm flipV="1">
            <a:off x="5930987" y="4523581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図 55">
            <a:extLst>
              <a:ext uri="{FF2B5EF4-FFF2-40B4-BE49-F238E27FC236}">
                <a16:creationId xmlns:a16="http://schemas.microsoft.com/office/drawing/2014/main" id="{E29AE851-6331-757C-8195-0BFA1B3569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05" y="4726411"/>
            <a:ext cx="251062" cy="25106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1AFE9B52-68F7-174F-2EDA-4A53059BC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60" y="3089307"/>
            <a:ext cx="251062" cy="25106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09F5ADE-BAAC-15C9-0E85-C5558FCEE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58" y="4726411"/>
            <a:ext cx="251062" cy="251062"/>
          </a:xfrm>
          <a:prstGeom prst="rect">
            <a:avLst/>
          </a:prstGeom>
        </p:spPr>
      </p:pic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66656C1D-34C9-92FE-FD64-58B17AD7CE1C}"/>
              </a:ext>
            </a:extLst>
          </p:cNvPr>
          <p:cNvSpPr/>
          <p:nvPr/>
        </p:nvSpPr>
        <p:spPr>
          <a:xfrm>
            <a:off x="6733816" y="3821732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メモ記入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C0E57C2A-270A-A3EC-85FD-7B9A240210AF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429667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CE2D668B-9E97-86AB-5572-2D01AE0A1BA6}"/>
              </a:ext>
            </a:extLst>
          </p:cNvPr>
          <p:cNvCxnSpPr>
            <a:cxnSpLocks/>
          </p:cNvCxnSpPr>
          <p:nvPr/>
        </p:nvCxnSpPr>
        <p:spPr>
          <a:xfrm>
            <a:off x="6429667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6F4F776-73D5-6234-0082-927B71302996}"/>
              </a:ext>
            </a:extLst>
          </p:cNvPr>
          <p:cNvSpPr/>
          <p:nvPr/>
        </p:nvSpPr>
        <p:spPr>
          <a:xfrm>
            <a:off x="8025274" y="3821732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042CBD2-B1FA-C8C6-280B-D988325E357C}"/>
              </a:ext>
            </a:extLst>
          </p:cNvPr>
          <p:cNvCxnSpPr>
            <a:cxnSpLocks/>
          </p:cNvCxnSpPr>
          <p:nvPr/>
        </p:nvCxnSpPr>
        <p:spPr>
          <a:xfrm>
            <a:off x="7731177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AC6FB33-150C-E575-E397-3B71D09FC3BB}"/>
              </a:ext>
            </a:extLst>
          </p:cNvPr>
          <p:cNvCxnSpPr>
            <a:cxnSpLocks/>
          </p:cNvCxnSpPr>
          <p:nvPr/>
        </p:nvCxnSpPr>
        <p:spPr>
          <a:xfrm>
            <a:off x="7731177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矢印: 五方向 30">
            <a:extLst>
              <a:ext uri="{FF2B5EF4-FFF2-40B4-BE49-F238E27FC236}">
                <a16:creationId xmlns:a16="http://schemas.microsoft.com/office/drawing/2014/main" id="{2BDEFEBE-D49D-C4D7-D255-C955CADADBC0}"/>
              </a:ext>
            </a:extLst>
          </p:cNvPr>
          <p:cNvSpPr/>
          <p:nvPr/>
        </p:nvSpPr>
        <p:spPr>
          <a:xfrm>
            <a:off x="2003852" y="1809212"/>
            <a:ext cx="4532933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32" name="矢印: 五方向 31">
            <a:extLst>
              <a:ext uri="{FF2B5EF4-FFF2-40B4-BE49-F238E27FC236}">
                <a16:creationId xmlns:a16="http://schemas.microsoft.com/office/drawing/2014/main" id="{A1A3CADA-9D49-66E2-9036-3EAD50BB7690}"/>
              </a:ext>
            </a:extLst>
          </p:cNvPr>
          <p:cNvSpPr/>
          <p:nvPr/>
        </p:nvSpPr>
        <p:spPr>
          <a:xfrm>
            <a:off x="6536785" y="1809212"/>
            <a:ext cx="1249251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中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33" name="矢印: 五方向 32">
            <a:extLst>
              <a:ext uri="{FF2B5EF4-FFF2-40B4-BE49-F238E27FC236}">
                <a16:creationId xmlns:a16="http://schemas.microsoft.com/office/drawing/2014/main" id="{7D804FAA-9ADB-9A52-E658-BEF599692150}"/>
              </a:ext>
            </a:extLst>
          </p:cNvPr>
          <p:cNvSpPr/>
          <p:nvPr/>
        </p:nvSpPr>
        <p:spPr>
          <a:xfrm>
            <a:off x="7786036" y="1809212"/>
            <a:ext cx="123659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後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F75225D-C1D7-C361-EAB0-558EDDE0A786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案内メールが届いたら、初期設定後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インサイズから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の予定を作成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当日に、メンバーからの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トピック申請通知が届きます。必ずご確認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ください。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FBC9E21-5830-0059-2283-4F58387B7CD9}"/>
              </a:ext>
            </a:extLst>
          </p:cNvPr>
          <p:cNvGrpSpPr/>
          <p:nvPr/>
        </p:nvGrpSpPr>
        <p:grpSpPr>
          <a:xfrm>
            <a:off x="7132680" y="0"/>
            <a:ext cx="2782547" cy="1147565"/>
            <a:chOff x="7066802" y="75001"/>
            <a:chExt cx="2782547" cy="1147565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65997C8-2E6F-EC17-5079-E6F6DD8EE5A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D73C513D-D331-475D-FF17-A92CBE854D2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E2CBBE12-BF2D-9EC4-DE3C-904E402BFCE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20128A7F-5A3B-07A9-67D9-155BDAD1B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350B65-46A2-AA1C-7DAC-A172DBF32296}"/>
              </a:ext>
            </a:extLst>
          </p:cNvPr>
          <p:cNvSpPr txBox="1"/>
          <p:nvPr/>
        </p:nvSpPr>
        <p:spPr>
          <a:xfrm>
            <a:off x="5920044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1on1</a:t>
            </a:r>
            <a:r>
              <a:rPr kumimoji="1" lang="ja-JP" altLang="en-US" sz="700" dirty="0"/>
              <a:t>当日に通知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7E73A6-9F62-3421-7F44-1C28C587E7F3}"/>
              </a:ext>
            </a:extLst>
          </p:cNvPr>
          <p:cNvSpPr txBox="1"/>
          <p:nvPr/>
        </p:nvSpPr>
        <p:spPr>
          <a:xfrm>
            <a:off x="4622497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344048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参考）</a:t>
            </a:r>
            <a:r>
              <a:rPr lang="en-US" altLang="ja-JP" dirty="0"/>
              <a:t>1on1</a:t>
            </a:r>
            <a:r>
              <a:rPr lang="ja-JP" altLang="en-US" dirty="0"/>
              <a:t>の流れ　アンケートと同時に実施する場合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C58644-49AD-D01A-8528-8D0E57F0716B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アンケートを実施する場合、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案内メールと同時に回答依頼メール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が届きます。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アンケート結果が出るタイミングで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を実施し、これまで通りレポートをご参考ください。</a:t>
            </a: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65FB5A0D-E5C2-ED73-AF19-76B4214D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430" y="4037940"/>
            <a:ext cx="495942" cy="495942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C80BAED9-84D7-3A90-CA9A-2EE1FA726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430" y="5490414"/>
            <a:ext cx="495942" cy="495942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0F727E1A-29DF-4A43-5B8B-6C63F25BA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430" y="2480801"/>
            <a:ext cx="495942" cy="49594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EF5517F-9E68-7F2F-27B9-DB08FAA66051}"/>
              </a:ext>
            </a:extLst>
          </p:cNvPr>
          <p:cNvSpPr txBox="1"/>
          <p:nvPr/>
        </p:nvSpPr>
        <p:spPr>
          <a:xfrm>
            <a:off x="249963" y="2220982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人事</a:t>
            </a:r>
            <a:endParaRPr kumimoji="1" lang="ja-JP" altLang="en-US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A1A20D-E586-EBFA-C3CE-FBA0A7E59999}"/>
              </a:ext>
            </a:extLst>
          </p:cNvPr>
          <p:cNvSpPr txBox="1"/>
          <p:nvPr/>
        </p:nvSpPr>
        <p:spPr>
          <a:xfrm>
            <a:off x="-64910" y="3788915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C4050F-0B63-9646-BFAA-7C9B9CA88564}"/>
              </a:ext>
            </a:extLst>
          </p:cNvPr>
          <p:cNvSpPr txBox="1"/>
          <p:nvPr/>
        </p:nvSpPr>
        <p:spPr>
          <a:xfrm>
            <a:off x="-64910" y="533718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メンバー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3AE91207-3CB3-D514-B80A-A0C4B1E0BBB1}"/>
              </a:ext>
            </a:extLst>
          </p:cNvPr>
          <p:cNvSpPr/>
          <p:nvPr/>
        </p:nvSpPr>
        <p:spPr>
          <a:xfrm>
            <a:off x="1460026" y="2793512"/>
            <a:ext cx="1298195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案内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4BF1076B-274F-F46D-2A1F-11EC52BB1A43}"/>
              </a:ext>
            </a:extLst>
          </p:cNvPr>
          <p:cNvSpPr/>
          <p:nvPr/>
        </p:nvSpPr>
        <p:spPr>
          <a:xfrm>
            <a:off x="1583543" y="3844431"/>
            <a:ext cx="101604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9663AD69-F673-DDFD-4511-C5E9254513A5}"/>
              </a:ext>
            </a:extLst>
          </p:cNvPr>
          <p:cNvSpPr/>
          <p:nvPr/>
        </p:nvSpPr>
        <p:spPr>
          <a:xfrm>
            <a:off x="1583543" y="5284507"/>
            <a:ext cx="101604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F1897129-D964-459C-AD87-889EEADB7389}"/>
              </a:ext>
            </a:extLst>
          </p:cNvPr>
          <p:cNvSpPr/>
          <p:nvPr/>
        </p:nvSpPr>
        <p:spPr>
          <a:xfrm>
            <a:off x="3909800" y="3844938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作成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E96EC906-BF32-5C96-86D7-862C2D2FA352}"/>
              </a:ext>
            </a:extLst>
          </p:cNvPr>
          <p:cNvSpPr/>
          <p:nvPr/>
        </p:nvSpPr>
        <p:spPr>
          <a:xfrm>
            <a:off x="3900035" y="5284507"/>
            <a:ext cx="997361" cy="7018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66" name="コネクタ: カギ線 65">
            <a:extLst>
              <a:ext uri="{FF2B5EF4-FFF2-40B4-BE49-F238E27FC236}">
                <a16:creationId xmlns:a16="http://schemas.microsoft.com/office/drawing/2014/main" id="{700C61CB-175E-0F59-10E4-7251B1B3AD99}"/>
              </a:ext>
            </a:extLst>
          </p:cNvPr>
          <p:cNvCxnSpPr>
            <a:cxnSpLocks/>
            <a:endCxn id="38" idx="1"/>
          </p:cNvCxnSpPr>
          <p:nvPr/>
        </p:nvCxnSpPr>
        <p:spPr>
          <a:xfrm rot="16200000" flipH="1">
            <a:off x="873584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コネクタ: カギ線 66">
            <a:extLst>
              <a:ext uri="{FF2B5EF4-FFF2-40B4-BE49-F238E27FC236}">
                <a16:creationId xmlns:a16="http://schemas.microsoft.com/office/drawing/2014/main" id="{055795CC-F5F4-7EC0-452D-5579F25A7B76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24059" y="4075947"/>
            <a:ext cx="2917665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401ECC3C-4492-D842-593F-A99769F854D3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 flipH="1">
            <a:off x="4398716" y="4546787"/>
            <a:ext cx="0" cy="73772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8EC5DC88-ACD2-CDD4-F212-882144C50EBE}"/>
              </a:ext>
            </a:extLst>
          </p:cNvPr>
          <p:cNvSpPr/>
          <p:nvPr/>
        </p:nvSpPr>
        <p:spPr>
          <a:xfrm>
            <a:off x="5048926" y="5284507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6FB824F5-CC12-7D54-694C-7B0870115775}"/>
              </a:ext>
            </a:extLst>
          </p:cNvPr>
          <p:cNvSpPr/>
          <p:nvPr/>
        </p:nvSpPr>
        <p:spPr>
          <a:xfrm>
            <a:off x="5088275" y="3821732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94F65418-CC21-3144-6A47-0D80C887E11E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891897" y="5635432"/>
            <a:ext cx="15702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ABA8513D-B502-19A7-AAAA-B574CBA0F3D4}"/>
              </a:ext>
            </a:extLst>
          </p:cNvPr>
          <p:cNvCxnSpPr>
            <a:cxnSpLocks/>
            <a:stCxn id="73" idx="0"/>
            <a:endCxn id="74" idx="2"/>
          </p:cNvCxnSpPr>
          <p:nvPr/>
        </p:nvCxnSpPr>
        <p:spPr>
          <a:xfrm flipV="1">
            <a:off x="5547607" y="4523581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図 76">
            <a:extLst>
              <a:ext uri="{FF2B5EF4-FFF2-40B4-BE49-F238E27FC236}">
                <a16:creationId xmlns:a16="http://schemas.microsoft.com/office/drawing/2014/main" id="{5870D79E-A5E9-E5A0-227E-925F323CD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35" y="4726411"/>
            <a:ext cx="251062" cy="251062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116F9F5E-764E-1511-740C-234C3C507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68" y="3263560"/>
            <a:ext cx="251062" cy="251062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75A75A9E-C1E6-6AC4-7F6C-DDC6494ED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56" y="4726411"/>
            <a:ext cx="251062" cy="251062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0F9B93B3-5C87-A66D-C395-435C35E4E104}"/>
              </a:ext>
            </a:extLst>
          </p:cNvPr>
          <p:cNvSpPr/>
          <p:nvPr/>
        </p:nvSpPr>
        <p:spPr>
          <a:xfrm>
            <a:off x="7529499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レポート参照</a:t>
            </a:r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endParaRPr kumimoji="1" lang="en-US" altLang="ja-JP" sz="1200" b="1" dirty="0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メモ記入</a:t>
            </a: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8EA7D63D-FA0A-4164-CDB1-DA10934EC508}"/>
              </a:ext>
            </a:extLst>
          </p:cNvPr>
          <p:cNvCxnSpPr>
            <a:cxnSpLocks/>
          </p:cNvCxnSpPr>
          <p:nvPr/>
        </p:nvCxnSpPr>
        <p:spPr>
          <a:xfrm>
            <a:off x="6934172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1E5B8494-CB38-3E7C-506B-14505C61C453}"/>
              </a:ext>
            </a:extLst>
          </p:cNvPr>
          <p:cNvSpPr/>
          <p:nvPr/>
        </p:nvSpPr>
        <p:spPr>
          <a:xfrm>
            <a:off x="8676002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7735193A-1B05-C1FC-B4F2-48244FF06CC7}"/>
              </a:ext>
            </a:extLst>
          </p:cNvPr>
          <p:cNvCxnSpPr>
            <a:cxnSpLocks/>
          </p:cNvCxnSpPr>
          <p:nvPr/>
        </p:nvCxnSpPr>
        <p:spPr>
          <a:xfrm>
            <a:off x="8431600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75A4E242-9E29-8BCD-601F-CCF3467A92B1}"/>
              </a:ext>
            </a:extLst>
          </p:cNvPr>
          <p:cNvCxnSpPr>
            <a:cxnSpLocks/>
          </p:cNvCxnSpPr>
          <p:nvPr/>
        </p:nvCxnSpPr>
        <p:spPr>
          <a:xfrm>
            <a:off x="8431600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矢印: 五方向 86">
            <a:extLst>
              <a:ext uri="{FF2B5EF4-FFF2-40B4-BE49-F238E27FC236}">
                <a16:creationId xmlns:a16="http://schemas.microsoft.com/office/drawing/2014/main" id="{46B09222-45D9-501C-3A25-A0FA2BC242BC}"/>
              </a:ext>
            </a:extLst>
          </p:cNvPr>
          <p:cNvSpPr/>
          <p:nvPr/>
        </p:nvSpPr>
        <p:spPr>
          <a:xfrm>
            <a:off x="1232361" y="1809212"/>
            <a:ext cx="6282018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88" name="矢印: 五方向 87">
            <a:extLst>
              <a:ext uri="{FF2B5EF4-FFF2-40B4-BE49-F238E27FC236}">
                <a16:creationId xmlns:a16="http://schemas.microsoft.com/office/drawing/2014/main" id="{F3144413-C210-3EF9-4FE2-D78D0A672117}"/>
              </a:ext>
            </a:extLst>
          </p:cNvPr>
          <p:cNvSpPr/>
          <p:nvPr/>
        </p:nvSpPr>
        <p:spPr>
          <a:xfrm>
            <a:off x="7514378" y="1809212"/>
            <a:ext cx="1053225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中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89" name="矢印: 五方向 88">
            <a:extLst>
              <a:ext uri="{FF2B5EF4-FFF2-40B4-BE49-F238E27FC236}">
                <a16:creationId xmlns:a16="http://schemas.microsoft.com/office/drawing/2014/main" id="{2375C25C-0C3B-4EA7-0950-6866CEE47125}"/>
              </a:ext>
            </a:extLst>
          </p:cNvPr>
          <p:cNvSpPr/>
          <p:nvPr/>
        </p:nvSpPr>
        <p:spPr>
          <a:xfrm>
            <a:off x="8567603" y="1809212"/>
            <a:ext cx="104255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後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99" name="四角形: 角を丸くする 98">
            <a:extLst>
              <a:ext uri="{FF2B5EF4-FFF2-40B4-BE49-F238E27FC236}">
                <a16:creationId xmlns:a16="http://schemas.microsoft.com/office/drawing/2014/main" id="{59DF66D3-C933-551A-F48A-C0361C08FFB6}"/>
              </a:ext>
            </a:extLst>
          </p:cNvPr>
          <p:cNvSpPr/>
          <p:nvPr/>
        </p:nvSpPr>
        <p:spPr>
          <a:xfrm>
            <a:off x="5697504" y="2274894"/>
            <a:ext cx="941153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結果通知メール</a:t>
            </a:r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B4718B27-CCCA-D5BC-A01B-0B2ADA1B6DE6}"/>
              </a:ext>
            </a:extLst>
          </p:cNvPr>
          <p:cNvSpPr/>
          <p:nvPr/>
        </p:nvSpPr>
        <p:spPr>
          <a:xfrm>
            <a:off x="6356692" y="3825683"/>
            <a:ext cx="90210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レポート確認</a:t>
            </a:r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3EAE5D75-1573-628E-B080-DB90FF73756C}"/>
              </a:ext>
            </a:extLst>
          </p:cNvPr>
          <p:cNvSpPr/>
          <p:nvPr/>
        </p:nvSpPr>
        <p:spPr>
          <a:xfrm>
            <a:off x="6382997" y="5284505"/>
            <a:ext cx="90210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レポート確認</a:t>
            </a: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49A94D67-17A8-9F0D-94D0-365E305E4995}"/>
              </a:ext>
            </a:extLst>
          </p:cNvPr>
          <p:cNvCxnSpPr>
            <a:cxnSpLocks/>
          </p:cNvCxnSpPr>
          <p:nvPr/>
        </p:nvCxnSpPr>
        <p:spPr>
          <a:xfrm flipV="1">
            <a:off x="7277838" y="4172656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015C51D7-1819-BA74-C296-FD8DE3D39FB1}"/>
              </a:ext>
            </a:extLst>
          </p:cNvPr>
          <p:cNvCxnSpPr>
            <a:cxnSpLocks/>
          </p:cNvCxnSpPr>
          <p:nvPr/>
        </p:nvCxnSpPr>
        <p:spPr>
          <a:xfrm flipV="1">
            <a:off x="7285097" y="5631477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992A23A-8338-B663-9668-35252C260B2C}"/>
              </a:ext>
            </a:extLst>
          </p:cNvPr>
          <p:cNvSpPr/>
          <p:nvPr/>
        </p:nvSpPr>
        <p:spPr>
          <a:xfrm>
            <a:off x="2758221" y="3843885"/>
            <a:ext cx="100794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379709B-230E-953D-199A-ABC67166B0B2}"/>
              </a:ext>
            </a:extLst>
          </p:cNvPr>
          <p:cNvCxnSpPr>
            <a:cxnSpLocks/>
            <a:stCxn id="8" idx="3"/>
            <a:endCxn id="45" idx="1"/>
          </p:cNvCxnSpPr>
          <p:nvPr/>
        </p:nvCxnSpPr>
        <p:spPr>
          <a:xfrm>
            <a:off x="3766161" y="4194810"/>
            <a:ext cx="143639" cy="105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98A83ACA-1221-E8D2-1C57-002B65386F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3515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B708FDD6-8BAD-6335-BAEE-AF819F939E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5842" y="4237800"/>
            <a:ext cx="2593958" cy="201306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4679D22F-E74C-F7B9-85E5-AE0BF1EE4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5" y="3089307"/>
            <a:ext cx="251062" cy="251062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672AF4A-8022-8D79-F5F3-3B9856BCFCCB}"/>
              </a:ext>
            </a:extLst>
          </p:cNvPr>
          <p:cNvGrpSpPr/>
          <p:nvPr/>
        </p:nvGrpSpPr>
        <p:grpSpPr>
          <a:xfrm>
            <a:off x="7132680" y="-13050"/>
            <a:ext cx="2782547" cy="1147565"/>
            <a:chOff x="7066802" y="75001"/>
            <a:chExt cx="2782547" cy="1147565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976E251-A6C0-DDCE-D5DD-FFB655F823C8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4E986EF-C30D-1613-EF03-1CCB39F2BF8F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C649510-2265-350C-73AA-8473BD658DE2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7BC30B99-EE73-B416-C3AC-4BAFE45B6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6164F665-526C-E9E2-2413-2CBED21418EC}"/>
              </a:ext>
            </a:extLst>
          </p:cNvPr>
          <p:cNvSpPr/>
          <p:nvPr/>
        </p:nvSpPr>
        <p:spPr>
          <a:xfrm>
            <a:off x="1232360" y="2289450"/>
            <a:ext cx="1507569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回答依頼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009BB4F-81C8-23B9-9E76-D7FAE9FB7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79" y="3263560"/>
            <a:ext cx="251062" cy="251062"/>
          </a:xfrm>
          <a:prstGeom prst="rect">
            <a:avLst/>
          </a:prstGeom>
        </p:spPr>
      </p:pic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35CDBDEA-8154-DA05-55FB-169983E2DB97}"/>
              </a:ext>
            </a:extLst>
          </p:cNvPr>
          <p:cNvSpPr/>
          <p:nvPr/>
        </p:nvSpPr>
        <p:spPr>
          <a:xfrm>
            <a:off x="2758221" y="5294033"/>
            <a:ext cx="100794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333333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rgbClr val="333333"/>
                </a:solidFill>
                <a:latin typeface="DengXian"/>
                <a:ea typeface="游ゴシック"/>
              </a:rPr>
              <a:t>（通知）</a:t>
            </a: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377DD82D-7C64-95C9-5917-DDF69CF1B213}"/>
              </a:ext>
            </a:extLst>
          </p:cNvPr>
          <p:cNvGrpSpPr/>
          <p:nvPr/>
        </p:nvGrpSpPr>
        <p:grpSpPr>
          <a:xfrm>
            <a:off x="2101628" y="3221829"/>
            <a:ext cx="667670" cy="2399716"/>
            <a:chOff x="2101628" y="3221829"/>
            <a:chExt cx="667670" cy="2399716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655ACBFB-35D2-AC27-8A66-7462AD694F90}"/>
                </a:ext>
              </a:extLst>
            </p:cNvPr>
            <p:cNvCxnSpPr>
              <a:stCxn id="37" idx="2"/>
            </p:cNvCxnSpPr>
            <p:nvPr/>
          </p:nvCxnSpPr>
          <p:spPr>
            <a:xfrm flipH="1">
              <a:off x="2109123" y="3221829"/>
              <a:ext cx="1" cy="36421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AEF5260-DEDA-6268-F60D-D13957A1A1F3}"/>
                </a:ext>
              </a:extLst>
            </p:cNvPr>
            <p:cNvCxnSpPr/>
            <p:nvPr/>
          </p:nvCxnSpPr>
          <p:spPr>
            <a:xfrm>
              <a:off x="2101628" y="3586048"/>
              <a:ext cx="540000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38918F08-FA38-A2CC-23C8-B2478651878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72260"/>
              <a:ext cx="0" cy="62254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E2413AC8-82F0-450A-80BF-5524DD726AF3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4194810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97A85AEF-6F7F-7656-9E4D-AD43AEA54D5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86048"/>
              <a:ext cx="0" cy="2034443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58778AF9-E591-C5B3-95EB-389339296746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5620492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617021-C202-EA4F-40AA-4CC1E8665B81}"/>
              </a:ext>
            </a:extLst>
          </p:cNvPr>
          <p:cNvSpPr txBox="1"/>
          <p:nvPr/>
        </p:nvSpPr>
        <p:spPr>
          <a:xfrm>
            <a:off x="5538084" y="4958795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1on1</a:t>
            </a:r>
            <a:r>
              <a:rPr kumimoji="1" lang="ja-JP" altLang="en-US" sz="700" dirty="0"/>
              <a:t>当日に通知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1A9280-982F-6F6E-7F4D-F01BCBBB6A82}"/>
              </a:ext>
            </a:extLst>
          </p:cNvPr>
          <p:cNvSpPr txBox="1"/>
          <p:nvPr/>
        </p:nvSpPr>
        <p:spPr>
          <a:xfrm>
            <a:off x="4370402" y="4958795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298620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646FE9B-F274-8BAC-B0DD-48B90C97FAD4}"/>
              </a:ext>
            </a:extLst>
          </p:cNvPr>
          <p:cNvGrpSpPr/>
          <p:nvPr/>
        </p:nvGrpSpPr>
        <p:grpSpPr>
          <a:xfrm>
            <a:off x="790229" y="1799503"/>
            <a:ext cx="8325541" cy="3874274"/>
            <a:chOff x="1217051" y="1627116"/>
            <a:chExt cx="7471898" cy="3477033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32EC5E7B-A071-7786-9E95-0D66DB922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" b="25148"/>
            <a:stretch/>
          </p:blipFill>
          <p:spPr>
            <a:xfrm>
              <a:off x="1217052" y="1627116"/>
              <a:ext cx="7471897" cy="34770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80866659-84E2-ACA2-BEAC-428930F60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13" t="13055" r="74157" b="83073"/>
            <a:stretch/>
          </p:blipFill>
          <p:spPr>
            <a:xfrm>
              <a:off x="2293496" y="2234780"/>
              <a:ext cx="734518" cy="179882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C331E31-C671-FEB1-7C9D-7A0E0084E01B}"/>
                </a:ext>
              </a:extLst>
            </p:cNvPr>
            <p:cNvSpPr/>
            <p:nvPr/>
          </p:nvSpPr>
          <p:spPr>
            <a:xfrm>
              <a:off x="1364105" y="2728210"/>
              <a:ext cx="524656" cy="181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b="1" dirty="0">
                  <a:solidFill>
                    <a:schemeClr val="tx1"/>
                  </a:solidFill>
                </a:rPr>
                <a:t>設定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0AAA803-2D01-AD55-D753-3F436FB5B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039"/>
            <a:stretch/>
          </p:blipFill>
          <p:spPr>
            <a:xfrm>
              <a:off x="1217051" y="2969179"/>
              <a:ext cx="7471897" cy="21349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BF76C94-A025-B7D4-7922-903931F3E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3" t="89297" r="93820" b="6831"/>
            <a:stretch/>
          </p:blipFill>
          <p:spPr>
            <a:xfrm>
              <a:off x="1528998" y="3755036"/>
              <a:ext cx="164890" cy="17988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画面イメージ：初期設定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はじめに、通知設定を行ってください。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30" name="四角形吹き出し 15">
            <a:extLst>
              <a:ext uri="{FF2B5EF4-FFF2-40B4-BE49-F238E27FC236}">
                <a16:creationId xmlns:a16="http://schemas.microsoft.com/office/drawing/2014/main" id="{871D8EC3-6182-AEAC-3835-C5592A9BE74F}"/>
              </a:ext>
            </a:extLst>
          </p:cNvPr>
          <p:cNvSpPr/>
          <p:nvPr/>
        </p:nvSpPr>
        <p:spPr>
          <a:xfrm>
            <a:off x="5906036" y="2946694"/>
            <a:ext cx="2622357" cy="1144116"/>
          </a:xfrm>
          <a:prstGeom prst="wedgeRectCallout">
            <a:avLst>
              <a:gd name="adj1" fmla="val -66295"/>
              <a:gd name="adj2" fmla="val 7983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メンバーからトピック申請されたとき、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r>
              <a:rPr kumimoji="1" lang="ja-JP" altLang="en-US" sz="1100" b="1" dirty="0">
                <a:solidFill>
                  <a:schemeClr val="bg2"/>
                </a:solidFill>
              </a:rPr>
              <a:t>自分のメンバーに関する申し送りメモが作成されたときに、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メール通知を受け取るかどうか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設定できます。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15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グラフ, ウォーターフォール図&#10;&#10;自動的に生成された説明">
            <a:extLst>
              <a:ext uri="{FF2B5EF4-FFF2-40B4-BE49-F238E27FC236}">
                <a16:creationId xmlns:a16="http://schemas.microsoft.com/office/drawing/2014/main" id="{1B9E08DD-C6DC-CE31-8596-46AE436E2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92" y="3429000"/>
            <a:ext cx="4540494" cy="2888576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予定作成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の予定を作成してください。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196D84A-07F5-2A9E-65EC-A846A7478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39" y="1668818"/>
            <a:ext cx="4259335" cy="4708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5A708A-D109-0096-692B-4D790D9BD273}"/>
              </a:ext>
            </a:extLst>
          </p:cNvPr>
          <p:cNvSpPr/>
          <p:nvPr/>
        </p:nvSpPr>
        <p:spPr>
          <a:xfrm>
            <a:off x="1590541" y="4559121"/>
            <a:ext cx="1049628" cy="7323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5046057-ECB4-C575-97DA-800224AD6BD3}"/>
              </a:ext>
            </a:extLst>
          </p:cNvPr>
          <p:cNvSpPr/>
          <p:nvPr/>
        </p:nvSpPr>
        <p:spPr>
          <a:xfrm>
            <a:off x="670902" y="4985229"/>
            <a:ext cx="874119" cy="3284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7638711-F862-9A3F-D998-1DF93C684350}"/>
              </a:ext>
            </a:extLst>
          </p:cNvPr>
          <p:cNvGrpSpPr/>
          <p:nvPr/>
        </p:nvGrpSpPr>
        <p:grpSpPr>
          <a:xfrm>
            <a:off x="4987592" y="1654444"/>
            <a:ext cx="4498319" cy="1611062"/>
            <a:chOff x="5275501" y="1654444"/>
            <a:chExt cx="4108541" cy="1471464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A5AA52F-5F23-0562-ED73-749584BF615B}"/>
                </a:ext>
              </a:extLst>
            </p:cNvPr>
            <p:cNvGrpSpPr/>
            <p:nvPr/>
          </p:nvGrpSpPr>
          <p:grpSpPr>
            <a:xfrm>
              <a:off x="5286221" y="1654444"/>
              <a:ext cx="4097821" cy="1446618"/>
              <a:chOff x="5432086" y="1499208"/>
              <a:chExt cx="5411668" cy="191043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ADD79928-2FE9-213D-97A5-CFEB765CEA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1270"/>
              <a:stretch/>
            </p:blipFill>
            <p:spPr>
              <a:xfrm>
                <a:off x="5432086" y="1499208"/>
                <a:ext cx="5411668" cy="1910434"/>
              </a:xfrm>
              <a:prstGeom prst="rect">
                <a:avLst/>
              </a:prstGeom>
            </p:spPr>
          </p:pic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F2DD15EF-7210-7450-69EF-959DD58DA037}"/>
                  </a:ext>
                </a:extLst>
              </p:cNvPr>
              <p:cNvSpPr/>
              <p:nvPr/>
            </p:nvSpPr>
            <p:spPr>
              <a:xfrm>
                <a:off x="5772896" y="2060617"/>
                <a:ext cx="1676759" cy="1738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050" b="1" dirty="0">
                    <a:solidFill>
                      <a:schemeClr val="tx1"/>
                    </a:solidFill>
                  </a:rPr>
                  <a:t>田町 明 </a:t>
                </a:r>
                <a:r>
                  <a:rPr kumimoji="1" lang="ja-JP" altLang="en-US" sz="600" b="1" dirty="0">
                    <a:solidFill>
                      <a:schemeClr val="tx1"/>
                    </a:solidFill>
                  </a:rPr>
                  <a:t>さん</a:t>
                </a:r>
                <a:endParaRPr kumimoji="1" lang="ja-JP" altLang="en-US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F442EF92-E8A6-1511-4FD5-05EBEED5EFD8}"/>
                  </a:ext>
                </a:extLst>
              </p:cNvPr>
              <p:cNvSpPr/>
              <p:nvPr/>
            </p:nvSpPr>
            <p:spPr>
              <a:xfrm>
                <a:off x="9394200" y="2234482"/>
                <a:ext cx="1372887" cy="97122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1625EAA6-1E4D-271A-7A78-2ABDCB5B2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6792" y="2300242"/>
                <a:ext cx="4006797" cy="1109399"/>
              </a:xfrm>
              <a:prstGeom prst="rect">
                <a:avLst/>
              </a:prstGeom>
            </p:spPr>
          </p:pic>
        </p:grp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E59B993-9C27-5011-1EBB-CD642CB89D02}"/>
                </a:ext>
              </a:extLst>
            </p:cNvPr>
            <p:cNvSpPr/>
            <p:nvPr/>
          </p:nvSpPr>
          <p:spPr>
            <a:xfrm>
              <a:off x="5275501" y="1668818"/>
              <a:ext cx="4097822" cy="1457090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C9D3CA0-530F-8679-F006-6E635C031B14}"/>
              </a:ext>
            </a:extLst>
          </p:cNvPr>
          <p:cNvSpPr txBox="1"/>
          <p:nvPr/>
        </p:nvSpPr>
        <p:spPr>
          <a:xfrm>
            <a:off x="206062" y="1403980"/>
            <a:ext cx="564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設定画面　</a:t>
            </a:r>
            <a:r>
              <a:rPr kumimoji="1" lang="ja-JP" altLang="en-US" sz="1000" dirty="0"/>
              <a:t>＊案内メールをクリックすると、このページが開きます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1359757-6886-D380-0139-4161DD8B6BB5}"/>
              </a:ext>
            </a:extLst>
          </p:cNvPr>
          <p:cNvSpPr txBox="1"/>
          <p:nvPr/>
        </p:nvSpPr>
        <p:spPr>
          <a:xfrm>
            <a:off x="4953000" y="1403980"/>
            <a:ext cx="3168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▼日時設定画面</a:t>
            </a:r>
          </a:p>
        </p:txBody>
      </p:sp>
      <p:sp>
        <p:nvSpPr>
          <p:cNvPr id="5" name="四角形吹き出し 15">
            <a:extLst>
              <a:ext uri="{FF2B5EF4-FFF2-40B4-BE49-F238E27FC236}">
                <a16:creationId xmlns:a16="http://schemas.microsoft.com/office/drawing/2014/main" id="{4C098AFD-2B97-5AD7-40BB-F782415459F2}"/>
              </a:ext>
            </a:extLst>
          </p:cNvPr>
          <p:cNvSpPr/>
          <p:nvPr/>
        </p:nvSpPr>
        <p:spPr>
          <a:xfrm>
            <a:off x="1800584" y="4792718"/>
            <a:ext cx="2396662" cy="779234"/>
          </a:xfrm>
          <a:prstGeom prst="wedgeRectCallout">
            <a:avLst>
              <a:gd name="adj1" fmla="val -61033"/>
              <a:gd name="adj2" fmla="val -67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を設定していないメンバーの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一覧が表示されます。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en-US" altLang="ja-JP" sz="800" dirty="0">
                <a:solidFill>
                  <a:schemeClr val="bg2"/>
                </a:solidFill>
              </a:rPr>
              <a:t>※</a:t>
            </a:r>
            <a:r>
              <a:rPr kumimoji="1" lang="ja-JP" altLang="en-US" sz="800" dirty="0">
                <a:solidFill>
                  <a:schemeClr val="bg2"/>
                </a:solidFill>
              </a:rPr>
              <a:t>メンバーとしても登録がある場合は、</a:t>
            </a:r>
            <a:br>
              <a:rPr kumimoji="1" lang="en-US" altLang="ja-JP" sz="800" dirty="0">
                <a:solidFill>
                  <a:schemeClr val="bg2"/>
                </a:solidFill>
              </a:rPr>
            </a:br>
            <a:r>
              <a:rPr kumimoji="1" lang="ja-JP" altLang="en-US" sz="800" dirty="0">
                <a:solidFill>
                  <a:schemeClr val="bg2"/>
                </a:solidFill>
              </a:rPr>
              <a:t>　上司・閲覧者との面談も可能</a:t>
            </a:r>
            <a:endParaRPr kumimoji="1" lang="en-US" altLang="ja-JP" sz="800" dirty="0">
              <a:solidFill>
                <a:schemeClr val="bg2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36843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71F335C-16A2-E470-B709-F331D447C501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387366" y="2778425"/>
            <a:ext cx="3698770" cy="2197172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>
            <a:extLst>
              <a:ext uri="{FF2B5EF4-FFF2-40B4-BE49-F238E27FC236}">
                <a16:creationId xmlns:a16="http://schemas.microsoft.com/office/drawing/2014/main" id="{E819420B-1D78-138A-2C16-CD846CA56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370" y="4672841"/>
            <a:ext cx="1367555" cy="1061429"/>
          </a:xfrm>
          <a:prstGeom prst="rect">
            <a:avLst/>
          </a:prstGeom>
        </p:spPr>
      </p:pic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7F4E6F6D-618E-33F0-636F-F1F183E665EE}"/>
              </a:ext>
            </a:extLst>
          </p:cNvPr>
          <p:cNvCxnSpPr>
            <a:cxnSpLocks/>
          </p:cNvCxnSpPr>
          <p:nvPr/>
        </p:nvCxnSpPr>
        <p:spPr>
          <a:xfrm>
            <a:off x="5597627" y="2930820"/>
            <a:ext cx="0" cy="92712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四角形吹き出し 15">
            <a:extLst>
              <a:ext uri="{FF2B5EF4-FFF2-40B4-BE49-F238E27FC236}">
                <a16:creationId xmlns:a16="http://schemas.microsoft.com/office/drawing/2014/main" id="{A0414B83-992D-953B-DD1C-CCE8FE561148}"/>
              </a:ext>
            </a:extLst>
          </p:cNvPr>
          <p:cNvSpPr/>
          <p:nvPr/>
        </p:nvSpPr>
        <p:spPr>
          <a:xfrm>
            <a:off x="5154403" y="5133847"/>
            <a:ext cx="2408972" cy="640345"/>
          </a:xfrm>
          <a:prstGeom prst="wedgeRectCallout">
            <a:avLst>
              <a:gd name="adj1" fmla="val 40708"/>
              <a:gd name="adj2" fmla="val -7872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メンバーの予定を別途確認し、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の日時をカレンダー上から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選択してください。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CAD409B9-89FB-3034-A219-5DF9AF4034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5" t="87401" r="80623" b="9117"/>
          <a:stretch/>
        </p:blipFill>
        <p:spPr>
          <a:xfrm>
            <a:off x="668471" y="4763568"/>
            <a:ext cx="572102" cy="163962"/>
          </a:xfrm>
          <a:prstGeom prst="rect">
            <a:avLst/>
          </a:prstGeom>
          <a:ln>
            <a:noFill/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FBE8A7F-E54B-E7AB-AAB3-8C15FEBCB4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5" t="66399" r="80623" b="30253"/>
          <a:stretch/>
        </p:blipFill>
        <p:spPr>
          <a:xfrm>
            <a:off x="668471" y="5803279"/>
            <a:ext cx="572102" cy="1576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3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画面イメージ：トピック確認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メンバーが設定したトピックを確認してください。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から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068EC8-5D51-2B53-1E10-06FFE4033E10}"/>
              </a:ext>
            </a:extLst>
          </p:cNvPr>
          <p:cNvSpPr txBox="1"/>
          <p:nvPr/>
        </p:nvSpPr>
        <p:spPr>
          <a:xfrm>
            <a:off x="324000" y="1408301"/>
            <a:ext cx="46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▼当日の通知メール（例）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通知</a:t>
            </a:r>
            <a:r>
              <a:rPr kumimoji="1" lang="en-US" altLang="ja-JP" sz="1200" dirty="0"/>
              <a:t>ON</a:t>
            </a:r>
            <a:r>
              <a:rPr kumimoji="1" lang="ja-JP" altLang="en-US" sz="1200" dirty="0"/>
              <a:t>の場合のみ送信されます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47E85A4-1A55-725D-86AD-A4B110886AA0}"/>
              </a:ext>
            </a:extLst>
          </p:cNvPr>
          <p:cNvSpPr txBox="1"/>
          <p:nvPr/>
        </p:nvSpPr>
        <p:spPr>
          <a:xfrm>
            <a:off x="324000" y="3960568"/>
            <a:ext cx="381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</a:t>
            </a:r>
            <a:r>
              <a:rPr kumimoji="1" lang="en-US" altLang="ja-JP" sz="1200" dirty="0"/>
              <a:t>TOP</a:t>
            </a:r>
            <a:r>
              <a:rPr kumimoji="1" lang="ja-JP" altLang="en-US" sz="1200" dirty="0"/>
              <a:t>画面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251129-842A-5835-3BCA-3424239FA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824"/>
          <a:stretch/>
        </p:blipFill>
        <p:spPr>
          <a:xfrm>
            <a:off x="449545" y="4317023"/>
            <a:ext cx="4503455" cy="208142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0E5043-8610-0475-D5C7-B7E49860DF71}"/>
              </a:ext>
            </a:extLst>
          </p:cNvPr>
          <p:cNvSpPr/>
          <p:nvPr/>
        </p:nvSpPr>
        <p:spPr>
          <a:xfrm>
            <a:off x="449545" y="1685299"/>
            <a:ext cx="4503455" cy="21958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</a:rPr>
              <a:t>上司敦さん、お疲れ様です。本日の</a:t>
            </a:r>
            <a:r>
              <a:rPr kumimoji="1" lang="en-US" altLang="ja-JP" sz="900" dirty="0">
                <a:solidFill>
                  <a:schemeClr val="tx1"/>
                </a:solidFill>
              </a:rPr>
              <a:t>1on1</a:t>
            </a:r>
            <a:r>
              <a:rPr kumimoji="1" lang="ja-JP" altLang="en-US" sz="900" dirty="0">
                <a:solidFill>
                  <a:schemeClr val="tx1"/>
                </a:solidFill>
              </a:rPr>
              <a:t>予定をお知らせします。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---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田町 明さんとの</a:t>
            </a:r>
            <a:r>
              <a:rPr kumimoji="1" lang="en-US" altLang="ja-JP" sz="900" dirty="0">
                <a:solidFill>
                  <a:schemeClr val="tx1"/>
                </a:solidFill>
              </a:rPr>
              <a:t>1on1</a:t>
            </a:r>
          </a:p>
          <a:p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▼</a:t>
            </a:r>
            <a:r>
              <a:rPr kumimoji="1" lang="ja-JP" altLang="en-US" sz="900" dirty="0">
                <a:solidFill>
                  <a:schemeClr val="tx1"/>
                </a:solidFill>
              </a:rPr>
              <a:t>日程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2025/11/17(</a:t>
            </a:r>
            <a:r>
              <a:rPr kumimoji="1" lang="ja-JP" altLang="en-US" sz="900" dirty="0">
                <a:solidFill>
                  <a:schemeClr val="tx1"/>
                </a:solidFill>
              </a:rPr>
              <a:t>月</a:t>
            </a:r>
            <a:r>
              <a:rPr kumimoji="1" lang="en-US" altLang="ja-JP" sz="900" dirty="0">
                <a:solidFill>
                  <a:schemeClr val="tx1"/>
                </a:solidFill>
              </a:rPr>
              <a:t>) 11:00 - 12:00</a:t>
            </a:r>
          </a:p>
          <a:p>
            <a:endParaRPr kumimoji="1" lang="en-US" altLang="ja-JP" sz="900" dirty="0">
              <a:solidFill>
                <a:schemeClr val="tx1"/>
              </a:solidFill>
            </a:endParaRP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▼</a:t>
            </a:r>
            <a:r>
              <a:rPr kumimoji="1" lang="ja-JP" altLang="en-US" sz="900" dirty="0">
                <a:solidFill>
                  <a:schemeClr val="tx1"/>
                </a:solidFill>
              </a:rPr>
              <a:t>トピック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・業務の状況・進め方 </a:t>
            </a:r>
            <a:r>
              <a:rPr kumimoji="1" lang="en-US" altLang="ja-JP" sz="900" dirty="0">
                <a:solidFill>
                  <a:schemeClr val="tx1"/>
                </a:solidFill>
              </a:rPr>
              <a:t>– </a:t>
            </a:r>
            <a:r>
              <a:rPr kumimoji="1" lang="ja-JP" altLang="en-US" sz="900" dirty="0">
                <a:solidFill>
                  <a:schemeClr val="tx1"/>
                </a:solidFill>
              </a:rPr>
              <a:t>話を聞いてほしい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・今後のキャリア </a:t>
            </a:r>
            <a:r>
              <a:rPr kumimoji="1" lang="en-US" altLang="ja-JP" sz="900" dirty="0">
                <a:solidFill>
                  <a:schemeClr val="tx1"/>
                </a:solidFill>
              </a:rPr>
              <a:t>– </a:t>
            </a:r>
            <a:r>
              <a:rPr kumimoji="1" lang="ja-JP" altLang="en-US" sz="900" dirty="0">
                <a:solidFill>
                  <a:schemeClr val="tx1"/>
                </a:solidFill>
              </a:rPr>
              <a:t>スキルアップしたい</a:t>
            </a:r>
          </a:p>
          <a:p>
            <a:endParaRPr kumimoji="1" lang="ja-JP" altLang="en-US" sz="900" dirty="0">
              <a:solidFill>
                <a:schemeClr val="tx1"/>
              </a:solidFill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▼</a:t>
            </a:r>
            <a:r>
              <a:rPr kumimoji="1" lang="en-US" altLang="ja-JP" sz="900" dirty="0">
                <a:solidFill>
                  <a:schemeClr val="tx1"/>
                </a:solidFill>
              </a:rPr>
              <a:t>URL</a:t>
            </a:r>
          </a:p>
          <a:p>
            <a:r>
              <a:rPr kumimoji="1" lang="en-US" altLang="ja-JP" sz="900" dirty="0">
                <a:solidFill>
                  <a:schemeClr val="tx1"/>
                </a:solidFill>
              </a:rPr>
              <a:t>https://xxxxxxxxxxxxxxxxxxxxxxxxxxxxxxxxxx</a:t>
            </a:r>
            <a:endParaRPr kumimoji="1" lang="ja-JP" altLang="en-US" sz="900" dirty="0">
              <a:solidFill>
                <a:schemeClr val="tx1"/>
              </a:solidFill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企業</a:t>
            </a:r>
            <a:r>
              <a:rPr kumimoji="1" lang="en-US" altLang="ja-JP" sz="900" dirty="0">
                <a:solidFill>
                  <a:schemeClr val="tx1"/>
                </a:solidFill>
              </a:rPr>
              <a:t>ID:XXX</a:t>
            </a:r>
          </a:p>
          <a:p>
            <a:r>
              <a:rPr kumimoji="1" lang="ja-JP" altLang="en-US" sz="900" dirty="0">
                <a:solidFill>
                  <a:schemeClr val="tx1"/>
                </a:solidFill>
              </a:rPr>
              <a:t>ログイン</a:t>
            </a:r>
            <a:r>
              <a:rPr kumimoji="1" lang="en-US" altLang="ja-JP" sz="900" dirty="0">
                <a:solidFill>
                  <a:schemeClr val="tx1"/>
                </a:solidFill>
              </a:rPr>
              <a:t>ID:XXX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42DBE27-7467-EDED-BB92-22ED95A08DF1}"/>
              </a:ext>
            </a:extLst>
          </p:cNvPr>
          <p:cNvSpPr/>
          <p:nvPr/>
        </p:nvSpPr>
        <p:spPr>
          <a:xfrm>
            <a:off x="449544" y="3391830"/>
            <a:ext cx="2670175" cy="163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6C39090-95F2-55AD-4210-9E6616642FD5}"/>
              </a:ext>
            </a:extLst>
          </p:cNvPr>
          <p:cNvSpPr/>
          <p:nvPr/>
        </p:nvSpPr>
        <p:spPr>
          <a:xfrm>
            <a:off x="521211" y="5869382"/>
            <a:ext cx="999860" cy="3204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D6DC463-79B8-BA2E-EE41-BB22E9AF536F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119719" y="2212980"/>
            <a:ext cx="2111609" cy="1260738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01D2E67-97BE-D6E2-ED3D-8243A8D7AF6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521071" y="2292436"/>
            <a:ext cx="3765151" cy="3737147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5FB3E68-0953-16C4-C8C0-E48DB35A024F}"/>
              </a:ext>
            </a:extLst>
          </p:cNvPr>
          <p:cNvSpPr txBox="1"/>
          <p:nvPr/>
        </p:nvSpPr>
        <p:spPr>
          <a:xfrm>
            <a:off x="5231328" y="1408301"/>
            <a:ext cx="3168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▼トピック確認・返信画面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441C5F0-B597-5656-6174-20C029633646}"/>
              </a:ext>
            </a:extLst>
          </p:cNvPr>
          <p:cNvGrpSpPr/>
          <p:nvPr/>
        </p:nvGrpSpPr>
        <p:grpSpPr>
          <a:xfrm>
            <a:off x="5286221" y="1707718"/>
            <a:ext cx="4291881" cy="3882272"/>
            <a:chOff x="5286222" y="1707718"/>
            <a:chExt cx="4087102" cy="3697037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4BDCB117-0173-0B0D-E8FC-0B9E9468F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0240"/>
            <a:stretch/>
          </p:blipFill>
          <p:spPr>
            <a:xfrm>
              <a:off x="5286222" y="1707718"/>
              <a:ext cx="4087102" cy="36970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CF43219-5912-40C6-C936-0DFD89E35067}"/>
                </a:ext>
              </a:extLst>
            </p:cNvPr>
            <p:cNvSpPr/>
            <p:nvPr/>
          </p:nvSpPr>
          <p:spPr>
            <a:xfrm>
              <a:off x="5514309" y="2160782"/>
              <a:ext cx="1269675" cy="131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b="1" dirty="0">
                  <a:solidFill>
                    <a:schemeClr val="tx1"/>
                  </a:solidFill>
                </a:rPr>
                <a:t>田町 明 </a:t>
              </a:r>
              <a:r>
                <a:rPr kumimoji="1" lang="ja-JP" altLang="en-US" sz="600" b="1" dirty="0">
                  <a:solidFill>
                    <a:schemeClr val="tx1"/>
                  </a:solidFill>
                </a:rPr>
                <a:t>さん</a:t>
              </a:r>
              <a:endParaRPr kumimoji="1" lang="ja-JP" altLang="en-US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30" name="図 29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8DFC7925-FA93-3BC8-8379-2AB5BC8B4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63" b="9430"/>
            <a:stretch/>
          </p:blipFill>
          <p:spPr>
            <a:xfrm>
              <a:off x="5331128" y="3483660"/>
              <a:ext cx="4035890" cy="1869421"/>
            </a:xfrm>
            <a:prstGeom prst="rect">
              <a:avLst/>
            </a:prstGeom>
            <a:ln>
              <a:noFill/>
            </a:ln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6B2137F-9A49-7811-8E1B-493D0B337B20}"/>
                </a:ext>
              </a:extLst>
            </p:cNvPr>
            <p:cNvSpPr/>
            <p:nvPr/>
          </p:nvSpPr>
          <p:spPr>
            <a:xfrm>
              <a:off x="5354574" y="2908054"/>
              <a:ext cx="1152000" cy="2191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2025/11/17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（月）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11:00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～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12:00</a:t>
              </a:r>
              <a:endParaRPr kumimoji="1" lang="ja-JP" altLang="en-US" sz="600" b="1" dirty="0">
                <a:solidFill>
                  <a:srgbClr val="39728E"/>
                </a:solidFill>
                <a:latin typeface="+mn-ea"/>
              </a:endParaRPr>
            </a:p>
          </p:txBody>
        </p:sp>
      </p:grpSp>
      <p:sp>
        <p:nvSpPr>
          <p:cNvPr id="35" name="四角形吹き出し 15">
            <a:extLst>
              <a:ext uri="{FF2B5EF4-FFF2-40B4-BE49-F238E27FC236}">
                <a16:creationId xmlns:a16="http://schemas.microsoft.com/office/drawing/2014/main" id="{AEF36870-6F08-7C2A-61DD-9D39D3A10CE6}"/>
              </a:ext>
            </a:extLst>
          </p:cNvPr>
          <p:cNvSpPr/>
          <p:nvPr/>
        </p:nvSpPr>
        <p:spPr>
          <a:xfrm>
            <a:off x="6483293" y="1950954"/>
            <a:ext cx="966367" cy="469990"/>
          </a:xfrm>
          <a:prstGeom prst="wedgeRectCallout">
            <a:avLst>
              <a:gd name="adj1" fmla="val -64379"/>
              <a:gd name="adj2" fmla="val 576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メンバー名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6" name="四角形吹き出し 15">
            <a:extLst>
              <a:ext uri="{FF2B5EF4-FFF2-40B4-BE49-F238E27FC236}">
                <a16:creationId xmlns:a16="http://schemas.microsoft.com/office/drawing/2014/main" id="{037EA3E9-B346-672C-A3ED-233D92F5F4F9}"/>
              </a:ext>
            </a:extLst>
          </p:cNvPr>
          <p:cNvSpPr/>
          <p:nvPr/>
        </p:nvSpPr>
        <p:spPr>
          <a:xfrm>
            <a:off x="8442917" y="3555605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メンバーが申請したトピック①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7" name="四角形吹き出し 15">
            <a:extLst>
              <a:ext uri="{FF2B5EF4-FFF2-40B4-BE49-F238E27FC236}">
                <a16:creationId xmlns:a16="http://schemas.microsoft.com/office/drawing/2014/main" id="{88240008-1762-4CD0-D3F8-AA7AF92CA347}"/>
              </a:ext>
            </a:extLst>
          </p:cNvPr>
          <p:cNvSpPr/>
          <p:nvPr/>
        </p:nvSpPr>
        <p:spPr>
          <a:xfrm>
            <a:off x="7295209" y="5522784"/>
            <a:ext cx="2109277" cy="469990"/>
          </a:xfrm>
          <a:prstGeom prst="wedgeRectCallout">
            <a:avLst>
              <a:gd name="adj1" fmla="val 13837"/>
              <a:gd name="adj2" fmla="val -8756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上司・閲覧者が記入できるメモ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（メンバーにも公開されます）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8" name="四角形吹き出し 15">
            <a:extLst>
              <a:ext uri="{FF2B5EF4-FFF2-40B4-BE49-F238E27FC236}">
                <a16:creationId xmlns:a16="http://schemas.microsoft.com/office/drawing/2014/main" id="{FBE9C448-6F49-AF50-8365-7901313C325B}"/>
              </a:ext>
            </a:extLst>
          </p:cNvPr>
          <p:cNvSpPr/>
          <p:nvPr/>
        </p:nvSpPr>
        <p:spPr>
          <a:xfrm>
            <a:off x="8274115" y="2154747"/>
            <a:ext cx="1182340" cy="469990"/>
          </a:xfrm>
          <a:prstGeom prst="wedgeRectCallout">
            <a:avLst>
              <a:gd name="adj1" fmla="val 10203"/>
              <a:gd name="adj2" fmla="val 849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4C9FE6B-0B8C-171D-35B3-648C0D4C5B94}"/>
              </a:ext>
            </a:extLst>
          </p:cNvPr>
          <p:cNvSpPr/>
          <p:nvPr/>
        </p:nvSpPr>
        <p:spPr>
          <a:xfrm>
            <a:off x="5357998" y="3522034"/>
            <a:ext cx="3037764" cy="4241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5AD7625-CC38-8F1E-863D-278D29739BD3}"/>
              </a:ext>
            </a:extLst>
          </p:cNvPr>
          <p:cNvSpPr/>
          <p:nvPr/>
        </p:nvSpPr>
        <p:spPr>
          <a:xfrm>
            <a:off x="5357998" y="4554184"/>
            <a:ext cx="3037764" cy="4241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吹き出し 15">
            <a:extLst>
              <a:ext uri="{FF2B5EF4-FFF2-40B4-BE49-F238E27FC236}">
                <a16:creationId xmlns:a16="http://schemas.microsoft.com/office/drawing/2014/main" id="{5661BDC1-E6E2-9608-3059-40ED683ECB5C}"/>
              </a:ext>
            </a:extLst>
          </p:cNvPr>
          <p:cNvSpPr/>
          <p:nvPr/>
        </p:nvSpPr>
        <p:spPr>
          <a:xfrm>
            <a:off x="8442917" y="4541750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メンバーが申請したトピック②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6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画面イメージ：メモ記入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面談中に、メモ（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トピック・申し送りメモ・あなただけのメモ）を記入できます。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1E18F01-20B3-42BB-354C-68F9283DDDC3}"/>
              </a:ext>
            </a:extLst>
          </p:cNvPr>
          <p:cNvGrpSpPr/>
          <p:nvPr/>
        </p:nvGrpSpPr>
        <p:grpSpPr>
          <a:xfrm>
            <a:off x="323999" y="1470254"/>
            <a:ext cx="5118257" cy="4899635"/>
            <a:chOff x="5260199" y="1817216"/>
            <a:chExt cx="3893496" cy="3727189"/>
          </a:xfrm>
        </p:grpSpPr>
        <p:pic>
          <p:nvPicPr>
            <p:cNvPr id="10" name="図 9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BAB01A4B-5ABF-91B5-B81C-EB20BC729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4"/>
            <a:stretch/>
          </p:blipFill>
          <p:spPr>
            <a:xfrm>
              <a:off x="5260199" y="1817216"/>
              <a:ext cx="3893496" cy="37271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9C218A6-B26F-AA58-197D-7DDD576434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0" t="91512" r="9712"/>
            <a:stretch/>
          </p:blipFill>
          <p:spPr bwMode="auto">
            <a:xfrm>
              <a:off x="5401435" y="5196522"/>
              <a:ext cx="3466490" cy="347883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8D285AD-4F4A-E5FD-75B2-B8BD9D364B58}"/>
              </a:ext>
            </a:extLst>
          </p:cNvPr>
          <p:cNvSpPr/>
          <p:nvPr/>
        </p:nvSpPr>
        <p:spPr>
          <a:xfrm>
            <a:off x="324000" y="3663906"/>
            <a:ext cx="3920078" cy="1065749"/>
          </a:xfrm>
          <a:custGeom>
            <a:avLst/>
            <a:gdLst>
              <a:gd name="connsiteX0" fmla="*/ 0 w 4002059"/>
              <a:gd name="connsiteY0" fmla="*/ 0 h 1065749"/>
              <a:gd name="connsiteX1" fmla="*/ 4002059 w 4002059"/>
              <a:gd name="connsiteY1" fmla="*/ 0 h 1065749"/>
              <a:gd name="connsiteX2" fmla="*/ 4002059 w 4002059"/>
              <a:gd name="connsiteY2" fmla="*/ 384679 h 1065749"/>
              <a:gd name="connsiteX3" fmla="*/ 2576857 w 4002059"/>
              <a:gd name="connsiteY3" fmla="*/ 384679 h 1065749"/>
              <a:gd name="connsiteX4" fmla="*/ 2576857 w 4002059"/>
              <a:gd name="connsiteY4" fmla="*/ 1065749 h 1065749"/>
              <a:gd name="connsiteX5" fmla="*/ 1 w 4002059"/>
              <a:gd name="connsiteY5" fmla="*/ 1065749 h 1065749"/>
              <a:gd name="connsiteX6" fmla="*/ 1 w 4002059"/>
              <a:gd name="connsiteY6" fmla="*/ 384679 h 1065749"/>
              <a:gd name="connsiteX7" fmla="*/ 0 w 4002059"/>
              <a:gd name="connsiteY7" fmla="*/ 384679 h 10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2059" h="1065749">
                <a:moveTo>
                  <a:pt x="0" y="0"/>
                </a:moveTo>
                <a:lnTo>
                  <a:pt x="4002059" y="0"/>
                </a:lnTo>
                <a:lnTo>
                  <a:pt x="4002059" y="384679"/>
                </a:lnTo>
                <a:lnTo>
                  <a:pt x="2576857" y="384679"/>
                </a:lnTo>
                <a:lnTo>
                  <a:pt x="2576857" y="1065749"/>
                </a:lnTo>
                <a:lnTo>
                  <a:pt x="1" y="1065749"/>
                </a:lnTo>
                <a:lnTo>
                  <a:pt x="1" y="384679"/>
                </a:lnTo>
                <a:lnTo>
                  <a:pt x="0" y="384679"/>
                </a:lnTo>
                <a:close/>
              </a:path>
            </a:pathLst>
          </a:cu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C6BFA0-144A-6FC8-89CE-D43CD26CB9C0}"/>
              </a:ext>
            </a:extLst>
          </p:cNvPr>
          <p:cNvSpPr/>
          <p:nvPr/>
        </p:nvSpPr>
        <p:spPr>
          <a:xfrm>
            <a:off x="2913467" y="4111647"/>
            <a:ext cx="2448000" cy="612000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035C862-3FCE-ED1D-EE83-BA978A06A9D2}"/>
              </a:ext>
            </a:extLst>
          </p:cNvPr>
          <p:cNvSpPr/>
          <p:nvPr/>
        </p:nvSpPr>
        <p:spPr>
          <a:xfrm>
            <a:off x="245941" y="3312014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１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F27E703-B731-01BE-E205-2F535B2707BC}"/>
              </a:ext>
            </a:extLst>
          </p:cNvPr>
          <p:cNvSpPr/>
          <p:nvPr/>
        </p:nvSpPr>
        <p:spPr>
          <a:xfrm>
            <a:off x="4491535" y="3795578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2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F04565F6-2D32-3B35-28F8-26C42FFE9171}"/>
              </a:ext>
            </a:extLst>
          </p:cNvPr>
          <p:cNvSpPr/>
          <p:nvPr/>
        </p:nvSpPr>
        <p:spPr>
          <a:xfrm>
            <a:off x="619148" y="5842892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3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8E4E78E9-5D14-C731-7F27-65CC756698FA}"/>
              </a:ext>
            </a:extLst>
          </p:cNvPr>
          <p:cNvSpPr/>
          <p:nvPr/>
        </p:nvSpPr>
        <p:spPr>
          <a:xfrm>
            <a:off x="2751266" y="5842892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4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5A542E5-9A39-160D-910D-A4D0A0AB95D5}"/>
              </a:ext>
            </a:extLst>
          </p:cNvPr>
          <p:cNvSpPr/>
          <p:nvPr/>
        </p:nvSpPr>
        <p:spPr>
          <a:xfrm>
            <a:off x="5726036" y="1589164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accent5"/>
                </a:solidFill>
              </a:rPr>
              <a:t>①  </a:t>
            </a:r>
            <a:r>
              <a:rPr kumimoji="1" lang="en-US" altLang="ja-JP" sz="14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1400" b="1" dirty="0">
                <a:solidFill>
                  <a:schemeClr val="accent5"/>
                </a:solidFill>
              </a:rPr>
              <a:t>トピック　メンバーのメモ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31AFF31-0B46-C694-B20D-A4FE461B8EE9}"/>
              </a:ext>
            </a:extLst>
          </p:cNvPr>
          <p:cNvSpPr/>
          <p:nvPr/>
        </p:nvSpPr>
        <p:spPr>
          <a:xfrm>
            <a:off x="5726036" y="3247647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accent5"/>
                </a:solidFill>
              </a:rPr>
              <a:t>②  </a:t>
            </a:r>
            <a:r>
              <a:rPr kumimoji="1" lang="en-US" altLang="ja-JP" sz="14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1400" b="1" dirty="0">
                <a:solidFill>
                  <a:schemeClr val="accent5"/>
                </a:solidFill>
              </a:rPr>
              <a:t>トピック　上司のメモ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F171BF82-6604-6967-153F-94FA74FEC28A}"/>
              </a:ext>
            </a:extLst>
          </p:cNvPr>
          <p:cNvSpPr/>
          <p:nvPr/>
        </p:nvSpPr>
        <p:spPr>
          <a:xfrm>
            <a:off x="5726036" y="4395755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accent5"/>
                </a:solidFill>
              </a:rPr>
              <a:t>③  申し送りメモ</a:t>
            </a:r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973BB834-523A-FC69-E870-F940D986A75C}"/>
              </a:ext>
            </a:extLst>
          </p:cNvPr>
          <p:cNvSpPr/>
          <p:nvPr/>
        </p:nvSpPr>
        <p:spPr>
          <a:xfrm>
            <a:off x="5726036" y="5584189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accent5"/>
                </a:solidFill>
              </a:rPr>
              <a:t>④  あなただけのメモ（＝非公開メモ）</a:t>
            </a:r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66B7A68-0C98-E2DC-AE3E-052EA7C78717}"/>
              </a:ext>
            </a:extLst>
          </p:cNvPr>
          <p:cNvSpPr txBox="1"/>
          <p:nvPr/>
        </p:nvSpPr>
        <p:spPr>
          <a:xfrm>
            <a:off x="5808017" y="1992718"/>
            <a:ext cx="3799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メンバーが申請した、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で話したいトピックが表示されます。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メンバーが記載したメモがリアルタイムで皆様に共有されます。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このメモは、</a:t>
            </a:r>
            <a:r>
              <a:rPr kumimoji="1" lang="ja-JP" altLang="en-US" sz="1100" dirty="0">
                <a:solidFill>
                  <a:srgbClr val="FF0000"/>
                </a:solidFill>
              </a:rPr>
              <a:t>●●●●</a:t>
            </a:r>
            <a:r>
              <a:rPr kumimoji="1" lang="ja-JP" altLang="en-US" sz="1100" dirty="0"/>
              <a:t>が閲覧できます。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b="1" dirty="0">
                <a:solidFill>
                  <a:srgbClr val="FF0000"/>
                </a:solidFill>
              </a:rPr>
              <a:t>メンバーが異動した場合、異動先の上司も閲覧できます。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DD331DB-21BE-7501-586E-EA6D66EC4733}"/>
              </a:ext>
            </a:extLst>
          </p:cNvPr>
          <p:cNvSpPr txBox="1"/>
          <p:nvPr/>
        </p:nvSpPr>
        <p:spPr>
          <a:xfrm>
            <a:off x="5808017" y="3608776"/>
            <a:ext cx="3770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b="1" u="sng" dirty="0"/>
              <a:t>皆様が記載したメモがリアルタイムでメンバーに共有</a:t>
            </a:r>
            <a:r>
              <a:rPr kumimoji="1" lang="ja-JP" altLang="en-US" sz="1100" dirty="0"/>
              <a:t>されます。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このメモは、</a:t>
            </a:r>
            <a:r>
              <a:rPr kumimoji="1" lang="ja-JP" altLang="en-US" sz="1100" dirty="0">
                <a:solidFill>
                  <a:srgbClr val="FF0000"/>
                </a:solidFill>
              </a:rPr>
              <a:t> ●●●●</a:t>
            </a:r>
            <a:r>
              <a:rPr kumimoji="1" lang="ja-JP" altLang="en-US" sz="1100" dirty="0"/>
              <a:t>が閲覧できます。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b="1" dirty="0">
                <a:solidFill>
                  <a:srgbClr val="FF0000"/>
                </a:solidFill>
              </a:rPr>
              <a:t>メンバーが異動した場合、異動先の上司も閲覧できます。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B698981-1768-2217-7425-6D68A676CDFF}"/>
              </a:ext>
            </a:extLst>
          </p:cNvPr>
          <p:cNvSpPr txBox="1"/>
          <p:nvPr/>
        </p:nvSpPr>
        <p:spPr>
          <a:xfrm>
            <a:off x="5808017" y="4780434"/>
            <a:ext cx="368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メンバー本人には共有したくないが、管理者・閲覧者に共有したい内容を記入します。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このメモは、直属の上司＋閲覧者＋管理者が閲覧できます。</a:t>
            </a:r>
            <a:endParaRPr kumimoji="1" lang="en-US" altLang="ja-JP" sz="11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590594F-E149-059D-A84F-E64FDEA47C59}"/>
              </a:ext>
            </a:extLst>
          </p:cNvPr>
          <p:cNvSpPr txBox="1"/>
          <p:nvPr/>
        </p:nvSpPr>
        <p:spPr>
          <a:xfrm>
            <a:off x="5808017" y="6054611"/>
            <a:ext cx="3689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誰にも見せたくないメモを記入します。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このメモは、記入者本人のみ閲覧できます。</a:t>
            </a:r>
            <a:endParaRPr kumimoji="1" lang="en-US" altLang="ja-JP" sz="1100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B955984D-4CF6-98FD-7933-D968074C325A}"/>
              </a:ext>
            </a:extLst>
          </p:cNvPr>
          <p:cNvSpPr/>
          <p:nvPr/>
        </p:nvSpPr>
        <p:spPr>
          <a:xfrm>
            <a:off x="5615566" y="1589163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2"/>
                </a:solidFill>
              </a:rPr>
              <a:t>１</a:t>
            </a: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04EA831B-C865-ABDB-5F41-A9156AD59D61}"/>
              </a:ext>
            </a:extLst>
          </p:cNvPr>
          <p:cNvSpPr/>
          <p:nvPr/>
        </p:nvSpPr>
        <p:spPr>
          <a:xfrm>
            <a:off x="5615566" y="3247425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2"/>
                </a:solidFill>
              </a:rPr>
              <a:t>2</a:t>
            </a:r>
            <a:endParaRPr kumimoji="1" lang="ja-JP" altLang="en-US" sz="1400" b="1" dirty="0">
              <a:solidFill>
                <a:schemeClr val="bg2"/>
              </a:solidFill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B83FEABD-A986-6D8D-6830-B79B971CC0FE}"/>
              </a:ext>
            </a:extLst>
          </p:cNvPr>
          <p:cNvSpPr/>
          <p:nvPr/>
        </p:nvSpPr>
        <p:spPr>
          <a:xfrm>
            <a:off x="5615566" y="4379024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2"/>
                </a:solidFill>
              </a:rPr>
              <a:t>3</a:t>
            </a:r>
            <a:endParaRPr kumimoji="1" lang="ja-JP" altLang="en-US" sz="1400" b="1" dirty="0">
              <a:solidFill>
                <a:schemeClr val="bg2"/>
              </a:solidFill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612CF34E-B584-4A69-3C10-1B3BC2823CB3}"/>
              </a:ext>
            </a:extLst>
          </p:cNvPr>
          <p:cNvSpPr/>
          <p:nvPr/>
        </p:nvSpPr>
        <p:spPr>
          <a:xfrm>
            <a:off x="5615566" y="5588572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2"/>
                </a:solidFill>
              </a:rPr>
              <a:t>4</a:t>
            </a:r>
            <a:endParaRPr kumimoji="1" lang="ja-JP" altLang="en-US" sz="1400" b="1" dirty="0">
              <a:solidFill>
                <a:schemeClr val="bg2"/>
              </a:solidFill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7C99C533-3C2C-7F70-13A9-BBFEDF1AED11}"/>
              </a:ext>
            </a:extLst>
          </p:cNvPr>
          <p:cNvSpPr/>
          <p:nvPr/>
        </p:nvSpPr>
        <p:spPr>
          <a:xfrm>
            <a:off x="9020652" y="2554707"/>
            <a:ext cx="266200" cy="1619071"/>
          </a:xfrm>
          <a:prstGeom prst="rightBrace">
            <a:avLst>
              <a:gd name="adj1" fmla="val 8562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FFE50B1-EFCF-ED7E-0E71-FF822B7097FB}"/>
              </a:ext>
            </a:extLst>
          </p:cNvPr>
          <p:cNvGrpSpPr/>
          <p:nvPr/>
        </p:nvGrpSpPr>
        <p:grpSpPr>
          <a:xfrm>
            <a:off x="9497148" y="3391443"/>
            <a:ext cx="3367789" cy="1294556"/>
            <a:chOff x="5210963" y="2306283"/>
            <a:chExt cx="2780379" cy="84472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D87D9FB-C6A5-310A-102C-13F8567D9BD7}"/>
                </a:ext>
              </a:extLst>
            </p:cNvPr>
            <p:cNvSpPr/>
            <p:nvPr/>
          </p:nvSpPr>
          <p:spPr>
            <a:xfrm>
              <a:off x="5210964" y="2306283"/>
              <a:ext cx="2780378" cy="8447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kumimoji="1" lang="ja-JP" altLang="en-US" sz="1400" b="1" dirty="0">
                  <a:solidFill>
                    <a:schemeClr val="bg2"/>
                  </a:solidFill>
                </a:rPr>
                <a:t>異動した上司に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メモを見せるかどうかは、企業ごとに設定できます。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r>
                <a:rPr kumimoji="1" lang="ja-JP" altLang="en-US" sz="1400" b="1" dirty="0">
                  <a:solidFill>
                    <a:schemeClr val="bg2"/>
                  </a:solidFill>
                </a:rPr>
                <a:t>貴社の設定に合わせて、閲覧させない場合はこの文言を削除してください。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DE7E7C8F-07A5-A6FC-5AF5-F979850574A9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7C946AA4-4083-DC4B-5F68-ABB30C89C32E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D7EF29F7-082F-EC5A-E70D-C83DD30F1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9F62D93-DE0C-D1C3-97D0-A0E76C22348E}"/>
              </a:ext>
            </a:extLst>
          </p:cNvPr>
          <p:cNvGrpSpPr/>
          <p:nvPr/>
        </p:nvGrpSpPr>
        <p:grpSpPr>
          <a:xfrm>
            <a:off x="9497148" y="1297622"/>
            <a:ext cx="5090188" cy="1963673"/>
            <a:chOff x="5210963" y="2306283"/>
            <a:chExt cx="2954335" cy="949055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1D3C784C-7C7C-8457-DF2E-CD0399590733}"/>
                </a:ext>
              </a:extLst>
            </p:cNvPr>
            <p:cNvSpPr/>
            <p:nvPr/>
          </p:nvSpPr>
          <p:spPr>
            <a:xfrm>
              <a:off x="5210964" y="2306283"/>
              <a:ext cx="295433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●●●●には、以下のいずれかをご記入ください。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②の管理者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閲覧者の組み合わせは企業ごとに自由に設定できます。各社の設定に合わせて編集してください。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（例：当事者＋管理者、当事者＋管理者＋閲覧者など）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①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当事者のみ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当事者＋管理者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B0E147A8-9B33-F003-34A9-64DEB2E0DDF2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E5A8C2A7-3ADE-7BBE-BA72-C5135705D1D7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7619DB4E-7668-99E1-87D1-9333F27A4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8124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EAE9719-9387-4D3E-B1AA-9479C36E9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インサイズ</a:t>
            </a:r>
            <a:b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月リニューアルのお知らせ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5D4897-62E8-B567-09AD-C6A6E35792E9}"/>
              </a:ext>
            </a:extLst>
          </p:cNvPr>
          <p:cNvSpPr/>
          <p:nvPr/>
        </p:nvSpPr>
        <p:spPr>
          <a:xfrm>
            <a:off x="2925581" y="3785016"/>
            <a:ext cx="4054839" cy="56962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上司・閲覧者の皆様へ</a:t>
            </a:r>
          </a:p>
        </p:txBody>
      </p:sp>
    </p:spTree>
    <p:extLst>
      <p:ext uri="{BB962C8B-B14F-4D97-AF65-F5344CB8AC3E}">
        <p14:creationId xmlns:p14="http://schemas.microsoft.com/office/powerpoint/2010/main" val="217173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561C8E3-F3DE-EFEF-1DC6-E7D47A41A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73" y="2739371"/>
            <a:ext cx="2990008" cy="3572051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履歴振り返り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「メンバー個人ページ」から、メモ・アンケート結果をまとめて振り返れます。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7394416-917E-D179-8891-FD8D3CBC38D8}"/>
              </a:ext>
            </a:extLst>
          </p:cNvPr>
          <p:cNvSpPr/>
          <p:nvPr/>
        </p:nvSpPr>
        <p:spPr>
          <a:xfrm>
            <a:off x="2797009" y="1583388"/>
            <a:ext cx="4262996" cy="1035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400" b="1" dirty="0">
                <a:solidFill>
                  <a:schemeClr val="accent5"/>
                </a:solidFill>
              </a:rPr>
              <a:t>田町さんの個人ページ</a:t>
            </a:r>
            <a:endParaRPr kumimoji="1" lang="en-US" altLang="ja-JP" sz="1400" b="1" dirty="0">
              <a:solidFill>
                <a:schemeClr val="accent5"/>
              </a:solidFill>
            </a:endParaRPr>
          </a:p>
          <a:p>
            <a:pPr algn="ctr"/>
            <a:endParaRPr kumimoji="1" lang="en-US" altLang="ja-JP" sz="1400" b="1" dirty="0">
              <a:solidFill>
                <a:schemeClr val="accent5"/>
              </a:solidFill>
            </a:endParaRPr>
          </a:p>
          <a:p>
            <a:pPr algn="ctr"/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355A53C-CE75-DEAD-89D9-194819295625}"/>
              </a:ext>
            </a:extLst>
          </p:cNvPr>
          <p:cNvSpPr/>
          <p:nvPr/>
        </p:nvSpPr>
        <p:spPr>
          <a:xfrm>
            <a:off x="3041281" y="2057327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設定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39EC3F9-D1B6-6F4F-4946-4518BD8808E7}"/>
              </a:ext>
            </a:extLst>
          </p:cNvPr>
          <p:cNvSpPr/>
          <p:nvPr/>
        </p:nvSpPr>
        <p:spPr>
          <a:xfrm>
            <a:off x="4389327" y="2057327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履歴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D5B416D-5F93-FF05-4F73-3BB3FC6CEB63}"/>
              </a:ext>
            </a:extLst>
          </p:cNvPr>
          <p:cNvSpPr/>
          <p:nvPr/>
        </p:nvSpPr>
        <p:spPr>
          <a:xfrm>
            <a:off x="5737372" y="2057327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アンケート結果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42908AC-7E75-D2CA-12A6-0E7045AA90F5}"/>
              </a:ext>
            </a:extLst>
          </p:cNvPr>
          <p:cNvSpPr/>
          <p:nvPr/>
        </p:nvSpPr>
        <p:spPr>
          <a:xfrm>
            <a:off x="7308213" y="1749553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パーソナルレポート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B21F14B-D5D5-6AB4-A694-5CA975FAB5C0}"/>
              </a:ext>
            </a:extLst>
          </p:cNvPr>
          <p:cNvSpPr/>
          <p:nvPr/>
        </p:nvSpPr>
        <p:spPr>
          <a:xfrm>
            <a:off x="7308213" y="2223493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面談</a:t>
            </a:r>
            <a:br>
              <a:rPr kumimoji="1" lang="en-US" altLang="ja-JP" sz="1200" b="1" dirty="0">
                <a:solidFill>
                  <a:schemeClr val="bg2"/>
                </a:solidFill>
              </a:rPr>
            </a:br>
            <a:r>
              <a:rPr kumimoji="1" lang="ja-JP" altLang="en-US" sz="1200" b="1" dirty="0">
                <a:solidFill>
                  <a:schemeClr val="bg2"/>
                </a:solidFill>
              </a:rPr>
              <a:t>レポート</a:t>
            </a:r>
          </a:p>
        </p:txBody>
      </p: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5EEF7906-8A9E-BBE7-49BA-CA633051D953}"/>
              </a:ext>
            </a:extLst>
          </p:cNvPr>
          <p:cNvCxnSpPr>
            <a:stCxn id="19" idx="3"/>
            <a:endCxn id="29" idx="1"/>
          </p:cNvCxnSpPr>
          <p:nvPr/>
        </p:nvCxnSpPr>
        <p:spPr>
          <a:xfrm>
            <a:off x="6815733" y="2233901"/>
            <a:ext cx="492480" cy="166166"/>
          </a:xfrm>
          <a:prstGeom prst="bentConnector3">
            <a:avLst>
              <a:gd name="adj1" fmla="val 58964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>
            <a:extLst>
              <a:ext uri="{FF2B5EF4-FFF2-40B4-BE49-F238E27FC236}">
                <a16:creationId xmlns:a16="http://schemas.microsoft.com/office/drawing/2014/main" id="{301455B5-657D-E189-F898-0D0F0EEB6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372" y="2739371"/>
            <a:ext cx="2817950" cy="366186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cxnSp>
        <p:nvCxnSpPr>
          <p:cNvPr id="38" name="コネクタ: カギ線 37">
            <a:extLst>
              <a:ext uri="{FF2B5EF4-FFF2-40B4-BE49-F238E27FC236}">
                <a16:creationId xmlns:a16="http://schemas.microsoft.com/office/drawing/2014/main" id="{DC3DFA7E-0F10-DA0C-E2DE-584FD2BF9BC1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 flipV="1">
            <a:off x="6815733" y="1926127"/>
            <a:ext cx="492480" cy="307774"/>
          </a:xfrm>
          <a:prstGeom prst="bentConnector3">
            <a:avLst>
              <a:gd name="adj1" fmla="val 58963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四角形吹き出し 6">
            <a:extLst>
              <a:ext uri="{FF2B5EF4-FFF2-40B4-BE49-F238E27FC236}">
                <a16:creationId xmlns:a16="http://schemas.microsoft.com/office/drawing/2014/main" id="{994D1808-5670-0AD4-B276-3D0D49542651}"/>
              </a:ext>
            </a:extLst>
          </p:cNvPr>
          <p:cNvSpPr/>
          <p:nvPr/>
        </p:nvSpPr>
        <p:spPr>
          <a:xfrm>
            <a:off x="7954672" y="3968110"/>
            <a:ext cx="1796244" cy="654828"/>
          </a:xfrm>
          <a:prstGeom prst="wedgeRectCallout">
            <a:avLst>
              <a:gd name="adj1" fmla="val -57554"/>
              <a:gd name="adj2" fmla="val 7322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パーソナルレポートが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開きます。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21D5CB2-4FC0-2F62-4562-AB8D6DE1B029}"/>
              </a:ext>
            </a:extLst>
          </p:cNvPr>
          <p:cNvCxnSpPr>
            <a:cxnSpLocks/>
          </p:cNvCxnSpPr>
          <p:nvPr/>
        </p:nvCxnSpPr>
        <p:spPr>
          <a:xfrm>
            <a:off x="6308016" y="2410475"/>
            <a:ext cx="0" cy="545559"/>
          </a:xfrm>
          <a:prstGeom prst="line">
            <a:avLst/>
          </a:prstGeom>
          <a:ln w="38100"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DA80AFE4-3DC6-F45B-C4D2-9C2B60EC0949}"/>
              </a:ext>
            </a:extLst>
          </p:cNvPr>
          <p:cNvCxnSpPr>
            <a:cxnSpLocks/>
          </p:cNvCxnSpPr>
          <p:nvPr/>
        </p:nvCxnSpPr>
        <p:spPr>
          <a:xfrm>
            <a:off x="4928507" y="2410475"/>
            <a:ext cx="0" cy="545559"/>
          </a:xfrm>
          <a:prstGeom prst="line">
            <a:avLst/>
          </a:prstGeom>
          <a:ln w="38100"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7E6A312D-1E09-1047-9CD8-F158F06FE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8" r="76391" b="82506"/>
          <a:stretch/>
        </p:blipFill>
        <p:spPr>
          <a:xfrm>
            <a:off x="468679" y="3669135"/>
            <a:ext cx="3111782" cy="73632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993F6F-40B7-B8B2-A602-AA82A54D8C37}"/>
              </a:ext>
            </a:extLst>
          </p:cNvPr>
          <p:cNvSpPr/>
          <p:nvPr/>
        </p:nvSpPr>
        <p:spPr>
          <a:xfrm>
            <a:off x="2112579" y="3140490"/>
            <a:ext cx="928702" cy="288509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DC3DD31-1B37-B3FC-F82B-178995293EAC}"/>
              </a:ext>
            </a:extLst>
          </p:cNvPr>
          <p:cNvCxnSpPr>
            <a:cxnSpLocks/>
          </p:cNvCxnSpPr>
          <p:nvPr/>
        </p:nvCxnSpPr>
        <p:spPr>
          <a:xfrm flipH="1">
            <a:off x="468679" y="3140490"/>
            <a:ext cx="1643900" cy="528645"/>
          </a:xfrm>
          <a:prstGeom prst="line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C0129E8-A753-BDC1-EA5C-10048FF68D76}"/>
              </a:ext>
            </a:extLst>
          </p:cNvPr>
          <p:cNvCxnSpPr>
            <a:cxnSpLocks/>
          </p:cNvCxnSpPr>
          <p:nvPr/>
        </p:nvCxnSpPr>
        <p:spPr>
          <a:xfrm>
            <a:off x="3041281" y="3147224"/>
            <a:ext cx="539180" cy="521911"/>
          </a:xfrm>
          <a:prstGeom prst="line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四角形吹き出し 6">
            <a:extLst>
              <a:ext uri="{FF2B5EF4-FFF2-40B4-BE49-F238E27FC236}">
                <a16:creationId xmlns:a16="http://schemas.microsoft.com/office/drawing/2014/main" id="{1D896F09-5453-019A-6580-A9AD05C1C8F3}"/>
              </a:ext>
            </a:extLst>
          </p:cNvPr>
          <p:cNvSpPr/>
          <p:nvPr/>
        </p:nvSpPr>
        <p:spPr>
          <a:xfrm>
            <a:off x="215701" y="4621879"/>
            <a:ext cx="1796244" cy="654828"/>
          </a:xfrm>
          <a:prstGeom prst="wedgeRectCallout">
            <a:avLst>
              <a:gd name="adj1" fmla="val 21438"/>
              <a:gd name="adj2" fmla="val -10975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タブで表示を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切り替えられます。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E1D2088-C38A-109E-50A3-DD702A92908F}"/>
              </a:ext>
            </a:extLst>
          </p:cNvPr>
          <p:cNvSpPr/>
          <p:nvPr/>
        </p:nvSpPr>
        <p:spPr>
          <a:xfrm>
            <a:off x="380189" y="1583388"/>
            <a:ext cx="2301013" cy="1035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400" b="1" dirty="0">
                <a:solidFill>
                  <a:schemeClr val="accent5"/>
                </a:solidFill>
              </a:rPr>
              <a:t>TOP</a:t>
            </a:r>
            <a:r>
              <a:rPr kumimoji="1" lang="ja-JP" altLang="en-US" sz="1400" b="1" dirty="0">
                <a:solidFill>
                  <a:schemeClr val="accent5"/>
                </a:solidFill>
              </a:rPr>
              <a:t>ページ</a:t>
            </a:r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FEC81E-5393-6040-86C3-9AF9539321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" t="41466" r="75002" b="32776"/>
          <a:stretch/>
        </p:blipFill>
        <p:spPr>
          <a:xfrm>
            <a:off x="1050499" y="1850247"/>
            <a:ext cx="979874" cy="72639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B7D8A7F-3ABE-16F2-AAEB-8D2EC74CA88E}"/>
              </a:ext>
            </a:extLst>
          </p:cNvPr>
          <p:cNvSpPr/>
          <p:nvPr/>
        </p:nvSpPr>
        <p:spPr>
          <a:xfrm>
            <a:off x="1113823" y="1886800"/>
            <a:ext cx="525791" cy="170527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0215848-19E9-EA4B-8066-1C920C8C9AF5}"/>
              </a:ext>
            </a:extLst>
          </p:cNvPr>
          <p:cNvCxnSpPr>
            <a:cxnSpLocks/>
          </p:cNvCxnSpPr>
          <p:nvPr/>
        </p:nvCxnSpPr>
        <p:spPr>
          <a:xfrm>
            <a:off x="1639614" y="1974336"/>
            <a:ext cx="131169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0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1on1</a:t>
            </a:r>
            <a:r>
              <a:rPr lang="ja-JP" altLang="en-US" sz="2400" dirty="0"/>
              <a:t>運用方針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094F862-1007-4C15-5BFD-69EC862485A7}"/>
              </a:ext>
            </a:extLst>
          </p:cNvPr>
          <p:cNvSpPr/>
          <p:nvPr/>
        </p:nvSpPr>
        <p:spPr>
          <a:xfrm>
            <a:off x="1274164" y="1386590"/>
            <a:ext cx="2293495" cy="936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実施頻度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1409860-3AE1-0916-F0A3-AFD28AD21698}"/>
              </a:ext>
            </a:extLst>
          </p:cNvPr>
          <p:cNvSpPr/>
          <p:nvPr/>
        </p:nvSpPr>
        <p:spPr>
          <a:xfrm>
            <a:off x="1274164" y="2570606"/>
            <a:ext cx="2293495" cy="936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対象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434C7D-D7D9-03AE-84DB-0F74DBB6E7DD}"/>
              </a:ext>
            </a:extLst>
          </p:cNvPr>
          <p:cNvSpPr/>
          <p:nvPr/>
        </p:nvSpPr>
        <p:spPr>
          <a:xfrm>
            <a:off x="1274164" y="3754622"/>
            <a:ext cx="2293495" cy="936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の予定作成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CAA3A0-83F3-17DE-0D3B-90B229D872C7}"/>
              </a:ext>
            </a:extLst>
          </p:cNvPr>
          <p:cNvSpPr/>
          <p:nvPr/>
        </p:nvSpPr>
        <p:spPr>
          <a:xfrm>
            <a:off x="1274164" y="4938637"/>
            <a:ext cx="2293495" cy="130450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初期設定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4500A0-E68A-9285-494B-565D2B086537}"/>
              </a:ext>
            </a:extLst>
          </p:cNvPr>
          <p:cNvSpPr txBox="1"/>
          <p:nvPr/>
        </p:nvSpPr>
        <p:spPr>
          <a:xfrm>
            <a:off x="4054839" y="1338414"/>
            <a:ext cx="195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●ヶ月に</a:t>
            </a:r>
            <a:r>
              <a:rPr kumimoji="1" lang="en-US" altLang="ja-JP" sz="2400" b="1" dirty="0"/>
              <a:t>1</a:t>
            </a:r>
            <a:r>
              <a:rPr kumimoji="1" lang="ja-JP" altLang="en-US" sz="2400" b="1" dirty="0"/>
              <a:t>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9BA2B6-0F8E-B417-E6D2-B23D15818D80}"/>
              </a:ext>
            </a:extLst>
          </p:cNvPr>
          <p:cNvSpPr txBox="1"/>
          <p:nvPr/>
        </p:nvSpPr>
        <p:spPr>
          <a:xfrm>
            <a:off x="4054839" y="1800079"/>
            <a:ext cx="557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1on1</a:t>
            </a:r>
            <a:r>
              <a:rPr kumimoji="1" lang="ja-JP" altLang="en-US" sz="1400" dirty="0"/>
              <a:t>の予定作成時に、繰り返し設定が出来ます。</a:t>
            </a:r>
            <a:endParaRPr kumimoji="1" lang="en-US" altLang="ja-JP" sz="1400" dirty="0"/>
          </a:p>
          <a:p>
            <a:r>
              <a:rPr kumimoji="1" lang="ja-JP" altLang="en-US" sz="1400" dirty="0"/>
              <a:t>この頻度で設定をお願いします。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4B3859-8384-537F-538C-5CEC1427D674}"/>
              </a:ext>
            </a:extLst>
          </p:cNvPr>
          <p:cNvSpPr txBox="1"/>
          <p:nvPr/>
        </p:nvSpPr>
        <p:spPr>
          <a:xfrm>
            <a:off x="4054839" y="2755323"/>
            <a:ext cx="466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窮々・悶々のメンバーは</a:t>
            </a:r>
            <a:r>
              <a:rPr kumimoji="1" lang="ja-JP" altLang="en-US" sz="2400" b="1" dirty="0"/>
              <a:t>必須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386B90-AEF9-6C06-5BA2-77AA6D9716F9}"/>
              </a:ext>
            </a:extLst>
          </p:cNvPr>
          <p:cNvSpPr txBox="1"/>
          <p:nvPr/>
        </p:nvSpPr>
        <p:spPr>
          <a:xfrm>
            <a:off x="4054839" y="3934346"/>
            <a:ext cx="466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上司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or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メンバー</a:t>
            </a:r>
            <a:r>
              <a:rPr kumimoji="1" lang="ja-JP" altLang="en-US" sz="2400" b="1" dirty="0"/>
              <a:t>から</a:t>
            </a:r>
            <a:r>
              <a:rPr kumimoji="1" lang="en-US" altLang="ja-JP" sz="2400" b="1" dirty="0"/>
              <a:t>1on1</a:t>
            </a:r>
            <a:r>
              <a:rPr kumimoji="1" lang="ja-JP" altLang="en-US" sz="2400" b="1" dirty="0"/>
              <a:t>を招集</a:t>
            </a:r>
            <a:endParaRPr kumimoji="1" lang="en-US" altLang="ja-JP" sz="2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5CFEF9-FE98-7FF4-1C59-3F564B405A3B}"/>
              </a:ext>
            </a:extLst>
          </p:cNvPr>
          <p:cNvSpPr txBox="1"/>
          <p:nvPr/>
        </p:nvSpPr>
        <p:spPr>
          <a:xfrm>
            <a:off x="4054839" y="5288753"/>
            <a:ext cx="466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通知：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する（頻度は自由）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4E4362F-1B4F-C3B8-7D61-EA5FF024A1F9}"/>
              </a:ext>
            </a:extLst>
          </p:cNvPr>
          <p:cNvGrpSpPr/>
          <p:nvPr/>
        </p:nvGrpSpPr>
        <p:grpSpPr>
          <a:xfrm>
            <a:off x="8867926" y="2949898"/>
            <a:ext cx="2127735" cy="949055"/>
            <a:chOff x="5210963" y="2306283"/>
            <a:chExt cx="1756615" cy="94905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59160A5-A127-FEF0-9A6A-1AE914C6A70C}"/>
                </a:ext>
              </a:extLst>
            </p:cNvPr>
            <p:cNvSpPr/>
            <p:nvPr/>
          </p:nvSpPr>
          <p:spPr>
            <a:xfrm>
              <a:off x="5210964" y="2306283"/>
              <a:ext cx="175661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←貴社の運用に合わせて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編集してください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90FF626-7221-4ECF-48E4-05E592C894B1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AE32723-62B3-CD74-2960-EE5A2EE31C60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EBC8895F-059C-BBFE-3634-EBAA9F3C7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BFE0D770-94CC-9193-8FBD-296D94F74B4C}"/>
              </a:ext>
            </a:extLst>
          </p:cNvPr>
          <p:cNvSpPr/>
          <p:nvPr/>
        </p:nvSpPr>
        <p:spPr>
          <a:xfrm>
            <a:off x="8450580" y="1173480"/>
            <a:ext cx="266200" cy="4702044"/>
          </a:xfrm>
          <a:prstGeom prst="rightBrace">
            <a:avLst>
              <a:gd name="adj1" fmla="val 8562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8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1on1</a:t>
            </a:r>
            <a:r>
              <a:rPr lang="ja-JP" altLang="en-US" sz="2400" dirty="0"/>
              <a:t>運用開始のご連絡について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2733A7-4D77-FB18-80B6-27DF5E374324}"/>
              </a:ext>
            </a:extLst>
          </p:cNvPr>
          <p:cNvSpPr txBox="1"/>
          <p:nvPr/>
        </p:nvSpPr>
        <p:spPr>
          <a:xfrm>
            <a:off x="763051" y="1393672"/>
            <a:ext cx="843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◯月◯日◯時頃</a:t>
            </a:r>
            <a:r>
              <a:rPr kumimoji="1" lang="ja-JP" altLang="en-US" sz="2400" b="1" dirty="0"/>
              <a:t>「インサイズ事務局」より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～～～～～～～～～～～～～～～～～～～</a:t>
            </a:r>
            <a:r>
              <a:rPr kumimoji="1" lang="ja-JP" altLang="en-US" sz="2400" b="1" dirty="0"/>
              <a:t>」という件名で、</a:t>
            </a:r>
            <a:endParaRPr kumimoji="1" lang="en-US" altLang="ja-JP" sz="2400" b="1" dirty="0"/>
          </a:p>
          <a:p>
            <a:pPr algn="ctr"/>
            <a:r>
              <a:rPr kumimoji="1" lang="en-US" altLang="ja-JP" sz="2400" b="1" dirty="0"/>
              <a:t>1on1</a:t>
            </a:r>
            <a:r>
              <a:rPr kumimoji="1" lang="ja-JP" altLang="en-US" sz="2400" b="1" dirty="0"/>
              <a:t>案内メールをお送りします。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必ずご確認・ご対応お願いします。</a:t>
            </a:r>
            <a:endParaRPr kumimoji="1" lang="en-US" altLang="ja-JP" sz="2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6A127-93A2-DFF3-407D-4009FDD1696C}"/>
              </a:ext>
            </a:extLst>
          </p:cNvPr>
          <p:cNvSpPr txBox="1"/>
          <p:nvPr/>
        </p:nvSpPr>
        <p:spPr>
          <a:xfrm>
            <a:off x="592783" y="3818749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詳細の操作方法は下記</a:t>
            </a:r>
            <a:r>
              <a:rPr kumimoji="1" lang="en-US" altLang="ja-JP" sz="2400" b="1" dirty="0"/>
              <a:t>URL</a:t>
            </a:r>
            <a:r>
              <a:rPr kumimoji="1" lang="ja-JP" altLang="en-US" sz="2400" b="1" dirty="0"/>
              <a:t>の</a:t>
            </a:r>
            <a:r>
              <a:rPr kumimoji="1" lang="ja-JP" altLang="en-US" sz="2400" b="1" dirty="0">
                <a:solidFill>
                  <a:schemeClr val="accent5"/>
                </a:solidFill>
              </a:rPr>
              <a:t>マニュアル</a:t>
            </a:r>
            <a:r>
              <a:rPr kumimoji="1" lang="ja-JP" altLang="en-US" sz="2400" b="1" dirty="0"/>
              <a:t>をご覧ください</a:t>
            </a:r>
            <a:endParaRPr kumimoji="1" lang="en-US" altLang="ja-JP" sz="2400" b="1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06E94FD-5829-3E08-3F92-428C359B08DE}"/>
              </a:ext>
            </a:extLst>
          </p:cNvPr>
          <p:cNvGrpSpPr/>
          <p:nvPr/>
        </p:nvGrpSpPr>
        <p:grpSpPr>
          <a:xfrm>
            <a:off x="681862" y="5390970"/>
            <a:ext cx="8542275" cy="760965"/>
            <a:chOff x="3172022" y="5252365"/>
            <a:chExt cx="5921528" cy="52750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D9488A7-DE27-907B-DC90-D27F955B8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255" r="-1" b="90721"/>
            <a:stretch/>
          </p:blipFill>
          <p:spPr>
            <a:xfrm>
              <a:off x="3172022" y="5252365"/>
              <a:ext cx="5921528" cy="527503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6B8A548-44BD-78EC-3D7C-E2B5DA676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83" r="57948" b="90721"/>
            <a:stretch/>
          </p:blipFill>
          <p:spPr>
            <a:xfrm>
              <a:off x="3241478" y="5340252"/>
              <a:ext cx="3423044" cy="414787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FB46BD-A506-3D2C-B603-F8601840A7A0}"/>
              </a:ext>
            </a:extLst>
          </p:cNvPr>
          <p:cNvSpPr/>
          <p:nvPr/>
        </p:nvSpPr>
        <p:spPr>
          <a:xfrm>
            <a:off x="8295435" y="5672680"/>
            <a:ext cx="572490" cy="443437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5">
            <a:extLst>
              <a:ext uri="{FF2B5EF4-FFF2-40B4-BE49-F238E27FC236}">
                <a16:creationId xmlns:a16="http://schemas.microsoft.com/office/drawing/2014/main" id="{1BF20B00-93EB-9889-26B4-EEE73A47623B}"/>
              </a:ext>
            </a:extLst>
          </p:cNvPr>
          <p:cNvSpPr/>
          <p:nvPr/>
        </p:nvSpPr>
        <p:spPr>
          <a:xfrm>
            <a:off x="8210762" y="5074317"/>
            <a:ext cx="657163" cy="443437"/>
          </a:xfrm>
          <a:prstGeom prst="wedgeRectCallout">
            <a:avLst>
              <a:gd name="adj1" fmla="val 8057"/>
              <a:gd name="adj2" fmla="val 6851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ここ！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D8E40F-56C2-EB98-3865-A177077A7CB2}"/>
              </a:ext>
            </a:extLst>
          </p:cNvPr>
          <p:cNvGrpSpPr/>
          <p:nvPr/>
        </p:nvGrpSpPr>
        <p:grpSpPr>
          <a:xfrm>
            <a:off x="9168173" y="1393672"/>
            <a:ext cx="2127735" cy="949055"/>
            <a:chOff x="5210963" y="2306283"/>
            <a:chExt cx="1756615" cy="94905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5DAD4BB-C583-DA36-D9E4-BE8137E0BD1E}"/>
                </a:ext>
              </a:extLst>
            </p:cNvPr>
            <p:cNvSpPr/>
            <p:nvPr/>
          </p:nvSpPr>
          <p:spPr>
            <a:xfrm>
              <a:off x="5210964" y="2306283"/>
              <a:ext cx="175661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←貴社の運用に合わせて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編集してください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94A29D6-BD53-FE48-234E-2D64907240E9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4500B44-9201-EF42-53C3-D70717D86474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DD59D01-46B4-84BE-6E3E-9FE800BBA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3AC902-E4E7-4DC3-F4EC-E883F142485D}"/>
              </a:ext>
            </a:extLst>
          </p:cNvPr>
          <p:cNvSpPr txBox="1"/>
          <p:nvPr/>
        </p:nvSpPr>
        <p:spPr>
          <a:xfrm>
            <a:off x="592783" y="5083832"/>
            <a:ext cx="9182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/>
              <a:t>▼リニューアル後は、インサイズの</a:t>
            </a:r>
            <a:r>
              <a:rPr kumimoji="1" lang="en-US" altLang="ja-JP" sz="1200" b="1" dirty="0"/>
              <a:t>TOP</a:t>
            </a:r>
            <a:r>
              <a:rPr kumimoji="1" lang="ja-JP" altLang="en-US" sz="1200" b="1" dirty="0"/>
              <a:t>画面右上の？マークからもアクセスできます</a:t>
            </a:r>
            <a:endParaRPr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BAA872-7B02-B764-C110-34268ACE1611}"/>
              </a:ext>
            </a:extLst>
          </p:cNvPr>
          <p:cNvSpPr txBox="1"/>
          <p:nvPr/>
        </p:nvSpPr>
        <p:spPr>
          <a:xfrm>
            <a:off x="735171" y="4280414"/>
            <a:ext cx="84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hlinkClick r:id="rId5"/>
              </a:rPr>
              <a:t>https://admin.support.recruit-insides.net/hc/ja/categories/38631301650969</a:t>
            </a:r>
            <a:endParaRPr kumimoji="1" lang="en-US" altLang="ja-JP" b="1" dirty="0"/>
          </a:p>
          <a:p>
            <a:pPr algn="ctr"/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8274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アンケート機能の変更点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35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1324906"/>
            <a:ext cx="9060634" cy="19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ダッシュボード・アナリティクス・チームマップ・パーソナルレポート・面談レポートなど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ja-JP" altLang="en-US" dirty="0"/>
              <a:t>画面は変わりますが、基本の使い方は変わりません</a:t>
            </a:r>
            <a:endParaRPr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863AB2-EB92-2774-9483-C4B70E609C57}"/>
              </a:ext>
            </a:extLst>
          </p:cNvPr>
          <p:cNvSpPr txBox="1"/>
          <p:nvPr/>
        </p:nvSpPr>
        <p:spPr>
          <a:xfrm>
            <a:off x="324001" y="3848869"/>
            <a:ext cx="9254102" cy="168422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①回答依頼メールが送られたら</a:t>
            </a:r>
            <a:r>
              <a:rPr kumimoji="1" lang="ja-JP" altLang="en-US" sz="2000" b="1" u="sng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回答</a:t>
            </a: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を、</a:t>
            </a:r>
            <a:br>
              <a:rPr kumimoji="1" lang="en-US" altLang="ja-JP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②結果通知メールが送られたら</a:t>
            </a:r>
            <a:r>
              <a:rPr kumimoji="1" lang="ja-JP" altLang="en-US" sz="2000" b="1" u="sng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レポートを確認のうえ、メンバーフォロー</a:t>
            </a: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2000" b="1" dirty="0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お願いいたします。</a:t>
            </a:r>
            <a:endParaRPr kumimoji="1" lang="en-US" altLang="ja-JP" sz="2000" b="1" dirty="0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14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画面イメージ：レポート閲覧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DB2DDF-19E7-E79B-0F6A-E02A68AC8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7"/>
          <a:stretch/>
        </p:blipFill>
        <p:spPr>
          <a:xfrm>
            <a:off x="216339" y="1394197"/>
            <a:ext cx="3258035" cy="2210228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6205C47-1717-F184-0041-6F923D37FC9C}"/>
              </a:ext>
            </a:extLst>
          </p:cNvPr>
          <p:cNvSpPr/>
          <p:nvPr/>
        </p:nvSpPr>
        <p:spPr>
          <a:xfrm>
            <a:off x="213359" y="753153"/>
            <a:ext cx="3258035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① 全員の結果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420FB63-9FB1-5E5B-2CFF-1DFD09C2D17E}"/>
              </a:ext>
            </a:extLst>
          </p:cNvPr>
          <p:cNvSpPr/>
          <p:nvPr/>
        </p:nvSpPr>
        <p:spPr>
          <a:xfrm>
            <a:off x="1" y="681038"/>
            <a:ext cx="983768" cy="983768"/>
          </a:xfrm>
          <a:prstGeom prst="ellipse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8A5B7B-D345-1ACE-18DA-D0D6D91DC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809">
            <a:off x="299533" y="814744"/>
            <a:ext cx="334256" cy="33425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9CC14D-E2CA-B601-2E96-4036C0637129}"/>
              </a:ext>
            </a:extLst>
          </p:cNvPr>
          <p:cNvSpPr txBox="1"/>
          <p:nvPr/>
        </p:nvSpPr>
        <p:spPr>
          <a:xfrm rot="20964888">
            <a:off x="-239631" y="1190382"/>
            <a:ext cx="151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/>
              <a:t>結果通知メールの</a:t>
            </a:r>
            <a:br>
              <a:rPr kumimoji="1" lang="en-US" altLang="ja-JP" sz="700" dirty="0"/>
            </a:br>
            <a:r>
              <a:rPr kumimoji="1" lang="ja-JP" altLang="en-US" sz="700" dirty="0"/>
              <a:t>リンクをクリック！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933022-B8EC-B7A7-8105-D0C8ED9B6973}"/>
              </a:ext>
            </a:extLst>
          </p:cNvPr>
          <p:cNvSpPr txBox="1"/>
          <p:nvPr/>
        </p:nvSpPr>
        <p:spPr>
          <a:xfrm>
            <a:off x="508613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チームマップ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376C54E-35C2-C4C2-ACE3-6A31A7246E95}"/>
              </a:ext>
            </a:extLst>
          </p:cNvPr>
          <p:cNvSpPr/>
          <p:nvPr/>
        </p:nvSpPr>
        <p:spPr>
          <a:xfrm>
            <a:off x="3639685" y="753153"/>
            <a:ext cx="6180356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② 一人ひとりの結果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E4D48A4-CBAE-E508-5782-25BA17CD1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965"/>
          <a:stretch/>
        </p:blipFill>
        <p:spPr>
          <a:xfrm>
            <a:off x="3639685" y="1394197"/>
            <a:ext cx="3051401" cy="2610244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FD581E2-0DFA-3AAA-2147-25404DE31D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008"/>
          <a:stretch/>
        </p:blipFill>
        <p:spPr>
          <a:xfrm>
            <a:off x="6769920" y="1394197"/>
            <a:ext cx="3050121" cy="2610244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8BD838-497B-0174-6E15-102B970EBE7B}"/>
              </a:ext>
            </a:extLst>
          </p:cNvPr>
          <p:cNvSpPr txBox="1"/>
          <p:nvPr/>
        </p:nvSpPr>
        <p:spPr>
          <a:xfrm>
            <a:off x="3893585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パーソナルレポート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D1AEE8-66D5-C389-2161-094346D89947}"/>
              </a:ext>
            </a:extLst>
          </p:cNvPr>
          <p:cNvSpPr txBox="1"/>
          <p:nvPr/>
        </p:nvSpPr>
        <p:spPr>
          <a:xfrm>
            <a:off x="6966957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/>
              <a:t>1on1</a:t>
            </a:r>
            <a:r>
              <a:rPr kumimoji="1" lang="ja-JP" altLang="en-US" sz="1100" b="1" dirty="0"/>
              <a:t>テーマシート（旧面談レポート）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DD6E520-7614-D77D-BD44-624354BCC306}"/>
              </a:ext>
            </a:extLst>
          </p:cNvPr>
          <p:cNvSpPr/>
          <p:nvPr/>
        </p:nvSpPr>
        <p:spPr>
          <a:xfrm>
            <a:off x="1969207" y="2049847"/>
            <a:ext cx="963435" cy="566742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45C0744-4DA4-1100-B7ED-8E116C1B12F7}"/>
              </a:ext>
            </a:extLst>
          </p:cNvPr>
          <p:cNvCxnSpPr>
            <a:cxnSpLocks/>
          </p:cNvCxnSpPr>
          <p:nvPr/>
        </p:nvCxnSpPr>
        <p:spPr>
          <a:xfrm>
            <a:off x="2932642" y="2331197"/>
            <a:ext cx="707043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0C611F2-31AD-C87A-392E-1FD5B1B211DD}"/>
              </a:ext>
            </a:extLst>
          </p:cNvPr>
          <p:cNvCxnSpPr>
            <a:cxnSpLocks/>
          </p:cNvCxnSpPr>
          <p:nvPr/>
        </p:nvCxnSpPr>
        <p:spPr>
          <a:xfrm>
            <a:off x="6271730" y="2287053"/>
            <a:ext cx="97115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E04BD26-0EC6-6216-1D0E-2BB26C422323}"/>
              </a:ext>
            </a:extLst>
          </p:cNvPr>
          <p:cNvSpPr/>
          <p:nvPr/>
        </p:nvSpPr>
        <p:spPr>
          <a:xfrm>
            <a:off x="5165385" y="2091891"/>
            <a:ext cx="1100932" cy="39032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BE4361E-8953-859C-3C3D-6113479C1094}"/>
              </a:ext>
            </a:extLst>
          </p:cNvPr>
          <p:cNvSpPr/>
          <p:nvPr/>
        </p:nvSpPr>
        <p:spPr>
          <a:xfrm>
            <a:off x="7242886" y="2091891"/>
            <a:ext cx="1100932" cy="39032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A90633F0-B278-7C16-C7D4-FC62BCD73A90}"/>
              </a:ext>
            </a:extLst>
          </p:cNvPr>
          <p:cNvSpPr/>
          <p:nvPr/>
        </p:nvSpPr>
        <p:spPr>
          <a:xfrm>
            <a:off x="6451250" y="2499311"/>
            <a:ext cx="725213" cy="250193"/>
          </a:xfrm>
          <a:prstGeom prst="wedgeRectCallout">
            <a:avLst>
              <a:gd name="adj1" fmla="val -19094"/>
              <a:gd name="adj2" fmla="val -10637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2"/>
                </a:solidFill>
              </a:rPr>
              <a:t>タブで</a:t>
            </a:r>
            <a:br>
              <a:rPr kumimoji="1" lang="en-US" altLang="ja-JP" sz="800" b="1" dirty="0">
                <a:solidFill>
                  <a:schemeClr val="bg2"/>
                </a:solidFill>
              </a:rPr>
            </a:br>
            <a:r>
              <a:rPr kumimoji="1" lang="ja-JP" altLang="en-US" sz="800" b="1" dirty="0">
                <a:solidFill>
                  <a:schemeClr val="bg2"/>
                </a:solidFill>
              </a:rPr>
              <a:t>切り替え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99209DB-6B99-6A05-69A2-A007F7876D78}"/>
              </a:ext>
            </a:extLst>
          </p:cNvPr>
          <p:cNvSpPr/>
          <p:nvPr/>
        </p:nvSpPr>
        <p:spPr>
          <a:xfrm>
            <a:off x="323999" y="4147480"/>
            <a:ext cx="9496041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③ 推移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925D59E-E659-3AB3-442A-08E3D37EDA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8143" b="20116"/>
          <a:stretch/>
        </p:blipFill>
        <p:spPr>
          <a:xfrm>
            <a:off x="6653917" y="4562349"/>
            <a:ext cx="3094729" cy="185717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1CC4FFD-8E8B-306D-D8BD-8712392A84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9150"/>
          <a:stretch/>
        </p:blipFill>
        <p:spPr>
          <a:xfrm>
            <a:off x="4113917" y="4565081"/>
            <a:ext cx="2401120" cy="1854440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A3A74B2D-B1F7-5516-9391-18CF277C5D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155" b="78418"/>
          <a:stretch/>
        </p:blipFill>
        <p:spPr>
          <a:xfrm>
            <a:off x="400663" y="4562349"/>
            <a:ext cx="2531979" cy="1857171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111BC4A-536B-13D1-9313-C164881D235E}"/>
              </a:ext>
            </a:extLst>
          </p:cNvPr>
          <p:cNvSpPr/>
          <p:nvPr/>
        </p:nvSpPr>
        <p:spPr>
          <a:xfrm>
            <a:off x="407920" y="5311708"/>
            <a:ext cx="1420880" cy="247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900" b="1" u="sng" dirty="0">
                <a:solidFill>
                  <a:srgbClr val="5196D7"/>
                </a:solidFill>
              </a:rPr>
              <a:t>＜アンケート結果</a:t>
            </a:r>
            <a:r>
              <a:rPr kumimoji="1" lang="en-US" altLang="ja-JP" sz="900" b="1" u="sng" dirty="0">
                <a:solidFill>
                  <a:srgbClr val="5196D7"/>
                </a:solidFill>
              </a:rPr>
              <a:t>(</a:t>
            </a:r>
            <a:r>
              <a:rPr kumimoji="1" lang="ja-JP" altLang="en-US" sz="900" b="1" u="sng" dirty="0">
                <a:solidFill>
                  <a:srgbClr val="5196D7"/>
                </a:solidFill>
              </a:rPr>
              <a:t>推移</a:t>
            </a:r>
            <a:r>
              <a:rPr kumimoji="1" lang="en-US" altLang="ja-JP" sz="900" b="1" u="sng" dirty="0">
                <a:solidFill>
                  <a:srgbClr val="5196D7"/>
                </a:solidFill>
              </a:rPr>
              <a:t>)</a:t>
            </a:r>
            <a:r>
              <a:rPr kumimoji="1" lang="ja-JP" altLang="en-US" sz="900" b="1" u="sng" dirty="0">
                <a:solidFill>
                  <a:srgbClr val="5196D7"/>
                </a:solidFill>
              </a:rPr>
              <a:t>へ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BD3DE9E-9C8D-2DE5-EA06-C3FCF100A1E3}"/>
              </a:ext>
            </a:extLst>
          </p:cNvPr>
          <p:cNvSpPr/>
          <p:nvPr/>
        </p:nvSpPr>
        <p:spPr>
          <a:xfrm>
            <a:off x="346767" y="5262650"/>
            <a:ext cx="1561862" cy="441866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5C0164B5-6236-8C9F-01F6-B586308246C2}"/>
              </a:ext>
            </a:extLst>
          </p:cNvPr>
          <p:cNvCxnSpPr>
            <a:cxnSpLocks/>
          </p:cNvCxnSpPr>
          <p:nvPr/>
        </p:nvCxnSpPr>
        <p:spPr>
          <a:xfrm>
            <a:off x="1908629" y="5473540"/>
            <a:ext cx="2460171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吹き出し: 四角形 54">
            <a:extLst>
              <a:ext uri="{FF2B5EF4-FFF2-40B4-BE49-F238E27FC236}">
                <a16:creationId xmlns:a16="http://schemas.microsoft.com/office/drawing/2014/main" id="{2447FEC7-5984-68AB-F146-1DD2CC2DD6FB}"/>
              </a:ext>
            </a:extLst>
          </p:cNvPr>
          <p:cNvSpPr/>
          <p:nvPr/>
        </p:nvSpPr>
        <p:spPr>
          <a:xfrm>
            <a:off x="1546022" y="5779176"/>
            <a:ext cx="1763235" cy="325670"/>
          </a:xfrm>
          <a:prstGeom prst="wedgeRectCallout">
            <a:avLst>
              <a:gd name="adj1" fmla="val -38438"/>
              <a:gd name="adj2" fmla="val -9523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2"/>
                </a:solidFill>
              </a:rPr>
              <a:t>パーソナルレポート</a:t>
            </a:r>
            <a:r>
              <a:rPr kumimoji="1" lang="en-US" altLang="ja-JP" sz="800" b="1" dirty="0">
                <a:solidFill>
                  <a:schemeClr val="bg2"/>
                </a:solidFill>
              </a:rPr>
              <a:t>/1on1</a:t>
            </a:r>
            <a:r>
              <a:rPr kumimoji="1" lang="ja-JP" altLang="en-US" sz="800" b="1" dirty="0">
                <a:solidFill>
                  <a:schemeClr val="bg2"/>
                </a:solidFill>
              </a:rPr>
              <a:t>テーマシート上部のリンクをクリック</a:t>
            </a:r>
          </a:p>
        </p:txBody>
      </p:sp>
      <p:grpSp>
        <p:nvGrpSpPr>
          <p:cNvPr id="72" name="Group 68">
            <a:extLst>
              <a:ext uri="{FF2B5EF4-FFF2-40B4-BE49-F238E27FC236}">
                <a16:creationId xmlns:a16="http://schemas.microsoft.com/office/drawing/2014/main" id="{DC4184BE-40B3-39D6-5EBB-55EBE76AE97A}"/>
              </a:ext>
            </a:extLst>
          </p:cNvPr>
          <p:cNvGrpSpPr>
            <a:grpSpLocks/>
          </p:cNvGrpSpPr>
          <p:nvPr/>
        </p:nvGrpSpPr>
        <p:grpSpPr bwMode="auto">
          <a:xfrm>
            <a:off x="4113917" y="6303971"/>
            <a:ext cx="2447194" cy="192942"/>
            <a:chOff x="1306" y="3095"/>
            <a:chExt cx="2268" cy="283"/>
          </a:xfrm>
        </p:grpSpPr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3812F627-2471-46B5-F1DB-306ACD41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BD893DDD-764F-1AF5-9275-F1160985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CE6175E5-C162-0C17-7ED3-F8118760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6" name="Group 68">
            <a:extLst>
              <a:ext uri="{FF2B5EF4-FFF2-40B4-BE49-F238E27FC236}">
                <a16:creationId xmlns:a16="http://schemas.microsoft.com/office/drawing/2014/main" id="{E92AD03D-D541-DFE6-4669-8C9BCB7093DC}"/>
              </a:ext>
            </a:extLst>
          </p:cNvPr>
          <p:cNvGrpSpPr>
            <a:grpSpLocks/>
          </p:cNvGrpSpPr>
          <p:nvPr/>
        </p:nvGrpSpPr>
        <p:grpSpPr bwMode="auto">
          <a:xfrm>
            <a:off x="6569755" y="4527730"/>
            <a:ext cx="3178892" cy="205995"/>
            <a:chOff x="1306" y="3095"/>
            <a:chExt cx="2268" cy="283"/>
          </a:xfrm>
        </p:grpSpPr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C9FFE024-8B4A-DCEA-2E5F-5AE76C4C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849924CA-2A35-7B0A-9B4D-E16886628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F0ADDE29-DD5B-485B-46B8-99D8B9E8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02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角丸四角形 14">
            <a:extLst>
              <a:ext uri="{FF2B5EF4-FFF2-40B4-BE49-F238E27FC236}">
                <a16:creationId xmlns:a16="http://schemas.microsoft.com/office/drawing/2014/main" id="{89B29379-10FC-C192-7687-D4B054F75709}"/>
              </a:ext>
            </a:extLst>
          </p:cNvPr>
          <p:cNvSpPr/>
          <p:nvPr/>
        </p:nvSpPr>
        <p:spPr>
          <a:xfrm>
            <a:off x="5645224" y="5180849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機能改善：異動したメンバーの結果閲覧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DC6A51C-A08A-14C7-DD70-30DEDB823622}"/>
              </a:ext>
            </a:extLst>
          </p:cNvPr>
          <p:cNvSpPr/>
          <p:nvPr/>
        </p:nvSpPr>
        <p:spPr>
          <a:xfrm>
            <a:off x="327897" y="803389"/>
            <a:ext cx="9250206" cy="993661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ご自身が異動した場合、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異動先のメンバーの過去の結果を閲覧できる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ようになります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メンバーが異動してきた場合、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新メンバーの過去の結果を閲覧できる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ようになります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角丸四角形 14">
            <a:extLst>
              <a:ext uri="{FF2B5EF4-FFF2-40B4-BE49-F238E27FC236}">
                <a16:creationId xmlns:a16="http://schemas.microsoft.com/office/drawing/2014/main" id="{02AEF9CC-1847-E70E-F65C-520243AF7DF6}"/>
              </a:ext>
            </a:extLst>
          </p:cNvPr>
          <p:cNvSpPr/>
          <p:nvPr/>
        </p:nvSpPr>
        <p:spPr>
          <a:xfrm>
            <a:off x="1831707" y="2286103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0EABA430-0B19-4C12-005C-ED052FC47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0492" y="2682944"/>
            <a:ext cx="495942" cy="495942"/>
          </a:xfrm>
          <a:prstGeom prst="rect">
            <a:avLst/>
          </a:prstGeom>
        </p:spPr>
      </p:pic>
      <p:sp>
        <p:nvSpPr>
          <p:cNvPr id="7" name="角丸四角形 19">
            <a:extLst>
              <a:ext uri="{FF2B5EF4-FFF2-40B4-BE49-F238E27FC236}">
                <a16:creationId xmlns:a16="http://schemas.microsoft.com/office/drawing/2014/main" id="{169C9973-471C-9587-3AC6-856192E0FAB1}"/>
              </a:ext>
            </a:extLst>
          </p:cNvPr>
          <p:cNvSpPr/>
          <p:nvPr/>
        </p:nvSpPr>
        <p:spPr>
          <a:xfrm>
            <a:off x="1831707" y="2286721"/>
            <a:ext cx="746093" cy="371733"/>
          </a:xfrm>
          <a:prstGeom prst="roundRect">
            <a:avLst/>
          </a:prstGeom>
          <a:solidFill>
            <a:schemeClr val="accent4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bg2"/>
                </a:solidFill>
              </a:rPr>
              <a:t>部署</a:t>
            </a:r>
            <a:r>
              <a:rPr kumimoji="1" lang="en-US" altLang="ja-JP" sz="1000">
                <a:solidFill>
                  <a:schemeClr val="bg2"/>
                </a:solidFill>
              </a:rPr>
              <a:t>A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582E3A-B6C8-B375-E0CB-84586B752EAE}"/>
              </a:ext>
            </a:extLst>
          </p:cNvPr>
          <p:cNvSpPr txBox="1"/>
          <p:nvPr/>
        </p:nvSpPr>
        <p:spPr>
          <a:xfrm>
            <a:off x="2005547" y="3203376"/>
            <a:ext cx="899671" cy="28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CD8DCE-6607-7D78-921D-7A85259653EF}"/>
              </a:ext>
            </a:extLst>
          </p:cNvPr>
          <p:cNvSpPr txBox="1"/>
          <p:nvPr/>
        </p:nvSpPr>
        <p:spPr>
          <a:xfrm>
            <a:off x="2298125" y="1890931"/>
            <a:ext cx="1731719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前回アンケート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15324D-DD18-4945-1D97-CF570CDF39C2}"/>
              </a:ext>
            </a:extLst>
          </p:cNvPr>
          <p:cNvSpPr txBox="1"/>
          <p:nvPr/>
        </p:nvSpPr>
        <p:spPr>
          <a:xfrm>
            <a:off x="2703387" y="2737645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AA4FE3A6-A4C5-4806-E916-E330AC3A2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7747" y="2672129"/>
            <a:ext cx="495942" cy="49594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332D22-D212-C5CE-E521-1700C848B873}"/>
              </a:ext>
            </a:extLst>
          </p:cNvPr>
          <p:cNvSpPr txBox="1"/>
          <p:nvPr/>
        </p:nvSpPr>
        <p:spPr>
          <a:xfrm>
            <a:off x="2905218" y="3203375"/>
            <a:ext cx="1124626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4127F0F7-8B8F-3267-C9E1-BA14A513418B}"/>
              </a:ext>
            </a:extLst>
          </p:cNvPr>
          <p:cNvSpPr/>
          <p:nvPr/>
        </p:nvSpPr>
        <p:spPr>
          <a:xfrm>
            <a:off x="5596996" y="2221708"/>
            <a:ext cx="2429249" cy="2258254"/>
          </a:xfrm>
          <a:prstGeom prst="roundRect">
            <a:avLst>
              <a:gd name="adj" fmla="val 8010"/>
            </a:avLst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987C1D-02FA-64DE-5367-82DED79F12EA}"/>
              </a:ext>
            </a:extLst>
          </p:cNvPr>
          <p:cNvSpPr txBox="1"/>
          <p:nvPr/>
        </p:nvSpPr>
        <p:spPr>
          <a:xfrm>
            <a:off x="6468676" y="2673250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62996F7F-C612-5D2B-D30D-D6AE8F0ED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3036" y="2607734"/>
            <a:ext cx="495942" cy="49594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00DD7D2-102F-05AE-6155-15FEA420C4EB}"/>
              </a:ext>
            </a:extLst>
          </p:cNvPr>
          <p:cNvSpPr txBox="1"/>
          <p:nvPr/>
        </p:nvSpPr>
        <p:spPr>
          <a:xfrm>
            <a:off x="6067176" y="1890931"/>
            <a:ext cx="1731719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今回アンケート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5FAF983-B833-A033-6387-B144A7B59581}"/>
              </a:ext>
            </a:extLst>
          </p:cNvPr>
          <p:cNvSpPr txBox="1"/>
          <p:nvPr/>
        </p:nvSpPr>
        <p:spPr>
          <a:xfrm>
            <a:off x="5824103" y="3134878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BCD63D-9EFB-B4C8-B57E-BB82F289243F}"/>
              </a:ext>
            </a:extLst>
          </p:cNvPr>
          <p:cNvSpPr txBox="1"/>
          <p:nvPr/>
        </p:nvSpPr>
        <p:spPr>
          <a:xfrm>
            <a:off x="6671654" y="3134877"/>
            <a:ext cx="1120906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4CF83671-9A1E-C5A7-0BEB-8BDF8A54848A}"/>
              </a:ext>
            </a:extLst>
          </p:cNvPr>
          <p:cNvCxnSpPr>
            <a:cxnSpLocks/>
          </p:cNvCxnSpPr>
          <p:nvPr/>
        </p:nvCxnSpPr>
        <p:spPr>
          <a:xfrm flipH="1">
            <a:off x="3718297" y="2968367"/>
            <a:ext cx="2201294" cy="1359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1A57E20-455A-F124-C9A2-267C71614A71}"/>
              </a:ext>
            </a:extLst>
          </p:cNvPr>
          <p:cNvSpPr txBox="1"/>
          <p:nvPr/>
        </p:nvSpPr>
        <p:spPr>
          <a:xfrm>
            <a:off x="4260956" y="3024667"/>
            <a:ext cx="120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閲覧可</a:t>
            </a:r>
          </a:p>
        </p:txBody>
      </p:sp>
      <p:pic>
        <p:nvPicPr>
          <p:cNvPr id="64" name="グラフィックス 63">
            <a:extLst>
              <a:ext uri="{FF2B5EF4-FFF2-40B4-BE49-F238E27FC236}">
                <a16:creationId xmlns:a16="http://schemas.microsoft.com/office/drawing/2014/main" id="{223F9FD5-478C-C40C-B73C-996E86D03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9591" y="2610855"/>
            <a:ext cx="495942" cy="495942"/>
          </a:xfrm>
          <a:prstGeom prst="rect">
            <a:avLst/>
          </a:prstGeom>
        </p:spPr>
      </p:pic>
      <p:sp>
        <p:nvSpPr>
          <p:cNvPr id="65" name="角丸四角形 19">
            <a:extLst>
              <a:ext uri="{FF2B5EF4-FFF2-40B4-BE49-F238E27FC236}">
                <a16:creationId xmlns:a16="http://schemas.microsoft.com/office/drawing/2014/main" id="{BFE13CD4-4837-2D98-9D6A-B8FFFA9BFB3B}"/>
              </a:ext>
            </a:extLst>
          </p:cNvPr>
          <p:cNvSpPr/>
          <p:nvPr/>
        </p:nvSpPr>
        <p:spPr>
          <a:xfrm>
            <a:off x="5596996" y="2214632"/>
            <a:ext cx="746093" cy="371733"/>
          </a:xfrm>
          <a:prstGeom prst="roundRect">
            <a:avLst/>
          </a:prstGeom>
          <a:solidFill>
            <a:schemeClr val="accent4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bg2"/>
                </a:solidFill>
              </a:rPr>
              <a:t>部署</a:t>
            </a:r>
            <a:r>
              <a:rPr kumimoji="1" lang="en-US" altLang="ja-JP" sz="1000">
                <a:solidFill>
                  <a:schemeClr val="bg2"/>
                </a:solidFill>
              </a:rPr>
              <a:t>A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pic>
        <p:nvPicPr>
          <p:cNvPr id="66" name="グラフィックス 65">
            <a:extLst>
              <a:ext uri="{FF2B5EF4-FFF2-40B4-BE49-F238E27FC236}">
                <a16:creationId xmlns:a16="http://schemas.microsoft.com/office/drawing/2014/main" id="{23501D91-A0AF-3351-E4D0-F85A93D2D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3036" y="3551362"/>
            <a:ext cx="495942" cy="495942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A3009E7-BE1F-DCCE-A3AC-E487EAAD322D}"/>
              </a:ext>
            </a:extLst>
          </p:cNvPr>
          <p:cNvSpPr txBox="1"/>
          <p:nvPr/>
        </p:nvSpPr>
        <p:spPr>
          <a:xfrm>
            <a:off x="6641760" y="4063475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71" name="コネクタ: カギ線 70">
            <a:extLst>
              <a:ext uri="{FF2B5EF4-FFF2-40B4-BE49-F238E27FC236}">
                <a16:creationId xmlns:a16="http://schemas.microsoft.com/office/drawing/2014/main" id="{7EFA7664-3FBF-28EE-0992-6B1B35AB11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86941" y="3165699"/>
            <a:ext cx="736553" cy="20926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角丸四角形 14">
            <a:extLst>
              <a:ext uri="{FF2B5EF4-FFF2-40B4-BE49-F238E27FC236}">
                <a16:creationId xmlns:a16="http://schemas.microsoft.com/office/drawing/2014/main" id="{285E7821-DBBC-B092-0BB4-8EA22E33FDFE}"/>
              </a:ext>
            </a:extLst>
          </p:cNvPr>
          <p:cNvSpPr/>
          <p:nvPr/>
        </p:nvSpPr>
        <p:spPr>
          <a:xfrm>
            <a:off x="1831707" y="3723808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角丸四角形 19">
            <a:extLst>
              <a:ext uri="{FF2B5EF4-FFF2-40B4-BE49-F238E27FC236}">
                <a16:creationId xmlns:a16="http://schemas.microsoft.com/office/drawing/2014/main" id="{E1EE5C12-9843-CC9C-7925-3881E2CA2B9C}"/>
              </a:ext>
            </a:extLst>
          </p:cNvPr>
          <p:cNvSpPr/>
          <p:nvPr/>
        </p:nvSpPr>
        <p:spPr>
          <a:xfrm>
            <a:off x="1831707" y="3724426"/>
            <a:ext cx="746093" cy="371733"/>
          </a:xfrm>
          <a:prstGeom prst="roundRect">
            <a:avLst/>
          </a:prstGeom>
          <a:solidFill>
            <a:schemeClr val="accent6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B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74" name="グラフィックス 73">
            <a:extLst>
              <a:ext uri="{FF2B5EF4-FFF2-40B4-BE49-F238E27FC236}">
                <a16:creationId xmlns:a16="http://schemas.microsoft.com/office/drawing/2014/main" id="{E5D99FD6-4B67-D565-F3F8-1B90B8B51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0425" y="4148175"/>
            <a:ext cx="495942" cy="495942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ECFF7BB-1861-8C1D-2BA5-EDCDC20E6C90}"/>
              </a:ext>
            </a:extLst>
          </p:cNvPr>
          <p:cNvSpPr txBox="1"/>
          <p:nvPr/>
        </p:nvSpPr>
        <p:spPr>
          <a:xfrm>
            <a:off x="2849149" y="4660288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8" name="グラフィックス 77">
            <a:extLst>
              <a:ext uri="{FF2B5EF4-FFF2-40B4-BE49-F238E27FC236}">
                <a16:creationId xmlns:a16="http://schemas.microsoft.com/office/drawing/2014/main" id="{C4C2033E-9A28-41BC-9F90-2A1153A64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7208" y="4143959"/>
            <a:ext cx="495942" cy="495942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D443C81-64B7-638D-F697-BAE05F1A4BD8}"/>
              </a:ext>
            </a:extLst>
          </p:cNvPr>
          <p:cNvSpPr txBox="1"/>
          <p:nvPr/>
        </p:nvSpPr>
        <p:spPr>
          <a:xfrm>
            <a:off x="1985344" y="4660288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DAD6BD0-2DBB-F7C8-EC02-3798F1AEF083}"/>
              </a:ext>
            </a:extLst>
          </p:cNvPr>
          <p:cNvSpPr txBox="1"/>
          <p:nvPr/>
        </p:nvSpPr>
        <p:spPr>
          <a:xfrm>
            <a:off x="2703387" y="4175630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2" name="角丸四角形 14">
            <a:extLst>
              <a:ext uri="{FF2B5EF4-FFF2-40B4-BE49-F238E27FC236}">
                <a16:creationId xmlns:a16="http://schemas.microsoft.com/office/drawing/2014/main" id="{68F1A722-5D8B-E23C-9AA4-1AD5F09A99B2}"/>
              </a:ext>
            </a:extLst>
          </p:cNvPr>
          <p:cNvSpPr/>
          <p:nvPr/>
        </p:nvSpPr>
        <p:spPr>
          <a:xfrm>
            <a:off x="1831707" y="5180849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角丸四角形 19">
            <a:extLst>
              <a:ext uri="{FF2B5EF4-FFF2-40B4-BE49-F238E27FC236}">
                <a16:creationId xmlns:a16="http://schemas.microsoft.com/office/drawing/2014/main" id="{EBACDDEF-D621-7C6F-D8D9-6F00DFBF996C}"/>
              </a:ext>
            </a:extLst>
          </p:cNvPr>
          <p:cNvSpPr/>
          <p:nvPr/>
        </p:nvSpPr>
        <p:spPr>
          <a:xfrm>
            <a:off x="1831707" y="5181467"/>
            <a:ext cx="746093" cy="371733"/>
          </a:xfrm>
          <a:prstGeom prst="roundRect">
            <a:avLst/>
          </a:prstGeom>
          <a:solidFill>
            <a:schemeClr val="accent2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C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84" name="グラフィックス 83">
            <a:extLst>
              <a:ext uri="{FF2B5EF4-FFF2-40B4-BE49-F238E27FC236}">
                <a16:creationId xmlns:a16="http://schemas.microsoft.com/office/drawing/2014/main" id="{56AF4414-A2BB-B2A9-C8CC-63FA55433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0425" y="5605216"/>
            <a:ext cx="495942" cy="495942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FB4C63E-4101-8CF4-4CA3-37A7F329B46A}"/>
              </a:ext>
            </a:extLst>
          </p:cNvPr>
          <p:cNvSpPr txBox="1"/>
          <p:nvPr/>
        </p:nvSpPr>
        <p:spPr>
          <a:xfrm>
            <a:off x="2849149" y="6117329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6" name="グラフィックス 85">
            <a:extLst>
              <a:ext uri="{FF2B5EF4-FFF2-40B4-BE49-F238E27FC236}">
                <a16:creationId xmlns:a16="http://schemas.microsoft.com/office/drawing/2014/main" id="{EFD17B55-E4A4-6F56-3625-5A3ADABF0E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87208" y="5601000"/>
            <a:ext cx="495942" cy="495942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3A3E738-053D-CB66-C518-712F68283B0F}"/>
              </a:ext>
            </a:extLst>
          </p:cNvPr>
          <p:cNvSpPr txBox="1"/>
          <p:nvPr/>
        </p:nvSpPr>
        <p:spPr>
          <a:xfrm>
            <a:off x="1985344" y="6117329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C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0C91696-AF88-5213-69B0-420592C79BBB}"/>
              </a:ext>
            </a:extLst>
          </p:cNvPr>
          <p:cNvSpPr txBox="1"/>
          <p:nvPr/>
        </p:nvSpPr>
        <p:spPr>
          <a:xfrm>
            <a:off x="2703387" y="5632671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0" name="角丸四角形 19">
            <a:extLst>
              <a:ext uri="{FF2B5EF4-FFF2-40B4-BE49-F238E27FC236}">
                <a16:creationId xmlns:a16="http://schemas.microsoft.com/office/drawing/2014/main" id="{70D63220-DF5D-D9E6-9AFA-E1E65647A88D}"/>
              </a:ext>
            </a:extLst>
          </p:cNvPr>
          <p:cNvSpPr/>
          <p:nvPr/>
        </p:nvSpPr>
        <p:spPr>
          <a:xfrm>
            <a:off x="5645046" y="5181467"/>
            <a:ext cx="746093" cy="371733"/>
          </a:xfrm>
          <a:prstGeom prst="roundRect">
            <a:avLst/>
          </a:prstGeom>
          <a:solidFill>
            <a:schemeClr val="accent2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C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91" name="グラフィックス 90">
            <a:extLst>
              <a:ext uri="{FF2B5EF4-FFF2-40B4-BE49-F238E27FC236}">
                <a16:creationId xmlns:a16="http://schemas.microsoft.com/office/drawing/2014/main" id="{581CB257-B1ED-FBEE-8909-86452128A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3953" y="5595186"/>
            <a:ext cx="495942" cy="495942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EA5D472-AE73-0A0F-BF1D-A15DBB5868A3}"/>
              </a:ext>
            </a:extLst>
          </p:cNvPr>
          <p:cNvSpPr txBox="1"/>
          <p:nvPr/>
        </p:nvSpPr>
        <p:spPr>
          <a:xfrm>
            <a:off x="5742089" y="6111515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3" name="グラフィックス 92">
            <a:extLst>
              <a:ext uri="{FF2B5EF4-FFF2-40B4-BE49-F238E27FC236}">
                <a16:creationId xmlns:a16="http://schemas.microsoft.com/office/drawing/2014/main" id="{1781EE13-2BE4-D905-FFA0-17E27EC39B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17970" y="5605216"/>
            <a:ext cx="495942" cy="495942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A42B7A1-E031-DAC8-8C99-1C204A10BDF3}"/>
              </a:ext>
            </a:extLst>
          </p:cNvPr>
          <p:cNvSpPr txBox="1"/>
          <p:nvPr/>
        </p:nvSpPr>
        <p:spPr>
          <a:xfrm>
            <a:off x="6826694" y="6117329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0D2BF12-FC2F-0A5F-A9E6-C6B99094D035}"/>
              </a:ext>
            </a:extLst>
          </p:cNvPr>
          <p:cNvSpPr txBox="1"/>
          <p:nvPr/>
        </p:nvSpPr>
        <p:spPr>
          <a:xfrm>
            <a:off x="6577101" y="5640957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B715D6FD-36DC-A182-56D2-5715810AB819}"/>
              </a:ext>
            </a:extLst>
          </p:cNvPr>
          <p:cNvCxnSpPr>
            <a:cxnSpLocks/>
          </p:cNvCxnSpPr>
          <p:nvPr/>
        </p:nvCxnSpPr>
        <p:spPr>
          <a:xfrm flipH="1">
            <a:off x="3679795" y="5855505"/>
            <a:ext cx="220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AFD16165-0DC1-C7C1-8A1F-F001FC5D7ADD}"/>
              </a:ext>
            </a:extLst>
          </p:cNvPr>
          <p:cNvSpPr txBox="1"/>
          <p:nvPr/>
        </p:nvSpPr>
        <p:spPr>
          <a:xfrm>
            <a:off x="4253731" y="5429513"/>
            <a:ext cx="120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閲覧可</a:t>
            </a: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6253807B-CE14-372D-8B8D-09E3E2114702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801F3F29-6A0F-12F3-E5CE-69569447BEB4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異動したメンバーの結果を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閲覧できない設定にする場合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このスライドを削除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FBF275D0-38AE-FA8E-CD51-B059045EE831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418E0F04-FECA-6C98-2CB4-EC2B2DA37E61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07" name="図 106">
                <a:extLst>
                  <a:ext uri="{FF2B5EF4-FFF2-40B4-BE49-F238E27FC236}">
                    <a16:creationId xmlns:a16="http://schemas.microsoft.com/office/drawing/2014/main" id="{F65A500A-06F0-ADE3-86AC-077E019AB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9817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機能改善：個人結果へのアクセス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0A8C2EE-4D99-9906-B20B-AAC51BA5FA3B}"/>
              </a:ext>
            </a:extLst>
          </p:cNvPr>
          <p:cNvSpPr/>
          <p:nvPr/>
        </p:nvSpPr>
        <p:spPr>
          <a:xfrm>
            <a:off x="327897" y="761208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メンバー個人ページに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アクセスしやすく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E497A24-7DD8-9699-0FD6-BFC6D8628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55"/>
          <a:stretch/>
        </p:blipFill>
        <p:spPr>
          <a:xfrm>
            <a:off x="1601291" y="4139622"/>
            <a:ext cx="3699457" cy="172708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C928E61-2B8B-5B89-B4ED-857C34B40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19" y="4133744"/>
            <a:ext cx="3628463" cy="172708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7DD6947-2371-F40B-707C-6EB5170BA5C7}"/>
              </a:ext>
            </a:extLst>
          </p:cNvPr>
          <p:cNvSpPr/>
          <p:nvPr/>
        </p:nvSpPr>
        <p:spPr>
          <a:xfrm>
            <a:off x="1501297" y="4997286"/>
            <a:ext cx="1153003" cy="451776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0031E18-D3C8-CBFF-E623-08FC7D5B65AB}"/>
              </a:ext>
            </a:extLst>
          </p:cNvPr>
          <p:cNvSpPr/>
          <p:nvPr/>
        </p:nvSpPr>
        <p:spPr>
          <a:xfrm>
            <a:off x="5881619" y="4997285"/>
            <a:ext cx="1854201" cy="863543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C3E6418-583A-92C4-7826-C67FC9EE16B8}"/>
              </a:ext>
            </a:extLst>
          </p:cNvPr>
          <p:cNvCxnSpPr>
            <a:cxnSpLocks/>
          </p:cNvCxnSpPr>
          <p:nvPr/>
        </p:nvCxnSpPr>
        <p:spPr>
          <a:xfrm>
            <a:off x="2654300" y="5228638"/>
            <a:ext cx="315595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C7874CE-0303-09F7-7640-E30043CDAD27}"/>
              </a:ext>
            </a:extLst>
          </p:cNvPr>
          <p:cNvSpPr/>
          <p:nvPr/>
        </p:nvSpPr>
        <p:spPr>
          <a:xfrm>
            <a:off x="292887" y="1773473"/>
            <a:ext cx="1148007" cy="169069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閲覧者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D6893F2-D417-B1B0-CE81-03344E8DE6A4}"/>
              </a:ext>
            </a:extLst>
          </p:cNvPr>
          <p:cNvSpPr/>
          <p:nvPr/>
        </p:nvSpPr>
        <p:spPr>
          <a:xfrm>
            <a:off x="292887" y="4120860"/>
            <a:ext cx="1148007" cy="173996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上司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8" name="四角形吹き出し 6">
            <a:extLst>
              <a:ext uri="{FF2B5EF4-FFF2-40B4-BE49-F238E27FC236}">
                <a16:creationId xmlns:a16="http://schemas.microsoft.com/office/drawing/2014/main" id="{C783CE95-94C0-4209-2C13-A02BFD1CC3B9}"/>
              </a:ext>
            </a:extLst>
          </p:cNvPr>
          <p:cNvSpPr/>
          <p:nvPr/>
        </p:nvSpPr>
        <p:spPr>
          <a:xfrm>
            <a:off x="2855209" y="4253167"/>
            <a:ext cx="1796244" cy="654828"/>
          </a:xfrm>
          <a:prstGeom prst="wedgeRectCallout">
            <a:avLst>
              <a:gd name="adj1" fmla="val -72596"/>
              <a:gd name="adj2" fmla="val 764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どのページからでも、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すぐにメンバーリストを呼び出せます。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B69E9A3-DBA9-D987-1868-8CACAF962A16}"/>
              </a:ext>
            </a:extLst>
          </p:cNvPr>
          <p:cNvGrpSpPr/>
          <p:nvPr/>
        </p:nvGrpSpPr>
        <p:grpSpPr>
          <a:xfrm>
            <a:off x="1501297" y="1705878"/>
            <a:ext cx="8076806" cy="1687189"/>
            <a:chOff x="1501297" y="2599406"/>
            <a:chExt cx="8076806" cy="1687189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438C13C-94D3-FF8D-A58F-57CEF0BA9838}"/>
                </a:ext>
              </a:extLst>
            </p:cNvPr>
            <p:cNvGrpSpPr/>
            <p:nvPr/>
          </p:nvGrpSpPr>
          <p:grpSpPr>
            <a:xfrm>
              <a:off x="1501297" y="2788650"/>
              <a:ext cx="8076806" cy="1497945"/>
              <a:chOff x="870999" y="2863722"/>
              <a:chExt cx="8076806" cy="1497945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6DE273DF-9BA2-16F5-6015-76CF6CE72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8103"/>
              <a:stretch/>
            </p:blipFill>
            <p:spPr>
              <a:xfrm>
                <a:off x="970994" y="2863722"/>
                <a:ext cx="7964011" cy="1497945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79952F6-7C4D-F54D-B067-7F104B8A5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0711" b="77789"/>
              <a:stretch/>
            </p:blipFill>
            <p:spPr>
              <a:xfrm>
                <a:off x="870999" y="2943893"/>
                <a:ext cx="3150156" cy="649401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9D8FCC4C-6C1C-F2BC-3C9E-C44D03DB84C4}"/>
                  </a:ext>
                </a:extLst>
              </p:cNvPr>
              <p:cNvSpPr/>
              <p:nvPr/>
            </p:nvSpPr>
            <p:spPr>
              <a:xfrm>
                <a:off x="3937000" y="3268593"/>
                <a:ext cx="419100" cy="16040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275DC1D-7C59-0692-AF6D-0B9815066623}"/>
                  </a:ext>
                </a:extLst>
              </p:cNvPr>
              <p:cNvSpPr/>
              <p:nvPr/>
            </p:nvSpPr>
            <p:spPr>
              <a:xfrm>
                <a:off x="8731805" y="3698045"/>
                <a:ext cx="216000" cy="23741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FB9739C-E5D7-D4CE-26FA-D14080E5B3C5}"/>
                </a:ext>
              </a:extLst>
            </p:cNvPr>
            <p:cNvSpPr/>
            <p:nvPr/>
          </p:nvSpPr>
          <p:spPr>
            <a:xfrm>
              <a:off x="1606550" y="2927006"/>
              <a:ext cx="7898350" cy="135958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AF15773-7EA0-62C3-A161-E5AB4422490A}"/>
                </a:ext>
              </a:extLst>
            </p:cNvPr>
            <p:cNvSpPr/>
            <p:nvPr/>
          </p:nvSpPr>
          <p:spPr>
            <a:xfrm>
              <a:off x="5928572" y="3066446"/>
              <a:ext cx="2834428" cy="451776"/>
            </a:xfrm>
            <a:prstGeom prst="rect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四角形吹き出し 6">
              <a:extLst>
                <a:ext uri="{FF2B5EF4-FFF2-40B4-BE49-F238E27FC236}">
                  <a16:creationId xmlns:a16="http://schemas.microsoft.com/office/drawing/2014/main" id="{B1670373-A5DC-4B79-6FD9-25B2F09F8E25}"/>
                </a:ext>
              </a:extLst>
            </p:cNvPr>
            <p:cNvSpPr/>
            <p:nvPr/>
          </p:nvSpPr>
          <p:spPr>
            <a:xfrm>
              <a:off x="4014006" y="2599406"/>
              <a:ext cx="1796244" cy="654828"/>
            </a:xfrm>
            <a:prstGeom prst="wedgeRectCallout">
              <a:avLst>
                <a:gd name="adj1" fmla="val 70224"/>
                <a:gd name="adj2" fmla="val 47342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メンバーを検索できます。</a:t>
              </a:r>
              <a:endParaRPr kumimoji="1" lang="en-US" altLang="ja-JP" sz="1100" b="1" dirty="0">
                <a:solidFill>
                  <a:schemeClr val="bg2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B9123F6-42B2-43EF-983C-00567859DF3D}"/>
                </a:ext>
              </a:extLst>
            </p:cNvPr>
            <p:cNvSpPr/>
            <p:nvPr/>
          </p:nvSpPr>
          <p:spPr>
            <a:xfrm>
              <a:off x="1733550" y="3670300"/>
              <a:ext cx="3852000" cy="6162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55510687-D800-3961-F8D7-B72D6FFF23FA}"/>
                </a:ext>
              </a:extLst>
            </p:cNvPr>
            <p:cNvSpPr/>
            <p:nvPr/>
          </p:nvSpPr>
          <p:spPr>
            <a:xfrm>
              <a:off x="5575300" y="4165600"/>
              <a:ext cx="1854201" cy="1209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1775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機能改善：チームマップ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1A94779-3570-A80C-5BC1-5973B78BBC0F}"/>
              </a:ext>
            </a:extLst>
          </p:cNvPr>
          <p:cNvSpPr/>
          <p:nvPr/>
        </p:nvSpPr>
        <p:spPr>
          <a:xfrm>
            <a:off x="324000" y="791521"/>
            <a:ext cx="9250206" cy="89757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チームマップで、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メンバーを検索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できます／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未回答者を確認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月下旬以降リリース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／複数部署を兼務している場合でも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１つのチームマップでメンバー全員の結果を確認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23B1EFD-8E54-B1A6-7024-94C7CF29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1"/>
          <a:stretch/>
        </p:blipFill>
        <p:spPr>
          <a:xfrm>
            <a:off x="974725" y="1783684"/>
            <a:ext cx="7956550" cy="455361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7E8F3AC-713B-14A3-8ED9-B41922E092E0}"/>
              </a:ext>
            </a:extLst>
          </p:cNvPr>
          <p:cNvSpPr/>
          <p:nvPr/>
        </p:nvSpPr>
        <p:spPr>
          <a:xfrm>
            <a:off x="1098550" y="2530406"/>
            <a:ext cx="7708900" cy="58109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吹き出し 6">
            <a:extLst>
              <a:ext uri="{FF2B5EF4-FFF2-40B4-BE49-F238E27FC236}">
                <a16:creationId xmlns:a16="http://schemas.microsoft.com/office/drawing/2014/main" id="{7D9915AE-8014-4336-B60E-6FDC20A0CB2B}"/>
              </a:ext>
            </a:extLst>
          </p:cNvPr>
          <p:cNvSpPr/>
          <p:nvPr/>
        </p:nvSpPr>
        <p:spPr>
          <a:xfrm>
            <a:off x="6709333" y="1689100"/>
            <a:ext cx="1940213" cy="654828"/>
          </a:xfrm>
          <a:prstGeom prst="wedgeRectCallout">
            <a:avLst>
              <a:gd name="adj1" fmla="val -19569"/>
              <a:gd name="adj2" fmla="val 8904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メンバーを検索できます。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45C1F4-84A1-D628-B89C-9A2A259F26E2}"/>
              </a:ext>
            </a:extLst>
          </p:cNvPr>
          <p:cNvSpPr/>
          <p:nvPr/>
        </p:nvSpPr>
        <p:spPr>
          <a:xfrm>
            <a:off x="1098550" y="3864572"/>
            <a:ext cx="7708900" cy="872528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吹き出し 6">
            <a:extLst>
              <a:ext uri="{FF2B5EF4-FFF2-40B4-BE49-F238E27FC236}">
                <a16:creationId xmlns:a16="http://schemas.microsoft.com/office/drawing/2014/main" id="{0D66E4C0-92E8-25EE-471B-7D6ACB40A846}"/>
              </a:ext>
            </a:extLst>
          </p:cNvPr>
          <p:cNvSpPr/>
          <p:nvPr/>
        </p:nvSpPr>
        <p:spPr>
          <a:xfrm>
            <a:off x="6709333" y="3162452"/>
            <a:ext cx="1940213" cy="654828"/>
          </a:xfrm>
          <a:prstGeom prst="wedgeRectCallout">
            <a:avLst>
              <a:gd name="adj1" fmla="val -19569"/>
              <a:gd name="adj2" fmla="val 8904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未回答のメンバーを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確認できます。</a:t>
            </a:r>
            <a:br>
              <a:rPr kumimoji="1" lang="en-US" altLang="ja-JP" sz="1100" dirty="0">
                <a:solidFill>
                  <a:schemeClr val="bg2"/>
                </a:solidFill>
              </a:rPr>
            </a:br>
            <a:r>
              <a:rPr kumimoji="1" lang="en-US" altLang="ja-JP" sz="800" dirty="0">
                <a:solidFill>
                  <a:schemeClr val="bg2"/>
                </a:solidFill>
              </a:rPr>
              <a:t>*</a:t>
            </a:r>
            <a:r>
              <a:rPr kumimoji="1" lang="ja-JP" altLang="en-US" sz="800" dirty="0">
                <a:solidFill>
                  <a:schemeClr val="bg2"/>
                </a:solidFill>
              </a:rPr>
              <a:t>こちらは</a:t>
            </a:r>
            <a:r>
              <a:rPr kumimoji="1" lang="en-US" altLang="ja-JP" sz="800" dirty="0">
                <a:solidFill>
                  <a:schemeClr val="bg2"/>
                </a:solidFill>
              </a:rPr>
              <a:t>1</a:t>
            </a:r>
            <a:r>
              <a:rPr kumimoji="1" lang="ja-JP" altLang="en-US" sz="800" dirty="0">
                <a:solidFill>
                  <a:schemeClr val="bg2"/>
                </a:solidFill>
              </a:rPr>
              <a:t>月下旬以降リリースする</a:t>
            </a:r>
            <a:br>
              <a:rPr kumimoji="1" lang="en-US" altLang="ja-JP" sz="800" dirty="0">
                <a:solidFill>
                  <a:schemeClr val="bg2"/>
                </a:solidFill>
              </a:rPr>
            </a:br>
            <a:r>
              <a:rPr kumimoji="1" lang="ja-JP" altLang="en-US" sz="800" dirty="0">
                <a:solidFill>
                  <a:schemeClr val="bg2"/>
                </a:solidFill>
              </a:rPr>
              <a:t>機能となります</a:t>
            </a:r>
            <a:endParaRPr kumimoji="1" lang="en-US" altLang="ja-JP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66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srgbClr val="333333"/>
                </a:solidFill>
                <a:latin typeface="+mn-ea"/>
              </a:rPr>
              <a:t>APPENDIX</a:t>
            </a:r>
            <a:endParaRPr lang="ja-JP" altLang="en-US" sz="3600" b="1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8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B411FEE-F61D-1763-D3F0-0259CCFD6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95" y="3216633"/>
            <a:ext cx="1745991" cy="424732"/>
          </a:xfrm>
        </p:spPr>
        <p:txBody>
          <a:bodyPr wrap="none" anchor="ctr">
            <a:spAutoFit/>
          </a:bodyPr>
          <a:lstStyle/>
          <a:p>
            <a:r>
              <a:rPr lang="en-US" altLang="ja-JP" sz="2400">
                <a:latin typeface="DengXian" panose="02010600030101010101" pitchFamily="2" charset="-122"/>
                <a:ea typeface="DengXian" panose="02010600030101010101" pitchFamily="2" charset="-122"/>
              </a:rPr>
              <a:t>CONTENTS</a:t>
            </a:r>
            <a:endParaRPr lang="ja-JP" altLang="en-US" sz="240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807EC5D-87D2-D84A-CBF4-60B637D5A85F}"/>
              </a:ext>
            </a:extLst>
          </p:cNvPr>
          <p:cNvCxnSpPr>
            <a:cxnSpLocks/>
          </p:cNvCxnSpPr>
          <p:nvPr/>
        </p:nvCxnSpPr>
        <p:spPr>
          <a:xfrm>
            <a:off x="2977573" y="1598112"/>
            <a:ext cx="0" cy="3661777"/>
          </a:xfrm>
          <a:prstGeom prst="line">
            <a:avLst/>
          </a:prstGeom>
          <a:ln w="15875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字幕 3">
            <a:extLst>
              <a:ext uri="{FF2B5EF4-FFF2-40B4-BE49-F238E27FC236}">
                <a16:creationId xmlns:a16="http://schemas.microsoft.com/office/drawing/2014/main" id="{4F4C3EAE-A6A2-2F0D-DA5C-B7430E1352A9}"/>
              </a:ext>
            </a:extLst>
          </p:cNvPr>
          <p:cNvSpPr txBox="1">
            <a:spLocks/>
          </p:cNvSpPr>
          <p:nvPr/>
        </p:nvSpPr>
        <p:spPr>
          <a:xfrm>
            <a:off x="3363524" y="1066960"/>
            <a:ext cx="6247403" cy="472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リニューアルの概要と注意点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インサイズを活用した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の流れ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アンケート機能の変更点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APPENDIX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：利用イメージ動画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1FEB1DF-E424-246B-AEA5-DF80142C856F}"/>
              </a:ext>
            </a:extLst>
          </p:cNvPr>
          <p:cNvGrpSpPr/>
          <p:nvPr/>
        </p:nvGrpSpPr>
        <p:grpSpPr>
          <a:xfrm>
            <a:off x="8793910" y="3122165"/>
            <a:ext cx="3850746" cy="422348"/>
            <a:chOff x="5210963" y="2306284"/>
            <a:chExt cx="3850746" cy="422348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EE56F27-5199-2D51-CFA1-BA500DD39E9C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←ファイル編集後に入力してください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AD0651C-63E2-F5FC-D6F4-D000E2BA929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159CB46-A2F4-EBE9-EA75-A10A41C4AC7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8FA73CC0-6B33-7648-F64C-5E7C0BC63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8461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192738B-DBBA-8B96-85AC-D15C547E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動画でわかる！利用イメージ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947A5-716D-06C9-0F8A-40001785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8C24C44-9D9D-E268-A667-1CE03FE4561B}"/>
              </a:ext>
            </a:extLst>
          </p:cNvPr>
          <p:cNvGrpSpPr/>
          <p:nvPr/>
        </p:nvGrpSpPr>
        <p:grpSpPr>
          <a:xfrm>
            <a:off x="1904475" y="1393280"/>
            <a:ext cx="6514311" cy="1116199"/>
            <a:chOff x="1904475" y="1809880"/>
            <a:chExt cx="6514311" cy="1116199"/>
          </a:xfrm>
        </p:grpSpPr>
        <p:sp>
          <p:nvSpPr>
            <p:cNvPr id="10" name="四角形: 角を丸くする 9">
              <a:hlinkClick r:id="rId2"/>
              <a:extLst>
                <a:ext uri="{FF2B5EF4-FFF2-40B4-BE49-F238E27FC236}">
                  <a16:creationId xmlns:a16="http://schemas.microsoft.com/office/drawing/2014/main" id="{F997463C-621E-F8CE-004B-306C4C582F77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上司 ～</a:t>
              </a:r>
            </a:p>
          </p:txBody>
        </p:sp>
        <p:pic>
          <p:nvPicPr>
            <p:cNvPr id="12" name="図 11" descr="アイコン&#10;&#10;自動的に生成された説明">
              <a:hlinkClick r:id="rId2"/>
              <a:extLst>
                <a:ext uri="{FF2B5EF4-FFF2-40B4-BE49-F238E27FC236}">
                  <a16:creationId xmlns:a16="http://schemas.microsoft.com/office/drawing/2014/main" id="{DFB97375-2008-46C0-027B-02A5950C9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D35A195-B4CF-EAE1-517E-6A013E042D02}"/>
              </a:ext>
            </a:extLst>
          </p:cNvPr>
          <p:cNvGrpSpPr/>
          <p:nvPr/>
        </p:nvGrpSpPr>
        <p:grpSpPr>
          <a:xfrm>
            <a:off x="1904475" y="4735959"/>
            <a:ext cx="6514311" cy="1116199"/>
            <a:chOff x="1904475" y="1809880"/>
            <a:chExt cx="6514311" cy="1116199"/>
          </a:xfrm>
        </p:grpSpPr>
        <p:sp>
          <p:nvSpPr>
            <p:cNvPr id="15" name="四角形: 角を丸くする 14">
              <a:hlinkClick r:id="rId4"/>
              <a:extLst>
                <a:ext uri="{FF2B5EF4-FFF2-40B4-BE49-F238E27FC236}">
                  <a16:creationId xmlns:a16="http://schemas.microsoft.com/office/drawing/2014/main" id="{8AC53770-A637-3FF4-93F7-2B7438D2F5A5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</a:t>
              </a:r>
              <a:r>
                <a:rPr kumimoji="1" lang="en-US" altLang="ja-JP" sz="20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2000" b="1" dirty="0">
                  <a:solidFill>
                    <a:schemeClr val="bg2"/>
                  </a:solidFill>
                </a:rPr>
                <a:t>機能利用イメージ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上司・閲覧者 ～</a:t>
              </a:r>
            </a:p>
          </p:txBody>
        </p:sp>
        <p:pic>
          <p:nvPicPr>
            <p:cNvPr id="16" name="図 15" descr="アイコン&#10;&#10;自動的に生成された説明">
              <a:hlinkClick r:id="rId4"/>
              <a:extLst>
                <a:ext uri="{FF2B5EF4-FFF2-40B4-BE49-F238E27FC236}">
                  <a16:creationId xmlns:a16="http://schemas.microsoft.com/office/drawing/2014/main" id="{653F21A3-2145-E494-C21B-F8A9E0888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22CA82B-97EF-152D-17EB-E8CBC2BE0343}"/>
              </a:ext>
            </a:extLst>
          </p:cNvPr>
          <p:cNvGrpSpPr/>
          <p:nvPr/>
        </p:nvGrpSpPr>
        <p:grpSpPr>
          <a:xfrm>
            <a:off x="1904475" y="3035122"/>
            <a:ext cx="6514311" cy="1116199"/>
            <a:chOff x="1904475" y="1809880"/>
            <a:chExt cx="6514311" cy="1116199"/>
          </a:xfrm>
        </p:grpSpPr>
        <p:sp>
          <p:nvSpPr>
            <p:cNvPr id="3" name="四角形: 角を丸くする 2">
              <a:hlinkClick r:id="rId5"/>
              <a:extLst>
                <a:ext uri="{FF2B5EF4-FFF2-40B4-BE49-F238E27FC236}">
                  <a16:creationId xmlns:a16="http://schemas.microsoft.com/office/drawing/2014/main" id="{3B12C8A7-AC95-A608-A501-3B709AE61C42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閲覧者 ～</a:t>
              </a:r>
            </a:p>
          </p:txBody>
        </p:sp>
        <p:pic>
          <p:nvPicPr>
            <p:cNvPr id="5" name="図 4" descr="アイコン&#10;&#10;自動的に生成された説明">
              <a:hlinkClick r:id="rId5"/>
              <a:extLst>
                <a:ext uri="{FF2B5EF4-FFF2-40B4-BE49-F238E27FC236}">
                  <a16:creationId xmlns:a16="http://schemas.microsoft.com/office/drawing/2014/main" id="{321529D2-9B2A-56E3-8830-50C7AC101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75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リニューアルの概要と注意点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D263D06-87CF-5222-2DE7-3198B67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24</a:t>
            </a:r>
            <a:r>
              <a:rPr lang="ja-JP" altLang="en-US" dirty="0"/>
              <a:t>日、インサイズがリニューアルします。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E28A9D-A197-B05E-BD8E-F14971ACB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65" y="774959"/>
            <a:ext cx="7999070" cy="5586652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四角形吹き出し 15">
            <a:extLst>
              <a:ext uri="{FF2B5EF4-FFF2-40B4-BE49-F238E27FC236}">
                <a16:creationId xmlns:a16="http://schemas.microsoft.com/office/drawing/2014/main" id="{7B814B75-269A-0E3D-EE7B-CEBA1FEEB43A}"/>
              </a:ext>
            </a:extLst>
          </p:cNvPr>
          <p:cNvSpPr/>
          <p:nvPr/>
        </p:nvSpPr>
        <p:spPr>
          <a:xfrm>
            <a:off x="6970898" y="4828612"/>
            <a:ext cx="2680138" cy="941567"/>
          </a:xfrm>
          <a:prstGeom prst="wedgeRectCallout">
            <a:avLst>
              <a:gd name="adj1" fmla="val -62086"/>
              <a:gd name="adj2" fmla="val -501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直属のメンバー一覧が表示され、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アンケート結果や</a:t>
            </a:r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記録がまとまった個人ページにすぐアクセスできます。</a:t>
            </a:r>
            <a:endParaRPr kumimoji="1" lang="en-US" altLang="ja-JP" sz="800" b="1" dirty="0">
              <a:solidFill>
                <a:schemeClr val="bg2"/>
              </a:solidFill>
            </a:endParaRPr>
          </a:p>
        </p:txBody>
      </p:sp>
      <p:sp>
        <p:nvSpPr>
          <p:cNvPr id="6" name="四角形吹き出し 15">
            <a:extLst>
              <a:ext uri="{FF2B5EF4-FFF2-40B4-BE49-F238E27FC236}">
                <a16:creationId xmlns:a16="http://schemas.microsoft.com/office/drawing/2014/main" id="{F3E129A9-C93D-7C53-CC02-B94DBCD96BE2}"/>
              </a:ext>
            </a:extLst>
          </p:cNvPr>
          <p:cNvSpPr/>
          <p:nvPr/>
        </p:nvSpPr>
        <p:spPr>
          <a:xfrm>
            <a:off x="4847718" y="2487433"/>
            <a:ext cx="1424679" cy="615221"/>
          </a:xfrm>
          <a:prstGeom prst="wedgeRectCallout">
            <a:avLst>
              <a:gd name="adj1" fmla="val -70054"/>
              <a:gd name="adj2" fmla="val -4913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chemeClr val="bg2"/>
                </a:solidFill>
              </a:rPr>
              <a:t>アンケート回答など、</a:t>
            </a:r>
            <a:r>
              <a:rPr kumimoji="1" lang="en-US" altLang="ja-JP" sz="1000" b="1" dirty="0">
                <a:solidFill>
                  <a:schemeClr val="bg2"/>
                </a:solidFill>
              </a:rPr>
              <a:t>Todo</a:t>
            </a:r>
            <a:r>
              <a:rPr kumimoji="1" lang="ja-JP" altLang="en-US" sz="1000" b="1" dirty="0">
                <a:solidFill>
                  <a:schemeClr val="bg2"/>
                </a:solidFill>
              </a:rPr>
              <a:t>が表示されます。</a:t>
            </a:r>
            <a:endParaRPr kumimoji="1" lang="en-US" altLang="ja-JP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4326661"/>
            <a:ext cx="9060634" cy="19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ダッシュボード・アナリティクス・チームマップ・パーソナルレポート・面談レポートなど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変わること・変わらないこと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9363268-4953-5B0C-72BC-D6D4201D9BB8}"/>
              </a:ext>
            </a:extLst>
          </p:cNvPr>
          <p:cNvSpPr/>
          <p:nvPr/>
        </p:nvSpPr>
        <p:spPr>
          <a:xfrm>
            <a:off x="327897" y="872942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変わること</a:t>
            </a:r>
            <a:endParaRPr kumimoji="1" lang="en-US" altLang="ja-JP" sz="20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EF78C8-4D03-AE24-ED13-B1F43F28D26B}"/>
              </a:ext>
            </a:extLst>
          </p:cNvPr>
          <p:cNvSpPr/>
          <p:nvPr/>
        </p:nvSpPr>
        <p:spPr>
          <a:xfrm>
            <a:off x="327897" y="3637105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変わらないこと</a:t>
            </a:r>
            <a:endParaRPr kumimoji="1" lang="en-US" altLang="ja-JP" sz="20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6208C8-61EA-3F67-52C4-6BE2F51A11EE}"/>
              </a:ext>
            </a:extLst>
          </p:cNvPr>
          <p:cNvSpPr txBox="1"/>
          <p:nvPr/>
        </p:nvSpPr>
        <p:spPr>
          <a:xfrm>
            <a:off x="324000" y="1493041"/>
            <a:ext cx="9060634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画面デザインが大きく変わり、利便性が向上します。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インサイズの新機能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機能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」を使って、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を実施します（</a:t>
            </a:r>
            <a:r>
              <a:rPr kumimoji="1" lang="ja-JP" altLang="en-US" sz="1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◯月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実施の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～）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通常の</a:t>
            </a:r>
            <a: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招集に加え、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インサイズ上でも</a:t>
            </a:r>
            <a:r>
              <a:rPr kumimoji="1" lang="en-US" altLang="ja-JP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の予定を作成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していただきます。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メンバーから、</a:t>
            </a:r>
            <a:r>
              <a:rPr kumimoji="1" lang="en-US" altLang="ja-JP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で話したいトピック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が申請されます。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記録の残し方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が変わります。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1520D15-FAA2-5C9A-E388-4CE2BADD3741}"/>
              </a:ext>
            </a:extLst>
          </p:cNvPr>
          <p:cNvGrpSpPr/>
          <p:nvPr/>
        </p:nvGrpSpPr>
        <p:grpSpPr>
          <a:xfrm>
            <a:off x="8377744" y="1839803"/>
            <a:ext cx="2962105" cy="422348"/>
            <a:chOff x="5210963" y="2306284"/>
            <a:chExt cx="2962105" cy="422348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84DB4D0-9BD3-642F-4117-F77D6B1E4241}"/>
                </a:ext>
              </a:extLst>
            </p:cNvPr>
            <p:cNvSpPr/>
            <p:nvPr/>
          </p:nvSpPr>
          <p:spPr>
            <a:xfrm>
              <a:off x="5210964" y="2306284"/>
              <a:ext cx="2962104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機能利用開始月を記入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B2A67ED3-141E-131C-61D4-D353EC312BBE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5829367-FB0B-B43F-A27B-92048ACC64BE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53268597-D8BE-0650-62C5-F41C43538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20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注意点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DFC61-76B4-E2DE-36A3-4F128E6858AD}"/>
              </a:ext>
            </a:extLst>
          </p:cNvPr>
          <p:cNvSpPr txBox="1"/>
          <p:nvPr/>
        </p:nvSpPr>
        <p:spPr>
          <a:xfrm>
            <a:off x="2391539" y="1402878"/>
            <a:ext cx="7693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3600" b="1" dirty="0"/>
              <a:t>2024</a:t>
            </a:r>
            <a:r>
              <a:rPr kumimoji="1" lang="ja-JP" altLang="en-US" sz="3600" b="1" dirty="0"/>
              <a:t>年</a:t>
            </a:r>
            <a:r>
              <a:rPr kumimoji="1" lang="en-US" altLang="ja-JP" sz="3600" b="1" dirty="0"/>
              <a:t>12</a:t>
            </a:r>
            <a:r>
              <a:rPr kumimoji="1" lang="ja-JP" altLang="en-US" sz="3600" b="1" dirty="0"/>
              <a:t>月</a:t>
            </a:r>
            <a:r>
              <a:rPr kumimoji="1" lang="en-US" altLang="ja-JP" sz="3600" b="1" dirty="0"/>
              <a:t>23</a:t>
            </a:r>
            <a:r>
              <a:rPr kumimoji="1" lang="ja-JP" altLang="en-US" sz="3600" b="1" dirty="0"/>
              <a:t>日</a:t>
            </a:r>
            <a:r>
              <a:rPr kumimoji="1" lang="en-US" altLang="ja-JP" sz="3600" b="1" dirty="0"/>
              <a:t>20:00</a:t>
            </a:r>
            <a:r>
              <a:rPr kumimoji="1" lang="ja-JP" altLang="en-US" sz="3600" b="1" dirty="0"/>
              <a:t>　～</a:t>
            </a:r>
            <a:endParaRPr kumimoji="1" lang="en-US" altLang="ja-JP" sz="3600" b="1" dirty="0"/>
          </a:p>
          <a:p>
            <a:pPr>
              <a:spcBef>
                <a:spcPts val="1200"/>
              </a:spcBef>
            </a:pPr>
            <a:r>
              <a:rPr kumimoji="1" lang="en-US" altLang="ja-JP" sz="3600" b="1" dirty="0">
                <a:solidFill>
                  <a:srgbClr val="FF0000"/>
                </a:solidFill>
              </a:rPr>
              <a:t>20XX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年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月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日</a:t>
            </a:r>
            <a:endParaRPr kumimoji="1" lang="en-US" altLang="ja-JP" sz="36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3600" b="1" dirty="0"/>
              <a:t>インサイズに</a:t>
            </a:r>
            <a:r>
              <a:rPr kumimoji="1" lang="ja-JP" altLang="en-US" sz="3600" b="1" dirty="0">
                <a:solidFill>
                  <a:schemeClr val="accent1"/>
                </a:solidFill>
              </a:rPr>
              <a:t>ログインできません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3C5140-3757-394A-2C3F-ACC45F23F651}"/>
              </a:ext>
            </a:extLst>
          </p:cNvPr>
          <p:cNvSpPr/>
          <p:nvPr/>
        </p:nvSpPr>
        <p:spPr>
          <a:xfrm>
            <a:off x="933319" y="4338670"/>
            <a:ext cx="8135007" cy="15324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直近のアンケート結果は、</a:t>
            </a:r>
            <a:endParaRPr kumimoji="1" lang="en-US" altLang="ja-JP" sz="24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必ず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12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月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23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日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20:00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まで</a:t>
            </a:r>
            <a:r>
              <a:rPr kumimoji="1" lang="ja-JP" altLang="en-US" sz="2400" b="1" dirty="0">
                <a:solidFill>
                  <a:schemeClr val="bg2"/>
                </a:solidFill>
              </a:rPr>
              <a:t>にご覧ください</a:t>
            </a: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C733174-5384-1A95-6A8A-FC0990DC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3" y="1650370"/>
            <a:ext cx="1718967" cy="171896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D82942F-7376-5BA3-521D-4E9AA3349C94}"/>
              </a:ext>
            </a:extLst>
          </p:cNvPr>
          <p:cNvGrpSpPr/>
          <p:nvPr/>
        </p:nvGrpSpPr>
        <p:grpSpPr>
          <a:xfrm>
            <a:off x="6133156" y="2222755"/>
            <a:ext cx="3850746" cy="422348"/>
            <a:chOff x="5210963" y="2306284"/>
            <a:chExt cx="3850746" cy="42234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3E5D295-B992-DD81-01A6-DE7D68CDEEA6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←初期設定完了予定日時を記入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DD952A9-77AD-1261-2FB3-8999BDB6E43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1036AFF-F2D5-0B81-B856-6867ED3D5CD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2BB7D09C-776F-9602-1E6B-7981AFC85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インサイズを活用した</a:t>
            </a:r>
            <a:endParaRPr lang="en-US" altLang="ja-JP" sz="3600" b="1" dirty="0">
              <a:solidFill>
                <a:srgbClr val="333333"/>
              </a:solidFill>
              <a:latin typeface="+mn-ea"/>
            </a:endParaRPr>
          </a:p>
          <a:p>
            <a:pPr algn="ctr">
              <a:defRPr/>
            </a:pPr>
            <a:r>
              <a:rPr lang="en-US" altLang="ja-JP" sz="3600" b="1" dirty="0">
                <a:solidFill>
                  <a:srgbClr val="333333"/>
                </a:solidFill>
                <a:latin typeface="+mn-ea"/>
              </a:rPr>
              <a:t>1on1</a:t>
            </a: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の流れ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0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でインサイズを活用する理由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FCC5F3A-D91F-162E-CC86-8682E4B0167C}"/>
              </a:ext>
            </a:extLst>
          </p:cNvPr>
          <p:cNvSpPr/>
          <p:nvPr/>
        </p:nvSpPr>
        <p:spPr>
          <a:xfrm>
            <a:off x="465221" y="1848359"/>
            <a:ext cx="3994484" cy="20213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296D6A6-86F8-9088-11E0-ECD6CD43F539}"/>
              </a:ext>
            </a:extLst>
          </p:cNvPr>
          <p:cNvSpPr/>
          <p:nvPr/>
        </p:nvSpPr>
        <p:spPr>
          <a:xfrm>
            <a:off x="465221" y="4387563"/>
            <a:ext cx="3994484" cy="2021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8390568D-AF4A-7ACC-4177-F85EE44B13B4}"/>
              </a:ext>
            </a:extLst>
          </p:cNvPr>
          <p:cNvSpPr/>
          <p:nvPr/>
        </p:nvSpPr>
        <p:spPr>
          <a:xfrm>
            <a:off x="809100" y="1646340"/>
            <a:ext cx="3306725" cy="4040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DE79F-89B7-4DDE-0190-68BF4B59A9FC}"/>
              </a:ext>
            </a:extLst>
          </p:cNvPr>
          <p:cNvSpPr txBox="1"/>
          <p:nvPr/>
        </p:nvSpPr>
        <p:spPr>
          <a:xfrm>
            <a:off x="745816" y="2138580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マネジャーが、メンバー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一人ひとりに合わせて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話したいテーマを検討できる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A2A1D7-4CB2-E885-4614-8470F8507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30" y="2803160"/>
            <a:ext cx="782126" cy="881477"/>
          </a:xfrm>
          <a:prstGeom prst="rect">
            <a:avLst/>
          </a:prstGeom>
        </p:spPr>
      </p:pic>
      <p:sp>
        <p:nvSpPr>
          <p:cNvPr id="9" name="角丸四角形 9">
            <a:extLst>
              <a:ext uri="{FF2B5EF4-FFF2-40B4-BE49-F238E27FC236}">
                <a16:creationId xmlns:a16="http://schemas.microsoft.com/office/drawing/2014/main" id="{3DBF865C-1964-504A-D8C5-90C4AA008D73}"/>
              </a:ext>
            </a:extLst>
          </p:cNvPr>
          <p:cNvSpPr/>
          <p:nvPr/>
        </p:nvSpPr>
        <p:spPr>
          <a:xfrm>
            <a:off x="809100" y="4206809"/>
            <a:ext cx="3306725" cy="40403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AD6AC1-8562-D640-0012-EFC260D2B536}"/>
              </a:ext>
            </a:extLst>
          </p:cNvPr>
          <p:cNvSpPr txBox="1"/>
          <p:nvPr/>
        </p:nvSpPr>
        <p:spPr>
          <a:xfrm>
            <a:off x="745816" y="4717475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アンケートがない時期でも、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メンバーが自分で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話したいテーマを申請できる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38B31B-02DB-289D-00B9-963A2E1F6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895" y="5414820"/>
            <a:ext cx="945623" cy="792914"/>
          </a:xfrm>
          <a:prstGeom prst="rect">
            <a:avLst/>
          </a:prstGeom>
        </p:spPr>
      </p:pic>
      <p:sp>
        <p:nvSpPr>
          <p:cNvPr id="12" name="十字形 11">
            <a:extLst>
              <a:ext uri="{FF2B5EF4-FFF2-40B4-BE49-F238E27FC236}">
                <a16:creationId xmlns:a16="http://schemas.microsoft.com/office/drawing/2014/main" id="{579E9124-1903-4FFA-AA3F-681CD6B2CF07}"/>
              </a:ext>
            </a:extLst>
          </p:cNvPr>
          <p:cNvSpPr/>
          <p:nvPr/>
        </p:nvSpPr>
        <p:spPr>
          <a:xfrm>
            <a:off x="2195761" y="3701221"/>
            <a:ext cx="533400" cy="533400"/>
          </a:xfrm>
          <a:prstGeom prst="plus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トライプ矢印 13">
            <a:extLst>
              <a:ext uri="{FF2B5EF4-FFF2-40B4-BE49-F238E27FC236}">
                <a16:creationId xmlns:a16="http://schemas.microsoft.com/office/drawing/2014/main" id="{F7435ADC-DF27-1F7C-272B-AB3EA6B83894}"/>
              </a:ext>
            </a:extLst>
          </p:cNvPr>
          <p:cNvSpPr/>
          <p:nvPr/>
        </p:nvSpPr>
        <p:spPr>
          <a:xfrm>
            <a:off x="4690447" y="3351640"/>
            <a:ext cx="1219200" cy="1600230"/>
          </a:xfrm>
          <a:prstGeom prst="stripedRightArrow">
            <a:avLst/>
          </a:prstGeom>
          <a:gradFill flip="none" rotWithShape="1">
            <a:gsLst>
              <a:gs pos="0">
                <a:srgbClr val="FF7E7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45B383-0CF7-3D91-583B-8FA44376D7B1}"/>
              </a:ext>
            </a:extLst>
          </p:cNvPr>
          <p:cNvSpPr txBox="1"/>
          <p:nvPr/>
        </p:nvSpPr>
        <p:spPr>
          <a:xfrm>
            <a:off x="6048945" y="2335737"/>
            <a:ext cx="3433291" cy="154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600" b="1" dirty="0"/>
              <a:t>マネジャー＋メンバー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双方にとって</a:t>
            </a:r>
            <a:endParaRPr kumimoji="1" lang="en-US" altLang="ja-JP" sz="16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4"/>
                </a:solidFill>
              </a:rPr>
              <a:t>有意義な</a:t>
            </a:r>
            <a:br>
              <a:rPr kumimoji="1" lang="en-US" altLang="ja-JP" sz="2400" b="1" dirty="0">
                <a:solidFill>
                  <a:schemeClr val="accent4"/>
                </a:solidFill>
              </a:rPr>
            </a:br>
            <a:r>
              <a:rPr kumimoji="1" lang="en-US" altLang="ja-JP" sz="2400" b="1" dirty="0">
                <a:solidFill>
                  <a:schemeClr val="accent4"/>
                </a:solidFill>
              </a:rPr>
              <a:t>1on1</a:t>
            </a:r>
            <a:r>
              <a:rPr kumimoji="1" lang="ja-JP" altLang="en-US" sz="2400" b="1" dirty="0">
                <a:solidFill>
                  <a:schemeClr val="accent4"/>
                </a:solidFill>
              </a:rPr>
              <a:t>の実現</a:t>
            </a:r>
            <a:r>
              <a:rPr kumimoji="1" lang="ja-JP" altLang="en-US" sz="1600" b="1" dirty="0"/>
              <a:t>へ！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2EA73E4-53E0-0976-AF5B-FE146FD29662}"/>
              </a:ext>
            </a:extLst>
          </p:cNvPr>
          <p:cNvCxnSpPr/>
          <p:nvPr/>
        </p:nvCxnSpPr>
        <p:spPr>
          <a:xfrm>
            <a:off x="5702300" y="2739989"/>
            <a:ext cx="693291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3E457B-4B0E-BB31-2919-8C64654676CC}"/>
              </a:ext>
            </a:extLst>
          </p:cNvPr>
          <p:cNvCxnSpPr>
            <a:cxnSpLocks/>
          </p:cNvCxnSpPr>
          <p:nvPr/>
        </p:nvCxnSpPr>
        <p:spPr>
          <a:xfrm flipH="1">
            <a:off x="9052159" y="2739989"/>
            <a:ext cx="606788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E3F28E91-E9CA-FCCA-C18F-14563A8BE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117" y="3978276"/>
            <a:ext cx="2344945" cy="1959068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68FD9AA-9DD1-5841-2090-3602C0AB489D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アンケートからの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定量情報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機能からの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定性情報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を事前に把握して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に臨むことができ、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効果的な対話を支援します。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C7EB09A-38FC-7DB8-3572-FDF58D4E3875}"/>
              </a:ext>
            </a:extLst>
          </p:cNvPr>
          <p:cNvSpPr/>
          <p:nvPr/>
        </p:nvSpPr>
        <p:spPr>
          <a:xfrm>
            <a:off x="809100" y="3153376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1"/>
                </a:solidFill>
              </a:rPr>
              <a:t>マネジャーから</a:t>
            </a:r>
            <a:r>
              <a:rPr kumimoji="1" lang="ja-JP" altLang="en-US" sz="1100" b="1" dirty="0">
                <a:solidFill>
                  <a:schemeClr val="accent1"/>
                </a:solidFill>
              </a:rPr>
              <a:t>の対話</a:t>
            </a:r>
            <a:endParaRPr kumimoji="1" lang="ja-JP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811667E-4BCC-BF0E-E026-D52C6CB84949}"/>
              </a:ext>
            </a:extLst>
          </p:cNvPr>
          <p:cNvSpPr/>
          <p:nvPr/>
        </p:nvSpPr>
        <p:spPr>
          <a:xfrm>
            <a:off x="809100" y="5785586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5"/>
                </a:solidFill>
              </a:rPr>
              <a:t>メンバーから</a:t>
            </a:r>
            <a:r>
              <a:rPr kumimoji="1" lang="ja-JP" altLang="en-US" sz="1100" b="1" dirty="0">
                <a:solidFill>
                  <a:schemeClr val="accent5"/>
                </a:solidFill>
              </a:rPr>
              <a:t>の対話</a:t>
            </a:r>
            <a:endParaRPr kumimoji="1" lang="ja-JP" altLang="en-US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1207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3FC1CC2BD51947BBCFC44769C28B94" ma:contentTypeVersion="4" ma:contentTypeDescription="新しいドキュメントを作成します。" ma:contentTypeScope="" ma:versionID="9ac352bafc101cdf7ab9df1a0f47b028">
  <xsd:schema xmlns:xsd="http://www.w3.org/2001/XMLSchema" xmlns:xs="http://www.w3.org/2001/XMLSchema" xmlns:p="http://schemas.microsoft.com/office/2006/metadata/properties" xmlns:ns2="08497126-b7fb-4a07-8971-b03a598bcb90" targetNamespace="http://schemas.microsoft.com/office/2006/metadata/properties" ma:root="true" ma:fieldsID="e8c40997c6e3f5ffe2e015f157a22d5f" ns2:_="">
    <xsd:import namespace="08497126-b7fb-4a07-8971-b03a598bcb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7126-b7fb-4a07-8971-b03a598bc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schemas.microsoft.com/office/2006/metadata/properties"/>
    <ds:schemaRef ds:uri="08497126-b7fb-4a07-8971-b03a598bcb9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E2BF308-3C2D-471F-8133-E801A968D807}">
  <ds:schemaRefs>
    <ds:schemaRef ds:uri="08497126-b7fb-4a07-8971-b03a598bcb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</TotalTime>
  <Words>2548</Words>
  <Application>Microsoft Office PowerPoint</Application>
  <PresentationFormat>A4 210 x 297 mm</PresentationFormat>
  <Paragraphs>433</Paragraphs>
  <Slides>30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30</vt:i4>
      </vt:variant>
    </vt:vector>
  </HeadingPairs>
  <TitlesOfParts>
    <vt:vector size="49" baseType="lpstr">
      <vt:lpstr>DengXian</vt:lpstr>
      <vt:lpstr>Meiryo UI</vt:lpstr>
      <vt:lpstr>Yu Gothic</vt:lpstr>
      <vt:lpstr>Yu Gothic</vt:lpstr>
      <vt:lpstr>游ゴシック Light</vt:lpstr>
      <vt:lpstr>Arial</vt:lpstr>
      <vt:lpstr>Calibri</vt:lpstr>
      <vt:lpstr>Calibri Light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本資料の使い方</vt:lpstr>
      <vt:lpstr>インサイズ 2024年12月リニューアルのお知らせ</vt:lpstr>
      <vt:lpstr>CONTENTS</vt:lpstr>
      <vt:lpstr>PowerPoint プレゼンテーション</vt:lpstr>
      <vt:lpstr>12月24日、インサイズがリニューアルします。</vt:lpstr>
      <vt:lpstr>変わること・変わらないこと</vt:lpstr>
      <vt:lpstr>注意点</vt:lpstr>
      <vt:lpstr>PowerPoint プレゼンテーション</vt:lpstr>
      <vt:lpstr>1on1でインサイズを活用する理由</vt:lpstr>
      <vt:lpstr>1on1の流れ</vt:lpstr>
      <vt:lpstr>参考）1on1の流れ　アンケートと同時に実施する場合</vt:lpstr>
      <vt:lpstr>画面イメージ：初期設定</vt:lpstr>
      <vt:lpstr>画面イメージ：トピック確認</vt:lpstr>
      <vt:lpstr>1on1の流れ</vt:lpstr>
      <vt:lpstr>参考）1on1の流れ　アンケートと同時に実施する場合</vt:lpstr>
      <vt:lpstr>画面イメージ：初期設定</vt:lpstr>
      <vt:lpstr>画面イメージ：1on1予定作成</vt:lpstr>
      <vt:lpstr>画面イメージ：トピック確認</vt:lpstr>
      <vt:lpstr>画面イメージ：メモ記入</vt:lpstr>
      <vt:lpstr>画面イメージ：1on1履歴振り返り</vt:lpstr>
      <vt:lpstr>1on1運用方針</vt:lpstr>
      <vt:lpstr>1on1運用開始のご連絡について</vt:lpstr>
      <vt:lpstr>PowerPoint プレゼンテーション</vt:lpstr>
      <vt:lpstr>画面は変わりますが、基本の使い方は変わりません</vt:lpstr>
      <vt:lpstr>画面イメージ：レポート閲覧</vt:lpstr>
      <vt:lpstr>機能改善：異動したメンバーの結果閲覧</vt:lpstr>
      <vt:lpstr>機能改善：個人結果へのアクセス</vt:lpstr>
      <vt:lpstr>機能改善：チームマップ</vt:lpstr>
      <vt:lpstr>PowerPoint プレゼンテーション</vt:lpstr>
      <vt:lpstr>動画でわかる！利用イメージ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78</cp:revision>
  <dcterms:created xsi:type="dcterms:W3CDTF">2023-07-18T04:04:19Z</dcterms:created>
  <dcterms:modified xsi:type="dcterms:W3CDTF">2024-12-11T07:47:56Z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</Properties>
</file>