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9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2" r:id="rId4"/>
    <p:sldMasterId id="2147483664" r:id="rId5"/>
    <p:sldMasterId id="2147483666" r:id="rId6"/>
    <p:sldMasterId id="2147483668" r:id="rId7"/>
    <p:sldMasterId id="2147483669" r:id="rId8"/>
    <p:sldMasterId id="2147483670" r:id="rId9"/>
    <p:sldMasterId id="2147483671" r:id="rId10"/>
    <p:sldMasterId id="2147483678" r:id="rId11"/>
    <p:sldMasterId id="2147483744" r:id="rId12"/>
    <p:sldMasterId id="2147483716" r:id="rId13"/>
  </p:sldMasterIdLst>
  <p:notesMasterIdLst>
    <p:notesMasterId r:id="rId44"/>
  </p:notesMasterIdLst>
  <p:handoutMasterIdLst>
    <p:handoutMasterId r:id="rId45"/>
  </p:handoutMasterIdLst>
  <p:sldIdLst>
    <p:sldId id="1543" r:id="rId14"/>
    <p:sldId id="586" r:id="rId15"/>
    <p:sldId id="1460" r:id="rId16"/>
    <p:sldId id="260" r:id="rId17"/>
    <p:sldId id="1496" r:id="rId18"/>
    <p:sldId id="1477" r:id="rId19"/>
    <p:sldId id="1461" r:id="rId20"/>
    <p:sldId id="1464" r:id="rId21"/>
    <p:sldId id="1537" r:id="rId22"/>
    <p:sldId id="1467" r:id="rId23"/>
    <p:sldId id="1529" r:id="rId24"/>
    <p:sldId id="1535" r:id="rId25"/>
    <p:sldId id="1531" r:id="rId26"/>
    <p:sldId id="1528" r:id="rId27"/>
    <p:sldId id="1517" r:id="rId28"/>
    <p:sldId id="1534" r:id="rId29"/>
    <p:sldId id="1532" r:id="rId30"/>
    <p:sldId id="1470" r:id="rId31"/>
    <p:sldId id="1520" r:id="rId32"/>
    <p:sldId id="1493" r:id="rId33"/>
    <p:sldId id="1527" r:id="rId34"/>
    <p:sldId id="1495" r:id="rId35"/>
    <p:sldId id="1521" r:id="rId36"/>
    <p:sldId id="1522" r:id="rId37"/>
    <p:sldId id="1536" r:id="rId38"/>
    <p:sldId id="1530" r:id="rId39"/>
    <p:sldId id="1533" r:id="rId40"/>
    <p:sldId id="1524" r:id="rId41"/>
    <p:sldId id="1525" r:id="rId42"/>
    <p:sldId id="1526" r:id="rId4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41CF37BA-3BE4-4BCB-AE18-21DE669D88C7}">
          <p14:sldIdLst>
            <p14:sldId id="1543"/>
            <p14:sldId id="586"/>
            <p14:sldId id="1460"/>
            <p14:sldId id="260"/>
            <p14:sldId id="1496"/>
            <p14:sldId id="1477"/>
            <p14:sldId id="1461"/>
            <p14:sldId id="1464"/>
            <p14:sldId id="1537"/>
          </p14:sldIdLst>
        </p14:section>
        <p14:section name="メンバーから1on1を招集する場合" id="{0C90A98D-6879-47C1-86A5-C04F8B55DDB9}">
          <p14:sldIdLst>
            <p14:sldId id="1467"/>
            <p14:sldId id="1529"/>
            <p14:sldId id="1535"/>
            <p14:sldId id="1531"/>
          </p14:sldIdLst>
        </p14:section>
        <p14:section name="上司から1on1を招集する場合" id="{D457CA51-73F9-4D57-8E53-54E0FDE02443}">
          <p14:sldIdLst>
            <p14:sldId id="1528"/>
            <p14:sldId id="1517"/>
            <p14:sldId id="1534"/>
            <p14:sldId id="1532"/>
            <p14:sldId id="1470"/>
          </p14:sldIdLst>
        </p14:section>
        <p14:section name="共通" id="{6306032A-F1C8-4A63-8BF4-D7E7E7EB102E}">
          <p14:sldIdLst>
            <p14:sldId id="1520"/>
            <p14:sldId id="1493"/>
            <p14:sldId id="1527"/>
            <p14:sldId id="1495"/>
            <p14:sldId id="1521"/>
            <p14:sldId id="1522"/>
            <p14:sldId id="1536"/>
            <p14:sldId id="1530"/>
            <p14:sldId id="1533"/>
            <p14:sldId id="1524"/>
            <p14:sldId id="1525"/>
            <p14:sldId id="152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6D6655-128B-D745-7A79-61D2EA09CC68}" name="中富 俊吾" initials="" userId="S::shungo_nakatomi@recruit-ms.co.jp::9c6c3e01-3041-460e-9567-ac9d7cff0521" providerId="AD"/>
  <p188:author id="{973F385C-9735-23E3-51A1-C24291202211}" name="井上 瑞貴" initials="井瑞" userId="S::mizuki_inoue@recruit-ms.co.jp::f6b39721-156b-4295-b428-ee29b8236850" providerId="AD"/>
  <p188:author id="{1DD6B482-C703-CD7F-5102-CBDC7F09499E}" name="宇野 渉" initials="宇渉" userId="S::wataru_uno@recruit-ms.co.jp::3c9129e8-db7f-43c6-93ff-4d6c7442c005" providerId="AD"/>
  <p188:author id="{13D5A4BC-0AAE-6B38-A736-CA7DB10A4AF0}" name="山田 純一" initials="山純" userId="S::junichi_yamada@recruit-ms.co.jp::738fccb7-c23d-484f-90e8-ae2ba85cf149" providerId="AD"/>
  <p188:author id="{D60189C1-96DC-F556-7F8B-B862042BEEF0}" name="鈴木 萌々子" initials="鈴木" userId="S::momoko_suzuki@recruit-ms.co.jp::684b9646-bc99-4d69-9c4f-dccabc81590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96D7"/>
    <a:srgbClr val="39728E"/>
    <a:srgbClr val="FF1111"/>
    <a:srgbClr val="FD8288"/>
    <a:srgbClr val="287ECF"/>
    <a:srgbClr val="9EB6C9"/>
    <a:srgbClr val="8A78E7"/>
    <a:srgbClr val="E5E5E5"/>
    <a:srgbClr val="53ACF1"/>
    <a:srgbClr val="ECEF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6" autoAdjust="0"/>
    <p:restoredTop sz="94133" autoAdjust="0"/>
  </p:normalViewPr>
  <p:slideViewPr>
    <p:cSldViewPr snapToGrid="0">
      <p:cViewPr varScale="1">
        <p:scale>
          <a:sx n="141" d="100"/>
          <a:sy n="141" d="100"/>
        </p:scale>
        <p:origin x="786" y="1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2AB5A0CB-61CF-4DED-A86C-03B08BE6C5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F664BEB-D3A0-45C9-994B-151CC21037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0C71A-22C7-4A9B-8B42-4CB7AAED8584}" type="datetime1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278AEA1-7A34-4BD1-BB26-474680FC01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0F843FE-4E87-40A8-8DE5-9D26365788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B5B67-48AF-4686-9716-029A9E6094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461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1E3F5-323D-47C6-9A21-7034C3BFB4AB}" type="datetime1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7C432-9D8F-4E66-85A3-C7C12BB3CC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9938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038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3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217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7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26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958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818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18811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110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189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0001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975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530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705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2164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329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15877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680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6491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51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4769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33639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43228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55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1811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710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F1CEBC-7329-4D27-82CB-93C018EA0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4924806"/>
            <a:ext cx="8543925" cy="1325563"/>
          </a:xfrm>
          <a:prstGeom prst="rect">
            <a:avLst/>
          </a:prstGeom>
        </p:spPr>
        <p:txBody>
          <a:bodyPr anchor="ctr"/>
          <a:lstStyle>
            <a:lvl1pPr algn="ctr">
              <a:defRPr sz="3033" b="1"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DCDB9C8-CF10-4F91-B076-E3266F5DF2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063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2D27CFC-8308-4C43-A613-4231785E2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76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383BFE-8842-DF37-05B5-66DE981A1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EE46883-784F-65BF-FB74-FF3B9F508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7C454D-72DC-8D52-42AD-DBD7D53A40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598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3ADC80-BE17-86F7-5C0F-C5FB9F23E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C5FAC34-6BCF-A2FD-1B99-4249E8C40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0D9C3D-DD11-1F56-A5FD-5756899A6A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02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9C350B-3690-E498-406B-9CCB63CA7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94ECADA-0EF9-026E-E1CD-B793CDDFB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5981A3-0AE2-8A05-C4F6-9C3503161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71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25A2A8-C8BD-EEF8-32B6-7F0C1CB08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45EE811-B05E-D3C0-11DE-6D09C3266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101C75-6B54-4F8E-B186-FFC3A4FD8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625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91630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512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 userDrawn="1"/>
        </p:nvSpPr>
        <p:spPr bwMode="auto">
          <a:xfrm>
            <a:off x="3632200" y="6510344"/>
            <a:ext cx="2063750" cy="43338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wrap="none" lIns="113110" tIns="113110" rIns="113110" bIns="113110" anchor="ctr"/>
          <a:lstStyle>
            <a:defPPr>
              <a:defRPr lang="ja-JP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0" sz="1500" kern="1200">
                <a:solidFill>
                  <a:srgbClr val="000000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fld id="{DD291E6D-8EB5-4CCE-805D-1E14095580F7}" type="slidenum">
              <a:rPr lang="en-US" altLang="ja-JP" sz="1400" smtClean="0">
                <a:latin typeface="Meiryo UI" panose="020B0604030504040204" pitchFamily="50" charset="-128"/>
              </a:rPr>
              <a:pPr>
                <a:defRPr/>
              </a:pPr>
              <a:t>‹#›</a:t>
            </a:fld>
            <a:endParaRPr lang="en-US" altLang="ja-JP" sz="1400">
              <a:latin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latin typeface="Meiryo UI" panose="020B0604030504040204" pitchFamily="50" charset="-128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2pPr>
            <a:lvl3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3pPr>
            <a:lvl4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4pPr>
            <a:lvl5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4664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88A6A3-6D6D-C351-659C-F035AAC52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9FA0D4E-821F-9406-6DC7-B63C5687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B42061-17CA-E95D-224E-22C6F7CF83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62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02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D25BBED-71F5-4D12-8A98-EDA7BDB90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672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00" y="136524"/>
            <a:ext cx="8543925" cy="54451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B7DA-5A15-43B9-BF31-321376FE391B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39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B963-1477-45E4-A358-80956EE648CE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232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B7C3-9C34-4F73-81EA-DFDC8D7D555E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421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BBF234F-E960-4A8A-B748-B42FE80548D5}"/>
              </a:ext>
            </a:extLst>
          </p:cNvPr>
          <p:cNvSpPr/>
          <p:nvPr userDrawn="1"/>
        </p:nvSpPr>
        <p:spPr>
          <a:xfrm>
            <a:off x="330677" y="828000"/>
            <a:ext cx="1365000" cy="312000"/>
          </a:xfrm>
          <a:prstGeom prst="roundRect">
            <a:avLst>
              <a:gd name="adj" fmla="val 50000"/>
            </a:avLst>
          </a:prstGeom>
          <a:solidFill>
            <a:srgbClr val="597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00" b="1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1on1</a:t>
            </a:r>
            <a:r>
              <a:rPr kumimoji="1" lang="ja-JP" altLang="en-US" sz="1300" b="1">
                <a:solidFill>
                  <a:schemeClr val="bg2"/>
                </a:solidFill>
                <a:latin typeface="+mn-ea"/>
              </a:rPr>
              <a:t>前</a:t>
            </a:r>
          </a:p>
        </p:txBody>
      </p:sp>
    </p:spTree>
    <p:extLst>
      <p:ext uri="{BB962C8B-B14F-4D97-AF65-F5344CB8AC3E}">
        <p14:creationId xmlns:p14="http://schemas.microsoft.com/office/powerpoint/2010/main" val="695336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70760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5BE347C-011E-462E-B32B-B3969C5E9A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439" y="2511004"/>
            <a:ext cx="3486092" cy="1300781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AB01653-2AE2-4BD0-9411-D9767B3B12EF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5241C80-8DE4-4173-9D15-F5703D1E28D4}"/>
              </a:ext>
            </a:extLst>
          </p:cNvPr>
          <p:cNvGrpSpPr/>
          <p:nvPr userDrawn="1"/>
        </p:nvGrpSpPr>
        <p:grpSpPr>
          <a:xfrm>
            <a:off x="656944" y="1598501"/>
            <a:ext cx="4368763" cy="3101528"/>
            <a:chOff x="-1366233" y="1389532"/>
            <a:chExt cx="5082362" cy="3908813"/>
          </a:xfrm>
        </p:grpSpPr>
        <p:pic>
          <p:nvPicPr>
            <p:cNvPr id="12" name="Picture 2" descr="INSIDESの利用画面">
              <a:extLst>
                <a:ext uri="{FF2B5EF4-FFF2-40B4-BE49-F238E27FC236}">
                  <a16:creationId xmlns:a16="http://schemas.microsoft.com/office/drawing/2014/main" id="{612A832A-9707-4938-867E-5BD714FADE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66233" y="1389532"/>
              <a:ext cx="5082362" cy="3908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四角形: 上の 2 つの角を丸める 12">
              <a:extLst>
                <a:ext uri="{FF2B5EF4-FFF2-40B4-BE49-F238E27FC236}">
                  <a16:creationId xmlns:a16="http://schemas.microsoft.com/office/drawing/2014/main" id="{8968BC1F-50F1-4AA2-B1C2-94CC237269DA}"/>
                </a:ext>
              </a:extLst>
            </p:cNvPr>
            <p:cNvSpPr/>
            <p:nvPr/>
          </p:nvSpPr>
          <p:spPr>
            <a:xfrm rot="10800000">
              <a:off x="-1366233" y="4210050"/>
              <a:ext cx="3830874" cy="419478"/>
            </a:xfrm>
            <a:prstGeom prst="round2SameRect">
              <a:avLst/>
            </a:prstGeom>
            <a:solidFill>
              <a:srgbClr val="D5D6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</p:grp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6F30DFE7-6A64-4F18-B2D5-98F824B8042C}"/>
              </a:ext>
            </a:extLst>
          </p:cNvPr>
          <p:cNvCxnSpPr/>
          <p:nvPr userDrawn="1"/>
        </p:nvCxnSpPr>
        <p:spPr>
          <a:xfrm flipV="1">
            <a:off x="-80630" y="0"/>
            <a:ext cx="5528930" cy="8293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36D85D3D-E988-4B78-8166-5F2F2F677DB6}"/>
              </a:ext>
            </a:extLst>
          </p:cNvPr>
          <p:cNvCxnSpPr>
            <a:cxnSpLocks/>
          </p:cNvCxnSpPr>
          <p:nvPr userDrawn="1"/>
        </p:nvCxnSpPr>
        <p:spPr>
          <a:xfrm>
            <a:off x="1267049" y="0"/>
            <a:ext cx="8638954" cy="680484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13C85B8-024B-4276-BC44-24017362373F}"/>
              </a:ext>
            </a:extLst>
          </p:cNvPr>
          <p:cNvCxnSpPr>
            <a:cxnSpLocks/>
          </p:cNvCxnSpPr>
          <p:nvPr userDrawn="1"/>
        </p:nvCxnSpPr>
        <p:spPr>
          <a:xfrm>
            <a:off x="8638957" y="5"/>
            <a:ext cx="1267046" cy="1350335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1">
            <a:extLst>
              <a:ext uri="{FF2B5EF4-FFF2-40B4-BE49-F238E27FC236}">
                <a16:creationId xmlns:a16="http://schemas.microsoft.com/office/drawing/2014/main" id="{91B60F69-90F9-46CC-AF9F-2BBFA8F21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8" name="テキスト ボックス 12">
            <a:extLst>
              <a:ext uri="{FF2B5EF4-FFF2-40B4-BE49-F238E27FC236}">
                <a16:creationId xmlns:a16="http://schemas.microsoft.com/office/drawing/2014/main" id="{8481AC7C-5AD8-47D8-A31A-D192C6070019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38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42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D9FB6CC-ADDB-4731-A3BC-E7CD4B20DB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8651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テキスト ボックス 12">
            <a:extLst>
              <a:ext uri="{FF2B5EF4-FFF2-40B4-BE49-F238E27FC236}">
                <a16:creationId xmlns:a16="http://schemas.microsoft.com/office/drawing/2014/main" id="{AA3F4595-62C0-4632-A1F1-518C8EDAB6CF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686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66FA9CB-9EFB-423B-BC90-912E8DD77CD2}"/>
              </a:ext>
            </a:extLst>
          </p:cNvPr>
          <p:cNvGrpSpPr/>
          <p:nvPr userDrawn="1"/>
        </p:nvGrpSpPr>
        <p:grpSpPr>
          <a:xfrm>
            <a:off x="2842850" y="5877630"/>
            <a:ext cx="4504101" cy="496949"/>
            <a:chOff x="2842850" y="5877630"/>
            <a:chExt cx="4504101" cy="49694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D92D4554-D913-4A50-9324-700D591299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E5FF132-70F9-4890-B31F-79C8CDDFB8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416BC38-320C-4E4B-AF55-8D03003A7E92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A25D3BC-1F8C-43F1-8F16-342A5CFE4F9B}"/>
              </a:ext>
            </a:extLst>
          </p:cNvPr>
          <p:cNvCxnSpPr>
            <a:cxnSpLocks/>
          </p:cNvCxnSpPr>
          <p:nvPr userDrawn="1"/>
        </p:nvCxnSpPr>
        <p:spPr>
          <a:xfrm>
            <a:off x="4538330" y="0"/>
            <a:ext cx="5448300" cy="988828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306C5559-6ECF-46F1-97E2-297F582EB8BD}"/>
              </a:ext>
            </a:extLst>
          </p:cNvPr>
          <p:cNvCxnSpPr>
            <a:cxnSpLocks/>
          </p:cNvCxnSpPr>
          <p:nvPr userDrawn="1"/>
        </p:nvCxnSpPr>
        <p:spPr>
          <a:xfrm>
            <a:off x="7153057" y="5"/>
            <a:ext cx="2833576" cy="1360967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スライド番号プレースホルダー 1">
            <a:extLst>
              <a:ext uri="{FF2B5EF4-FFF2-40B4-BE49-F238E27FC236}">
                <a16:creationId xmlns:a16="http://schemas.microsoft.com/office/drawing/2014/main" id="{20790E0D-1712-4ADC-86E4-337CCDAA8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6" name="テキスト ボックス 12">
            <a:extLst>
              <a:ext uri="{FF2B5EF4-FFF2-40B4-BE49-F238E27FC236}">
                <a16:creationId xmlns:a16="http://schemas.microsoft.com/office/drawing/2014/main" id="{C58AE8AF-E6A0-43CA-9D68-E719CB7516AE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539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3205ABD-7B7D-4B28-B292-452AE25C8D2A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AB47D78-4826-40E4-B921-0F06EF10EE40}"/>
              </a:ext>
            </a:extLst>
          </p:cNvPr>
          <p:cNvGrpSpPr/>
          <p:nvPr userDrawn="1"/>
        </p:nvGrpSpPr>
        <p:grpSpPr>
          <a:xfrm>
            <a:off x="7533168" y="298253"/>
            <a:ext cx="2070098" cy="757911"/>
            <a:chOff x="4718348" y="5052303"/>
            <a:chExt cx="2353041" cy="93329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9EDF045-F807-4790-9E8B-39F18D6FF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052303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48565AF-42E3-4B68-A704-B84D0848C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717530"/>
              <a:ext cx="2353041" cy="268068"/>
            </a:xfrm>
            <a:prstGeom prst="rect">
              <a:avLst/>
            </a:prstGeom>
          </p:spPr>
        </p:pic>
      </p:grp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7916A200-341D-47A7-B266-C511D5DC0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1" name="テキスト ボックス 12">
            <a:extLst>
              <a:ext uri="{FF2B5EF4-FFF2-40B4-BE49-F238E27FC236}">
                <a16:creationId xmlns:a16="http://schemas.microsoft.com/office/drawing/2014/main" id="{CD018E3E-3164-4210-B3C2-2375D5EFBAB5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791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209CD40-06C9-4FDF-A190-698866CCBEB0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 flip="none" rotWithShape="1"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B08E8224-D5CA-4A4C-A4EE-35631CEFD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12">
            <a:extLst>
              <a:ext uri="{FF2B5EF4-FFF2-40B4-BE49-F238E27FC236}">
                <a16:creationId xmlns:a16="http://schemas.microsoft.com/office/drawing/2014/main" id="{FDBFB04A-B34C-40E6-9C0E-C65AFF027731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731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テキスト ボックス 12">
            <a:extLst>
              <a:ext uri="{FF2B5EF4-FFF2-40B4-BE49-F238E27FC236}">
                <a16:creationId xmlns:a16="http://schemas.microsoft.com/office/drawing/2014/main" id="{E448122F-CD11-4439-A383-063096E07E3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040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21709EC-299B-4811-BAB9-EDD3D2D2315D}"/>
              </a:ext>
            </a:extLst>
          </p:cNvPr>
          <p:cNvGrpSpPr/>
          <p:nvPr userDrawn="1"/>
        </p:nvGrpSpPr>
        <p:grpSpPr>
          <a:xfrm>
            <a:off x="6922684" y="195543"/>
            <a:ext cx="2615522" cy="288578"/>
            <a:chOff x="2842850" y="5877630"/>
            <a:chExt cx="4504101" cy="496949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7C9B291F-79D4-4A53-B676-0D99DEE63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8AD25C-3299-4532-9832-319AE8174D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4F70CDB-368E-477B-B55E-BFBEEC1A1A15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8E128D3E-3EC4-4D26-8F63-577891671F81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スライド番号プレースホルダー 1">
            <a:extLst>
              <a:ext uri="{FF2B5EF4-FFF2-40B4-BE49-F238E27FC236}">
                <a16:creationId xmlns:a16="http://schemas.microsoft.com/office/drawing/2014/main" id="{8B9D71A9-632C-4190-B6AF-84E477DCF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4" name="テキスト ボックス 12">
            <a:extLst>
              <a:ext uri="{FF2B5EF4-FFF2-40B4-BE49-F238E27FC236}">
                <a16:creationId xmlns:a16="http://schemas.microsoft.com/office/drawing/2014/main" id="{E41AB2B2-B05D-4FE4-AEE0-7301460BE6A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776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5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606AD63-CDFF-4C3A-8909-D6DF03673FB0}"/>
              </a:ext>
            </a:extLst>
          </p:cNvPr>
          <p:cNvSpPr txBox="1"/>
          <p:nvPr userDrawn="1"/>
        </p:nvSpPr>
        <p:spPr>
          <a:xfrm>
            <a:off x="89432" y="6565614"/>
            <a:ext cx="3008810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ja-JP" sz="867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67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153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74465-26AC-4650-AB21-DE7391BA24EC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AF9C289-5794-4AD8-AD0D-D3D1E5EE331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r="23518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12">
            <a:extLst>
              <a:ext uri="{FF2B5EF4-FFF2-40B4-BE49-F238E27FC236}">
                <a16:creationId xmlns:a16="http://schemas.microsoft.com/office/drawing/2014/main" id="{6DEFF54A-0623-4AFF-91C9-084DA27823F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0" name="スライド番号プレースホルダー 1">
            <a:extLst>
              <a:ext uri="{FF2B5EF4-FFF2-40B4-BE49-F238E27FC236}">
                <a16:creationId xmlns:a16="http://schemas.microsoft.com/office/drawing/2014/main" id="{4EC6E0DC-1537-452E-B4C8-21F29903FDBA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59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5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EDC00-756B-4167-9C74-F5DF23EB67D2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CD40A31-A283-420F-A051-15446D9A79DD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187F824-8EC1-481A-881E-381B98B8D0A5}"/>
              </a:ext>
            </a:extLst>
          </p:cNvPr>
          <p:cNvGrpSpPr/>
          <p:nvPr userDrawn="1"/>
        </p:nvGrpSpPr>
        <p:grpSpPr>
          <a:xfrm>
            <a:off x="6922684" y="222208"/>
            <a:ext cx="2615522" cy="259316"/>
            <a:chOff x="1791537" y="5464185"/>
            <a:chExt cx="4854550" cy="521413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6BE80FF-D246-4A50-B3E7-A76ADE4EB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1537" y="5464185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82E84087-0B64-414A-9091-E812FDDA3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046" y="5717530"/>
              <a:ext cx="2353041" cy="268068"/>
            </a:xfrm>
            <a:prstGeom prst="rect">
              <a:avLst/>
            </a:prstGeom>
          </p:spPr>
        </p:pic>
      </p:grp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DF861B4-F982-41BB-A516-13EB9DD4F105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2">
            <a:extLst>
              <a:ext uri="{FF2B5EF4-FFF2-40B4-BE49-F238E27FC236}">
                <a16:creationId xmlns:a16="http://schemas.microsoft.com/office/drawing/2014/main" id="{AD0D17F5-5026-4930-BEFB-70A34180508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F8A6FFD5-D821-4139-BCF5-EBEE2A6F663D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0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1" r:id="rId2"/>
    <p:sldLayoutId id="2147483722" r:id="rId3"/>
    <p:sldLayoutId id="2147483728" r:id="rId4"/>
    <p:sldLayoutId id="21474837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9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9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9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9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hyperlink" Target="https://admin.support.recruit-insides.net/hc/ja/categories/38631301650969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13" Type="http://schemas.openxmlformats.org/officeDocument/2006/relationships/image" Target="../media/image42.png"/><Relationship Id="rId3" Type="http://schemas.openxmlformats.org/officeDocument/2006/relationships/image" Target="../media/image15.png"/><Relationship Id="rId7" Type="http://schemas.openxmlformats.org/officeDocument/2006/relationships/image" Target="../media/image38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svg"/><Relationship Id="rId11" Type="http://schemas.openxmlformats.org/officeDocument/2006/relationships/image" Target="../media/image40.png"/><Relationship Id="rId5" Type="http://schemas.openxmlformats.org/officeDocument/2006/relationships/image" Target="../media/image17.png"/><Relationship Id="rId15" Type="http://schemas.openxmlformats.org/officeDocument/2006/relationships/image" Target="../media/image9.png"/><Relationship Id="rId10" Type="http://schemas.openxmlformats.org/officeDocument/2006/relationships/image" Target="../media/image20.svg"/><Relationship Id="rId4" Type="http://schemas.openxmlformats.org/officeDocument/2006/relationships/image" Target="../media/image16.svg"/><Relationship Id="rId9" Type="http://schemas.openxmlformats.org/officeDocument/2006/relationships/image" Target="../media/image19.png"/><Relationship Id="rId14" Type="http://schemas.openxmlformats.org/officeDocument/2006/relationships/image" Target="../media/image4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cloud-player.1roll.jp/?v=I9t8R0EyXp2Q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cloud-player.1roll.jp/?v=0v8yqzOlZ6oZ" TargetMode="External"/><Relationship Id="rId4" Type="http://schemas.openxmlformats.org/officeDocument/2006/relationships/hyperlink" Target="https://cloud-player.1roll.jp/?v=nrBwD7xVPc4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5E987D39-BF2E-3C02-BA42-54C170D04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本資料の使い方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A5A361D-CCF0-2F70-9B12-3B3D68EA3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9A01FC-FF4B-4DB6-8392-0308938ABF6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33333">
                    <a:tint val="75000"/>
                  </a:srgbClr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333333">
                  <a:tint val="75000"/>
                </a:srgbClr>
              </a:solidFill>
              <a:effectLst/>
              <a:uLnTx/>
              <a:uFillTx/>
              <a:latin typeface="DengXian"/>
              <a:ea typeface="游ゴシック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67238B5-4792-847B-232A-FC802D99DEEA}"/>
              </a:ext>
            </a:extLst>
          </p:cNvPr>
          <p:cNvSpPr txBox="1"/>
          <p:nvPr/>
        </p:nvSpPr>
        <p:spPr>
          <a:xfrm>
            <a:off x="324000" y="790074"/>
            <a:ext cx="9060634" cy="2771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編集が必要な箇所は、以下のように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赤字＆赤枠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で記載しています。</a:t>
            </a:r>
            <a:b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</a:b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編集後、赤枠は削除してください。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「インサイズを活用した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1on1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の流れ」パートは、以下のような構成になっています。</a:t>
            </a:r>
            <a:b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</a:b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1on1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の招集を、メンバー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上司のどちらから送るか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？をご検討の上、</a:t>
            </a:r>
            <a:b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</a:b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必要なページをご利用ください。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3B47F20-84D1-37E3-A91C-0F4ADC0D42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762"/>
          <a:stretch/>
        </p:blipFill>
        <p:spPr>
          <a:xfrm>
            <a:off x="679106" y="1519405"/>
            <a:ext cx="6017171" cy="846623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graphicFrame>
        <p:nvGraphicFramePr>
          <p:cNvPr id="10" name="表 10">
            <a:extLst>
              <a:ext uri="{FF2B5EF4-FFF2-40B4-BE49-F238E27FC236}">
                <a16:creationId xmlns:a16="http://schemas.microsoft.com/office/drawing/2014/main" id="{E6F69846-3EFB-3609-38B5-836AD02B5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934752"/>
              </p:ext>
            </p:extLst>
          </p:nvPr>
        </p:nvGraphicFramePr>
        <p:xfrm>
          <a:off x="679106" y="3555961"/>
          <a:ext cx="7833711" cy="2501367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611237">
                  <a:extLst>
                    <a:ext uri="{9D8B030D-6E8A-4147-A177-3AD203B41FA5}">
                      <a16:colId xmlns:a16="http://schemas.microsoft.com/office/drawing/2014/main" val="241160295"/>
                    </a:ext>
                  </a:extLst>
                </a:gridCol>
                <a:gridCol w="1044613">
                  <a:extLst>
                    <a:ext uri="{9D8B030D-6E8A-4147-A177-3AD203B41FA5}">
                      <a16:colId xmlns:a16="http://schemas.microsoft.com/office/drawing/2014/main" val="1685501756"/>
                    </a:ext>
                  </a:extLst>
                </a:gridCol>
                <a:gridCol w="4177861">
                  <a:extLst>
                    <a:ext uri="{9D8B030D-6E8A-4147-A177-3AD203B41FA5}">
                      <a16:colId xmlns:a16="http://schemas.microsoft.com/office/drawing/2014/main" val="3860359156"/>
                    </a:ext>
                  </a:extLst>
                </a:gridCol>
              </a:tblGrid>
              <a:tr h="314987">
                <a:tc>
                  <a:txBody>
                    <a:bodyPr/>
                    <a:lstStyle/>
                    <a:p>
                      <a:r>
                        <a:rPr kumimoji="1" lang="ja-JP" altLang="en-US" sz="1100" dirty="0">
                          <a:solidFill>
                            <a:schemeClr val="bg2"/>
                          </a:solidFill>
                        </a:rPr>
                        <a:t>構成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>
                          <a:solidFill>
                            <a:schemeClr val="bg2"/>
                          </a:solidFill>
                        </a:rPr>
                        <a:t>ページ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814758"/>
                  </a:ext>
                </a:extLst>
              </a:tr>
              <a:tr h="437276">
                <a:tc>
                  <a:txBody>
                    <a:bodyPr/>
                    <a:lstStyle/>
                    <a:p>
                      <a:r>
                        <a:rPr lang="en-US" altLang="ja-JP" sz="1100" b="1" dirty="0"/>
                        <a:t>1on1</a:t>
                      </a:r>
                      <a:r>
                        <a:rPr lang="ja-JP" altLang="en-US" sz="1100" b="1" dirty="0"/>
                        <a:t>でインサイズを活用する理由</a:t>
                      </a:r>
                      <a:endParaRPr kumimoji="1" lang="ja-JP" altLang="en-US" sz="1100" b="1" dirty="0"/>
                    </a:p>
                  </a:txBody>
                  <a:tcPr anchor="ctr"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P8</a:t>
                      </a:r>
                      <a:endParaRPr kumimoji="1" lang="ja-JP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100" dirty="0"/>
                        <a:t>共通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47395541"/>
                  </a:ext>
                </a:extLst>
              </a:tr>
              <a:tr h="437276">
                <a:tc rowSpan="2">
                  <a:txBody>
                    <a:bodyPr/>
                    <a:lstStyle/>
                    <a:p>
                      <a:r>
                        <a:rPr kumimoji="1" lang="en-US" altLang="ja-JP" sz="1100" b="1" dirty="0"/>
                        <a:t>1on1</a:t>
                      </a:r>
                      <a:r>
                        <a:rPr kumimoji="1" lang="ja-JP" altLang="en-US" sz="1100" b="1" dirty="0"/>
                        <a:t>の流れ 予定作成～トピック設定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P9</a:t>
                      </a:r>
                      <a:r>
                        <a:rPr kumimoji="1" lang="ja-JP" altLang="en-US" sz="1100" dirty="0"/>
                        <a:t>～</a:t>
                      </a:r>
                      <a:r>
                        <a:rPr kumimoji="1" lang="en-US" altLang="ja-JP" sz="1100" dirty="0"/>
                        <a:t>12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600" b="1" kern="1200" dirty="0">
                          <a:solidFill>
                            <a:schemeClr val="tx1"/>
                          </a:solidFill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メンバー</a:t>
                      </a:r>
                      <a:r>
                        <a:rPr kumimoji="1" lang="ja-JP" altLang="en-US" sz="1100" dirty="0"/>
                        <a:t>から</a:t>
                      </a:r>
                      <a:r>
                        <a:rPr kumimoji="1" lang="en-US" altLang="ja-JP" sz="1100" dirty="0"/>
                        <a:t>1on1</a:t>
                      </a:r>
                      <a:r>
                        <a:rPr kumimoji="1" lang="ja-JP" altLang="en-US" sz="1100" dirty="0"/>
                        <a:t>を招集する場合のみこのページを利用</a:t>
                      </a:r>
                      <a:endParaRPr kumimoji="1" lang="en-US" altLang="ja-JP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873568"/>
                  </a:ext>
                </a:extLst>
              </a:tr>
              <a:tr h="437276">
                <a:tc vMerge="1">
                  <a:txBody>
                    <a:bodyPr/>
                    <a:lstStyle/>
                    <a:p>
                      <a:endParaRPr kumimoji="1" lang="en-US" altLang="ja-JP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P13</a:t>
                      </a:r>
                      <a:r>
                        <a:rPr kumimoji="1" lang="ja-JP" altLang="en-US" sz="1100" dirty="0"/>
                        <a:t>～</a:t>
                      </a:r>
                      <a:r>
                        <a:rPr kumimoji="1" lang="en-US" altLang="ja-JP" sz="1100" dirty="0"/>
                        <a:t>17</a:t>
                      </a:r>
                      <a:endParaRPr kumimoji="1" lang="ja-JP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>
                          <a:solidFill>
                            <a:schemeClr val="tx1"/>
                          </a:solidFill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上司</a:t>
                      </a:r>
                      <a:r>
                        <a:rPr kumimoji="1" lang="ja-JP" altLang="en-US" sz="1100" dirty="0"/>
                        <a:t>から</a:t>
                      </a:r>
                      <a:r>
                        <a:rPr kumimoji="1" lang="en-US" altLang="ja-JP" sz="1100" dirty="0"/>
                        <a:t>1on1</a:t>
                      </a:r>
                      <a:r>
                        <a:rPr kumimoji="1" lang="ja-JP" altLang="en-US" sz="1100" dirty="0"/>
                        <a:t>を招集する場合のみこのページを利用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458013"/>
                  </a:ext>
                </a:extLst>
              </a:tr>
              <a:tr h="437276">
                <a:tc>
                  <a:txBody>
                    <a:bodyPr/>
                    <a:lstStyle/>
                    <a:p>
                      <a:r>
                        <a:rPr kumimoji="1" lang="en-US" altLang="ja-JP" sz="1100" b="1" dirty="0"/>
                        <a:t>1on1</a:t>
                      </a:r>
                      <a:r>
                        <a:rPr kumimoji="1" lang="ja-JP" altLang="en-US" sz="1100" b="1" dirty="0"/>
                        <a:t>の流れ メモ記入～振り返り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P18</a:t>
                      </a:r>
                      <a:r>
                        <a:rPr kumimoji="1" lang="ja-JP" altLang="en-US" sz="1100" dirty="0"/>
                        <a:t>～</a:t>
                      </a:r>
                      <a:r>
                        <a:rPr kumimoji="1" lang="en-US" altLang="ja-JP" sz="1100" dirty="0"/>
                        <a:t>19</a:t>
                      </a:r>
                      <a:endParaRPr kumimoji="1" lang="ja-JP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100" dirty="0"/>
                        <a:t>共通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17077534"/>
                  </a:ext>
                </a:extLst>
              </a:tr>
              <a:tr h="437276">
                <a:tc>
                  <a:txBody>
                    <a:bodyPr/>
                    <a:lstStyle/>
                    <a:p>
                      <a:r>
                        <a:rPr kumimoji="1" lang="ja-JP" altLang="en-US" sz="1100" b="1" dirty="0"/>
                        <a:t>運用方針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P20</a:t>
                      </a:r>
                      <a:r>
                        <a:rPr kumimoji="1" lang="ja-JP" altLang="en-US" sz="1100" dirty="0"/>
                        <a:t>～</a:t>
                      </a:r>
                      <a:r>
                        <a:rPr kumimoji="1" lang="en-US" altLang="ja-JP" sz="1100" dirty="0"/>
                        <a:t>21</a:t>
                      </a:r>
                      <a:endParaRPr kumimoji="1" lang="ja-JP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100" dirty="0"/>
                        <a:t>共通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7806711"/>
                  </a:ext>
                </a:extLst>
              </a:tr>
            </a:tbl>
          </a:graphicData>
        </a:graphic>
      </p:graphicFrame>
      <p:sp>
        <p:nvSpPr>
          <p:cNvPr id="11" name="右中かっこ 10">
            <a:extLst>
              <a:ext uri="{FF2B5EF4-FFF2-40B4-BE49-F238E27FC236}">
                <a16:creationId xmlns:a16="http://schemas.microsoft.com/office/drawing/2014/main" id="{6D1770C7-E9E0-1180-8DF1-F5CC660FE051}"/>
              </a:ext>
            </a:extLst>
          </p:cNvPr>
          <p:cNvSpPr/>
          <p:nvPr/>
        </p:nvSpPr>
        <p:spPr>
          <a:xfrm>
            <a:off x="8584324" y="4311869"/>
            <a:ext cx="283599" cy="843456"/>
          </a:xfrm>
          <a:prstGeom prst="rightBrace">
            <a:avLst>
              <a:gd name="adj1" fmla="val 69483"/>
              <a:gd name="adj2" fmla="val 50000"/>
            </a:avLst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BEBEBE"/>
              </a:solidFill>
              <a:effectLst/>
              <a:uLnTx/>
              <a:uFillTx/>
              <a:latin typeface="DengXian"/>
              <a:ea typeface="游ゴシック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F7A38DA-0D5D-F421-705F-454494404B44}"/>
              </a:ext>
            </a:extLst>
          </p:cNvPr>
          <p:cNvSpPr txBox="1"/>
          <p:nvPr/>
        </p:nvSpPr>
        <p:spPr>
          <a:xfrm>
            <a:off x="8867923" y="4501212"/>
            <a:ext cx="906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どちらかを選択</a:t>
            </a:r>
          </a:p>
        </p:txBody>
      </p:sp>
    </p:spTree>
    <p:extLst>
      <p:ext uri="{BB962C8B-B14F-4D97-AF65-F5344CB8AC3E}">
        <p14:creationId xmlns:p14="http://schemas.microsoft.com/office/powerpoint/2010/main" val="190530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8EAE9719-9387-4D3E-B1AA-9479C36E9C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インサイズ</a:t>
            </a:r>
            <a:br>
              <a:rPr lang="en-US" altLang="ja-JP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lang="en-US" altLang="ja-JP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2024</a:t>
            </a:r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年</a:t>
            </a:r>
            <a:r>
              <a:rPr lang="en-US" altLang="ja-JP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12</a:t>
            </a:r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月リニューアルのお知らせ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F1B5541-F14B-A07D-4FE0-E8979A136F8B}"/>
              </a:ext>
            </a:extLst>
          </p:cNvPr>
          <p:cNvSpPr/>
          <p:nvPr/>
        </p:nvSpPr>
        <p:spPr>
          <a:xfrm>
            <a:off x="2925581" y="3785016"/>
            <a:ext cx="4054839" cy="56962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2"/>
                </a:solidFill>
              </a:rPr>
              <a:t>上司・閲覧者の皆様へ</a:t>
            </a:r>
          </a:p>
        </p:txBody>
      </p:sp>
    </p:spTree>
    <p:extLst>
      <p:ext uri="{BB962C8B-B14F-4D97-AF65-F5344CB8AC3E}">
        <p14:creationId xmlns:p14="http://schemas.microsoft.com/office/powerpoint/2010/main" val="217173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4B411FEE-F61D-1763-D3F0-0259CCFD6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495" y="3216633"/>
            <a:ext cx="1745991" cy="424732"/>
          </a:xfrm>
        </p:spPr>
        <p:txBody>
          <a:bodyPr wrap="none" anchor="ctr">
            <a:spAutoFit/>
          </a:bodyPr>
          <a:lstStyle/>
          <a:p>
            <a:r>
              <a:rPr lang="en-US" altLang="ja-JP" sz="2400">
                <a:latin typeface="DengXian" panose="02010600030101010101" pitchFamily="2" charset="-122"/>
                <a:ea typeface="DengXian" panose="02010600030101010101" pitchFamily="2" charset="-122"/>
              </a:rPr>
              <a:t>CONTENTS</a:t>
            </a:r>
            <a:endParaRPr lang="ja-JP" altLang="en-US" sz="240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字幕 3">
            <a:extLst>
              <a:ext uri="{FF2B5EF4-FFF2-40B4-BE49-F238E27FC236}">
                <a16:creationId xmlns:a16="http://schemas.microsoft.com/office/drawing/2014/main" id="{14D6387E-BCD9-37FC-1C9B-9F750CC74C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3524" y="1066960"/>
            <a:ext cx="6247403" cy="4724081"/>
          </a:xfrm>
        </p:spPr>
        <p:txBody>
          <a:bodyPr anchor="ctr">
            <a:normAutofit/>
          </a:bodyPr>
          <a:lstStyle/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リニューアルの概要と注意点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インサイズを活用した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の流れ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アンケート機能の変更点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APPENDIX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：利用イメージ動画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807EC5D-87D2-D84A-CBF4-60B637D5A85F}"/>
              </a:ext>
            </a:extLst>
          </p:cNvPr>
          <p:cNvCxnSpPr>
            <a:cxnSpLocks/>
          </p:cNvCxnSpPr>
          <p:nvPr/>
        </p:nvCxnSpPr>
        <p:spPr>
          <a:xfrm>
            <a:off x="2977573" y="1598112"/>
            <a:ext cx="0" cy="3661777"/>
          </a:xfrm>
          <a:prstGeom prst="line">
            <a:avLst/>
          </a:prstGeom>
          <a:ln w="15875" cap="rnd">
            <a:solidFill>
              <a:schemeClr val="bg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FF07B93-8F80-37E2-89C3-0DF28A60DDDE}"/>
              </a:ext>
            </a:extLst>
          </p:cNvPr>
          <p:cNvGrpSpPr/>
          <p:nvPr/>
        </p:nvGrpSpPr>
        <p:grpSpPr>
          <a:xfrm>
            <a:off x="8793910" y="3122165"/>
            <a:ext cx="3850746" cy="422348"/>
            <a:chOff x="5210963" y="2306284"/>
            <a:chExt cx="3850746" cy="422348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64BE0280-F8B5-303C-EA58-C3AA4E270E8D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←ファイル編集後に入力してください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D26D9EB5-97CB-4CC4-DCBD-D2C627C95828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0D332B98-DA8B-ADDC-E205-0239A4AE371B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E22AA880-D1D2-96D5-624E-CE663B8197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68461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リニューアルの概要と注意点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995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D263D06-87CF-5222-2DE7-3198B672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12</a:t>
            </a:r>
            <a:r>
              <a:rPr lang="ja-JP" altLang="en-US" dirty="0"/>
              <a:t>月</a:t>
            </a:r>
            <a:r>
              <a:rPr lang="en-US" altLang="ja-JP" dirty="0"/>
              <a:t>24</a:t>
            </a:r>
            <a:r>
              <a:rPr lang="ja-JP" altLang="en-US" dirty="0"/>
              <a:t>日、インサイズがリニューアルします。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E28A9D-A197-B05E-BD8E-F14971ACB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465" y="774959"/>
            <a:ext cx="7999070" cy="5586652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四角形吹き出し 15">
            <a:extLst>
              <a:ext uri="{FF2B5EF4-FFF2-40B4-BE49-F238E27FC236}">
                <a16:creationId xmlns:a16="http://schemas.microsoft.com/office/drawing/2014/main" id="{7B814B75-269A-0E3D-EE7B-CEBA1FEEB43A}"/>
              </a:ext>
            </a:extLst>
          </p:cNvPr>
          <p:cNvSpPr/>
          <p:nvPr/>
        </p:nvSpPr>
        <p:spPr>
          <a:xfrm>
            <a:off x="6970898" y="4828612"/>
            <a:ext cx="2680138" cy="941567"/>
          </a:xfrm>
          <a:prstGeom prst="wedgeRectCallout">
            <a:avLst>
              <a:gd name="adj1" fmla="val -62086"/>
              <a:gd name="adj2" fmla="val -5016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直属のメンバー一覧が表示され、</a:t>
            </a:r>
            <a:endParaRPr kumimoji="1" lang="en-US" altLang="ja-JP" sz="1050" b="1" dirty="0">
              <a:solidFill>
                <a:schemeClr val="bg2"/>
              </a:solidFill>
            </a:endParaRPr>
          </a:p>
          <a:p>
            <a:r>
              <a:rPr kumimoji="1" lang="ja-JP" altLang="en-US" sz="1050" b="1" dirty="0">
                <a:solidFill>
                  <a:schemeClr val="bg2"/>
                </a:solidFill>
              </a:rPr>
              <a:t>アンケート結果や</a:t>
            </a:r>
            <a:r>
              <a:rPr kumimoji="1" lang="en-US" altLang="ja-JP" sz="105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050" b="1" dirty="0">
                <a:solidFill>
                  <a:schemeClr val="bg2"/>
                </a:solidFill>
              </a:rPr>
              <a:t>記録がまとまった個人ページにすぐアクセスできます。</a:t>
            </a:r>
            <a:endParaRPr kumimoji="1" lang="en-US" altLang="ja-JP" sz="800" b="1" dirty="0">
              <a:solidFill>
                <a:schemeClr val="bg2"/>
              </a:solidFill>
            </a:endParaRPr>
          </a:p>
        </p:txBody>
      </p:sp>
      <p:sp>
        <p:nvSpPr>
          <p:cNvPr id="6" name="四角形吹き出し 15">
            <a:extLst>
              <a:ext uri="{FF2B5EF4-FFF2-40B4-BE49-F238E27FC236}">
                <a16:creationId xmlns:a16="http://schemas.microsoft.com/office/drawing/2014/main" id="{F3E129A9-C93D-7C53-CC02-B94DBCD96BE2}"/>
              </a:ext>
            </a:extLst>
          </p:cNvPr>
          <p:cNvSpPr/>
          <p:nvPr/>
        </p:nvSpPr>
        <p:spPr>
          <a:xfrm>
            <a:off x="4847718" y="2487433"/>
            <a:ext cx="1424679" cy="615221"/>
          </a:xfrm>
          <a:prstGeom prst="wedgeRectCallout">
            <a:avLst>
              <a:gd name="adj1" fmla="val -70054"/>
              <a:gd name="adj2" fmla="val -4913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 b="1" dirty="0">
                <a:solidFill>
                  <a:schemeClr val="bg2"/>
                </a:solidFill>
              </a:rPr>
              <a:t>アンケート回答など、</a:t>
            </a:r>
            <a:r>
              <a:rPr kumimoji="1" lang="en-US" altLang="ja-JP" sz="1000" b="1" dirty="0">
                <a:solidFill>
                  <a:schemeClr val="bg2"/>
                </a:solidFill>
              </a:rPr>
              <a:t>Todo</a:t>
            </a:r>
            <a:r>
              <a:rPr kumimoji="1" lang="ja-JP" altLang="en-US" sz="1000" b="1" dirty="0">
                <a:solidFill>
                  <a:schemeClr val="bg2"/>
                </a:solidFill>
              </a:rPr>
              <a:t>が表示されます。</a:t>
            </a:r>
            <a:endParaRPr kumimoji="1" lang="en-US" altLang="ja-JP" sz="1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26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4326661"/>
            <a:ext cx="9060634" cy="1965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ダッシュボード・アナリティクス・チームマップ・パーソナルレポート・面談レポートなど</a:t>
            </a:r>
            <a:b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アンケート結果のアウトプット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は変わりません。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変わること・変わらないこと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9363268-4953-5B0C-72BC-D6D4201D9BB8}"/>
              </a:ext>
            </a:extLst>
          </p:cNvPr>
          <p:cNvSpPr/>
          <p:nvPr/>
        </p:nvSpPr>
        <p:spPr>
          <a:xfrm>
            <a:off x="327897" y="872942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変わること</a:t>
            </a:r>
            <a:endParaRPr kumimoji="1" lang="en-US" altLang="ja-JP" sz="20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8EF78C8-4D03-AE24-ED13-B1F43F28D26B}"/>
              </a:ext>
            </a:extLst>
          </p:cNvPr>
          <p:cNvSpPr/>
          <p:nvPr/>
        </p:nvSpPr>
        <p:spPr>
          <a:xfrm>
            <a:off x="327897" y="3637105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変わらないこと</a:t>
            </a:r>
            <a:endParaRPr kumimoji="1" lang="en-US" altLang="ja-JP" sz="20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6208C8-61EA-3F67-52C4-6BE2F51A11EE}"/>
              </a:ext>
            </a:extLst>
          </p:cNvPr>
          <p:cNvSpPr txBox="1"/>
          <p:nvPr/>
        </p:nvSpPr>
        <p:spPr>
          <a:xfrm>
            <a:off x="324000" y="1493041"/>
            <a:ext cx="9060634" cy="2003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画面デザインが大きく変わり、利便性が向上します。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インサイズの新機能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機能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」を使って、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を実施します（</a:t>
            </a:r>
            <a:r>
              <a:rPr kumimoji="1" lang="ja-JP" altLang="en-US" sz="16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◯月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実施の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～）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742950" lvl="1" indent="-28575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スケジュール設定方法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が変わります。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742950" lvl="1" indent="-28575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メンバーから、</a:t>
            </a:r>
            <a:r>
              <a:rPr kumimoji="1" lang="en-US" altLang="ja-JP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で話したいトピック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が申請されます。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記録の残し方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が変わります。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91520D15-FAA2-5C9A-E388-4CE2BADD3741}"/>
              </a:ext>
            </a:extLst>
          </p:cNvPr>
          <p:cNvGrpSpPr/>
          <p:nvPr/>
        </p:nvGrpSpPr>
        <p:grpSpPr>
          <a:xfrm>
            <a:off x="8377744" y="1839803"/>
            <a:ext cx="2962105" cy="422348"/>
            <a:chOff x="5210963" y="2306284"/>
            <a:chExt cx="2962105" cy="42234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C84DB4D0-9BD3-642F-4117-F77D6B1E4241}"/>
                </a:ext>
              </a:extLst>
            </p:cNvPr>
            <p:cNvSpPr/>
            <p:nvPr/>
          </p:nvSpPr>
          <p:spPr>
            <a:xfrm>
              <a:off x="5210964" y="2306284"/>
              <a:ext cx="2962104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機能利用開始月を記入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B2A67ED3-141E-131C-61D4-D353EC312BBE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35829367-FB0B-B43F-A27B-92048ACC64BE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53268597-D8BE-0650-62C5-F41C435388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5201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/>
              <a:t>注意点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CBDFC61-76B4-E2DE-36A3-4F128E6858AD}"/>
              </a:ext>
            </a:extLst>
          </p:cNvPr>
          <p:cNvSpPr txBox="1"/>
          <p:nvPr/>
        </p:nvSpPr>
        <p:spPr>
          <a:xfrm>
            <a:off x="2391539" y="1402878"/>
            <a:ext cx="76935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kumimoji="1" lang="en-US" altLang="ja-JP" sz="3600" b="1" dirty="0"/>
              <a:t>2024</a:t>
            </a:r>
            <a:r>
              <a:rPr kumimoji="1" lang="ja-JP" altLang="en-US" sz="3600" b="1" dirty="0"/>
              <a:t>年</a:t>
            </a:r>
            <a:r>
              <a:rPr kumimoji="1" lang="en-US" altLang="ja-JP" sz="3600" b="1" dirty="0"/>
              <a:t>12</a:t>
            </a:r>
            <a:r>
              <a:rPr kumimoji="1" lang="ja-JP" altLang="en-US" sz="3600" b="1" dirty="0"/>
              <a:t>月</a:t>
            </a:r>
            <a:r>
              <a:rPr kumimoji="1" lang="en-US" altLang="ja-JP" sz="3600" b="1" dirty="0"/>
              <a:t>23</a:t>
            </a:r>
            <a:r>
              <a:rPr kumimoji="1" lang="ja-JP" altLang="en-US" sz="3600" b="1" dirty="0"/>
              <a:t>日</a:t>
            </a:r>
            <a:r>
              <a:rPr kumimoji="1" lang="en-US" altLang="ja-JP" sz="3600" b="1" dirty="0"/>
              <a:t>20:00</a:t>
            </a:r>
            <a:r>
              <a:rPr kumimoji="1" lang="ja-JP" altLang="en-US" sz="3600" b="1" dirty="0"/>
              <a:t>　～</a:t>
            </a:r>
            <a:endParaRPr kumimoji="1" lang="en-US" altLang="ja-JP" sz="3600" b="1" dirty="0"/>
          </a:p>
          <a:p>
            <a:pPr>
              <a:spcBef>
                <a:spcPts val="1200"/>
              </a:spcBef>
            </a:pPr>
            <a:r>
              <a:rPr kumimoji="1" lang="en-US" altLang="ja-JP" sz="3600" b="1" dirty="0">
                <a:solidFill>
                  <a:srgbClr val="FF0000"/>
                </a:solidFill>
              </a:rPr>
              <a:t>20XX</a:t>
            </a:r>
            <a:r>
              <a:rPr kumimoji="1" lang="ja-JP" altLang="en-US" sz="3600" b="1" dirty="0">
                <a:solidFill>
                  <a:srgbClr val="FF0000"/>
                </a:solidFill>
              </a:rPr>
              <a:t>年</a:t>
            </a:r>
            <a:r>
              <a:rPr kumimoji="1" lang="en-US" altLang="ja-JP" sz="3600" b="1" dirty="0">
                <a:solidFill>
                  <a:srgbClr val="FF0000"/>
                </a:solidFill>
              </a:rPr>
              <a:t>XX</a:t>
            </a:r>
            <a:r>
              <a:rPr kumimoji="1" lang="ja-JP" altLang="en-US" sz="3600" b="1" dirty="0">
                <a:solidFill>
                  <a:srgbClr val="FF0000"/>
                </a:solidFill>
              </a:rPr>
              <a:t>月</a:t>
            </a:r>
            <a:r>
              <a:rPr kumimoji="1" lang="en-US" altLang="ja-JP" sz="3600" b="1" dirty="0">
                <a:solidFill>
                  <a:srgbClr val="FF0000"/>
                </a:solidFill>
              </a:rPr>
              <a:t>XX</a:t>
            </a:r>
            <a:r>
              <a:rPr kumimoji="1" lang="ja-JP" altLang="en-US" sz="3600" b="1" dirty="0">
                <a:solidFill>
                  <a:srgbClr val="FF0000"/>
                </a:solidFill>
              </a:rPr>
              <a:t>日</a:t>
            </a:r>
            <a:endParaRPr kumimoji="1" lang="en-US" altLang="ja-JP" sz="3600" b="1" dirty="0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</a:pPr>
            <a:r>
              <a:rPr kumimoji="1" lang="ja-JP" altLang="en-US" sz="3600" b="1" dirty="0"/>
              <a:t>インサイズに</a:t>
            </a:r>
            <a:r>
              <a:rPr kumimoji="1" lang="ja-JP" altLang="en-US" sz="3600" b="1" dirty="0">
                <a:solidFill>
                  <a:schemeClr val="accent1"/>
                </a:solidFill>
              </a:rPr>
              <a:t>ログインできません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C3C5140-3757-394A-2C3F-ACC45F23F651}"/>
              </a:ext>
            </a:extLst>
          </p:cNvPr>
          <p:cNvSpPr/>
          <p:nvPr/>
        </p:nvSpPr>
        <p:spPr>
          <a:xfrm>
            <a:off x="933319" y="4338670"/>
            <a:ext cx="8135007" cy="15324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bg2"/>
                </a:solidFill>
              </a:rPr>
              <a:t>直近のアンケート結果は、</a:t>
            </a:r>
            <a:endParaRPr kumimoji="1" lang="en-US" altLang="ja-JP" sz="24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chemeClr val="bg2"/>
                </a:solidFill>
              </a:rPr>
              <a:t>必ず</a:t>
            </a:r>
            <a:r>
              <a:rPr kumimoji="1" lang="en-US" altLang="ja-JP" sz="2400" b="1" u="sng" dirty="0">
                <a:solidFill>
                  <a:schemeClr val="bg2"/>
                </a:solidFill>
              </a:rPr>
              <a:t>12</a:t>
            </a:r>
            <a:r>
              <a:rPr kumimoji="1" lang="ja-JP" altLang="en-US" sz="2400" b="1" u="sng" dirty="0">
                <a:solidFill>
                  <a:schemeClr val="bg2"/>
                </a:solidFill>
              </a:rPr>
              <a:t>月</a:t>
            </a:r>
            <a:r>
              <a:rPr kumimoji="1" lang="en-US" altLang="ja-JP" sz="2400" b="1" u="sng" dirty="0">
                <a:solidFill>
                  <a:schemeClr val="bg2"/>
                </a:solidFill>
              </a:rPr>
              <a:t>23</a:t>
            </a:r>
            <a:r>
              <a:rPr kumimoji="1" lang="ja-JP" altLang="en-US" sz="2400" b="1" u="sng" dirty="0">
                <a:solidFill>
                  <a:schemeClr val="bg2"/>
                </a:solidFill>
              </a:rPr>
              <a:t>日</a:t>
            </a:r>
            <a:r>
              <a:rPr kumimoji="1" lang="en-US" altLang="ja-JP" sz="2400" b="1" u="sng" dirty="0">
                <a:solidFill>
                  <a:schemeClr val="bg2"/>
                </a:solidFill>
              </a:rPr>
              <a:t>20:00</a:t>
            </a:r>
            <a:r>
              <a:rPr kumimoji="1" lang="ja-JP" altLang="en-US" sz="2400" b="1" u="sng" dirty="0">
                <a:solidFill>
                  <a:schemeClr val="bg2"/>
                </a:solidFill>
              </a:rPr>
              <a:t>まで</a:t>
            </a:r>
            <a:r>
              <a:rPr kumimoji="1" lang="ja-JP" altLang="en-US" sz="2400" b="1" dirty="0">
                <a:solidFill>
                  <a:schemeClr val="bg2"/>
                </a:solidFill>
              </a:rPr>
              <a:t>にご覧ください</a:t>
            </a:r>
          </a:p>
        </p:txBody>
      </p:sp>
      <p:pic>
        <p:nvPicPr>
          <p:cNvPr id="15" name="図 14" descr="アイコン&#10;&#10;自動的に生成された説明">
            <a:extLst>
              <a:ext uri="{FF2B5EF4-FFF2-40B4-BE49-F238E27FC236}">
                <a16:creationId xmlns:a16="http://schemas.microsoft.com/office/drawing/2014/main" id="{0C733174-5384-1A95-6A8A-FC0990DCC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43" y="1650370"/>
            <a:ext cx="1718967" cy="1718967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D82942F-7376-5BA3-521D-4E9AA3349C94}"/>
              </a:ext>
            </a:extLst>
          </p:cNvPr>
          <p:cNvGrpSpPr/>
          <p:nvPr/>
        </p:nvGrpSpPr>
        <p:grpSpPr>
          <a:xfrm>
            <a:off x="6133156" y="2222755"/>
            <a:ext cx="3850746" cy="422348"/>
            <a:chOff x="5210963" y="2306284"/>
            <a:chExt cx="3850746" cy="42234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C3E5D295-B992-DD81-01A6-DE7D68CDEEA6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←初期設定完了予定日時を記入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2DD952A9-77AD-1261-2FB3-8999BDB6E43C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21036AFF-F2D5-0B81-B856-6867ED3D5CDB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2BB7D09C-776F-9602-1E6B-7981AFC85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432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2828836"/>
            <a:ext cx="6876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インサイズを活用した</a:t>
            </a:r>
            <a:endParaRPr lang="en-US" altLang="ja-JP" sz="3600" b="1" dirty="0">
              <a:solidFill>
                <a:srgbClr val="333333"/>
              </a:solidFill>
              <a:latin typeface="+mn-ea"/>
            </a:endParaRPr>
          </a:p>
          <a:p>
            <a:pPr algn="ctr">
              <a:defRPr/>
            </a:pPr>
            <a:r>
              <a:rPr lang="en-US" altLang="ja-JP" sz="3600" b="1" dirty="0">
                <a:solidFill>
                  <a:srgbClr val="333333"/>
                </a:solidFill>
                <a:latin typeface="+mn-ea"/>
              </a:rPr>
              <a:t>1on1</a:t>
            </a: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の流れ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B71DC8-6473-F6D5-E507-3F899168D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301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1on1</a:t>
            </a:r>
            <a:r>
              <a:rPr lang="ja-JP" altLang="en-US" dirty="0"/>
              <a:t>でインサイズを活用する理由</a:t>
            </a:r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DFCC5F3A-D91F-162E-CC86-8682E4B0167C}"/>
              </a:ext>
            </a:extLst>
          </p:cNvPr>
          <p:cNvSpPr/>
          <p:nvPr/>
        </p:nvSpPr>
        <p:spPr>
          <a:xfrm>
            <a:off x="465221" y="1848359"/>
            <a:ext cx="3994484" cy="20213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C296D6A6-86F8-9088-11E0-ECD6CD43F539}"/>
              </a:ext>
            </a:extLst>
          </p:cNvPr>
          <p:cNvSpPr/>
          <p:nvPr/>
        </p:nvSpPr>
        <p:spPr>
          <a:xfrm>
            <a:off x="465221" y="4387563"/>
            <a:ext cx="3994484" cy="20213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6">
            <a:extLst>
              <a:ext uri="{FF2B5EF4-FFF2-40B4-BE49-F238E27FC236}">
                <a16:creationId xmlns:a16="http://schemas.microsoft.com/office/drawing/2014/main" id="{8390568D-AF4A-7ACC-4177-F85EE44B13B4}"/>
              </a:ext>
            </a:extLst>
          </p:cNvPr>
          <p:cNvSpPr/>
          <p:nvPr/>
        </p:nvSpPr>
        <p:spPr>
          <a:xfrm>
            <a:off x="809100" y="1646340"/>
            <a:ext cx="3306725" cy="4040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1DE79F-89B7-4DDE-0190-68BF4B59A9FC}"/>
              </a:ext>
            </a:extLst>
          </p:cNvPr>
          <p:cNvSpPr txBox="1"/>
          <p:nvPr/>
        </p:nvSpPr>
        <p:spPr>
          <a:xfrm>
            <a:off x="745816" y="2138580"/>
            <a:ext cx="3433291" cy="961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1600" b="1" dirty="0"/>
              <a:t>マネジャーが、メンバー</a:t>
            </a:r>
            <a:endParaRPr kumimoji="1" lang="en-US" altLang="ja-JP" sz="1600" b="1" dirty="0"/>
          </a:p>
          <a:p>
            <a:pPr>
              <a:lnSpc>
                <a:spcPct val="120000"/>
              </a:lnSpc>
            </a:pPr>
            <a:r>
              <a:rPr kumimoji="1" lang="ja-JP" altLang="en-US" sz="1600" b="1" dirty="0"/>
              <a:t>一人ひとりに合わせて</a:t>
            </a:r>
            <a:br>
              <a:rPr kumimoji="1" lang="en-US" altLang="ja-JP" sz="1600" b="1" dirty="0"/>
            </a:br>
            <a:r>
              <a:rPr kumimoji="1" lang="ja-JP" altLang="en-US" sz="1600" b="1" dirty="0"/>
              <a:t>話したいテーマを検討できる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6A2A1D7-4CB2-E885-4614-8470F8507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630" y="2803160"/>
            <a:ext cx="782126" cy="881477"/>
          </a:xfrm>
          <a:prstGeom prst="rect">
            <a:avLst/>
          </a:prstGeom>
        </p:spPr>
      </p:pic>
      <p:sp>
        <p:nvSpPr>
          <p:cNvPr id="9" name="角丸四角形 9">
            <a:extLst>
              <a:ext uri="{FF2B5EF4-FFF2-40B4-BE49-F238E27FC236}">
                <a16:creationId xmlns:a16="http://schemas.microsoft.com/office/drawing/2014/main" id="{3DBF865C-1964-504A-D8C5-90C4AA008D73}"/>
              </a:ext>
            </a:extLst>
          </p:cNvPr>
          <p:cNvSpPr/>
          <p:nvPr/>
        </p:nvSpPr>
        <p:spPr>
          <a:xfrm>
            <a:off x="809100" y="4206809"/>
            <a:ext cx="3306725" cy="40403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bg2"/>
                </a:solidFill>
              </a:rPr>
              <a:t>1on1</a:t>
            </a:r>
            <a:endParaRPr kumimoji="1" lang="ja-JP" altLang="en-US" b="1" dirty="0">
              <a:solidFill>
                <a:schemeClr val="bg2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5AD6AC1-8562-D640-0012-EFC260D2B536}"/>
              </a:ext>
            </a:extLst>
          </p:cNvPr>
          <p:cNvSpPr txBox="1"/>
          <p:nvPr/>
        </p:nvSpPr>
        <p:spPr>
          <a:xfrm>
            <a:off x="745816" y="4717475"/>
            <a:ext cx="3433291" cy="961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1600" b="1" dirty="0"/>
              <a:t>アンケートがない時期でも、</a:t>
            </a:r>
            <a:endParaRPr kumimoji="1" lang="en-US" altLang="ja-JP" sz="1600" b="1" dirty="0"/>
          </a:p>
          <a:p>
            <a:pPr>
              <a:lnSpc>
                <a:spcPct val="120000"/>
              </a:lnSpc>
            </a:pPr>
            <a:r>
              <a:rPr kumimoji="1" lang="ja-JP" altLang="en-US" sz="1600" b="1" dirty="0"/>
              <a:t>メンバーが自分で</a:t>
            </a:r>
            <a:endParaRPr kumimoji="1" lang="en-US" altLang="ja-JP" sz="1600" b="1" dirty="0"/>
          </a:p>
          <a:p>
            <a:pPr>
              <a:lnSpc>
                <a:spcPct val="120000"/>
              </a:lnSpc>
            </a:pPr>
            <a:r>
              <a:rPr kumimoji="1" lang="ja-JP" altLang="en-US" sz="1600" b="1" dirty="0"/>
              <a:t>話したいテーマを申請できる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A38B31B-02DB-289D-00B9-963A2E1F6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8895" y="5414820"/>
            <a:ext cx="945623" cy="792914"/>
          </a:xfrm>
          <a:prstGeom prst="rect">
            <a:avLst/>
          </a:prstGeom>
        </p:spPr>
      </p:pic>
      <p:sp>
        <p:nvSpPr>
          <p:cNvPr id="12" name="十字形 11">
            <a:extLst>
              <a:ext uri="{FF2B5EF4-FFF2-40B4-BE49-F238E27FC236}">
                <a16:creationId xmlns:a16="http://schemas.microsoft.com/office/drawing/2014/main" id="{579E9124-1903-4FFA-AA3F-681CD6B2CF07}"/>
              </a:ext>
            </a:extLst>
          </p:cNvPr>
          <p:cNvSpPr/>
          <p:nvPr/>
        </p:nvSpPr>
        <p:spPr>
          <a:xfrm>
            <a:off x="2195761" y="3701221"/>
            <a:ext cx="533400" cy="533400"/>
          </a:xfrm>
          <a:prstGeom prst="plus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ストライプ矢印 13">
            <a:extLst>
              <a:ext uri="{FF2B5EF4-FFF2-40B4-BE49-F238E27FC236}">
                <a16:creationId xmlns:a16="http://schemas.microsoft.com/office/drawing/2014/main" id="{F7435ADC-DF27-1F7C-272B-AB3EA6B83894}"/>
              </a:ext>
            </a:extLst>
          </p:cNvPr>
          <p:cNvSpPr/>
          <p:nvPr/>
        </p:nvSpPr>
        <p:spPr>
          <a:xfrm>
            <a:off x="4690447" y="3351640"/>
            <a:ext cx="1219200" cy="1600230"/>
          </a:xfrm>
          <a:prstGeom prst="stripedRightArrow">
            <a:avLst/>
          </a:prstGeom>
          <a:gradFill flip="none" rotWithShape="1">
            <a:gsLst>
              <a:gs pos="0">
                <a:srgbClr val="FF7E7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645B383-0CF7-3D91-583B-8FA44376D7B1}"/>
              </a:ext>
            </a:extLst>
          </p:cNvPr>
          <p:cNvSpPr txBox="1"/>
          <p:nvPr/>
        </p:nvSpPr>
        <p:spPr>
          <a:xfrm>
            <a:off x="6048945" y="2335737"/>
            <a:ext cx="3433291" cy="1543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sz="1600" b="1" dirty="0"/>
              <a:t>マネジャー＋メンバー</a:t>
            </a:r>
            <a:br>
              <a:rPr kumimoji="1" lang="en-US" altLang="ja-JP" sz="1600" b="1" dirty="0"/>
            </a:br>
            <a:r>
              <a:rPr kumimoji="1" lang="ja-JP" altLang="en-US" sz="1600" b="1" dirty="0"/>
              <a:t>双方にとって</a:t>
            </a:r>
            <a:endParaRPr kumimoji="1" lang="en-US" altLang="ja-JP" sz="1600" b="1" dirty="0"/>
          </a:p>
          <a:p>
            <a:pPr algn="ctr">
              <a:lnSpc>
                <a:spcPct val="120000"/>
              </a:lnSpc>
            </a:pPr>
            <a:r>
              <a:rPr kumimoji="1" lang="ja-JP" altLang="en-US" sz="2400" b="1" dirty="0">
                <a:solidFill>
                  <a:schemeClr val="accent4"/>
                </a:solidFill>
              </a:rPr>
              <a:t>有意義な</a:t>
            </a:r>
            <a:br>
              <a:rPr kumimoji="1" lang="en-US" altLang="ja-JP" sz="2400" b="1" dirty="0">
                <a:solidFill>
                  <a:schemeClr val="accent4"/>
                </a:solidFill>
              </a:rPr>
            </a:br>
            <a:r>
              <a:rPr kumimoji="1" lang="en-US" altLang="ja-JP" sz="2400" b="1" dirty="0">
                <a:solidFill>
                  <a:schemeClr val="accent4"/>
                </a:solidFill>
              </a:rPr>
              <a:t>1on1</a:t>
            </a:r>
            <a:r>
              <a:rPr kumimoji="1" lang="ja-JP" altLang="en-US" sz="2400" b="1" dirty="0">
                <a:solidFill>
                  <a:schemeClr val="accent4"/>
                </a:solidFill>
              </a:rPr>
              <a:t>の実現</a:t>
            </a:r>
            <a:r>
              <a:rPr kumimoji="1" lang="ja-JP" altLang="en-US" sz="1600" b="1" dirty="0"/>
              <a:t>へ！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42EA73E4-53E0-0976-AF5B-FE146FD29662}"/>
              </a:ext>
            </a:extLst>
          </p:cNvPr>
          <p:cNvCxnSpPr/>
          <p:nvPr/>
        </p:nvCxnSpPr>
        <p:spPr>
          <a:xfrm>
            <a:off x="5702300" y="2739989"/>
            <a:ext cx="693291" cy="7864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B13E457B-4B0E-BB31-2919-8C64654676CC}"/>
              </a:ext>
            </a:extLst>
          </p:cNvPr>
          <p:cNvCxnSpPr>
            <a:cxnSpLocks/>
          </p:cNvCxnSpPr>
          <p:nvPr/>
        </p:nvCxnSpPr>
        <p:spPr>
          <a:xfrm flipH="1">
            <a:off x="9052159" y="2739989"/>
            <a:ext cx="606788" cy="7864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図 16">
            <a:extLst>
              <a:ext uri="{FF2B5EF4-FFF2-40B4-BE49-F238E27FC236}">
                <a16:creationId xmlns:a16="http://schemas.microsoft.com/office/drawing/2014/main" id="{E3F28E91-E9CA-FCCA-C18F-14563A8BEA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3117" y="3978276"/>
            <a:ext cx="2344945" cy="1959068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868FD9AA-9DD1-5841-2090-3602C0AB489D}"/>
              </a:ext>
            </a:extLst>
          </p:cNvPr>
          <p:cNvSpPr/>
          <p:nvPr/>
        </p:nvSpPr>
        <p:spPr>
          <a:xfrm>
            <a:off x="327897" y="803389"/>
            <a:ext cx="9250206" cy="689206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アンケートからの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定量情報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機能からの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定性情報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を事前に把握して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に臨むことができ、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効果的な対話を支援します。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DC7EB09A-38FC-7DB8-3572-FDF58D4E3875}"/>
              </a:ext>
            </a:extLst>
          </p:cNvPr>
          <p:cNvSpPr/>
          <p:nvPr/>
        </p:nvSpPr>
        <p:spPr>
          <a:xfrm>
            <a:off x="809100" y="3153376"/>
            <a:ext cx="2281084" cy="482249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accent1"/>
                </a:solidFill>
              </a:rPr>
              <a:t>マネジャーから</a:t>
            </a:r>
            <a:r>
              <a:rPr kumimoji="1" lang="ja-JP" altLang="en-US" sz="1100" b="1" dirty="0">
                <a:solidFill>
                  <a:schemeClr val="accent1"/>
                </a:solidFill>
              </a:rPr>
              <a:t>の対話</a:t>
            </a:r>
            <a:endParaRPr kumimoji="1" lang="ja-JP" altLang="en-US" sz="1200" b="1" dirty="0">
              <a:solidFill>
                <a:schemeClr val="accent1"/>
              </a:solidFill>
            </a:endParaRP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2811667E-4BCC-BF0E-E026-D52C6CB84949}"/>
              </a:ext>
            </a:extLst>
          </p:cNvPr>
          <p:cNvSpPr/>
          <p:nvPr/>
        </p:nvSpPr>
        <p:spPr>
          <a:xfrm>
            <a:off x="809100" y="5785586"/>
            <a:ext cx="2281084" cy="482249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accent5"/>
                </a:solidFill>
              </a:rPr>
              <a:t>メンバーから</a:t>
            </a:r>
            <a:r>
              <a:rPr kumimoji="1" lang="ja-JP" altLang="en-US" sz="1100" b="1" dirty="0">
                <a:solidFill>
                  <a:schemeClr val="accent5"/>
                </a:solidFill>
              </a:rPr>
              <a:t>の対話</a:t>
            </a:r>
            <a:endParaRPr kumimoji="1" lang="ja-JP" altLang="en-US" sz="12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945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1on1</a:t>
            </a:r>
            <a:r>
              <a:rPr lang="ja-JP" altLang="en-US" dirty="0"/>
              <a:t>の流れ</a:t>
            </a:r>
          </a:p>
        </p:txBody>
      </p:sp>
      <p:pic>
        <p:nvPicPr>
          <p:cNvPr id="2" name="グラフィックス 1">
            <a:extLst>
              <a:ext uri="{FF2B5EF4-FFF2-40B4-BE49-F238E27FC236}">
                <a16:creationId xmlns:a16="http://schemas.microsoft.com/office/drawing/2014/main" id="{7FEA771E-2FE8-8C25-7BBA-E40AEC6F5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104" y="4340138"/>
            <a:ext cx="495942" cy="495942"/>
          </a:xfrm>
          <a:prstGeom prst="rect">
            <a:avLst/>
          </a:prstGeom>
        </p:spPr>
      </p:pic>
      <p:pic>
        <p:nvPicPr>
          <p:cNvPr id="4" name="グラフィックス 3">
            <a:extLst>
              <a:ext uri="{FF2B5EF4-FFF2-40B4-BE49-F238E27FC236}">
                <a16:creationId xmlns:a16="http://schemas.microsoft.com/office/drawing/2014/main" id="{0CD4E9A2-C94C-F56E-1C2C-79B45AA6C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4104" y="5792612"/>
            <a:ext cx="495942" cy="495942"/>
          </a:xfrm>
          <a:prstGeom prst="rect">
            <a:avLst/>
          </a:prstGeom>
        </p:spPr>
      </p:pic>
      <p:pic>
        <p:nvPicPr>
          <p:cNvPr id="5" name="グラフィックス 4">
            <a:extLst>
              <a:ext uri="{FF2B5EF4-FFF2-40B4-BE49-F238E27FC236}">
                <a16:creationId xmlns:a16="http://schemas.microsoft.com/office/drawing/2014/main" id="{54834BE3-A432-60F1-8948-6646052BA0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4104" y="2782999"/>
            <a:ext cx="495942" cy="49594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6EBD60-E1ED-9FC9-DFD2-32D4A18CB67F}"/>
              </a:ext>
            </a:extLst>
          </p:cNvPr>
          <p:cNvSpPr txBox="1"/>
          <p:nvPr/>
        </p:nvSpPr>
        <p:spPr>
          <a:xfrm>
            <a:off x="821637" y="2523180"/>
            <a:ext cx="800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人事</a:t>
            </a:r>
            <a:endParaRPr kumimoji="1" lang="ja-JP" altLang="en-US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231E656-6216-7529-E8A9-5EC0EB1D0BEA}"/>
              </a:ext>
            </a:extLst>
          </p:cNvPr>
          <p:cNvSpPr txBox="1"/>
          <p:nvPr/>
        </p:nvSpPr>
        <p:spPr>
          <a:xfrm>
            <a:off x="506764" y="4091113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上司・閲覧者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5E8C927-B888-4B82-0A2C-054E0D1DFE76}"/>
              </a:ext>
            </a:extLst>
          </p:cNvPr>
          <p:cNvSpPr txBox="1"/>
          <p:nvPr/>
        </p:nvSpPr>
        <p:spPr>
          <a:xfrm>
            <a:off x="506764" y="5575261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メンバー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E0FADC0-B75E-F247-838E-62B622C646D5}"/>
              </a:ext>
            </a:extLst>
          </p:cNvPr>
          <p:cNvSpPr/>
          <p:nvPr/>
        </p:nvSpPr>
        <p:spPr>
          <a:xfrm>
            <a:off x="1804034" y="2577092"/>
            <a:ext cx="150756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案内メール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3CFC49E-23C6-CCD8-1C64-18DFADA3CA00}"/>
              </a:ext>
            </a:extLst>
          </p:cNvPr>
          <p:cNvSpPr/>
          <p:nvPr/>
        </p:nvSpPr>
        <p:spPr>
          <a:xfrm>
            <a:off x="2155216" y="4146629"/>
            <a:ext cx="1507569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（</a:t>
            </a:r>
            <a:r>
              <a:rPr kumimoji="1" lang="en-US" altLang="ja-JP" sz="900" b="1" dirty="0">
                <a:solidFill>
                  <a:schemeClr val="bg2"/>
                </a:solidFill>
                <a:latin typeface="DengXian"/>
                <a:ea typeface="游ゴシック"/>
              </a:rPr>
              <a:t>Outlook</a:t>
            </a: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連携・通知）</a:t>
            </a:r>
            <a:endParaRPr kumimoji="1" lang="ja-JP" altLang="en-US" sz="1200" b="1" dirty="0">
              <a:solidFill>
                <a:schemeClr val="bg2"/>
              </a:solidFill>
              <a:latin typeface="DengXian"/>
              <a:ea typeface="游ゴシック"/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4A29492A-0ED3-730E-220C-2CF6A0390D0C}"/>
              </a:ext>
            </a:extLst>
          </p:cNvPr>
          <p:cNvSpPr/>
          <p:nvPr/>
        </p:nvSpPr>
        <p:spPr>
          <a:xfrm>
            <a:off x="2155216" y="5586705"/>
            <a:ext cx="150756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rgbClr val="333333"/>
                </a:solidFill>
                <a:latin typeface="DengXian"/>
                <a:ea typeface="游ゴシック"/>
              </a:rPr>
              <a:t>（</a:t>
            </a:r>
            <a:r>
              <a:rPr kumimoji="1" lang="en-US" altLang="ja-JP" sz="900" b="1" dirty="0">
                <a:solidFill>
                  <a:srgbClr val="333333"/>
                </a:solidFill>
                <a:latin typeface="DengXian"/>
                <a:ea typeface="游ゴシック"/>
              </a:rPr>
              <a:t>Outlook</a:t>
            </a:r>
            <a:r>
              <a:rPr kumimoji="1" lang="ja-JP" altLang="en-US" sz="900" b="1" dirty="0">
                <a:solidFill>
                  <a:srgbClr val="333333"/>
                </a:solidFill>
                <a:latin typeface="DengXian"/>
                <a:ea typeface="游ゴシック"/>
              </a:rPr>
              <a:t>連携・通知）</a:t>
            </a:r>
            <a:endParaRPr kumimoji="1" lang="ja-JP" altLang="en-US" sz="1200" b="1" dirty="0">
              <a:solidFill>
                <a:srgbClr val="333333"/>
              </a:solidFill>
              <a:latin typeface="DengXian"/>
              <a:ea typeface="游ゴシック"/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350F8B91-D2E7-9B2D-D644-354E9840632B}"/>
              </a:ext>
            </a:extLst>
          </p:cNvPr>
          <p:cNvSpPr/>
          <p:nvPr/>
        </p:nvSpPr>
        <p:spPr>
          <a:xfrm>
            <a:off x="3984653" y="4151190"/>
            <a:ext cx="997361" cy="720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BD3108BF-C051-2F85-7044-A89F3B562613}"/>
              </a:ext>
            </a:extLst>
          </p:cNvPr>
          <p:cNvSpPr/>
          <p:nvPr/>
        </p:nvSpPr>
        <p:spPr>
          <a:xfrm>
            <a:off x="3984653" y="5586705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予定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作成</a:t>
            </a:r>
          </a:p>
        </p:txBody>
      </p: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6E7EF87B-FC5F-6CAB-FE16-EB7A6C893C65}"/>
              </a:ext>
            </a:extLst>
          </p:cNvPr>
          <p:cNvCxnSpPr>
            <a:cxnSpLocks/>
            <a:endCxn id="12" idx="1"/>
          </p:cNvCxnSpPr>
          <p:nvPr/>
        </p:nvCxnSpPr>
        <p:spPr>
          <a:xfrm rot="16200000" flipH="1">
            <a:off x="1445259" y="3787596"/>
            <a:ext cx="1218613" cy="201302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80960F48-2586-F97F-A192-8277DE190D76}"/>
              </a:ext>
            </a:extLst>
          </p:cNvPr>
          <p:cNvCxnSpPr>
            <a:cxnSpLocks/>
            <a:endCxn id="14" idx="1"/>
          </p:cNvCxnSpPr>
          <p:nvPr/>
        </p:nvCxnSpPr>
        <p:spPr>
          <a:xfrm rot="16200000" flipH="1">
            <a:off x="757585" y="4539999"/>
            <a:ext cx="2593958" cy="201303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DB05C781-6AD0-FEAA-CE0F-562A3D02B686}"/>
              </a:ext>
            </a:extLst>
          </p:cNvPr>
          <p:cNvCxnSpPr>
            <a:cxnSpLocks/>
            <a:stCxn id="25" idx="0"/>
            <a:endCxn id="24" idx="2"/>
          </p:cNvCxnSpPr>
          <p:nvPr/>
        </p:nvCxnSpPr>
        <p:spPr>
          <a:xfrm flipV="1">
            <a:off x="4483334" y="4871277"/>
            <a:ext cx="0" cy="715428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4C4F006A-2ADF-DC9B-6031-BBF87A806922}"/>
              </a:ext>
            </a:extLst>
          </p:cNvPr>
          <p:cNvSpPr/>
          <p:nvPr/>
        </p:nvSpPr>
        <p:spPr>
          <a:xfrm>
            <a:off x="5277596" y="5586705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トピック設定</a:t>
            </a: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08F91C9A-6D76-78EC-A32B-25A65F1F0758}"/>
              </a:ext>
            </a:extLst>
          </p:cNvPr>
          <p:cNvSpPr/>
          <p:nvPr/>
        </p:nvSpPr>
        <p:spPr>
          <a:xfrm>
            <a:off x="5277596" y="4123930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AB7C1DAA-E013-B8A3-594D-90952CB54D9C}"/>
              </a:ext>
            </a:extLst>
          </p:cNvPr>
          <p:cNvCxnSpPr>
            <a:cxnSpLocks/>
            <a:stCxn id="25" idx="3"/>
            <a:endCxn id="47" idx="1"/>
          </p:cNvCxnSpPr>
          <p:nvPr/>
        </p:nvCxnSpPr>
        <p:spPr>
          <a:xfrm>
            <a:off x="4982014" y="5937630"/>
            <a:ext cx="29558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03CAD939-553A-C4EB-380F-D05B31954F24}"/>
              </a:ext>
            </a:extLst>
          </p:cNvPr>
          <p:cNvCxnSpPr>
            <a:cxnSpLocks/>
            <a:stCxn id="47" idx="0"/>
            <a:endCxn id="48" idx="2"/>
          </p:cNvCxnSpPr>
          <p:nvPr/>
        </p:nvCxnSpPr>
        <p:spPr>
          <a:xfrm flipV="1">
            <a:off x="5776277" y="4825779"/>
            <a:ext cx="0" cy="760926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図 56">
            <a:extLst>
              <a:ext uri="{FF2B5EF4-FFF2-40B4-BE49-F238E27FC236}">
                <a16:creationId xmlns:a16="http://schemas.microsoft.com/office/drawing/2014/main" id="{1AFE9B52-68F7-174F-2EDA-4A53059BCE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142" y="3391505"/>
            <a:ext cx="251062" cy="251062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D473F8FD-7055-0180-472A-FE1B33F8CD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956" y="5028609"/>
            <a:ext cx="251062" cy="251062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309F5ADE-BAAC-15C9-0E85-C5558FCEEE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248" y="5028609"/>
            <a:ext cx="251062" cy="251062"/>
          </a:xfrm>
          <a:prstGeom prst="rect">
            <a:avLst/>
          </a:prstGeom>
        </p:spPr>
      </p:pic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66656C1D-34C9-92FE-FD64-58B17AD7CE1C}"/>
              </a:ext>
            </a:extLst>
          </p:cNvPr>
          <p:cNvSpPr/>
          <p:nvPr/>
        </p:nvSpPr>
        <p:spPr>
          <a:xfrm>
            <a:off x="6579106" y="4123930"/>
            <a:ext cx="99736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メモ記入</a:t>
            </a: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C0E57C2A-270A-A3EC-85FD-7B9A240210AF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6274957" y="4474855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CE2D668B-9E97-86AB-5572-2D01AE0A1BA6}"/>
              </a:ext>
            </a:extLst>
          </p:cNvPr>
          <p:cNvCxnSpPr>
            <a:cxnSpLocks/>
          </p:cNvCxnSpPr>
          <p:nvPr/>
        </p:nvCxnSpPr>
        <p:spPr>
          <a:xfrm>
            <a:off x="6274957" y="5937630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76F4F776-73D5-6234-0082-927B71302996}"/>
              </a:ext>
            </a:extLst>
          </p:cNvPr>
          <p:cNvSpPr/>
          <p:nvPr/>
        </p:nvSpPr>
        <p:spPr>
          <a:xfrm>
            <a:off x="7870564" y="4123930"/>
            <a:ext cx="99736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1on1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履歴</a:t>
            </a:r>
            <a:b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振り返り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042CBD2-B1FA-C8C6-280B-D988325E357C}"/>
              </a:ext>
            </a:extLst>
          </p:cNvPr>
          <p:cNvCxnSpPr>
            <a:cxnSpLocks/>
          </p:cNvCxnSpPr>
          <p:nvPr/>
        </p:nvCxnSpPr>
        <p:spPr>
          <a:xfrm>
            <a:off x="7576467" y="4474855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0AC6FB33-150C-E575-E397-3B71D09FC3BB}"/>
              </a:ext>
            </a:extLst>
          </p:cNvPr>
          <p:cNvCxnSpPr>
            <a:cxnSpLocks/>
          </p:cNvCxnSpPr>
          <p:nvPr/>
        </p:nvCxnSpPr>
        <p:spPr>
          <a:xfrm>
            <a:off x="7576467" y="5937630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矢印: 五方向 30">
            <a:extLst>
              <a:ext uri="{FF2B5EF4-FFF2-40B4-BE49-F238E27FC236}">
                <a16:creationId xmlns:a16="http://schemas.microsoft.com/office/drawing/2014/main" id="{2BDEFEBE-D49D-C4D7-D255-C955CADADBC0}"/>
              </a:ext>
            </a:extLst>
          </p:cNvPr>
          <p:cNvSpPr/>
          <p:nvPr/>
        </p:nvSpPr>
        <p:spPr>
          <a:xfrm>
            <a:off x="1804034" y="2111410"/>
            <a:ext cx="4758923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前</a:t>
            </a:r>
          </a:p>
        </p:txBody>
      </p:sp>
      <p:sp>
        <p:nvSpPr>
          <p:cNvPr id="32" name="矢印: 五方向 31">
            <a:extLst>
              <a:ext uri="{FF2B5EF4-FFF2-40B4-BE49-F238E27FC236}">
                <a16:creationId xmlns:a16="http://schemas.microsoft.com/office/drawing/2014/main" id="{A1A3CADA-9D49-66E2-9036-3EAD50BB7690}"/>
              </a:ext>
            </a:extLst>
          </p:cNvPr>
          <p:cNvSpPr/>
          <p:nvPr/>
        </p:nvSpPr>
        <p:spPr>
          <a:xfrm>
            <a:off x="6562957" y="2111410"/>
            <a:ext cx="1249251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中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33" name="矢印: 五方向 32">
            <a:extLst>
              <a:ext uri="{FF2B5EF4-FFF2-40B4-BE49-F238E27FC236}">
                <a16:creationId xmlns:a16="http://schemas.microsoft.com/office/drawing/2014/main" id="{7D804FAA-9ADB-9A52-E658-BEF599692150}"/>
              </a:ext>
            </a:extLst>
          </p:cNvPr>
          <p:cNvSpPr/>
          <p:nvPr/>
        </p:nvSpPr>
        <p:spPr>
          <a:xfrm>
            <a:off x="7812208" y="2111410"/>
            <a:ext cx="1236599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後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11" name="四角形吹き出し 15">
            <a:extLst>
              <a:ext uri="{FF2B5EF4-FFF2-40B4-BE49-F238E27FC236}">
                <a16:creationId xmlns:a16="http://schemas.microsoft.com/office/drawing/2014/main" id="{9E68B74E-8213-DC5A-877F-AE4A1E88F261}"/>
              </a:ext>
            </a:extLst>
          </p:cNvPr>
          <p:cNvSpPr/>
          <p:nvPr/>
        </p:nvSpPr>
        <p:spPr>
          <a:xfrm>
            <a:off x="2225753" y="4925794"/>
            <a:ext cx="2010839" cy="615837"/>
          </a:xfrm>
          <a:prstGeom prst="wedgeRectCallout">
            <a:avLst>
              <a:gd name="adj1" fmla="val 59991"/>
              <a:gd name="adj2" fmla="val -363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bg2"/>
                </a:solidFill>
              </a:rPr>
              <a:t>インサイズから予定を招集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すると、</a:t>
            </a:r>
            <a:r>
              <a:rPr kumimoji="1" lang="en-US" altLang="ja-JP" sz="1100" b="1" dirty="0">
                <a:solidFill>
                  <a:schemeClr val="bg2"/>
                </a:solidFill>
              </a:rPr>
              <a:t>Outlook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の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スケジュールに連携されます。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F75225D-C1D7-C361-EAB0-558EDDE0A786}"/>
              </a:ext>
            </a:extLst>
          </p:cNvPr>
          <p:cNvSpPr/>
          <p:nvPr/>
        </p:nvSpPr>
        <p:spPr>
          <a:xfrm>
            <a:off x="327897" y="803389"/>
            <a:ext cx="9250206" cy="1137804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案内メールが届いたら、初期設定をしてください。</a:t>
            </a:r>
            <a:b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その後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メンバーから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の招集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が来ます。お待ち下さい。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当日に、メンバーからの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トピック申請通知が届きます。必ずご確認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ください。</a:t>
            </a: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DD317FB6-F600-7202-4AB1-06F03A44BBD4}"/>
              </a:ext>
            </a:extLst>
          </p:cNvPr>
          <p:cNvCxnSpPr>
            <a:cxnSpLocks/>
          </p:cNvCxnSpPr>
          <p:nvPr/>
        </p:nvCxnSpPr>
        <p:spPr>
          <a:xfrm>
            <a:off x="3689071" y="5937630"/>
            <a:ext cx="29558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B27A8C79-ACE9-AB50-0922-9C6521C05A23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CA53A229-9549-811A-21CA-292E6EE5575D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メンバー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C0ED2C83-D9FD-2302-4A08-133B6A1F804A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415EF888-E7BC-578B-C78C-02944E51A141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63" name="図 62">
                <a:extLst>
                  <a:ext uri="{FF2B5EF4-FFF2-40B4-BE49-F238E27FC236}">
                    <a16:creationId xmlns:a16="http://schemas.microsoft.com/office/drawing/2014/main" id="{A256DDFA-1326-F038-6808-B372717716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BB8F89A-9B79-97CD-34D4-81E9AE59A399}"/>
              </a:ext>
            </a:extLst>
          </p:cNvPr>
          <p:cNvSpPr txBox="1"/>
          <p:nvPr/>
        </p:nvSpPr>
        <p:spPr>
          <a:xfrm>
            <a:off x="5797939" y="5233430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dirty="0"/>
              <a:t>1on1</a:t>
            </a:r>
            <a:r>
              <a:rPr kumimoji="1" lang="ja-JP" altLang="en-US" sz="700" dirty="0"/>
              <a:t>当日に通知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D47D57A-3DA8-093A-1C46-B823922C6413}"/>
              </a:ext>
            </a:extLst>
          </p:cNvPr>
          <p:cNvSpPr txBox="1"/>
          <p:nvPr/>
        </p:nvSpPr>
        <p:spPr>
          <a:xfrm>
            <a:off x="4509256" y="5233430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作成直後に通知</a:t>
            </a:r>
          </a:p>
        </p:txBody>
      </p:sp>
    </p:spTree>
    <p:extLst>
      <p:ext uri="{BB962C8B-B14F-4D97-AF65-F5344CB8AC3E}">
        <p14:creationId xmlns:p14="http://schemas.microsoft.com/office/powerpoint/2010/main" val="3739597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参考）</a:t>
            </a:r>
            <a:r>
              <a:rPr lang="en-US" altLang="ja-JP" dirty="0"/>
              <a:t>1on1</a:t>
            </a:r>
            <a:r>
              <a:rPr lang="ja-JP" altLang="en-US" dirty="0"/>
              <a:t>の流れ　アンケートと同時に実施する場合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9C58644-49AD-D01A-8528-8D0E57F0716B}"/>
              </a:ext>
            </a:extLst>
          </p:cNvPr>
          <p:cNvSpPr/>
          <p:nvPr/>
        </p:nvSpPr>
        <p:spPr>
          <a:xfrm>
            <a:off x="327897" y="803389"/>
            <a:ext cx="9250206" cy="689206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アンケートを実施する場合、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案内メールと同時に回答依頼メール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が届きます。</a:t>
            </a:r>
            <a:b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アンケート結果が出るタイミングで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を実施し、これまで通りレポートをご参考ください。</a:t>
            </a:r>
          </a:p>
        </p:txBody>
      </p:sp>
      <p:pic>
        <p:nvPicPr>
          <p:cNvPr id="18" name="グラフィックス 17">
            <a:extLst>
              <a:ext uri="{FF2B5EF4-FFF2-40B4-BE49-F238E27FC236}">
                <a16:creationId xmlns:a16="http://schemas.microsoft.com/office/drawing/2014/main" id="{65FB5A0D-E5C2-ED73-AF19-76B4214DC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430" y="4037940"/>
            <a:ext cx="495942" cy="495942"/>
          </a:xfrm>
          <a:prstGeom prst="rect">
            <a:avLst/>
          </a:prstGeom>
        </p:spPr>
      </p:pic>
      <p:pic>
        <p:nvPicPr>
          <p:cNvPr id="19" name="グラフィックス 18">
            <a:extLst>
              <a:ext uri="{FF2B5EF4-FFF2-40B4-BE49-F238E27FC236}">
                <a16:creationId xmlns:a16="http://schemas.microsoft.com/office/drawing/2014/main" id="{C80BAED9-84D7-3A90-CA9A-2EE1FA726F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430" y="5490414"/>
            <a:ext cx="495942" cy="495942"/>
          </a:xfrm>
          <a:prstGeom prst="rect">
            <a:avLst/>
          </a:prstGeom>
        </p:spPr>
      </p:pic>
      <p:pic>
        <p:nvPicPr>
          <p:cNvPr id="20" name="グラフィックス 19">
            <a:extLst>
              <a:ext uri="{FF2B5EF4-FFF2-40B4-BE49-F238E27FC236}">
                <a16:creationId xmlns:a16="http://schemas.microsoft.com/office/drawing/2014/main" id="{0F727E1A-29DF-4A43-5B8B-6C63F25BAA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2430" y="2480801"/>
            <a:ext cx="495942" cy="49594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EF5517F-9E68-7F2F-27B9-DB08FAA66051}"/>
              </a:ext>
            </a:extLst>
          </p:cNvPr>
          <p:cNvSpPr txBox="1"/>
          <p:nvPr/>
        </p:nvSpPr>
        <p:spPr>
          <a:xfrm>
            <a:off x="249963" y="2220982"/>
            <a:ext cx="800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人事</a:t>
            </a:r>
            <a:endParaRPr kumimoji="1" lang="ja-JP" altLang="en-US" b="1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A1A20D-E586-EBFA-C3CE-FBA0A7E59999}"/>
              </a:ext>
            </a:extLst>
          </p:cNvPr>
          <p:cNvSpPr txBox="1"/>
          <p:nvPr/>
        </p:nvSpPr>
        <p:spPr>
          <a:xfrm>
            <a:off x="-64910" y="3788915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上司・閲覧者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C4050F-0B63-9646-BFAA-7C9B9CA88564}"/>
              </a:ext>
            </a:extLst>
          </p:cNvPr>
          <p:cNvSpPr txBox="1"/>
          <p:nvPr/>
        </p:nvSpPr>
        <p:spPr>
          <a:xfrm>
            <a:off x="-64910" y="5337181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メンバー</a:t>
            </a: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3AE91207-3CB3-D514-B80A-A0C4B1E0BBB1}"/>
              </a:ext>
            </a:extLst>
          </p:cNvPr>
          <p:cNvSpPr/>
          <p:nvPr/>
        </p:nvSpPr>
        <p:spPr>
          <a:xfrm>
            <a:off x="1460026" y="2793512"/>
            <a:ext cx="1298195" cy="4283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案内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メール</a:t>
            </a:r>
            <a:endParaRPr kumimoji="1" lang="en-US" altLang="ja-JP" sz="1200" b="1" dirty="0">
              <a:solidFill>
                <a:srgbClr val="333333"/>
              </a:solidFill>
              <a:latin typeface="DengXian"/>
              <a:ea typeface="游ゴシック"/>
            </a:endParaRP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4BF1076B-274F-F46D-2A1F-11EC52BB1A43}"/>
              </a:ext>
            </a:extLst>
          </p:cNvPr>
          <p:cNvSpPr/>
          <p:nvPr/>
        </p:nvSpPr>
        <p:spPr>
          <a:xfrm>
            <a:off x="1583543" y="3844431"/>
            <a:ext cx="1016049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アンケート回答</a:t>
            </a:r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9663AD69-F673-DDFD-4511-C5E9254513A5}"/>
              </a:ext>
            </a:extLst>
          </p:cNvPr>
          <p:cNvSpPr/>
          <p:nvPr/>
        </p:nvSpPr>
        <p:spPr>
          <a:xfrm>
            <a:off x="1583543" y="5284507"/>
            <a:ext cx="101604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アンケート回答</a:t>
            </a: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F1897129-D964-459C-AD87-889EEADB7389}"/>
              </a:ext>
            </a:extLst>
          </p:cNvPr>
          <p:cNvSpPr/>
          <p:nvPr/>
        </p:nvSpPr>
        <p:spPr>
          <a:xfrm>
            <a:off x="3909800" y="5284505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予定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作成</a:t>
            </a: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E96EC906-BF32-5C96-86D7-862C2D2FA352}"/>
              </a:ext>
            </a:extLst>
          </p:cNvPr>
          <p:cNvSpPr/>
          <p:nvPr/>
        </p:nvSpPr>
        <p:spPr>
          <a:xfrm>
            <a:off x="3900035" y="3850909"/>
            <a:ext cx="997361" cy="70184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66" name="コネクタ: カギ線 65">
            <a:extLst>
              <a:ext uri="{FF2B5EF4-FFF2-40B4-BE49-F238E27FC236}">
                <a16:creationId xmlns:a16="http://schemas.microsoft.com/office/drawing/2014/main" id="{700C61CB-175E-0F59-10E4-7251B1B3AD99}"/>
              </a:ext>
            </a:extLst>
          </p:cNvPr>
          <p:cNvCxnSpPr>
            <a:cxnSpLocks/>
            <a:endCxn id="38" idx="1"/>
          </p:cNvCxnSpPr>
          <p:nvPr/>
        </p:nvCxnSpPr>
        <p:spPr>
          <a:xfrm rot="16200000" flipH="1">
            <a:off x="873584" y="3485397"/>
            <a:ext cx="1218614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コネクタ: カギ線 66">
            <a:extLst>
              <a:ext uri="{FF2B5EF4-FFF2-40B4-BE49-F238E27FC236}">
                <a16:creationId xmlns:a16="http://schemas.microsoft.com/office/drawing/2014/main" id="{055795CC-F5F4-7EC0-452D-5579F25A7B76}"/>
              </a:ext>
            </a:extLst>
          </p:cNvPr>
          <p:cNvCxnSpPr>
            <a:cxnSpLocks/>
            <a:endCxn id="43" idx="1"/>
          </p:cNvCxnSpPr>
          <p:nvPr/>
        </p:nvCxnSpPr>
        <p:spPr>
          <a:xfrm rot="16200000" flipH="1">
            <a:off x="24059" y="4075947"/>
            <a:ext cx="2917665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401ECC3C-4492-D842-593F-A99769F854D3}"/>
              </a:ext>
            </a:extLst>
          </p:cNvPr>
          <p:cNvCxnSpPr>
            <a:cxnSpLocks/>
            <a:stCxn id="45" idx="0"/>
            <a:endCxn id="51" idx="2"/>
          </p:cNvCxnSpPr>
          <p:nvPr/>
        </p:nvCxnSpPr>
        <p:spPr>
          <a:xfrm flipH="1" flipV="1">
            <a:off x="4398716" y="4552756"/>
            <a:ext cx="9765" cy="731749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8EC5DC88-ACD2-CDD4-F212-882144C50EBE}"/>
              </a:ext>
            </a:extLst>
          </p:cNvPr>
          <p:cNvSpPr/>
          <p:nvPr/>
        </p:nvSpPr>
        <p:spPr>
          <a:xfrm>
            <a:off x="5048926" y="5284507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トピック設定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6FB824F5-CC12-7D54-694C-7B0870115775}"/>
              </a:ext>
            </a:extLst>
          </p:cNvPr>
          <p:cNvSpPr/>
          <p:nvPr/>
        </p:nvSpPr>
        <p:spPr>
          <a:xfrm>
            <a:off x="5088275" y="3821732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94F65418-CC21-3144-6A47-0D80C887E11E}"/>
              </a:ext>
            </a:extLst>
          </p:cNvPr>
          <p:cNvCxnSpPr>
            <a:cxnSpLocks/>
            <a:endCxn id="73" idx="1"/>
          </p:cNvCxnSpPr>
          <p:nvPr/>
        </p:nvCxnSpPr>
        <p:spPr>
          <a:xfrm>
            <a:off x="4891897" y="5635432"/>
            <a:ext cx="157029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ABA8513D-B502-19A7-AAAA-B574CBA0F3D4}"/>
              </a:ext>
            </a:extLst>
          </p:cNvPr>
          <p:cNvCxnSpPr>
            <a:cxnSpLocks/>
            <a:stCxn id="73" idx="0"/>
            <a:endCxn id="74" idx="2"/>
          </p:cNvCxnSpPr>
          <p:nvPr/>
        </p:nvCxnSpPr>
        <p:spPr>
          <a:xfrm flipV="1">
            <a:off x="5547607" y="4523581"/>
            <a:ext cx="0" cy="760926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図 76">
            <a:extLst>
              <a:ext uri="{FF2B5EF4-FFF2-40B4-BE49-F238E27FC236}">
                <a16:creationId xmlns:a16="http://schemas.microsoft.com/office/drawing/2014/main" id="{5870D79E-A5E9-E5A0-227E-925F323CD7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183" y="4726411"/>
            <a:ext cx="251062" cy="251062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116F9F5E-764E-1511-740C-234C3C5078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68" y="3263560"/>
            <a:ext cx="251062" cy="251062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75A75A9E-C1E6-6AC4-7F6C-DDC6494ED7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256" y="4726411"/>
            <a:ext cx="251062" cy="251062"/>
          </a:xfrm>
          <a:prstGeom prst="rect">
            <a:avLst/>
          </a:prstGeom>
        </p:spPr>
      </p:pic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0F9B93B3-5C87-A66D-C395-435C35E4E104}"/>
              </a:ext>
            </a:extLst>
          </p:cNvPr>
          <p:cNvSpPr/>
          <p:nvPr/>
        </p:nvSpPr>
        <p:spPr>
          <a:xfrm>
            <a:off x="7529499" y="3821732"/>
            <a:ext cx="90210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レポート参照</a:t>
            </a:r>
            <a:endParaRPr kumimoji="1" lang="en-US" altLang="ja-JP" sz="1200" b="1" dirty="0">
              <a:solidFill>
                <a:srgbClr val="333333"/>
              </a:solidFill>
              <a:latin typeface="DengXian"/>
              <a:ea typeface="游ゴシック"/>
            </a:endParaRPr>
          </a:p>
          <a:p>
            <a:pPr algn="ctr"/>
            <a:endParaRPr kumimoji="1" lang="en-US" altLang="ja-JP" sz="1200" b="1" dirty="0">
              <a:solidFill>
                <a:srgbClr val="333333"/>
              </a:solidFill>
              <a:latin typeface="DengXian"/>
              <a:ea typeface="游ゴシック"/>
            </a:endParaRPr>
          </a:p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メモ記入</a:t>
            </a: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8EA7D63D-FA0A-4164-CDB1-DA10934EC508}"/>
              </a:ext>
            </a:extLst>
          </p:cNvPr>
          <p:cNvCxnSpPr>
            <a:cxnSpLocks/>
          </p:cNvCxnSpPr>
          <p:nvPr/>
        </p:nvCxnSpPr>
        <p:spPr>
          <a:xfrm>
            <a:off x="6934172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1E5B8494-CB38-3E7C-506B-14505C61C453}"/>
              </a:ext>
            </a:extLst>
          </p:cNvPr>
          <p:cNvSpPr/>
          <p:nvPr/>
        </p:nvSpPr>
        <p:spPr>
          <a:xfrm>
            <a:off x="8676002" y="3821732"/>
            <a:ext cx="90210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1on1</a:t>
            </a:r>
            <a:b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履歴</a:t>
            </a:r>
            <a:b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振り返り</a:t>
            </a: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7735193A-1B05-C1FC-B4F2-48244FF06CC7}"/>
              </a:ext>
            </a:extLst>
          </p:cNvPr>
          <p:cNvCxnSpPr>
            <a:cxnSpLocks/>
          </p:cNvCxnSpPr>
          <p:nvPr/>
        </p:nvCxnSpPr>
        <p:spPr>
          <a:xfrm>
            <a:off x="8431600" y="4172657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75A4E242-9E29-8BCD-601F-CCF3467A92B1}"/>
              </a:ext>
            </a:extLst>
          </p:cNvPr>
          <p:cNvCxnSpPr>
            <a:cxnSpLocks/>
          </p:cNvCxnSpPr>
          <p:nvPr/>
        </p:nvCxnSpPr>
        <p:spPr>
          <a:xfrm>
            <a:off x="8431600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矢印: 五方向 86">
            <a:extLst>
              <a:ext uri="{FF2B5EF4-FFF2-40B4-BE49-F238E27FC236}">
                <a16:creationId xmlns:a16="http://schemas.microsoft.com/office/drawing/2014/main" id="{46B09222-45D9-501C-3A25-A0FA2BC242BC}"/>
              </a:ext>
            </a:extLst>
          </p:cNvPr>
          <p:cNvSpPr/>
          <p:nvPr/>
        </p:nvSpPr>
        <p:spPr>
          <a:xfrm>
            <a:off x="1232361" y="1809212"/>
            <a:ext cx="6282018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前</a:t>
            </a:r>
          </a:p>
        </p:txBody>
      </p:sp>
      <p:sp>
        <p:nvSpPr>
          <p:cNvPr id="88" name="矢印: 五方向 87">
            <a:extLst>
              <a:ext uri="{FF2B5EF4-FFF2-40B4-BE49-F238E27FC236}">
                <a16:creationId xmlns:a16="http://schemas.microsoft.com/office/drawing/2014/main" id="{F3144413-C210-3EF9-4FE2-D78D0A672117}"/>
              </a:ext>
            </a:extLst>
          </p:cNvPr>
          <p:cNvSpPr/>
          <p:nvPr/>
        </p:nvSpPr>
        <p:spPr>
          <a:xfrm>
            <a:off x="7514378" y="1809212"/>
            <a:ext cx="1053225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中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89" name="矢印: 五方向 88">
            <a:extLst>
              <a:ext uri="{FF2B5EF4-FFF2-40B4-BE49-F238E27FC236}">
                <a16:creationId xmlns:a16="http://schemas.microsoft.com/office/drawing/2014/main" id="{2375C25C-0C3B-4EA7-0950-6866CEE47125}"/>
              </a:ext>
            </a:extLst>
          </p:cNvPr>
          <p:cNvSpPr/>
          <p:nvPr/>
        </p:nvSpPr>
        <p:spPr>
          <a:xfrm>
            <a:off x="8567603" y="1809212"/>
            <a:ext cx="1042559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後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99" name="四角形: 角を丸くする 98">
            <a:extLst>
              <a:ext uri="{FF2B5EF4-FFF2-40B4-BE49-F238E27FC236}">
                <a16:creationId xmlns:a16="http://schemas.microsoft.com/office/drawing/2014/main" id="{59DF66D3-C933-551A-F48A-C0361C08FFB6}"/>
              </a:ext>
            </a:extLst>
          </p:cNvPr>
          <p:cNvSpPr/>
          <p:nvPr/>
        </p:nvSpPr>
        <p:spPr>
          <a:xfrm>
            <a:off x="5697504" y="2274894"/>
            <a:ext cx="941153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結果通知メール</a:t>
            </a:r>
          </a:p>
        </p:txBody>
      </p:sp>
      <p:sp>
        <p:nvSpPr>
          <p:cNvPr id="104" name="四角形: 角を丸くする 103">
            <a:extLst>
              <a:ext uri="{FF2B5EF4-FFF2-40B4-BE49-F238E27FC236}">
                <a16:creationId xmlns:a16="http://schemas.microsoft.com/office/drawing/2014/main" id="{B4718B27-CCCA-D5BC-A01B-0B2ADA1B6DE6}"/>
              </a:ext>
            </a:extLst>
          </p:cNvPr>
          <p:cNvSpPr/>
          <p:nvPr/>
        </p:nvSpPr>
        <p:spPr>
          <a:xfrm>
            <a:off x="6356692" y="3825683"/>
            <a:ext cx="902100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レポート確認</a:t>
            </a:r>
          </a:p>
        </p:txBody>
      </p: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3EAE5D75-1573-628E-B080-DB90FF73756C}"/>
              </a:ext>
            </a:extLst>
          </p:cNvPr>
          <p:cNvSpPr/>
          <p:nvPr/>
        </p:nvSpPr>
        <p:spPr>
          <a:xfrm>
            <a:off x="6382997" y="5284505"/>
            <a:ext cx="902100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レポート確認</a:t>
            </a:r>
          </a:p>
        </p:txBody>
      </p:sp>
      <p:cxnSp>
        <p:nvCxnSpPr>
          <p:cNvPr id="132" name="直線矢印コネクタ 131">
            <a:extLst>
              <a:ext uri="{FF2B5EF4-FFF2-40B4-BE49-F238E27FC236}">
                <a16:creationId xmlns:a16="http://schemas.microsoft.com/office/drawing/2014/main" id="{49A94D67-17A8-9F0D-94D0-365E305E4995}"/>
              </a:ext>
            </a:extLst>
          </p:cNvPr>
          <p:cNvCxnSpPr>
            <a:cxnSpLocks/>
          </p:cNvCxnSpPr>
          <p:nvPr/>
        </p:nvCxnSpPr>
        <p:spPr>
          <a:xfrm flipV="1">
            <a:off x="7277838" y="4172656"/>
            <a:ext cx="24440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矢印コネクタ 134">
            <a:extLst>
              <a:ext uri="{FF2B5EF4-FFF2-40B4-BE49-F238E27FC236}">
                <a16:creationId xmlns:a16="http://schemas.microsoft.com/office/drawing/2014/main" id="{015C51D7-1819-BA74-C296-FD8DE3D39FB1}"/>
              </a:ext>
            </a:extLst>
          </p:cNvPr>
          <p:cNvCxnSpPr>
            <a:cxnSpLocks/>
          </p:cNvCxnSpPr>
          <p:nvPr/>
        </p:nvCxnSpPr>
        <p:spPr>
          <a:xfrm flipV="1">
            <a:off x="7285097" y="5631477"/>
            <a:ext cx="24440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B992A23A-8338-B663-9668-35252C260B2C}"/>
              </a:ext>
            </a:extLst>
          </p:cNvPr>
          <p:cNvSpPr/>
          <p:nvPr/>
        </p:nvSpPr>
        <p:spPr>
          <a:xfrm>
            <a:off x="2758221" y="3843885"/>
            <a:ext cx="1007940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（</a:t>
            </a:r>
            <a:r>
              <a:rPr kumimoji="1" lang="en-US" altLang="ja-JP" sz="900" b="1" dirty="0">
                <a:solidFill>
                  <a:schemeClr val="bg2"/>
                </a:solidFill>
                <a:latin typeface="DengXian"/>
                <a:ea typeface="游ゴシック"/>
              </a:rPr>
              <a:t>Outlook</a:t>
            </a: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連携・通知）</a:t>
            </a:r>
            <a:endParaRPr kumimoji="1" lang="ja-JP" altLang="en-US" sz="1200" b="1" dirty="0">
              <a:solidFill>
                <a:schemeClr val="bg2"/>
              </a:solidFill>
              <a:latin typeface="DengXian"/>
              <a:ea typeface="游ゴシック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379709B-230E-953D-199A-ABC67166B0B2}"/>
              </a:ext>
            </a:extLst>
          </p:cNvPr>
          <p:cNvCxnSpPr>
            <a:cxnSpLocks/>
            <a:endCxn id="45" idx="1"/>
          </p:cNvCxnSpPr>
          <p:nvPr/>
        </p:nvCxnSpPr>
        <p:spPr>
          <a:xfrm>
            <a:off x="3766161" y="5634377"/>
            <a:ext cx="143639" cy="1053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コネクタ: カギ線 27">
            <a:extLst>
              <a:ext uri="{FF2B5EF4-FFF2-40B4-BE49-F238E27FC236}">
                <a16:creationId xmlns:a16="http://schemas.microsoft.com/office/drawing/2014/main" id="{98A83ACA-1221-E8D2-1C57-002B65386F4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63515" y="3485397"/>
            <a:ext cx="1218614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B708FDD6-8BAD-6335-BAEE-AF819F939E9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75842" y="4237800"/>
            <a:ext cx="2593958" cy="201306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>
            <a:extLst>
              <a:ext uri="{FF2B5EF4-FFF2-40B4-BE49-F238E27FC236}">
                <a16:creationId xmlns:a16="http://schemas.microsoft.com/office/drawing/2014/main" id="{4679D22F-E74C-F7B9-85E5-AE0BF1EE48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615" y="3089307"/>
            <a:ext cx="251062" cy="251062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672AF4A-8022-8D79-F5F3-3B9856BCFCCB}"/>
              </a:ext>
            </a:extLst>
          </p:cNvPr>
          <p:cNvGrpSpPr/>
          <p:nvPr/>
        </p:nvGrpSpPr>
        <p:grpSpPr>
          <a:xfrm>
            <a:off x="7132680" y="7632"/>
            <a:ext cx="2782547" cy="1147565"/>
            <a:chOff x="7066802" y="75001"/>
            <a:chExt cx="2782547" cy="1147565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7976E251-A6C0-DDCE-D5DD-FFB655F823C8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メンバー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34E986EF-C30D-1613-EF03-1CCB39F2BF8F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7C649510-2265-350C-73AA-8473BD658DE2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7BC30B99-EE73-B416-C3AC-4BAFE45B6E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6164F665-526C-E9E2-2413-2CBED21418EC}"/>
              </a:ext>
            </a:extLst>
          </p:cNvPr>
          <p:cNvSpPr/>
          <p:nvPr/>
        </p:nvSpPr>
        <p:spPr>
          <a:xfrm>
            <a:off x="1232360" y="2289450"/>
            <a:ext cx="1507569" cy="4283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回答依頼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メール</a:t>
            </a: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D009BB4F-81C8-23B9-9E76-D7FAE9FB74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979" y="3263560"/>
            <a:ext cx="251062" cy="251062"/>
          </a:xfrm>
          <a:prstGeom prst="rect">
            <a:avLst/>
          </a:prstGeom>
        </p:spPr>
      </p:pic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35CDBDEA-8154-DA05-55FB-169983E2DB97}"/>
              </a:ext>
            </a:extLst>
          </p:cNvPr>
          <p:cNvSpPr/>
          <p:nvPr/>
        </p:nvSpPr>
        <p:spPr>
          <a:xfrm>
            <a:off x="2758221" y="5294033"/>
            <a:ext cx="1007940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rgbClr val="333333"/>
                </a:solidFill>
                <a:latin typeface="DengXian"/>
                <a:ea typeface="游ゴシック"/>
              </a:rPr>
              <a:t>（</a:t>
            </a:r>
            <a:r>
              <a:rPr kumimoji="1" lang="en-US" altLang="ja-JP" sz="900" b="1" dirty="0">
                <a:solidFill>
                  <a:srgbClr val="333333"/>
                </a:solidFill>
                <a:latin typeface="DengXian"/>
                <a:ea typeface="游ゴシック"/>
              </a:rPr>
              <a:t>Outlook</a:t>
            </a:r>
            <a:r>
              <a:rPr kumimoji="1" lang="ja-JP" altLang="en-US" sz="900" b="1" dirty="0">
                <a:solidFill>
                  <a:srgbClr val="333333"/>
                </a:solidFill>
                <a:latin typeface="DengXian"/>
                <a:ea typeface="游ゴシック"/>
              </a:rPr>
              <a:t>連携・通知）</a:t>
            </a:r>
          </a:p>
        </p:txBody>
      </p:sp>
      <p:grpSp>
        <p:nvGrpSpPr>
          <p:cNvPr id="107" name="グループ化 106">
            <a:extLst>
              <a:ext uri="{FF2B5EF4-FFF2-40B4-BE49-F238E27FC236}">
                <a16:creationId xmlns:a16="http://schemas.microsoft.com/office/drawing/2014/main" id="{377DD82D-7C64-95C9-5917-DDF69CF1B213}"/>
              </a:ext>
            </a:extLst>
          </p:cNvPr>
          <p:cNvGrpSpPr/>
          <p:nvPr/>
        </p:nvGrpSpPr>
        <p:grpSpPr>
          <a:xfrm>
            <a:off x="2101628" y="3221829"/>
            <a:ext cx="667670" cy="2399716"/>
            <a:chOff x="2101628" y="3221829"/>
            <a:chExt cx="667670" cy="2399716"/>
          </a:xfrm>
        </p:grpSpPr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id="{655ACBFB-35D2-AC27-8A66-7462AD694F90}"/>
                </a:ext>
              </a:extLst>
            </p:cNvPr>
            <p:cNvCxnSpPr>
              <a:stCxn id="37" idx="2"/>
            </p:cNvCxnSpPr>
            <p:nvPr/>
          </p:nvCxnSpPr>
          <p:spPr>
            <a:xfrm flipH="1">
              <a:off x="2109123" y="3221829"/>
              <a:ext cx="1" cy="364219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0AEF5260-DEDA-6268-F60D-D13957A1A1F3}"/>
                </a:ext>
              </a:extLst>
            </p:cNvPr>
            <p:cNvCxnSpPr/>
            <p:nvPr/>
          </p:nvCxnSpPr>
          <p:spPr>
            <a:xfrm>
              <a:off x="2101628" y="3586048"/>
              <a:ext cx="540000" cy="0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38918F08-FA38-A2CC-23C8-B24786518785}"/>
                </a:ext>
              </a:extLst>
            </p:cNvPr>
            <p:cNvCxnSpPr>
              <a:cxnSpLocks/>
            </p:cNvCxnSpPr>
            <p:nvPr/>
          </p:nvCxnSpPr>
          <p:spPr>
            <a:xfrm>
              <a:off x="2627990" y="3572260"/>
              <a:ext cx="0" cy="622549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0" name="直線矢印コネクタ 99">
              <a:extLst>
                <a:ext uri="{FF2B5EF4-FFF2-40B4-BE49-F238E27FC236}">
                  <a16:creationId xmlns:a16="http://schemas.microsoft.com/office/drawing/2014/main" id="{E2413AC8-82F0-450A-80BF-5524DD726AF3}"/>
                </a:ext>
              </a:extLst>
            </p:cNvPr>
            <p:cNvCxnSpPr>
              <a:cxnSpLocks/>
            </p:cNvCxnSpPr>
            <p:nvPr/>
          </p:nvCxnSpPr>
          <p:spPr>
            <a:xfrm>
              <a:off x="2625659" y="4194810"/>
              <a:ext cx="143639" cy="1053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コネクタ 101">
              <a:extLst>
                <a:ext uri="{FF2B5EF4-FFF2-40B4-BE49-F238E27FC236}">
                  <a16:creationId xmlns:a16="http://schemas.microsoft.com/office/drawing/2014/main" id="{97A85AEF-6F7F-7656-9E4D-AD43AEA54D57}"/>
                </a:ext>
              </a:extLst>
            </p:cNvPr>
            <p:cNvCxnSpPr>
              <a:cxnSpLocks/>
            </p:cNvCxnSpPr>
            <p:nvPr/>
          </p:nvCxnSpPr>
          <p:spPr>
            <a:xfrm>
              <a:off x="2627990" y="3586048"/>
              <a:ext cx="0" cy="2034443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3" name="直線矢印コネクタ 102">
              <a:extLst>
                <a:ext uri="{FF2B5EF4-FFF2-40B4-BE49-F238E27FC236}">
                  <a16:creationId xmlns:a16="http://schemas.microsoft.com/office/drawing/2014/main" id="{58778AF9-E591-C5B3-95EB-389339296746}"/>
                </a:ext>
              </a:extLst>
            </p:cNvPr>
            <p:cNvCxnSpPr>
              <a:cxnSpLocks/>
            </p:cNvCxnSpPr>
            <p:nvPr/>
          </p:nvCxnSpPr>
          <p:spPr>
            <a:xfrm>
              <a:off x="2625659" y="5620492"/>
              <a:ext cx="143639" cy="1053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692B65-AB71-0BF0-7C72-3BB8DF7DF6A4}"/>
              </a:ext>
            </a:extLst>
          </p:cNvPr>
          <p:cNvSpPr txBox="1"/>
          <p:nvPr/>
        </p:nvSpPr>
        <p:spPr>
          <a:xfrm>
            <a:off x="5541790" y="4938598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dirty="0"/>
              <a:t>1on1</a:t>
            </a:r>
            <a:r>
              <a:rPr kumimoji="1" lang="ja-JP" altLang="en-US" sz="700" dirty="0"/>
              <a:t>当日に通知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3FCAF1A-5CFE-A5BF-A98F-57CF26BCA170}"/>
              </a:ext>
            </a:extLst>
          </p:cNvPr>
          <p:cNvSpPr txBox="1"/>
          <p:nvPr/>
        </p:nvSpPr>
        <p:spPr>
          <a:xfrm>
            <a:off x="4392830" y="4938598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作成直後に通知</a:t>
            </a:r>
          </a:p>
        </p:txBody>
      </p:sp>
    </p:spTree>
    <p:extLst>
      <p:ext uri="{BB962C8B-B14F-4D97-AF65-F5344CB8AC3E}">
        <p14:creationId xmlns:p14="http://schemas.microsoft.com/office/powerpoint/2010/main" val="397319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DDDD505-8577-FD59-6383-7E3F7C9F3023}"/>
              </a:ext>
            </a:extLst>
          </p:cNvPr>
          <p:cNvGrpSpPr/>
          <p:nvPr/>
        </p:nvGrpSpPr>
        <p:grpSpPr>
          <a:xfrm>
            <a:off x="1217052" y="1627116"/>
            <a:ext cx="7471897" cy="4645153"/>
            <a:chOff x="1217052" y="1627116"/>
            <a:chExt cx="7471897" cy="4645153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32EC5E7B-A071-7786-9E95-0D66DB922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7052" y="1627116"/>
              <a:ext cx="7471897" cy="464515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ABC45BB-33A1-63DB-C6BE-CF92A43BA7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36493" y="4871804"/>
              <a:ext cx="149902" cy="26232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画面イメージ：初期設定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はじめに、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Outlook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連携・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Teams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連携・通知設定を行ってください。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メンバー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29" name="四角形吹き出し 15">
            <a:extLst>
              <a:ext uri="{FF2B5EF4-FFF2-40B4-BE49-F238E27FC236}">
                <a16:creationId xmlns:a16="http://schemas.microsoft.com/office/drawing/2014/main" id="{2F7D97FD-CD41-4E24-5DCA-4A06166F9640}"/>
              </a:ext>
            </a:extLst>
          </p:cNvPr>
          <p:cNvSpPr/>
          <p:nvPr/>
        </p:nvSpPr>
        <p:spPr>
          <a:xfrm>
            <a:off x="6955746" y="2234780"/>
            <a:ext cx="2622357" cy="674651"/>
          </a:xfrm>
          <a:prstGeom prst="wedgeRectCallout">
            <a:avLst>
              <a:gd name="adj1" fmla="val -66295"/>
              <a:gd name="adj2" fmla="val 7983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100" b="1" dirty="0">
                <a:solidFill>
                  <a:schemeClr val="bg2"/>
                </a:solidFill>
              </a:rPr>
              <a:t>Outlook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・</a:t>
            </a:r>
            <a:r>
              <a:rPr kumimoji="1" lang="en-US" altLang="ja-JP" sz="1100" b="1" dirty="0">
                <a:solidFill>
                  <a:schemeClr val="bg2"/>
                </a:solidFill>
              </a:rPr>
              <a:t>Teams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との連携を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設定できます。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30" name="四角形吹き出し 15">
            <a:extLst>
              <a:ext uri="{FF2B5EF4-FFF2-40B4-BE49-F238E27FC236}">
                <a16:creationId xmlns:a16="http://schemas.microsoft.com/office/drawing/2014/main" id="{871D8EC3-6182-AEAC-3835-C5592A9BE74F}"/>
              </a:ext>
            </a:extLst>
          </p:cNvPr>
          <p:cNvSpPr/>
          <p:nvPr/>
        </p:nvSpPr>
        <p:spPr>
          <a:xfrm>
            <a:off x="6955746" y="4266610"/>
            <a:ext cx="2622357" cy="1144116"/>
          </a:xfrm>
          <a:prstGeom prst="wedgeRectCallout">
            <a:avLst>
              <a:gd name="adj1" fmla="val -66295"/>
              <a:gd name="adj2" fmla="val 7983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bg2"/>
                </a:solidFill>
              </a:rPr>
              <a:t>メンバーからトピック申請されたとき、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r>
              <a:rPr kumimoji="1" lang="ja-JP" altLang="en-US" sz="1100" b="1" dirty="0">
                <a:solidFill>
                  <a:schemeClr val="bg2"/>
                </a:solidFill>
              </a:rPr>
              <a:t>自分のメンバーに関する申し送りメモが作成されたときに、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通知（メール・</a:t>
            </a:r>
            <a:r>
              <a:rPr kumimoji="1" lang="en-US" altLang="ja-JP" sz="1100" b="1" dirty="0">
                <a:solidFill>
                  <a:schemeClr val="bg2"/>
                </a:solidFill>
              </a:rPr>
              <a:t>Teams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）を受け取るかどうか設定できます。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505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画面イメージ：トピック確認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予定・メンバーが設定したトピックを確認してください。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メンバー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95DC97-0ED6-E8C5-502B-E8EF56CADA84}"/>
              </a:ext>
            </a:extLst>
          </p:cNvPr>
          <p:cNvSpPr txBox="1"/>
          <p:nvPr/>
        </p:nvSpPr>
        <p:spPr>
          <a:xfrm>
            <a:off x="5231328" y="1408301"/>
            <a:ext cx="3168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▼トピック確認・返信画面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54819BF-B983-8022-FF78-2BAE65D1712B}"/>
              </a:ext>
            </a:extLst>
          </p:cNvPr>
          <p:cNvGrpSpPr/>
          <p:nvPr/>
        </p:nvGrpSpPr>
        <p:grpSpPr>
          <a:xfrm>
            <a:off x="5286221" y="1707718"/>
            <a:ext cx="4291881" cy="3882272"/>
            <a:chOff x="5286222" y="1707718"/>
            <a:chExt cx="4087102" cy="3697037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E56BD660-CE4A-9C38-8C7F-B5A20BEE95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0240"/>
            <a:stretch/>
          </p:blipFill>
          <p:spPr>
            <a:xfrm>
              <a:off x="5286222" y="1707718"/>
              <a:ext cx="4087102" cy="36970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62FF72B8-19B7-F5D3-95F6-DA388621027F}"/>
                </a:ext>
              </a:extLst>
            </p:cNvPr>
            <p:cNvSpPr/>
            <p:nvPr/>
          </p:nvSpPr>
          <p:spPr>
            <a:xfrm>
              <a:off x="5514309" y="2160782"/>
              <a:ext cx="1269675" cy="13165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b="1" dirty="0">
                  <a:solidFill>
                    <a:schemeClr val="tx1"/>
                  </a:solidFill>
                </a:rPr>
                <a:t>田町 明 </a:t>
              </a:r>
              <a:r>
                <a:rPr kumimoji="1" lang="ja-JP" altLang="en-US" sz="600" b="1" dirty="0">
                  <a:solidFill>
                    <a:schemeClr val="tx1"/>
                  </a:solidFill>
                </a:rPr>
                <a:t>さん</a:t>
              </a:r>
              <a:endParaRPr kumimoji="1" lang="ja-JP" altLang="en-US" sz="1050" b="1" dirty="0">
                <a:solidFill>
                  <a:schemeClr val="tx1"/>
                </a:solidFill>
              </a:endParaRPr>
            </a:p>
          </p:txBody>
        </p:sp>
        <p:pic>
          <p:nvPicPr>
            <p:cNvPr id="10" name="図 9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4E13AC1F-EDDA-2DEA-7C9A-47F7CDEBBA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463" b="9430"/>
            <a:stretch/>
          </p:blipFill>
          <p:spPr>
            <a:xfrm>
              <a:off x="5331128" y="3483660"/>
              <a:ext cx="4035890" cy="1869421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B90B3A3-9734-C698-BCD8-7EAACD4B7DA9}"/>
                </a:ext>
              </a:extLst>
            </p:cNvPr>
            <p:cNvSpPr/>
            <p:nvPr/>
          </p:nvSpPr>
          <p:spPr>
            <a:xfrm>
              <a:off x="5354574" y="2908054"/>
              <a:ext cx="1152000" cy="21910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kumimoji="1" lang="en-US" altLang="ja-JP" sz="600" b="1" dirty="0">
                  <a:solidFill>
                    <a:srgbClr val="39728E"/>
                  </a:solidFill>
                  <a:latin typeface="+mn-ea"/>
                </a:rPr>
                <a:t>2025/11/17</a:t>
              </a:r>
              <a:r>
                <a:rPr kumimoji="1" lang="ja-JP" altLang="en-US" sz="600" b="1" dirty="0">
                  <a:solidFill>
                    <a:srgbClr val="39728E"/>
                  </a:solidFill>
                  <a:latin typeface="+mn-ea"/>
                </a:rPr>
                <a:t>（月）</a:t>
              </a:r>
              <a:r>
                <a:rPr kumimoji="1" lang="en-US" altLang="ja-JP" sz="600" b="1" dirty="0">
                  <a:solidFill>
                    <a:srgbClr val="39728E"/>
                  </a:solidFill>
                  <a:latin typeface="+mn-ea"/>
                </a:rPr>
                <a:t>11:00</a:t>
              </a:r>
              <a:r>
                <a:rPr kumimoji="1" lang="ja-JP" altLang="en-US" sz="600" b="1" dirty="0">
                  <a:solidFill>
                    <a:srgbClr val="39728E"/>
                  </a:solidFill>
                  <a:latin typeface="+mn-ea"/>
                </a:rPr>
                <a:t>～</a:t>
              </a:r>
              <a:r>
                <a:rPr kumimoji="1" lang="en-US" altLang="ja-JP" sz="600" b="1" dirty="0">
                  <a:solidFill>
                    <a:srgbClr val="39728E"/>
                  </a:solidFill>
                  <a:latin typeface="+mn-ea"/>
                </a:rPr>
                <a:t>12:00</a:t>
              </a:r>
              <a:endParaRPr kumimoji="1" lang="ja-JP" altLang="en-US" sz="600" b="1" dirty="0">
                <a:solidFill>
                  <a:srgbClr val="39728E"/>
                </a:solidFill>
                <a:latin typeface="+mn-ea"/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87B2057-C848-1159-04B3-46F2D369FE57}"/>
              </a:ext>
            </a:extLst>
          </p:cNvPr>
          <p:cNvSpPr txBox="1"/>
          <p:nvPr/>
        </p:nvSpPr>
        <p:spPr>
          <a:xfrm>
            <a:off x="324000" y="1408301"/>
            <a:ext cx="46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▼当日の通知メール（例）　</a:t>
            </a:r>
            <a:r>
              <a:rPr kumimoji="1" lang="en-US" altLang="ja-JP" sz="1200" dirty="0"/>
              <a:t>※</a:t>
            </a:r>
            <a:r>
              <a:rPr kumimoji="1" lang="ja-JP" altLang="en-US" sz="1200" dirty="0"/>
              <a:t>通知</a:t>
            </a:r>
            <a:r>
              <a:rPr kumimoji="1" lang="en-US" altLang="ja-JP" sz="1200" dirty="0"/>
              <a:t>ON</a:t>
            </a:r>
            <a:r>
              <a:rPr kumimoji="1" lang="ja-JP" altLang="en-US" sz="1200" dirty="0"/>
              <a:t>の場合のみ送信されます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B65B963-DC05-BB9C-8A9C-D8720B5CDE75}"/>
              </a:ext>
            </a:extLst>
          </p:cNvPr>
          <p:cNvSpPr txBox="1"/>
          <p:nvPr/>
        </p:nvSpPr>
        <p:spPr>
          <a:xfrm>
            <a:off x="324000" y="3960568"/>
            <a:ext cx="381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</a:t>
            </a:r>
            <a:r>
              <a:rPr kumimoji="1" lang="en-US" altLang="ja-JP" sz="1200" dirty="0"/>
              <a:t>TOP</a:t>
            </a:r>
            <a:r>
              <a:rPr kumimoji="1" lang="ja-JP" altLang="en-US" sz="1200" dirty="0"/>
              <a:t>画面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91E754A-43B4-84AC-3F5D-89A6CDC4BD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3824"/>
          <a:stretch/>
        </p:blipFill>
        <p:spPr>
          <a:xfrm>
            <a:off x="449545" y="4317023"/>
            <a:ext cx="4503455" cy="2081422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784531BE-53B6-19EC-274E-C2B0E13AA37D}"/>
              </a:ext>
            </a:extLst>
          </p:cNvPr>
          <p:cNvSpPr/>
          <p:nvPr/>
        </p:nvSpPr>
        <p:spPr>
          <a:xfrm>
            <a:off x="449545" y="1685300"/>
            <a:ext cx="4503455" cy="219581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</a:rPr>
              <a:t>上司敦さん、お疲れ様です。本日の</a:t>
            </a:r>
            <a:r>
              <a:rPr kumimoji="1" lang="en-US" altLang="ja-JP" sz="900" dirty="0">
                <a:solidFill>
                  <a:schemeClr val="tx1"/>
                </a:solidFill>
              </a:rPr>
              <a:t>1on1</a:t>
            </a:r>
            <a:r>
              <a:rPr kumimoji="1" lang="ja-JP" altLang="en-US" sz="900" dirty="0">
                <a:solidFill>
                  <a:schemeClr val="tx1"/>
                </a:solidFill>
              </a:rPr>
              <a:t>予定をお知らせします。</a:t>
            </a: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---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田町 明さんとの</a:t>
            </a:r>
            <a:r>
              <a:rPr kumimoji="1" lang="en-US" altLang="ja-JP" sz="900" dirty="0">
                <a:solidFill>
                  <a:schemeClr val="tx1"/>
                </a:solidFill>
              </a:rPr>
              <a:t>1on1</a:t>
            </a:r>
          </a:p>
          <a:p>
            <a:endParaRPr kumimoji="1" lang="en-US" altLang="ja-JP" sz="900" dirty="0">
              <a:solidFill>
                <a:schemeClr val="tx1"/>
              </a:solidFill>
            </a:endParaRP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▼</a:t>
            </a:r>
            <a:r>
              <a:rPr kumimoji="1" lang="ja-JP" altLang="en-US" sz="900" dirty="0">
                <a:solidFill>
                  <a:schemeClr val="tx1"/>
                </a:solidFill>
              </a:rPr>
              <a:t>日程</a:t>
            </a: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2025/11/17(</a:t>
            </a:r>
            <a:r>
              <a:rPr kumimoji="1" lang="ja-JP" altLang="en-US" sz="900" dirty="0">
                <a:solidFill>
                  <a:schemeClr val="tx1"/>
                </a:solidFill>
              </a:rPr>
              <a:t>月</a:t>
            </a:r>
            <a:r>
              <a:rPr kumimoji="1" lang="en-US" altLang="ja-JP" sz="900" dirty="0">
                <a:solidFill>
                  <a:schemeClr val="tx1"/>
                </a:solidFill>
              </a:rPr>
              <a:t>) 11:00 - 12:00</a:t>
            </a:r>
          </a:p>
          <a:p>
            <a:endParaRPr kumimoji="1" lang="en-US" altLang="ja-JP" sz="900" dirty="0">
              <a:solidFill>
                <a:schemeClr val="tx1"/>
              </a:solidFill>
            </a:endParaRP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▼</a:t>
            </a:r>
            <a:r>
              <a:rPr kumimoji="1" lang="ja-JP" altLang="en-US" sz="900" dirty="0">
                <a:solidFill>
                  <a:schemeClr val="tx1"/>
                </a:solidFill>
              </a:rPr>
              <a:t>トピック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・業務の状況・進め方 </a:t>
            </a:r>
            <a:r>
              <a:rPr kumimoji="1" lang="en-US" altLang="ja-JP" sz="900" dirty="0">
                <a:solidFill>
                  <a:schemeClr val="tx1"/>
                </a:solidFill>
              </a:rPr>
              <a:t>– </a:t>
            </a:r>
            <a:r>
              <a:rPr kumimoji="1" lang="ja-JP" altLang="en-US" sz="900" dirty="0">
                <a:solidFill>
                  <a:schemeClr val="tx1"/>
                </a:solidFill>
              </a:rPr>
              <a:t>話を聞いてほしい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・今後のキャリア </a:t>
            </a:r>
            <a:r>
              <a:rPr kumimoji="1" lang="en-US" altLang="ja-JP" sz="900" dirty="0">
                <a:solidFill>
                  <a:schemeClr val="tx1"/>
                </a:solidFill>
              </a:rPr>
              <a:t>– </a:t>
            </a:r>
            <a:r>
              <a:rPr kumimoji="1" lang="ja-JP" altLang="en-US" sz="900" dirty="0">
                <a:solidFill>
                  <a:schemeClr val="tx1"/>
                </a:solidFill>
              </a:rPr>
              <a:t>スキルアップしたい</a:t>
            </a:r>
          </a:p>
          <a:p>
            <a:endParaRPr kumimoji="1" lang="ja-JP" altLang="en-US" sz="900" dirty="0">
              <a:solidFill>
                <a:schemeClr val="tx1"/>
              </a:solidFill>
            </a:endParaRP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▼</a:t>
            </a:r>
            <a:r>
              <a:rPr kumimoji="1" lang="en-US" altLang="ja-JP" sz="900" dirty="0">
                <a:solidFill>
                  <a:schemeClr val="tx1"/>
                </a:solidFill>
              </a:rPr>
              <a:t>URL</a:t>
            </a: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https://xxxxxxxxxxxxxxxxxxxxxxxxxxxxxxxxxx</a:t>
            </a:r>
            <a:endParaRPr kumimoji="1" lang="ja-JP" altLang="en-US" sz="900" dirty="0">
              <a:solidFill>
                <a:schemeClr val="tx1"/>
              </a:solidFill>
            </a:endParaRP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企業</a:t>
            </a:r>
            <a:r>
              <a:rPr kumimoji="1" lang="en-US" altLang="ja-JP" sz="900" dirty="0">
                <a:solidFill>
                  <a:schemeClr val="tx1"/>
                </a:solidFill>
              </a:rPr>
              <a:t>ID:XXX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ログイン</a:t>
            </a:r>
            <a:r>
              <a:rPr kumimoji="1" lang="en-US" altLang="ja-JP" sz="900" dirty="0">
                <a:solidFill>
                  <a:schemeClr val="tx1"/>
                </a:solidFill>
              </a:rPr>
              <a:t>ID:XXX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CAC6AD-7E1A-07FA-85A2-7FE1CDC3667A}"/>
              </a:ext>
            </a:extLst>
          </p:cNvPr>
          <p:cNvSpPr/>
          <p:nvPr/>
        </p:nvSpPr>
        <p:spPr>
          <a:xfrm>
            <a:off x="521211" y="3378200"/>
            <a:ext cx="2670175" cy="17592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FA22CBC-48E5-88E2-3DB8-49F249E1B267}"/>
              </a:ext>
            </a:extLst>
          </p:cNvPr>
          <p:cNvSpPr/>
          <p:nvPr/>
        </p:nvSpPr>
        <p:spPr>
          <a:xfrm>
            <a:off x="521211" y="5869382"/>
            <a:ext cx="999860" cy="32040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188A05DE-F58B-B5CA-E620-ED6E1A4365F3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3191386" y="2197100"/>
            <a:ext cx="2039942" cy="1269062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507F14B9-1423-A0B7-4C70-C7C7108BEA7A}"/>
              </a:ext>
            </a:extLst>
          </p:cNvPr>
          <p:cNvCxnSpPr>
            <a:cxnSpLocks/>
            <a:stCxn id="20" idx="3"/>
          </p:cNvCxnSpPr>
          <p:nvPr/>
        </p:nvCxnSpPr>
        <p:spPr>
          <a:xfrm flipV="1">
            <a:off x="1521071" y="2292436"/>
            <a:ext cx="3765151" cy="3737147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四角形吹き出し 15">
            <a:extLst>
              <a:ext uri="{FF2B5EF4-FFF2-40B4-BE49-F238E27FC236}">
                <a16:creationId xmlns:a16="http://schemas.microsoft.com/office/drawing/2014/main" id="{5946F53B-6B00-1EB0-B2A3-8E64413C6C48}"/>
              </a:ext>
            </a:extLst>
          </p:cNvPr>
          <p:cNvSpPr/>
          <p:nvPr/>
        </p:nvSpPr>
        <p:spPr>
          <a:xfrm>
            <a:off x="6483293" y="1950954"/>
            <a:ext cx="966367" cy="469990"/>
          </a:xfrm>
          <a:prstGeom prst="wedgeRectCallout">
            <a:avLst>
              <a:gd name="adj1" fmla="val -64379"/>
              <a:gd name="adj2" fmla="val 576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メンバー名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24" name="四角形吹き出し 15">
            <a:extLst>
              <a:ext uri="{FF2B5EF4-FFF2-40B4-BE49-F238E27FC236}">
                <a16:creationId xmlns:a16="http://schemas.microsoft.com/office/drawing/2014/main" id="{3B5B6EB1-A0EA-FC51-7886-B7BDC992AE4C}"/>
              </a:ext>
            </a:extLst>
          </p:cNvPr>
          <p:cNvSpPr/>
          <p:nvPr/>
        </p:nvSpPr>
        <p:spPr>
          <a:xfrm>
            <a:off x="8442917" y="3476167"/>
            <a:ext cx="1182340" cy="469990"/>
          </a:xfrm>
          <a:prstGeom prst="wedgeRectCallout">
            <a:avLst>
              <a:gd name="adj1" fmla="val -64615"/>
              <a:gd name="adj2" fmla="val 226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メンバーが申請したトピック①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32" name="四角形吹き出し 15">
            <a:extLst>
              <a:ext uri="{FF2B5EF4-FFF2-40B4-BE49-F238E27FC236}">
                <a16:creationId xmlns:a16="http://schemas.microsoft.com/office/drawing/2014/main" id="{4AB3CDDB-DF87-56AE-C49F-DCA0707C4906}"/>
              </a:ext>
            </a:extLst>
          </p:cNvPr>
          <p:cNvSpPr/>
          <p:nvPr/>
        </p:nvSpPr>
        <p:spPr>
          <a:xfrm>
            <a:off x="7295209" y="5522784"/>
            <a:ext cx="2109277" cy="469990"/>
          </a:xfrm>
          <a:prstGeom prst="wedgeRectCallout">
            <a:avLst>
              <a:gd name="adj1" fmla="val 13837"/>
              <a:gd name="adj2" fmla="val -8756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上司・閲覧者が記入できるメモ</a:t>
            </a:r>
            <a:endParaRPr kumimoji="1" lang="en-US" altLang="ja-JP" sz="1050" b="1" dirty="0">
              <a:solidFill>
                <a:schemeClr val="bg2"/>
              </a:solidFill>
            </a:endParaRPr>
          </a:p>
          <a:p>
            <a:r>
              <a:rPr kumimoji="1" lang="ja-JP" altLang="en-US" sz="1050" b="1" dirty="0">
                <a:solidFill>
                  <a:schemeClr val="bg2"/>
                </a:solidFill>
              </a:rPr>
              <a:t>（メンバーにも公開されます）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33" name="四角形吹き出し 15">
            <a:extLst>
              <a:ext uri="{FF2B5EF4-FFF2-40B4-BE49-F238E27FC236}">
                <a16:creationId xmlns:a16="http://schemas.microsoft.com/office/drawing/2014/main" id="{5D1F12EF-8F1D-87CE-21B6-65EE073BD6F2}"/>
              </a:ext>
            </a:extLst>
          </p:cNvPr>
          <p:cNvSpPr/>
          <p:nvPr/>
        </p:nvSpPr>
        <p:spPr>
          <a:xfrm>
            <a:off x="8274115" y="2154747"/>
            <a:ext cx="1182340" cy="469990"/>
          </a:xfrm>
          <a:prstGeom prst="wedgeRectCallout">
            <a:avLst>
              <a:gd name="adj1" fmla="val 10203"/>
              <a:gd name="adj2" fmla="val 8496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アンケート結果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EFAFD53D-26B6-8583-927A-AED1A72DA581}"/>
              </a:ext>
            </a:extLst>
          </p:cNvPr>
          <p:cNvSpPr/>
          <p:nvPr/>
        </p:nvSpPr>
        <p:spPr>
          <a:xfrm>
            <a:off x="5357998" y="3522034"/>
            <a:ext cx="3037764" cy="42412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44E11ED8-44FA-1B96-568C-42A19AD2AB80}"/>
              </a:ext>
            </a:extLst>
          </p:cNvPr>
          <p:cNvSpPr/>
          <p:nvPr/>
        </p:nvSpPr>
        <p:spPr>
          <a:xfrm>
            <a:off x="5357998" y="4554184"/>
            <a:ext cx="3037764" cy="42412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四角形吹き出し 15">
            <a:extLst>
              <a:ext uri="{FF2B5EF4-FFF2-40B4-BE49-F238E27FC236}">
                <a16:creationId xmlns:a16="http://schemas.microsoft.com/office/drawing/2014/main" id="{1FDF58D5-8E18-BD1F-3B36-52FA651E094B}"/>
              </a:ext>
            </a:extLst>
          </p:cNvPr>
          <p:cNvSpPr/>
          <p:nvPr/>
        </p:nvSpPr>
        <p:spPr>
          <a:xfrm>
            <a:off x="8442917" y="4475837"/>
            <a:ext cx="1182340" cy="469990"/>
          </a:xfrm>
          <a:prstGeom prst="wedgeRectCallout">
            <a:avLst>
              <a:gd name="adj1" fmla="val -64615"/>
              <a:gd name="adj2" fmla="val 226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メンバーが申請したトピック②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35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1on1</a:t>
            </a:r>
            <a:r>
              <a:rPr lang="ja-JP" altLang="en-US" dirty="0"/>
              <a:t>の流れ</a:t>
            </a:r>
          </a:p>
        </p:txBody>
      </p:sp>
      <p:pic>
        <p:nvPicPr>
          <p:cNvPr id="2" name="グラフィックス 1">
            <a:extLst>
              <a:ext uri="{FF2B5EF4-FFF2-40B4-BE49-F238E27FC236}">
                <a16:creationId xmlns:a16="http://schemas.microsoft.com/office/drawing/2014/main" id="{7FEA771E-2FE8-8C25-7BBA-E40AEC6F5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3922" y="4037940"/>
            <a:ext cx="495942" cy="495942"/>
          </a:xfrm>
          <a:prstGeom prst="rect">
            <a:avLst/>
          </a:prstGeom>
        </p:spPr>
      </p:pic>
      <p:pic>
        <p:nvPicPr>
          <p:cNvPr id="4" name="グラフィックス 3">
            <a:extLst>
              <a:ext uri="{FF2B5EF4-FFF2-40B4-BE49-F238E27FC236}">
                <a16:creationId xmlns:a16="http://schemas.microsoft.com/office/drawing/2014/main" id="{0CD4E9A2-C94C-F56E-1C2C-79B45AA6C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73922" y="5490414"/>
            <a:ext cx="495942" cy="495942"/>
          </a:xfrm>
          <a:prstGeom prst="rect">
            <a:avLst/>
          </a:prstGeom>
        </p:spPr>
      </p:pic>
      <p:pic>
        <p:nvPicPr>
          <p:cNvPr id="5" name="グラフィックス 4">
            <a:extLst>
              <a:ext uri="{FF2B5EF4-FFF2-40B4-BE49-F238E27FC236}">
                <a16:creationId xmlns:a16="http://schemas.microsoft.com/office/drawing/2014/main" id="{54834BE3-A432-60F1-8948-6646052BA0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73922" y="2480801"/>
            <a:ext cx="495942" cy="49594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6EBD60-E1ED-9FC9-DFD2-32D4A18CB67F}"/>
              </a:ext>
            </a:extLst>
          </p:cNvPr>
          <p:cNvSpPr txBox="1"/>
          <p:nvPr/>
        </p:nvSpPr>
        <p:spPr>
          <a:xfrm>
            <a:off x="1021455" y="2220982"/>
            <a:ext cx="800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人事</a:t>
            </a:r>
            <a:endParaRPr kumimoji="1" lang="ja-JP" altLang="en-US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231E656-6216-7529-E8A9-5EC0EB1D0BEA}"/>
              </a:ext>
            </a:extLst>
          </p:cNvPr>
          <p:cNvSpPr txBox="1"/>
          <p:nvPr/>
        </p:nvSpPr>
        <p:spPr>
          <a:xfrm>
            <a:off x="706582" y="3788915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上司・閲覧者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5E8C927-B888-4B82-0A2C-054E0D1DFE76}"/>
              </a:ext>
            </a:extLst>
          </p:cNvPr>
          <p:cNvSpPr txBox="1"/>
          <p:nvPr/>
        </p:nvSpPr>
        <p:spPr>
          <a:xfrm>
            <a:off x="706582" y="5258721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メンバー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E0FADC0-B75E-F247-838E-62B622C646D5}"/>
              </a:ext>
            </a:extLst>
          </p:cNvPr>
          <p:cNvSpPr/>
          <p:nvPr/>
        </p:nvSpPr>
        <p:spPr>
          <a:xfrm>
            <a:off x="2003852" y="2274894"/>
            <a:ext cx="150756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案内メール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3CFC49E-23C6-CCD8-1C64-18DFADA3CA00}"/>
              </a:ext>
            </a:extLst>
          </p:cNvPr>
          <p:cNvSpPr/>
          <p:nvPr/>
        </p:nvSpPr>
        <p:spPr>
          <a:xfrm>
            <a:off x="2355034" y="3844431"/>
            <a:ext cx="1507569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（</a:t>
            </a:r>
            <a:r>
              <a:rPr kumimoji="1" lang="en-US" altLang="ja-JP" sz="900" b="1" dirty="0">
                <a:solidFill>
                  <a:schemeClr val="bg2"/>
                </a:solidFill>
                <a:latin typeface="DengXian"/>
                <a:ea typeface="游ゴシック"/>
              </a:rPr>
              <a:t>Outlook</a:t>
            </a: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連携・通知）</a:t>
            </a:r>
            <a:endParaRPr kumimoji="1" lang="ja-JP" altLang="en-US" sz="1200" b="1" dirty="0">
              <a:solidFill>
                <a:schemeClr val="bg2"/>
              </a:solidFill>
              <a:latin typeface="DengXian"/>
              <a:ea typeface="游ゴシック"/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4A29492A-0ED3-730E-220C-2CF6A0390D0C}"/>
              </a:ext>
            </a:extLst>
          </p:cNvPr>
          <p:cNvSpPr/>
          <p:nvPr/>
        </p:nvSpPr>
        <p:spPr>
          <a:xfrm>
            <a:off x="2355034" y="5284507"/>
            <a:ext cx="150756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rgbClr val="333333"/>
                </a:solidFill>
                <a:latin typeface="DengXian"/>
                <a:ea typeface="游ゴシック"/>
              </a:rPr>
              <a:t>（</a:t>
            </a:r>
            <a:r>
              <a:rPr kumimoji="1" lang="en-US" altLang="ja-JP" sz="900" b="1" dirty="0">
                <a:solidFill>
                  <a:srgbClr val="333333"/>
                </a:solidFill>
                <a:latin typeface="DengXian"/>
                <a:ea typeface="游ゴシック"/>
              </a:rPr>
              <a:t>Outlook</a:t>
            </a:r>
            <a:r>
              <a:rPr kumimoji="1" lang="ja-JP" altLang="en-US" sz="900" b="1" dirty="0">
                <a:solidFill>
                  <a:srgbClr val="333333"/>
                </a:solidFill>
                <a:latin typeface="DengXian"/>
                <a:ea typeface="游ゴシック"/>
              </a:rPr>
              <a:t>連携・通知）</a:t>
            </a:r>
            <a:endParaRPr kumimoji="1" lang="ja-JP" altLang="en-US" sz="1200" b="1" dirty="0">
              <a:solidFill>
                <a:srgbClr val="333333"/>
              </a:solidFill>
              <a:latin typeface="DengXian"/>
              <a:ea typeface="游ゴシック"/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D178BD7B-FF9E-6B2A-8328-C1809B4CA986}"/>
              </a:ext>
            </a:extLst>
          </p:cNvPr>
          <p:cNvSpPr/>
          <p:nvPr/>
        </p:nvSpPr>
        <p:spPr>
          <a:xfrm>
            <a:off x="4150136" y="3844938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予定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作成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133A551B-69C8-C259-C6CA-2977A9ABDB50}"/>
              </a:ext>
            </a:extLst>
          </p:cNvPr>
          <p:cNvSpPr/>
          <p:nvPr/>
        </p:nvSpPr>
        <p:spPr>
          <a:xfrm>
            <a:off x="4150136" y="5284507"/>
            <a:ext cx="997361" cy="7018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6E7EF87B-FC5F-6CAB-FE16-EB7A6C893C65}"/>
              </a:ext>
            </a:extLst>
          </p:cNvPr>
          <p:cNvCxnSpPr>
            <a:cxnSpLocks/>
            <a:endCxn id="12" idx="1"/>
          </p:cNvCxnSpPr>
          <p:nvPr/>
        </p:nvCxnSpPr>
        <p:spPr>
          <a:xfrm rot="16200000" flipH="1">
            <a:off x="1645077" y="3485398"/>
            <a:ext cx="1218613" cy="201302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80960F48-2586-F97F-A192-8277DE190D76}"/>
              </a:ext>
            </a:extLst>
          </p:cNvPr>
          <p:cNvCxnSpPr>
            <a:cxnSpLocks/>
            <a:endCxn id="14" idx="1"/>
          </p:cNvCxnSpPr>
          <p:nvPr/>
        </p:nvCxnSpPr>
        <p:spPr>
          <a:xfrm rot="16200000" flipH="1">
            <a:off x="957403" y="4237801"/>
            <a:ext cx="2593958" cy="201303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88427470-5F36-AA96-F86D-59E7D0D30363}"/>
              </a:ext>
            </a:extLst>
          </p:cNvPr>
          <p:cNvCxnSpPr>
            <a:stCxn id="12" idx="3"/>
            <a:endCxn id="16" idx="1"/>
          </p:cNvCxnSpPr>
          <p:nvPr/>
        </p:nvCxnSpPr>
        <p:spPr>
          <a:xfrm>
            <a:off x="3862603" y="4195356"/>
            <a:ext cx="287533" cy="507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E3419536-2879-22D7-0D8A-5CB272C9B0F4}"/>
              </a:ext>
            </a:extLst>
          </p:cNvPr>
          <p:cNvCxnSpPr>
            <a:cxnSpLocks/>
            <a:stCxn id="16" idx="2"/>
            <a:endCxn id="23" idx="0"/>
          </p:cNvCxnSpPr>
          <p:nvPr/>
        </p:nvCxnSpPr>
        <p:spPr>
          <a:xfrm>
            <a:off x="4648817" y="4546787"/>
            <a:ext cx="0" cy="73772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4C4F006A-2ADF-DC9B-6031-BBF87A806922}"/>
              </a:ext>
            </a:extLst>
          </p:cNvPr>
          <p:cNvSpPr/>
          <p:nvPr/>
        </p:nvSpPr>
        <p:spPr>
          <a:xfrm>
            <a:off x="5432306" y="5284507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トピック設定</a:t>
            </a: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08F91C9A-6D76-78EC-A32B-25A65F1F0758}"/>
              </a:ext>
            </a:extLst>
          </p:cNvPr>
          <p:cNvSpPr/>
          <p:nvPr/>
        </p:nvSpPr>
        <p:spPr>
          <a:xfrm>
            <a:off x="5432306" y="3821732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AB7C1DAA-E013-B8A3-594D-90952CB54D9C}"/>
              </a:ext>
            </a:extLst>
          </p:cNvPr>
          <p:cNvCxnSpPr>
            <a:cxnSpLocks/>
            <a:endCxn id="47" idx="1"/>
          </p:cNvCxnSpPr>
          <p:nvPr/>
        </p:nvCxnSpPr>
        <p:spPr>
          <a:xfrm>
            <a:off x="5136724" y="5635432"/>
            <a:ext cx="29558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03CAD939-553A-C4EB-380F-D05B31954F24}"/>
              </a:ext>
            </a:extLst>
          </p:cNvPr>
          <p:cNvCxnSpPr>
            <a:cxnSpLocks/>
            <a:stCxn id="47" idx="0"/>
            <a:endCxn id="48" idx="2"/>
          </p:cNvCxnSpPr>
          <p:nvPr/>
        </p:nvCxnSpPr>
        <p:spPr>
          <a:xfrm flipV="1">
            <a:off x="5930987" y="4523581"/>
            <a:ext cx="0" cy="760926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図 55">
            <a:extLst>
              <a:ext uri="{FF2B5EF4-FFF2-40B4-BE49-F238E27FC236}">
                <a16:creationId xmlns:a16="http://schemas.microsoft.com/office/drawing/2014/main" id="{E29AE851-6331-757C-8195-0BFA1B3569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505" y="4726411"/>
            <a:ext cx="251062" cy="251062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1AFE9B52-68F7-174F-2EDA-4A53059BCE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960" y="3089307"/>
            <a:ext cx="251062" cy="251062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309F5ADE-BAAC-15C9-0E85-C5558FCEEE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958" y="4726411"/>
            <a:ext cx="251062" cy="251062"/>
          </a:xfrm>
          <a:prstGeom prst="rect">
            <a:avLst/>
          </a:prstGeom>
        </p:spPr>
      </p:pic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66656C1D-34C9-92FE-FD64-58B17AD7CE1C}"/>
              </a:ext>
            </a:extLst>
          </p:cNvPr>
          <p:cNvSpPr/>
          <p:nvPr/>
        </p:nvSpPr>
        <p:spPr>
          <a:xfrm>
            <a:off x="6733816" y="3821732"/>
            <a:ext cx="99736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メモ記入</a:t>
            </a: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C0E57C2A-270A-A3EC-85FD-7B9A240210AF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6429667" y="4172657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CE2D668B-9E97-86AB-5572-2D01AE0A1BA6}"/>
              </a:ext>
            </a:extLst>
          </p:cNvPr>
          <p:cNvCxnSpPr>
            <a:cxnSpLocks/>
          </p:cNvCxnSpPr>
          <p:nvPr/>
        </p:nvCxnSpPr>
        <p:spPr>
          <a:xfrm>
            <a:off x="6429667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76F4F776-73D5-6234-0082-927B71302996}"/>
              </a:ext>
            </a:extLst>
          </p:cNvPr>
          <p:cNvSpPr/>
          <p:nvPr/>
        </p:nvSpPr>
        <p:spPr>
          <a:xfrm>
            <a:off x="8025274" y="3821732"/>
            <a:ext cx="99736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1on1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履歴</a:t>
            </a:r>
            <a:b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振り返り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042CBD2-B1FA-C8C6-280B-D988325E357C}"/>
              </a:ext>
            </a:extLst>
          </p:cNvPr>
          <p:cNvCxnSpPr>
            <a:cxnSpLocks/>
          </p:cNvCxnSpPr>
          <p:nvPr/>
        </p:nvCxnSpPr>
        <p:spPr>
          <a:xfrm>
            <a:off x="7731177" y="4172657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0AC6FB33-150C-E575-E397-3B71D09FC3BB}"/>
              </a:ext>
            </a:extLst>
          </p:cNvPr>
          <p:cNvCxnSpPr>
            <a:cxnSpLocks/>
          </p:cNvCxnSpPr>
          <p:nvPr/>
        </p:nvCxnSpPr>
        <p:spPr>
          <a:xfrm>
            <a:off x="7731177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矢印: 五方向 30">
            <a:extLst>
              <a:ext uri="{FF2B5EF4-FFF2-40B4-BE49-F238E27FC236}">
                <a16:creationId xmlns:a16="http://schemas.microsoft.com/office/drawing/2014/main" id="{2BDEFEBE-D49D-C4D7-D255-C955CADADBC0}"/>
              </a:ext>
            </a:extLst>
          </p:cNvPr>
          <p:cNvSpPr/>
          <p:nvPr/>
        </p:nvSpPr>
        <p:spPr>
          <a:xfrm>
            <a:off x="2003852" y="1809212"/>
            <a:ext cx="4532933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前</a:t>
            </a:r>
          </a:p>
        </p:txBody>
      </p:sp>
      <p:sp>
        <p:nvSpPr>
          <p:cNvPr id="32" name="矢印: 五方向 31">
            <a:extLst>
              <a:ext uri="{FF2B5EF4-FFF2-40B4-BE49-F238E27FC236}">
                <a16:creationId xmlns:a16="http://schemas.microsoft.com/office/drawing/2014/main" id="{A1A3CADA-9D49-66E2-9036-3EAD50BB7690}"/>
              </a:ext>
            </a:extLst>
          </p:cNvPr>
          <p:cNvSpPr/>
          <p:nvPr/>
        </p:nvSpPr>
        <p:spPr>
          <a:xfrm>
            <a:off x="6536785" y="1809212"/>
            <a:ext cx="1249251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中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33" name="矢印: 五方向 32">
            <a:extLst>
              <a:ext uri="{FF2B5EF4-FFF2-40B4-BE49-F238E27FC236}">
                <a16:creationId xmlns:a16="http://schemas.microsoft.com/office/drawing/2014/main" id="{7D804FAA-9ADB-9A52-E658-BEF599692150}"/>
              </a:ext>
            </a:extLst>
          </p:cNvPr>
          <p:cNvSpPr/>
          <p:nvPr/>
        </p:nvSpPr>
        <p:spPr>
          <a:xfrm>
            <a:off x="7786036" y="1809212"/>
            <a:ext cx="1236599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後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11" name="四角形吹き出し 15">
            <a:extLst>
              <a:ext uri="{FF2B5EF4-FFF2-40B4-BE49-F238E27FC236}">
                <a16:creationId xmlns:a16="http://schemas.microsoft.com/office/drawing/2014/main" id="{9E68B74E-8213-DC5A-877F-AE4A1E88F261}"/>
              </a:ext>
            </a:extLst>
          </p:cNvPr>
          <p:cNvSpPr/>
          <p:nvPr/>
        </p:nvSpPr>
        <p:spPr>
          <a:xfrm>
            <a:off x="2425571" y="4623596"/>
            <a:ext cx="2010839" cy="615837"/>
          </a:xfrm>
          <a:prstGeom prst="wedgeRectCallout">
            <a:avLst>
              <a:gd name="adj1" fmla="val 59991"/>
              <a:gd name="adj2" fmla="val -363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bg2"/>
                </a:solidFill>
              </a:rPr>
              <a:t>インサイズから予定を招集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すると、</a:t>
            </a:r>
            <a:r>
              <a:rPr kumimoji="1" lang="en-US" altLang="ja-JP" sz="1100" b="1" dirty="0">
                <a:solidFill>
                  <a:schemeClr val="bg2"/>
                </a:solidFill>
              </a:rPr>
              <a:t>Outlook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の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スケジュールに連携されます。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F75225D-C1D7-C361-EAB0-558EDDE0A786}"/>
              </a:ext>
            </a:extLst>
          </p:cNvPr>
          <p:cNvSpPr/>
          <p:nvPr/>
        </p:nvSpPr>
        <p:spPr>
          <a:xfrm>
            <a:off x="327897" y="803389"/>
            <a:ext cx="9250206" cy="689206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案内メールが届いたら、初期設定後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インサイズから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の招集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を行ってください。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当日に、メンバーからの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トピック申請通知が届きます。必ずご確認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ください。</a:t>
            </a: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7FBC9E21-5830-0059-2283-4F58387B7CD9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065997C8-2E6F-EC17-5079-E6F6DD8EE5A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D73C513D-D331-475D-FF17-A92CBE854D2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E2CBBE12-BF2D-9EC4-DE3C-904E402BFCE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44" name="図 43">
                <a:extLst>
                  <a:ext uri="{FF2B5EF4-FFF2-40B4-BE49-F238E27FC236}">
                    <a16:creationId xmlns:a16="http://schemas.microsoft.com/office/drawing/2014/main" id="{20128A7F-5A3B-07A9-67D9-155BDAD1BF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E464FFD-B7D8-67B0-5172-A552F430C9CE}"/>
              </a:ext>
            </a:extLst>
          </p:cNvPr>
          <p:cNvSpPr txBox="1"/>
          <p:nvPr/>
        </p:nvSpPr>
        <p:spPr>
          <a:xfrm>
            <a:off x="5920044" y="4938598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dirty="0"/>
              <a:t>1on1</a:t>
            </a:r>
            <a:r>
              <a:rPr kumimoji="1" lang="ja-JP" altLang="en-US" sz="700" dirty="0"/>
              <a:t>当日に通知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869ED26-2DC8-F427-4183-7143C496E491}"/>
              </a:ext>
            </a:extLst>
          </p:cNvPr>
          <p:cNvSpPr txBox="1"/>
          <p:nvPr/>
        </p:nvSpPr>
        <p:spPr>
          <a:xfrm>
            <a:off x="4622497" y="4938598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作成直後に通知</a:t>
            </a:r>
          </a:p>
        </p:txBody>
      </p:sp>
    </p:spTree>
    <p:extLst>
      <p:ext uri="{BB962C8B-B14F-4D97-AF65-F5344CB8AC3E}">
        <p14:creationId xmlns:p14="http://schemas.microsoft.com/office/powerpoint/2010/main" val="3440485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参考）</a:t>
            </a:r>
            <a:r>
              <a:rPr lang="en-US" altLang="ja-JP" dirty="0"/>
              <a:t>1on1</a:t>
            </a:r>
            <a:r>
              <a:rPr lang="ja-JP" altLang="en-US" dirty="0"/>
              <a:t>の流れ　アンケートと同時に実施する場合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9C58644-49AD-D01A-8528-8D0E57F0716B}"/>
              </a:ext>
            </a:extLst>
          </p:cNvPr>
          <p:cNvSpPr/>
          <p:nvPr/>
        </p:nvSpPr>
        <p:spPr>
          <a:xfrm>
            <a:off x="327897" y="803389"/>
            <a:ext cx="9250206" cy="689206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アンケートを実施する場合、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案内メールと同時に回答依頼メール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が届きます。</a:t>
            </a:r>
            <a:b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アンケート結果が出るタイミングで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を実施し、これまで通りレポートをご参考ください。</a:t>
            </a:r>
          </a:p>
        </p:txBody>
      </p:sp>
      <p:pic>
        <p:nvPicPr>
          <p:cNvPr id="18" name="グラフィックス 17">
            <a:extLst>
              <a:ext uri="{FF2B5EF4-FFF2-40B4-BE49-F238E27FC236}">
                <a16:creationId xmlns:a16="http://schemas.microsoft.com/office/drawing/2014/main" id="{65FB5A0D-E5C2-ED73-AF19-76B4214DC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430" y="4037940"/>
            <a:ext cx="495942" cy="495942"/>
          </a:xfrm>
          <a:prstGeom prst="rect">
            <a:avLst/>
          </a:prstGeom>
        </p:spPr>
      </p:pic>
      <p:pic>
        <p:nvPicPr>
          <p:cNvPr id="19" name="グラフィックス 18">
            <a:extLst>
              <a:ext uri="{FF2B5EF4-FFF2-40B4-BE49-F238E27FC236}">
                <a16:creationId xmlns:a16="http://schemas.microsoft.com/office/drawing/2014/main" id="{C80BAED9-84D7-3A90-CA9A-2EE1FA726F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430" y="5490414"/>
            <a:ext cx="495942" cy="495942"/>
          </a:xfrm>
          <a:prstGeom prst="rect">
            <a:avLst/>
          </a:prstGeom>
        </p:spPr>
      </p:pic>
      <p:pic>
        <p:nvPicPr>
          <p:cNvPr id="20" name="グラフィックス 19">
            <a:extLst>
              <a:ext uri="{FF2B5EF4-FFF2-40B4-BE49-F238E27FC236}">
                <a16:creationId xmlns:a16="http://schemas.microsoft.com/office/drawing/2014/main" id="{0F727E1A-29DF-4A43-5B8B-6C63F25BAA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2430" y="2480801"/>
            <a:ext cx="495942" cy="49594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EF5517F-9E68-7F2F-27B9-DB08FAA66051}"/>
              </a:ext>
            </a:extLst>
          </p:cNvPr>
          <p:cNvSpPr txBox="1"/>
          <p:nvPr/>
        </p:nvSpPr>
        <p:spPr>
          <a:xfrm>
            <a:off x="249963" y="2220982"/>
            <a:ext cx="800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人事</a:t>
            </a:r>
            <a:endParaRPr kumimoji="1" lang="ja-JP" altLang="en-US" b="1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A1A20D-E586-EBFA-C3CE-FBA0A7E59999}"/>
              </a:ext>
            </a:extLst>
          </p:cNvPr>
          <p:cNvSpPr txBox="1"/>
          <p:nvPr/>
        </p:nvSpPr>
        <p:spPr>
          <a:xfrm>
            <a:off x="-64910" y="3788915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上司・閲覧者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C4050F-0B63-9646-BFAA-7C9B9CA88564}"/>
              </a:ext>
            </a:extLst>
          </p:cNvPr>
          <p:cNvSpPr txBox="1"/>
          <p:nvPr/>
        </p:nvSpPr>
        <p:spPr>
          <a:xfrm>
            <a:off x="-64910" y="5337181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メンバー</a:t>
            </a: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3AE91207-3CB3-D514-B80A-A0C4B1E0BBB1}"/>
              </a:ext>
            </a:extLst>
          </p:cNvPr>
          <p:cNvSpPr/>
          <p:nvPr/>
        </p:nvSpPr>
        <p:spPr>
          <a:xfrm>
            <a:off x="1460026" y="2793512"/>
            <a:ext cx="1298195" cy="4283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案内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メール</a:t>
            </a:r>
            <a:endParaRPr kumimoji="1" lang="en-US" altLang="ja-JP" sz="1200" b="1" dirty="0">
              <a:solidFill>
                <a:srgbClr val="333333"/>
              </a:solidFill>
              <a:latin typeface="DengXian"/>
              <a:ea typeface="游ゴシック"/>
            </a:endParaRP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4BF1076B-274F-F46D-2A1F-11EC52BB1A43}"/>
              </a:ext>
            </a:extLst>
          </p:cNvPr>
          <p:cNvSpPr/>
          <p:nvPr/>
        </p:nvSpPr>
        <p:spPr>
          <a:xfrm>
            <a:off x="1583543" y="3844431"/>
            <a:ext cx="1016049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アンケート回答</a:t>
            </a:r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9663AD69-F673-DDFD-4511-C5E9254513A5}"/>
              </a:ext>
            </a:extLst>
          </p:cNvPr>
          <p:cNvSpPr/>
          <p:nvPr/>
        </p:nvSpPr>
        <p:spPr>
          <a:xfrm>
            <a:off x="1583543" y="5284507"/>
            <a:ext cx="101604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アンケート回答</a:t>
            </a: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F1897129-D964-459C-AD87-889EEADB7389}"/>
              </a:ext>
            </a:extLst>
          </p:cNvPr>
          <p:cNvSpPr/>
          <p:nvPr/>
        </p:nvSpPr>
        <p:spPr>
          <a:xfrm>
            <a:off x="3909800" y="3844938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予定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作成</a:t>
            </a: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E96EC906-BF32-5C96-86D7-862C2D2FA352}"/>
              </a:ext>
            </a:extLst>
          </p:cNvPr>
          <p:cNvSpPr/>
          <p:nvPr/>
        </p:nvSpPr>
        <p:spPr>
          <a:xfrm>
            <a:off x="3900035" y="5284507"/>
            <a:ext cx="997361" cy="7018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66" name="コネクタ: カギ線 65">
            <a:extLst>
              <a:ext uri="{FF2B5EF4-FFF2-40B4-BE49-F238E27FC236}">
                <a16:creationId xmlns:a16="http://schemas.microsoft.com/office/drawing/2014/main" id="{700C61CB-175E-0F59-10E4-7251B1B3AD99}"/>
              </a:ext>
            </a:extLst>
          </p:cNvPr>
          <p:cNvCxnSpPr>
            <a:cxnSpLocks/>
            <a:endCxn id="38" idx="1"/>
          </p:cNvCxnSpPr>
          <p:nvPr/>
        </p:nvCxnSpPr>
        <p:spPr>
          <a:xfrm rot="16200000" flipH="1">
            <a:off x="873584" y="3485397"/>
            <a:ext cx="1218614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コネクタ: カギ線 66">
            <a:extLst>
              <a:ext uri="{FF2B5EF4-FFF2-40B4-BE49-F238E27FC236}">
                <a16:creationId xmlns:a16="http://schemas.microsoft.com/office/drawing/2014/main" id="{055795CC-F5F4-7EC0-452D-5579F25A7B76}"/>
              </a:ext>
            </a:extLst>
          </p:cNvPr>
          <p:cNvCxnSpPr>
            <a:cxnSpLocks/>
            <a:endCxn id="43" idx="1"/>
          </p:cNvCxnSpPr>
          <p:nvPr/>
        </p:nvCxnSpPr>
        <p:spPr>
          <a:xfrm rot="16200000" flipH="1">
            <a:off x="24059" y="4075947"/>
            <a:ext cx="2917665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401ECC3C-4492-D842-593F-A99769F854D3}"/>
              </a:ext>
            </a:extLst>
          </p:cNvPr>
          <p:cNvCxnSpPr>
            <a:cxnSpLocks/>
            <a:stCxn id="45" idx="2"/>
            <a:endCxn id="51" idx="0"/>
          </p:cNvCxnSpPr>
          <p:nvPr/>
        </p:nvCxnSpPr>
        <p:spPr>
          <a:xfrm flipH="1">
            <a:off x="4398716" y="4546787"/>
            <a:ext cx="0" cy="73772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8EC5DC88-ACD2-CDD4-F212-882144C50EBE}"/>
              </a:ext>
            </a:extLst>
          </p:cNvPr>
          <p:cNvSpPr/>
          <p:nvPr/>
        </p:nvSpPr>
        <p:spPr>
          <a:xfrm>
            <a:off x="5048926" y="5284507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トピック設定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6FB824F5-CC12-7D54-694C-7B0870115775}"/>
              </a:ext>
            </a:extLst>
          </p:cNvPr>
          <p:cNvSpPr/>
          <p:nvPr/>
        </p:nvSpPr>
        <p:spPr>
          <a:xfrm>
            <a:off x="5088275" y="3821732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94F65418-CC21-3144-6A47-0D80C887E11E}"/>
              </a:ext>
            </a:extLst>
          </p:cNvPr>
          <p:cNvCxnSpPr>
            <a:cxnSpLocks/>
            <a:endCxn id="73" idx="1"/>
          </p:cNvCxnSpPr>
          <p:nvPr/>
        </p:nvCxnSpPr>
        <p:spPr>
          <a:xfrm>
            <a:off x="4891897" y="5635432"/>
            <a:ext cx="157029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ABA8513D-B502-19A7-AAAA-B574CBA0F3D4}"/>
              </a:ext>
            </a:extLst>
          </p:cNvPr>
          <p:cNvCxnSpPr>
            <a:cxnSpLocks/>
            <a:stCxn id="73" idx="0"/>
            <a:endCxn id="74" idx="2"/>
          </p:cNvCxnSpPr>
          <p:nvPr/>
        </p:nvCxnSpPr>
        <p:spPr>
          <a:xfrm flipV="1">
            <a:off x="5547607" y="4523581"/>
            <a:ext cx="0" cy="760926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図 76">
            <a:extLst>
              <a:ext uri="{FF2B5EF4-FFF2-40B4-BE49-F238E27FC236}">
                <a16:creationId xmlns:a16="http://schemas.microsoft.com/office/drawing/2014/main" id="{5870D79E-A5E9-E5A0-227E-925F323CD7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935" y="4726411"/>
            <a:ext cx="251062" cy="251062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116F9F5E-764E-1511-740C-234C3C5078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68" y="3263560"/>
            <a:ext cx="251062" cy="251062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75A75A9E-C1E6-6AC4-7F6C-DDC6494ED7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256" y="4726411"/>
            <a:ext cx="251062" cy="251062"/>
          </a:xfrm>
          <a:prstGeom prst="rect">
            <a:avLst/>
          </a:prstGeom>
        </p:spPr>
      </p:pic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0F9B93B3-5C87-A66D-C395-435C35E4E104}"/>
              </a:ext>
            </a:extLst>
          </p:cNvPr>
          <p:cNvSpPr/>
          <p:nvPr/>
        </p:nvSpPr>
        <p:spPr>
          <a:xfrm>
            <a:off x="7529499" y="3821732"/>
            <a:ext cx="90210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レポート参照</a:t>
            </a:r>
            <a:endParaRPr kumimoji="1" lang="en-US" altLang="ja-JP" sz="1200" b="1" dirty="0">
              <a:solidFill>
                <a:srgbClr val="333333"/>
              </a:solidFill>
              <a:latin typeface="DengXian"/>
              <a:ea typeface="游ゴシック"/>
            </a:endParaRPr>
          </a:p>
          <a:p>
            <a:pPr algn="ctr"/>
            <a:endParaRPr kumimoji="1" lang="en-US" altLang="ja-JP" sz="1200" b="1" dirty="0">
              <a:solidFill>
                <a:srgbClr val="333333"/>
              </a:solidFill>
              <a:latin typeface="DengXian"/>
              <a:ea typeface="游ゴシック"/>
            </a:endParaRPr>
          </a:p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メモ記入</a:t>
            </a: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8EA7D63D-FA0A-4164-CDB1-DA10934EC508}"/>
              </a:ext>
            </a:extLst>
          </p:cNvPr>
          <p:cNvCxnSpPr>
            <a:cxnSpLocks/>
          </p:cNvCxnSpPr>
          <p:nvPr/>
        </p:nvCxnSpPr>
        <p:spPr>
          <a:xfrm>
            <a:off x="6934172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1E5B8494-CB38-3E7C-506B-14505C61C453}"/>
              </a:ext>
            </a:extLst>
          </p:cNvPr>
          <p:cNvSpPr/>
          <p:nvPr/>
        </p:nvSpPr>
        <p:spPr>
          <a:xfrm>
            <a:off x="8676002" y="3821732"/>
            <a:ext cx="90210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1on1</a:t>
            </a:r>
            <a:b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履歴</a:t>
            </a:r>
            <a:b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振り返り</a:t>
            </a: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7735193A-1B05-C1FC-B4F2-48244FF06CC7}"/>
              </a:ext>
            </a:extLst>
          </p:cNvPr>
          <p:cNvCxnSpPr>
            <a:cxnSpLocks/>
          </p:cNvCxnSpPr>
          <p:nvPr/>
        </p:nvCxnSpPr>
        <p:spPr>
          <a:xfrm>
            <a:off x="8431600" y="4172657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75A4E242-9E29-8BCD-601F-CCF3467A92B1}"/>
              </a:ext>
            </a:extLst>
          </p:cNvPr>
          <p:cNvCxnSpPr>
            <a:cxnSpLocks/>
          </p:cNvCxnSpPr>
          <p:nvPr/>
        </p:nvCxnSpPr>
        <p:spPr>
          <a:xfrm>
            <a:off x="8431600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矢印: 五方向 86">
            <a:extLst>
              <a:ext uri="{FF2B5EF4-FFF2-40B4-BE49-F238E27FC236}">
                <a16:creationId xmlns:a16="http://schemas.microsoft.com/office/drawing/2014/main" id="{46B09222-45D9-501C-3A25-A0FA2BC242BC}"/>
              </a:ext>
            </a:extLst>
          </p:cNvPr>
          <p:cNvSpPr/>
          <p:nvPr/>
        </p:nvSpPr>
        <p:spPr>
          <a:xfrm>
            <a:off x="1232361" y="1809212"/>
            <a:ext cx="6282018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前</a:t>
            </a:r>
          </a:p>
        </p:txBody>
      </p:sp>
      <p:sp>
        <p:nvSpPr>
          <p:cNvPr id="88" name="矢印: 五方向 87">
            <a:extLst>
              <a:ext uri="{FF2B5EF4-FFF2-40B4-BE49-F238E27FC236}">
                <a16:creationId xmlns:a16="http://schemas.microsoft.com/office/drawing/2014/main" id="{F3144413-C210-3EF9-4FE2-D78D0A672117}"/>
              </a:ext>
            </a:extLst>
          </p:cNvPr>
          <p:cNvSpPr/>
          <p:nvPr/>
        </p:nvSpPr>
        <p:spPr>
          <a:xfrm>
            <a:off x="7514378" y="1809212"/>
            <a:ext cx="1053225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中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89" name="矢印: 五方向 88">
            <a:extLst>
              <a:ext uri="{FF2B5EF4-FFF2-40B4-BE49-F238E27FC236}">
                <a16:creationId xmlns:a16="http://schemas.microsoft.com/office/drawing/2014/main" id="{2375C25C-0C3B-4EA7-0950-6866CEE47125}"/>
              </a:ext>
            </a:extLst>
          </p:cNvPr>
          <p:cNvSpPr/>
          <p:nvPr/>
        </p:nvSpPr>
        <p:spPr>
          <a:xfrm>
            <a:off x="8567603" y="1809212"/>
            <a:ext cx="1042559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後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99" name="四角形: 角を丸くする 98">
            <a:extLst>
              <a:ext uri="{FF2B5EF4-FFF2-40B4-BE49-F238E27FC236}">
                <a16:creationId xmlns:a16="http://schemas.microsoft.com/office/drawing/2014/main" id="{59DF66D3-C933-551A-F48A-C0361C08FFB6}"/>
              </a:ext>
            </a:extLst>
          </p:cNvPr>
          <p:cNvSpPr/>
          <p:nvPr/>
        </p:nvSpPr>
        <p:spPr>
          <a:xfrm>
            <a:off x="5697504" y="2274894"/>
            <a:ext cx="941153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結果通知メール</a:t>
            </a:r>
          </a:p>
        </p:txBody>
      </p:sp>
      <p:sp>
        <p:nvSpPr>
          <p:cNvPr id="104" name="四角形: 角を丸くする 103">
            <a:extLst>
              <a:ext uri="{FF2B5EF4-FFF2-40B4-BE49-F238E27FC236}">
                <a16:creationId xmlns:a16="http://schemas.microsoft.com/office/drawing/2014/main" id="{B4718B27-CCCA-D5BC-A01B-0B2ADA1B6DE6}"/>
              </a:ext>
            </a:extLst>
          </p:cNvPr>
          <p:cNvSpPr/>
          <p:nvPr/>
        </p:nvSpPr>
        <p:spPr>
          <a:xfrm>
            <a:off x="6356692" y="3825683"/>
            <a:ext cx="902100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レポート確認</a:t>
            </a:r>
          </a:p>
        </p:txBody>
      </p: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3EAE5D75-1573-628E-B080-DB90FF73756C}"/>
              </a:ext>
            </a:extLst>
          </p:cNvPr>
          <p:cNvSpPr/>
          <p:nvPr/>
        </p:nvSpPr>
        <p:spPr>
          <a:xfrm>
            <a:off x="6382997" y="5284505"/>
            <a:ext cx="902100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レポート確認</a:t>
            </a:r>
          </a:p>
        </p:txBody>
      </p:sp>
      <p:cxnSp>
        <p:nvCxnSpPr>
          <p:cNvPr id="132" name="直線矢印コネクタ 131">
            <a:extLst>
              <a:ext uri="{FF2B5EF4-FFF2-40B4-BE49-F238E27FC236}">
                <a16:creationId xmlns:a16="http://schemas.microsoft.com/office/drawing/2014/main" id="{49A94D67-17A8-9F0D-94D0-365E305E4995}"/>
              </a:ext>
            </a:extLst>
          </p:cNvPr>
          <p:cNvCxnSpPr>
            <a:cxnSpLocks/>
          </p:cNvCxnSpPr>
          <p:nvPr/>
        </p:nvCxnSpPr>
        <p:spPr>
          <a:xfrm flipV="1">
            <a:off x="7277838" y="4172656"/>
            <a:ext cx="24440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矢印コネクタ 134">
            <a:extLst>
              <a:ext uri="{FF2B5EF4-FFF2-40B4-BE49-F238E27FC236}">
                <a16:creationId xmlns:a16="http://schemas.microsoft.com/office/drawing/2014/main" id="{015C51D7-1819-BA74-C296-FD8DE3D39FB1}"/>
              </a:ext>
            </a:extLst>
          </p:cNvPr>
          <p:cNvCxnSpPr>
            <a:cxnSpLocks/>
          </p:cNvCxnSpPr>
          <p:nvPr/>
        </p:nvCxnSpPr>
        <p:spPr>
          <a:xfrm flipV="1">
            <a:off x="7285097" y="5631477"/>
            <a:ext cx="24440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B992A23A-8338-B663-9668-35252C260B2C}"/>
              </a:ext>
            </a:extLst>
          </p:cNvPr>
          <p:cNvSpPr/>
          <p:nvPr/>
        </p:nvSpPr>
        <p:spPr>
          <a:xfrm>
            <a:off x="2758221" y="3843885"/>
            <a:ext cx="1007940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（</a:t>
            </a:r>
            <a:r>
              <a:rPr kumimoji="1" lang="en-US" altLang="ja-JP" sz="900" b="1" dirty="0">
                <a:solidFill>
                  <a:schemeClr val="bg2"/>
                </a:solidFill>
                <a:latin typeface="DengXian"/>
                <a:ea typeface="游ゴシック"/>
              </a:rPr>
              <a:t>Outlook</a:t>
            </a: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連携・通知）</a:t>
            </a:r>
            <a:endParaRPr kumimoji="1" lang="ja-JP" altLang="en-US" sz="1200" b="1" dirty="0">
              <a:solidFill>
                <a:schemeClr val="bg2"/>
              </a:solidFill>
              <a:latin typeface="DengXian"/>
              <a:ea typeface="游ゴシック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379709B-230E-953D-199A-ABC67166B0B2}"/>
              </a:ext>
            </a:extLst>
          </p:cNvPr>
          <p:cNvCxnSpPr>
            <a:cxnSpLocks/>
            <a:stCxn id="8" idx="3"/>
            <a:endCxn id="45" idx="1"/>
          </p:cNvCxnSpPr>
          <p:nvPr/>
        </p:nvCxnSpPr>
        <p:spPr>
          <a:xfrm>
            <a:off x="3766161" y="4194810"/>
            <a:ext cx="143639" cy="1053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コネクタ: カギ線 27">
            <a:extLst>
              <a:ext uri="{FF2B5EF4-FFF2-40B4-BE49-F238E27FC236}">
                <a16:creationId xmlns:a16="http://schemas.microsoft.com/office/drawing/2014/main" id="{98A83ACA-1221-E8D2-1C57-002B65386F4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63515" y="3485397"/>
            <a:ext cx="1218614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B708FDD6-8BAD-6335-BAEE-AF819F939E9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75842" y="4237800"/>
            <a:ext cx="2593958" cy="201306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>
            <a:extLst>
              <a:ext uri="{FF2B5EF4-FFF2-40B4-BE49-F238E27FC236}">
                <a16:creationId xmlns:a16="http://schemas.microsoft.com/office/drawing/2014/main" id="{4679D22F-E74C-F7B9-85E5-AE0BF1EE48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615" y="3089307"/>
            <a:ext cx="251062" cy="251062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672AF4A-8022-8D79-F5F3-3B9856BCFCCB}"/>
              </a:ext>
            </a:extLst>
          </p:cNvPr>
          <p:cNvGrpSpPr/>
          <p:nvPr/>
        </p:nvGrpSpPr>
        <p:grpSpPr>
          <a:xfrm>
            <a:off x="7132680" y="-13050"/>
            <a:ext cx="2782547" cy="1147565"/>
            <a:chOff x="7066802" y="75001"/>
            <a:chExt cx="2782547" cy="1147565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7976E251-A6C0-DDCE-D5DD-FFB655F823C8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34E986EF-C30D-1613-EF03-1CCB39F2BF8F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7C649510-2265-350C-73AA-8473BD658DE2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7BC30B99-EE73-B416-C3AC-4BAFE45B6E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6164F665-526C-E9E2-2413-2CBED21418EC}"/>
              </a:ext>
            </a:extLst>
          </p:cNvPr>
          <p:cNvSpPr/>
          <p:nvPr/>
        </p:nvSpPr>
        <p:spPr>
          <a:xfrm>
            <a:off x="1232360" y="2289450"/>
            <a:ext cx="1507569" cy="4283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回答依頼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メール</a:t>
            </a: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D009BB4F-81C8-23B9-9E76-D7FAE9FB74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979" y="3263560"/>
            <a:ext cx="251062" cy="251062"/>
          </a:xfrm>
          <a:prstGeom prst="rect">
            <a:avLst/>
          </a:prstGeom>
        </p:spPr>
      </p:pic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35CDBDEA-8154-DA05-55FB-169983E2DB97}"/>
              </a:ext>
            </a:extLst>
          </p:cNvPr>
          <p:cNvSpPr/>
          <p:nvPr/>
        </p:nvSpPr>
        <p:spPr>
          <a:xfrm>
            <a:off x="2758221" y="5294033"/>
            <a:ext cx="1007940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rgbClr val="333333"/>
                </a:solidFill>
                <a:latin typeface="DengXian"/>
                <a:ea typeface="游ゴシック"/>
              </a:rPr>
              <a:t>（</a:t>
            </a:r>
            <a:r>
              <a:rPr kumimoji="1" lang="en-US" altLang="ja-JP" sz="900" b="1" dirty="0">
                <a:solidFill>
                  <a:srgbClr val="333333"/>
                </a:solidFill>
                <a:latin typeface="DengXian"/>
                <a:ea typeface="游ゴシック"/>
              </a:rPr>
              <a:t>Outlook</a:t>
            </a:r>
            <a:r>
              <a:rPr kumimoji="1" lang="ja-JP" altLang="en-US" sz="900" b="1" dirty="0">
                <a:solidFill>
                  <a:srgbClr val="333333"/>
                </a:solidFill>
                <a:latin typeface="DengXian"/>
                <a:ea typeface="游ゴシック"/>
              </a:rPr>
              <a:t>連携・通知）</a:t>
            </a:r>
          </a:p>
        </p:txBody>
      </p:sp>
      <p:grpSp>
        <p:nvGrpSpPr>
          <p:cNvPr id="107" name="グループ化 106">
            <a:extLst>
              <a:ext uri="{FF2B5EF4-FFF2-40B4-BE49-F238E27FC236}">
                <a16:creationId xmlns:a16="http://schemas.microsoft.com/office/drawing/2014/main" id="{377DD82D-7C64-95C9-5917-DDF69CF1B213}"/>
              </a:ext>
            </a:extLst>
          </p:cNvPr>
          <p:cNvGrpSpPr/>
          <p:nvPr/>
        </p:nvGrpSpPr>
        <p:grpSpPr>
          <a:xfrm>
            <a:off x="2101628" y="3221829"/>
            <a:ext cx="667670" cy="2399716"/>
            <a:chOff x="2101628" y="3221829"/>
            <a:chExt cx="667670" cy="2399716"/>
          </a:xfrm>
        </p:grpSpPr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id="{655ACBFB-35D2-AC27-8A66-7462AD694F90}"/>
                </a:ext>
              </a:extLst>
            </p:cNvPr>
            <p:cNvCxnSpPr>
              <a:stCxn id="37" idx="2"/>
            </p:cNvCxnSpPr>
            <p:nvPr/>
          </p:nvCxnSpPr>
          <p:spPr>
            <a:xfrm flipH="1">
              <a:off x="2109123" y="3221829"/>
              <a:ext cx="1" cy="364219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0AEF5260-DEDA-6268-F60D-D13957A1A1F3}"/>
                </a:ext>
              </a:extLst>
            </p:cNvPr>
            <p:cNvCxnSpPr/>
            <p:nvPr/>
          </p:nvCxnSpPr>
          <p:spPr>
            <a:xfrm>
              <a:off x="2101628" y="3586048"/>
              <a:ext cx="540000" cy="0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38918F08-FA38-A2CC-23C8-B24786518785}"/>
                </a:ext>
              </a:extLst>
            </p:cNvPr>
            <p:cNvCxnSpPr>
              <a:cxnSpLocks/>
            </p:cNvCxnSpPr>
            <p:nvPr/>
          </p:nvCxnSpPr>
          <p:spPr>
            <a:xfrm>
              <a:off x="2627990" y="3572260"/>
              <a:ext cx="0" cy="622549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0" name="直線矢印コネクタ 99">
              <a:extLst>
                <a:ext uri="{FF2B5EF4-FFF2-40B4-BE49-F238E27FC236}">
                  <a16:creationId xmlns:a16="http://schemas.microsoft.com/office/drawing/2014/main" id="{E2413AC8-82F0-450A-80BF-5524DD726AF3}"/>
                </a:ext>
              </a:extLst>
            </p:cNvPr>
            <p:cNvCxnSpPr>
              <a:cxnSpLocks/>
            </p:cNvCxnSpPr>
            <p:nvPr/>
          </p:nvCxnSpPr>
          <p:spPr>
            <a:xfrm>
              <a:off x="2625659" y="4194810"/>
              <a:ext cx="143639" cy="1053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コネクタ 101">
              <a:extLst>
                <a:ext uri="{FF2B5EF4-FFF2-40B4-BE49-F238E27FC236}">
                  <a16:creationId xmlns:a16="http://schemas.microsoft.com/office/drawing/2014/main" id="{97A85AEF-6F7F-7656-9E4D-AD43AEA54D57}"/>
                </a:ext>
              </a:extLst>
            </p:cNvPr>
            <p:cNvCxnSpPr>
              <a:cxnSpLocks/>
            </p:cNvCxnSpPr>
            <p:nvPr/>
          </p:nvCxnSpPr>
          <p:spPr>
            <a:xfrm>
              <a:off x="2627990" y="3586048"/>
              <a:ext cx="0" cy="2034443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3" name="直線矢印コネクタ 102">
              <a:extLst>
                <a:ext uri="{FF2B5EF4-FFF2-40B4-BE49-F238E27FC236}">
                  <a16:creationId xmlns:a16="http://schemas.microsoft.com/office/drawing/2014/main" id="{58778AF9-E591-C5B3-95EB-389339296746}"/>
                </a:ext>
              </a:extLst>
            </p:cNvPr>
            <p:cNvCxnSpPr>
              <a:cxnSpLocks/>
            </p:cNvCxnSpPr>
            <p:nvPr/>
          </p:nvCxnSpPr>
          <p:spPr>
            <a:xfrm>
              <a:off x="2625659" y="5620492"/>
              <a:ext cx="143639" cy="1053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FBB227-1D29-BC7C-68EE-755726E82D42}"/>
              </a:ext>
            </a:extLst>
          </p:cNvPr>
          <p:cNvSpPr txBox="1"/>
          <p:nvPr/>
        </p:nvSpPr>
        <p:spPr>
          <a:xfrm>
            <a:off x="5541790" y="4938598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dirty="0"/>
              <a:t>1on1</a:t>
            </a:r>
            <a:r>
              <a:rPr kumimoji="1" lang="ja-JP" altLang="en-US" sz="700" dirty="0"/>
              <a:t>当日に通知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58C22AD-0B24-80C4-B764-D1479A50D33A}"/>
              </a:ext>
            </a:extLst>
          </p:cNvPr>
          <p:cNvSpPr txBox="1"/>
          <p:nvPr/>
        </p:nvSpPr>
        <p:spPr>
          <a:xfrm>
            <a:off x="4392830" y="4938598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作成直後に通知</a:t>
            </a:r>
          </a:p>
        </p:txBody>
      </p:sp>
    </p:spTree>
    <p:extLst>
      <p:ext uri="{BB962C8B-B14F-4D97-AF65-F5344CB8AC3E}">
        <p14:creationId xmlns:p14="http://schemas.microsoft.com/office/powerpoint/2010/main" val="2986203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32EC5E7B-A071-7786-9E95-0D66DB922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052" y="1627116"/>
            <a:ext cx="7471897" cy="464515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画面イメージ：初期設定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はじめに、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Outlook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連携・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Teams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連携・通知設定を行ってください。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29" name="四角形吹き出し 15">
            <a:extLst>
              <a:ext uri="{FF2B5EF4-FFF2-40B4-BE49-F238E27FC236}">
                <a16:creationId xmlns:a16="http://schemas.microsoft.com/office/drawing/2014/main" id="{2F7D97FD-CD41-4E24-5DCA-4A06166F9640}"/>
              </a:ext>
            </a:extLst>
          </p:cNvPr>
          <p:cNvSpPr/>
          <p:nvPr/>
        </p:nvSpPr>
        <p:spPr>
          <a:xfrm>
            <a:off x="6955746" y="2234780"/>
            <a:ext cx="2622357" cy="674651"/>
          </a:xfrm>
          <a:prstGeom prst="wedgeRectCallout">
            <a:avLst>
              <a:gd name="adj1" fmla="val -66295"/>
              <a:gd name="adj2" fmla="val 7983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100" b="1" dirty="0">
                <a:solidFill>
                  <a:schemeClr val="bg2"/>
                </a:solidFill>
              </a:rPr>
              <a:t>Outlook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・</a:t>
            </a:r>
            <a:r>
              <a:rPr kumimoji="1" lang="en-US" altLang="ja-JP" sz="1100" b="1" dirty="0">
                <a:solidFill>
                  <a:schemeClr val="bg2"/>
                </a:solidFill>
              </a:rPr>
              <a:t>Teams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との連携を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設定できます。連携してください。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30" name="四角形吹き出し 15">
            <a:extLst>
              <a:ext uri="{FF2B5EF4-FFF2-40B4-BE49-F238E27FC236}">
                <a16:creationId xmlns:a16="http://schemas.microsoft.com/office/drawing/2014/main" id="{871D8EC3-6182-AEAC-3835-C5592A9BE74F}"/>
              </a:ext>
            </a:extLst>
          </p:cNvPr>
          <p:cNvSpPr/>
          <p:nvPr/>
        </p:nvSpPr>
        <p:spPr>
          <a:xfrm>
            <a:off x="6955746" y="4266610"/>
            <a:ext cx="2622357" cy="1144116"/>
          </a:xfrm>
          <a:prstGeom prst="wedgeRectCallout">
            <a:avLst>
              <a:gd name="adj1" fmla="val -66295"/>
              <a:gd name="adj2" fmla="val 7983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bg2"/>
                </a:solidFill>
              </a:rPr>
              <a:t>メンバーからトピック申請されたとき、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r>
              <a:rPr kumimoji="1" lang="ja-JP" altLang="en-US" sz="1100" b="1" dirty="0">
                <a:solidFill>
                  <a:schemeClr val="bg2"/>
                </a:solidFill>
              </a:rPr>
              <a:t>自分のメンバーに関する申し送りメモが作成されたときに、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通知（メール・</a:t>
            </a:r>
            <a:r>
              <a:rPr kumimoji="1" lang="en-US" altLang="ja-JP" sz="1100" b="1" dirty="0">
                <a:solidFill>
                  <a:schemeClr val="bg2"/>
                </a:solidFill>
              </a:rPr>
              <a:t>Teams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）を受け取るかどうか設定できます。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16E75FB-EF76-8489-2183-E95549C374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6493" y="4871804"/>
            <a:ext cx="149902" cy="26232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5815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</a:t>
            </a:r>
            <a:r>
              <a:rPr lang="en-US" altLang="ja-JP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予定作成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Outlook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と連携されたカレンダーを確認しながら、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の予定を作成してください。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196D84A-07F5-2A9E-65EC-A846A7478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39" y="1668818"/>
            <a:ext cx="4259335" cy="47086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35A708A-D109-0096-692B-4D790D9BD273}"/>
              </a:ext>
            </a:extLst>
          </p:cNvPr>
          <p:cNvSpPr/>
          <p:nvPr/>
        </p:nvSpPr>
        <p:spPr>
          <a:xfrm>
            <a:off x="1590541" y="4559121"/>
            <a:ext cx="1049628" cy="73237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5046057-ECB4-C575-97DA-800224AD6BD3}"/>
              </a:ext>
            </a:extLst>
          </p:cNvPr>
          <p:cNvSpPr/>
          <p:nvPr/>
        </p:nvSpPr>
        <p:spPr>
          <a:xfrm>
            <a:off x="670902" y="4985229"/>
            <a:ext cx="874119" cy="32841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4CE70BE-A949-B171-8974-F8115D46A2E3}"/>
              </a:ext>
            </a:extLst>
          </p:cNvPr>
          <p:cNvGrpSpPr/>
          <p:nvPr/>
        </p:nvGrpSpPr>
        <p:grpSpPr>
          <a:xfrm>
            <a:off x="5275501" y="1654444"/>
            <a:ext cx="4108541" cy="1471464"/>
            <a:chOff x="5275501" y="1654444"/>
            <a:chExt cx="4108541" cy="1471464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BA5AA52F-5F23-0562-ED73-749584BF615B}"/>
                </a:ext>
              </a:extLst>
            </p:cNvPr>
            <p:cNvGrpSpPr/>
            <p:nvPr/>
          </p:nvGrpSpPr>
          <p:grpSpPr>
            <a:xfrm>
              <a:off x="5286221" y="1654444"/>
              <a:ext cx="4097821" cy="1446618"/>
              <a:chOff x="5432086" y="1499208"/>
              <a:chExt cx="5411668" cy="191043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ADD79928-2FE9-213D-97A5-CFEB765CEA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11270"/>
              <a:stretch/>
            </p:blipFill>
            <p:spPr>
              <a:xfrm>
                <a:off x="5432086" y="1499208"/>
                <a:ext cx="5411668" cy="1910434"/>
              </a:xfrm>
              <a:prstGeom prst="rect">
                <a:avLst/>
              </a:prstGeom>
            </p:spPr>
          </p:pic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F2DD15EF-7210-7450-69EF-959DD58DA037}"/>
                  </a:ext>
                </a:extLst>
              </p:cNvPr>
              <p:cNvSpPr/>
              <p:nvPr/>
            </p:nvSpPr>
            <p:spPr>
              <a:xfrm>
                <a:off x="5772896" y="2060617"/>
                <a:ext cx="1676759" cy="173865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kumimoji="1" lang="ja-JP" altLang="en-US" sz="1050" b="1" dirty="0">
                    <a:solidFill>
                      <a:schemeClr val="tx1"/>
                    </a:solidFill>
                  </a:rPr>
                  <a:t>田町 明 </a:t>
                </a:r>
                <a:r>
                  <a:rPr kumimoji="1" lang="ja-JP" altLang="en-US" sz="600" b="1" dirty="0">
                    <a:solidFill>
                      <a:schemeClr val="tx1"/>
                    </a:solidFill>
                  </a:rPr>
                  <a:t>さん</a:t>
                </a:r>
                <a:endParaRPr kumimoji="1" lang="ja-JP" altLang="en-US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F442EF92-E8A6-1511-4FD5-05EBEED5EFD8}"/>
                  </a:ext>
                </a:extLst>
              </p:cNvPr>
              <p:cNvSpPr/>
              <p:nvPr/>
            </p:nvSpPr>
            <p:spPr>
              <a:xfrm>
                <a:off x="9394200" y="2234482"/>
                <a:ext cx="1372887" cy="971225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1625EAA6-1E4D-271A-7A78-2ABDCB5B28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36792" y="2300242"/>
                <a:ext cx="4006797" cy="1109399"/>
              </a:xfrm>
              <a:prstGeom prst="rect">
                <a:avLst/>
              </a:prstGeom>
            </p:spPr>
          </p:pic>
        </p:grp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8E59B993-9C27-5011-1EBB-CD642CB89D02}"/>
                </a:ext>
              </a:extLst>
            </p:cNvPr>
            <p:cNvSpPr/>
            <p:nvPr/>
          </p:nvSpPr>
          <p:spPr>
            <a:xfrm>
              <a:off x="5275501" y="1668818"/>
              <a:ext cx="4097822" cy="1457090"/>
            </a:xfrm>
            <a:prstGeom prst="rect">
              <a:avLst/>
            </a:prstGeom>
            <a:noFill/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C9D3CA0-530F-8679-F006-6E635C031B14}"/>
              </a:ext>
            </a:extLst>
          </p:cNvPr>
          <p:cNvSpPr txBox="1"/>
          <p:nvPr/>
        </p:nvSpPr>
        <p:spPr>
          <a:xfrm>
            <a:off x="206062" y="1403980"/>
            <a:ext cx="5643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</a:t>
            </a:r>
            <a:r>
              <a:rPr kumimoji="1" lang="en-US" altLang="ja-JP" sz="1200" dirty="0"/>
              <a:t>1on1</a:t>
            </a:r>
            <a:r>
              <a:rPr kumimoji="1" lang="ja-JP" altLang="en-US" sz="1200" dirty="0"/>
              <a:t>設定画面　</a:t>
            </a:r>
            <a:r>
              <a:rPr kumimoji="1" lang="ja-JP" altLang="en-US" sz="1000" dirty="0"/>
              <a:t>＊案内メールをクリックすると、このページが開きます</a:t>
            </a:r>
            <a:endParaRPr kumimoji="1" lang="ja-JP" altLang="en-US" sz="12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1359757-6886-D380-0139-4161DD8B6BB5}"/>
              </a:ext>
            </a:extLst>
          </p:cNvPr>
          <p:cNvSpPr txBox="1"/>
          <p:nvPr/>
        </p:nvSpPr>
        <p:spPr>
          <a:xfrm>
            <a:off x="5231328" y="1403980"/>
            <a:ext cx="3168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▼日時設定画面</a:t>
            </a:r>
          </a:p>
        </p:txBody>
      </p:sp>
      <p:sp>
        <p:nvSpPr>
          <p:cNvPr id="5" name="四角形吹き出し 15">
            <a:extLst>
              <a:ext uri="{FF2B5EF4-FFF2-40B4-BE49-F238E27FC236}">
                <a16:creationId xmlns:a16="http://schemas.microsoft.com/office/drawing/2014/main" id="{4C098AFD-2B97-5AD7-40BB-F782415459F2}"/>
              </a:ext>
            </a:extLst>
          </p:cNvPr>
          <p:cNvSpPr/>
          <p:nvPr/>
        </p:nvSpPr>
        <p:spPr>
          <a:xfrm>
            <a:off x="1800584" y="4792718"/>
            <a:ext cx="2396662" cy="779234"/>
          </a:xfrm>
          <a:prstGeom prst="wedgeRectCallout">
            <a:avLst>
              <a:gd name="adj1" fmla="val -61033"/>
              <a:gd name="adj2" fmla="val -6762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5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050" b="1" dirty="0">
                <a:solidFill>
                  <a:schemeClr val="bg2"/>
                </a:solidFill>
              </a:rPr>
              <a:t>を設定していないメンバーの</a:t>
            </a:r>
            <a:br>
              <a:rPr kumimoji="1" lang="en-US" altLang="ja-JP" sz="1050" b="1" dirty="0">
                <a:solidFill>
                  <a:schemeClr val="bg2"/>
                </a:solidFill>
              </a:rPr>
            </a:br>
            <a:r>
              <a:rPr kumimoji="1" lang="ja-JP" altLang="en-US" sz="1050" b="1" dirty="0">
                <a:solidFill>
                  <a:schemeClr val="bg2"/>
                </a:solidFill>
              </a:rPr>
              <a:t>一覧が表示されます。</a:t>
            </a:r>
            <a:endParaRPr kumimoji="1" lang="en-US" altLang="ja-JP" sz="1050" b="1" dirty="0">
              <a:solidFill>
                <a:schemeClr val="bg2"/>
              </a:solidFill>
            </a:endParaRPr>
          </a:p>
          <a:p>
            <a:r>
              <a:rPr kumimoji="1" lang="en-US" altLang="ja-JP" sz="800" dirty="0">
                <a:solidFill>
                  <a:schemeClr val="bg2"/>
                </a:solidFill>
              </a:rPr>
              <a:t>※</a:t>
            </a:r>
            <a:r>
              <a:rPr kumimoji="1" lang="ja-JP" altLang="en-US" sz="800" dirty="0">
                <a:solidFill>
                  <a:schemeClr val="bg2"/>
                </a:solidFill>
              </a:rPr>
              <a:t>メンバーとしても登録がある場合は、</a:t>
            </a:r>
            <a:br>
              <a:rPr kumimoji="1" lang="en-US" altLang="ja-JP" sz="800" dirty="0">
                <a:solidFill>
                  <a:schemeClr val="bg2"/>
                </a:solidFill>
              </a:rPr>
            </a:br>
            <a:r>
              <a:rPr kumimoji="1" lang="ja-JP" altLang="en-US" sz="800" dirty="0">
                <a:solidFill>
                  <a:schemeClr val="bg2"/>
                </a:solidFill>
              </a:rPr>
              <a:t>　上司・閲覧者との面談も可能</a:t>
            </a:r>
            <a:endParaRPr kumimoji="1" lang="en-US" altLang="ja-JP" sz="800" dirty="0">
              <a:solidFill>
                <a:schemeClr val="bg2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36843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571F335C-16A2-E470-B709-F331D447C501}"/>
              </a:ext>
            </a:extLst>
          </p:cNvPr>
          <p:cNvCxnSpPr>
            <a:cxnSpLocks/>
          </p:cNvCxnSpPr>
          <p:nvPr/>
        </p:nvCxnSpPr>
        <p:spPr>
          <a:xfrm flipV="1">
            <a:off x="1387366" y="2799956"/>
            <a:ext cx="4029666" cy="2175641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図 32">
            <a:extLst>
              <a:ext uri="{FF2B5EF4-FFF2-40B4-BE49-F238E27FC236}">
                <a16:creationId xmlns:a16="http://schemas.microsoft.com/office/drawing/2014/main" id="{6BB4FF10-B7B4-0604-202E-B4A3670E7F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6513" y="3618294"/>
            <a:ext cx="4151426" cy="2714605"/>
          </a:xfrm>
          <a:prstGeom prst="rect">
            <a:avLst/>
          </a:prstGeom>
        </p:spPr>
      </p:pic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7F4E6F6D-618E-33F0-636F-F1F183E665EE}"/>
              </a:ext>
            </a:extLst>
          </p:cNvPr>
          <p:cNvCxnSpPr>
            <a:cxnSpLocks/>
          </p:cNvCxnSpPr>
          <p:nvPr/>
        </p:nvCxnSpPr>
        <p:spPr>
          <a:xfrm>
            <a:off x="5849876" y="2867457"/>
            <a:ext cx="0" cy="927121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四角形吹き出し 15">
            <a:extLst>
              <a:ext uri="{FF2B5EF4-FFF2-40B4-BE49-F238E27FC236}">
                <a16:creationId xmlns:a16="http://schemas.microsoft.com/office/drawing/2014/main" id="{A0414B83-992D-953B-DD1C-CCE8FE561148}"/>
              </a:ext>
            </a:extLst>
          </p:cNvPr>
          <p:cNvSpPr/>
          <p:nvPr/>
        </p:nvSpPr>
        <p:spPr>
          <a:xfrm>
            <a:off x="6703497" y="5549323"/>
            <a:ext cx="2408972" cy="640345"/>
          </a:xfrm>
          <a:prstGeom prst="wedgeRectCallout">
            <a:avLst>
              <a:gd name="adj1" fmla="val -13742"/>
              <a:gd name="adj2" fmla="val -7675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カレンダーから空いている日時を</a:t>
            </a:r>
            <a:endParaRPr kumimoji="1" lang="en-US" altLang="ja-JP" sz="1050" b="1" dirty="0">
              <a:solidFill>
                <a:schemeClr val="bg2"/>
              </a:solidFill>
            </a:endParaRPr>
          </a:p>
          <a:p>
            <a:r>
              <a:rPr kumimoji="1" lang="ja-JP" altLang="en-US" sz="1050" b="1" dirty="0">
                <a:solidFill>
                  <a:schemeClr val="bg2"/>
                </a:solidFill>
              </a:rPr>
              <a:t>クリックし、</a:t>
            </a:r>
            <a:r>
              <a:rPr kumimoji="1" lang="en-US" altLang="ja-JP" sz="105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050" b="1" dirty="0">
                <a:solidFill>
                  <a:schemeClr val="bg2"/>
                </a:solidFill>
              </a:rPr>
              <a:t>予定を作成します。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7FE5FADC-B7DE-DC85-F177-53902B5BC13E}"/>
              </a:ext>
            </a:extLst>
          </p:cNvPr>
          <p:cNvSpPr/>
          <p:nvPr/>
        </p:nvSpPr>
        <p:spPr>
          <a:xfrm>
            <a:off x="7347466" y="5247173"/>
            <a:ext cx="644634" cy="1039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kumimoji="1" lang="ja-JP" altLang="en-US" sz="300" b="1" dirty="0">
                <a:solidFill>
                  <a:sysClr val="windowText" lastClr="000000"/>
                </a:solidFill>
              </a:rPr>
              <a:t>上司敦＆白金貴子</a:t>
            </a: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04FDC1A5-EA05-D60D-91C8-005CAA3823CA}"/>
              </a:ext>
            </a:extLst>
          </p:cNvPr>
          <p:cNvGrpSpPr/>
          <p:nvPr/>
        </p:nvGrpSpPr>
        <p:grpSpPr>
          <a:xfrm>
            <a:off x="7631681" y="4377543"/>
            <a:ext cx="1367555" cy="1061429"/>
            <a:chOff x="7631681" y="4377543"/>
            <a:chExt cx="1367555" cy="1061429"/>
          </a:xfrm>
        </p:grpSpPr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E819420B-1D78-138A-2C16-CD846CA56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31681" y="4377543"/>
              <a:ext cx="1367555" cy="1061429"/>
            </a:xfrm>
            <a:prstGeom prst="rect">
              <a:avLst/>
            </a:prstGeom>
          </p:spPr>
        </p:pic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08519287-199B-9809-D76B-1AB0F7391D19}"/>
                </a:ext>
              </a:extLst>
            </p:cNvPr>
            <p:cNvSpPr/>
            <p:nvPr/>
          </p:nvSpPr>
          <p:spPr>
            <a:xfrm>
              <a:off x="7902402" y="4491900"/>
              <a:ext cx="644634" cy="1039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kumimoji="1" lang="ja-JP" altLang="en-US" sz="500" b="1" dirty="0">
                  <a:solidFill>
                    <a:sysClr val="windowText" lastClr="000000"/>
                  </a:solidFill>
                </a:rPr>
                <a:t>田町 明＆上司敦</a:t>
              </a: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B46E985-A6B0-AE00-DDC3-7D286662BBCD}"/>
              </a:ext>
            </a:extLst>
          </p:cNvPr>
          <p:cNvSpPr txBox="1"/>
          <p:nvPr/>
        </p:nvSpPr>
        <p:spPr>
          <a:xfrm>
            <a:off x="854439" y="4819338"/>
            <a:ext cx="577897" cy="1051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>
              <a:defRPr kumimoji="1" sz="500" b="1">
                <a:solidFill>
                  <a:sysClr val="windowText" lastClr="000000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ja-JP" altLang="en-US" dirty="0"/>
              <a:t>田町 明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DD1EABA-A870-48EA-1B5A-25C731682962}"/>
              </a:ext>
            </a:extLst>
          </p:cNvPr>
          <p:cNvSpPr txBox="1"/>
          <p:nvPr/>
        </p:nvSpPr>
        <p:spPr>
          <a:xfrm>
            <a:off x="841497" y="5835380"/>
            <a:ext cx="577897" cy="1051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>
              <a:defRPr kumimoji="1" sz="500" b="1">
                <a:solidFill>
                  <a:sysClr val="windowText" lastClr="000000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ja-JP" altLang="en-US" dirty="0"/>
              <a:t>田町 かおり</a:t>
            </a:r>
          </a:p>
        </p:txBody>
      </p:sp>
    </p:spTree>
    <p:extLst>
      <p:ext uri="{BB962C8B-B14F-4D97-AF65-F5344CB8AC3E}">
        <p14:creationId xmlns:p14="http://schemas.microsoft.com/office/powerpoint/2010/main" val="250236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画面イメージ：トピック確認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メンバーが設定したトピックを確認してください。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ACC3F46-7817-33BB-0E66-4244B4CCF43B}"/>
              </a:ext>
            </a:extLst>
          </p:cNvPr>
          <p:cNvSpPr txBox="1"/>
          <p:nvPr/>
        </p:nvSpPr>
        <p:spPr>
          <a:xfrm>
            <a:off x="5231328" y="1408301"/>
            <a:ext cx="3168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▼トピック確認・返信画面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EA09EAE4-3713-8E79-3D48-B5D55240DC2A}"/>
              </a:ext>
            </a:extLst>
          </p:cNvPr>
          <p:cNvGrpSpPr/>
          <p:nvPr/>
        </p:nvGrpSpPr>
        <p:grpSpPr>
          <a:xfrm>
            <a:off x="5286221" y="1707718"/>
            <a:ext cx="4291881" cy="3882272"/>
            <a:chOff x="5286222" y="1707718"/>
            <a:chExt cx="4087102" cy="3697037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AED674D1-CA20-ED2E-501A-AF81BB77A5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0240"/>
            <a:stretch/>
          </p:blipFill>
          <p:spPr>
            <a:xfrm>
              <a:off x="5286222" y="1707718"/>
              <a:ext cx="4087102" cy="36970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6E5B1DE0-9EC0-343A-16D4-F41EB876B528}"/>
                </a:ext>
              </a:extLst>
            </p:cNvPr>
            <p:cNvSpPr/>
            <p:nvPr/>
          </p:nvSpPr>
          <p:spPr>
            <a:xfrm>
              <a:off x="5514309" y="2160782"/>
              <a:ext cx="1269675" cy="13165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b="1" dirty="0">
                  <a:solidFill>
                    <a:schemeClr val="tx1"/>
                  </a:solidFill>
                </a:rPr>
                <a:t>田町 明 </a:t>
              </a:r>
              <a:r>
                <a:rPr kumimoji="1" lang="ja-JP" altLang="en-US" sz="600" b="1" dirty="0">
                  <a:solidFill>
                    <a:schemeClr val="tx1"/>
                  </a:solidFill>
                </a:rPr>
                <a:t>さん</a:t>
              </a:r>
              <a:endParaRPr kumimoji="1" lang="ja-JP" altLang="en-US" sz="1050" b="1" dirty="0">
                <a:solidFill>
                  <a:schemeClr val="tx1"/>
                </a:solidFill>
              </a:endParaRPr>
            </a:p>
          </p:txBody>
        </p:sp>
        <p:pic>
          <p:nvPicPr>
            <p:cNvPr id="31" name="図 30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8D1CB3AC-48A3-0103-A96C-B4DDE9434D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463" b="9430"/>
            <a:stretch/>
          </p:blipFill>
          <p:spPr>
            <a:xfrm>
              <a:off x="5331128" y="3483660"/>
              <a:ext cx="4035890" cy="1869421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52CDA801-48A5-0EEA-5ECA-914089C36555}"/>
                </a:ext>
              </a:extLst>
            </p:cNvPr>
            <p:cNvSpPr/>
            <p:nvPr/>
          </p:nvSpPr>
          <p:spPr>
            <a:xfrm>
              <a:off x="5354574" y="2908054"/>
              <a:ext cx="1152000" cy="21910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kumimoji="1" lang="en-US" altLang="ja-JP" sz="600" b="1" dirty="0">
                  <a:solidFill>
                    <a:srgbClr val="39728E"/>
                  </a:solidFill>
                  <a:latin typeface="+mn-ea"/>
                </a:rPr>
                <a:t>2025/11/17</a:t>
              </a:r>
              <a:r>
                <a:rPr kumimoji="1" lang="ja-JP" altLang="en-US" sz="600" b="1" dirty="0">
                  <a:solidFill>
                    <a:srgbClr val="39728E"/>
                  </a:solidFill>
                  <a:latin typeface="+mn-ea"/>
                </a:rPr>
                <a:t>（月）</a:t>
              </a:r>
              <a:r>
                <a:rPr kumimoji="1" lang="en-US" altLang="ja-JP" sz="600" b="1" dirty="0">
                  <a:solidFill>
                    <a:srgbClr val="39728E"/>
                  </a:solidFill>
                  <a:latin typeface="+mn-ea"/>
                </a:rPr>
                <a:t>11:00</a:t>
              </a:r>
              <a:r>
                <a:rPr kumimoji="1" lang="ja-JP" altLang="en-US" sz="600" b="1" dirty="0">
                  <a:solidFill>
                    <a:srgbClr val="39728E"/>
                  </a:solidFill>
                  <a:latin typeface="+mn-ea"/>
                </a:rPr>
                <a:t>～</a:t>
              </a:r>
              <a:r>
                <a:rPr kumimoji="1" lang="en-US" altLang="ja-JP" sz="600" b="1" dirty="0">
                  <a:solidFill>
                    <a:srgbClr val="39728E"/>
                  </a:solidFill>
                  <a:latin typeface="+mn-ea"/>
                </a:rPr>
                <a:t>12:00</a:t>
              </a:r>
              <a:endParaRPr kumimoji="1" lang="ja-JP" altLang="en-US" sz="600" b="1" dirty="0">
                <a:solidFill>
                  <a:srgbClr val="39728E"/>
                </a:solidFill>
                <a:latin typeface="+mn-ea"/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14EDC3A-F4FD-D64C-D442-790A4FE58379}"/>
              </a:ext>
            </a:extLst>
          </p:cNvPr>
          <p:cNvSpPr txBox="1"/>
          <p:nvPr/>
        </p:nvSpPr>
        <p:spPr>
          <a:xfrm>
            <a:off x="324000" y="1408301"/>
            <a:ext cx="46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▼当日の通知メール（例）　</a:t>
            </a:r>
            <a:r>
              <a:rPr kumimoji="1" lang="en-US" altLang="ja-JP" sz="1200" dirty="0"/>
              <a:t>※</a:t>
            </a:r>
            <a:r>
              <a:rPr kumimoji="1" lang="ja-JP" altLang="en-US" sz="1200" dirty="0"/>
              <a:t>通知</a:t>
            </a:r>
            <a:r>
              <a:rPr kumimoji="1" lang="en-US" altLang="ja-JP" sz="1200" dirty="0"/>
              <a:t>ON</a:t>
            </a:r>
            <a:r>
              <a:rPr kumimoji="1" lang="ja-JP" altLang="en-US" sz="1200" dirty="0"/>
              <a:t>の場合のみ送信されます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D11D39D-650F-38C8-5237-97F8F32CD376}"/>
              </a:ext>
            </a:extLst>
          </p:cNvPr>
          <p:cNvSpPr txBox="1"/>
          <p:nvPr/>
        </p:nvSpPr>
        <p:spPr>
          <a:xfrm>
            <a:off x="324000" y="3960568"/>
            <a:ext cx="381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</a:t>
            </a:r>
            <a:r>
              <a:rPr kumimoji="1" lang="en-US" altLang="ja-JP" sz="1200" dirty="0"/>
              <a:t>TOP</a:t>
            </a:r>
            <a:r>
              <a:rPr kumimoji="1" lang="ja-JP" altLang="en-US" sz="1200" dirty="0"/>
              <a:t>画面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5AA220E-EA13-5860-3A61-72D03C48B3B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3824"/>
          <a:stretch/>
        </p:blipFill>
        <p:spPr>
          <a:xfrm>
            <a:off x="449545" y="4317023"/>
            <a:ext cx="4503455" cy="2081422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A369039-F66C-2A0C-99D1-587458E7641E}"/>
              </a:ext>
            </a:extLst>
          </p:cNvPr>
          <p:cNvSpPr/>
          <p:nvPr/>
        </p:nvSpPr>
        <p:spPr>
          <a:xfrm>
            <a:off x="449545" y="1685299"/>
            <a:ext cx="4503455" cy="219581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</a:rPr>
              <a:t>上司敦さん、お疲れ様です。本日の</a:t>
            </a:r>
            <a:r>
              <a:rPr kumimoji="1" lang="en-US" altLang="ja-JP" sz="900" dirty="0">
                <a:solidFill>
                  <a:schemeClr val="tx1"/>
                </a:solidFill>
              </a:rPr>
              <a:t>1on1</a:t>
            </a:r>
            <a:r>
              <a:rPr kumimoji="1" lang="ja-JP" altLang="en-US" sz="900" dirty="0">
                <a:solidFill>
                  <a:schemeClr val="tx1"/>
                </a:solidFill>
              </a:rPr>
              <a:t>予定をお知らせします。</a:t>
            </a: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---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田町 明さんとの</a:t>
            </a:r>
            <a:r>
              <a:rPr kumimoji="1" lang="en-US" altLang="ja-JP" sz="900" dirty="0">
                <a:solidFill>
                  <a:schemeClr val="tx1"/>
                </a:solidFill>
              </a:rPr>
              <a:t>1on1</a:t>
            </a:r>
          </a:p>
          <a:p>
            <a:endParaRPr kumimoji="1" lang="en-US" altLang="ja-JP" sz="900" dirty="0">
              <a:solidFill>
                <a:schemeClr val="tx1"/>
              </a:solidFill>
            </a:endParaRP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▼</a:t>
            </a:r>
            <a:r>
              <a:rPr kumimoji="1" lang="ja-JP" altLang="en-US" sz="900" dirty="0">
                <a:solidFill>
                  <a:schemeClr val="tx1"/>
                </a:solidFill>
              </a:rPr>
              <a:t>日程</a:t>
            </a: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2025/11/17(</a:t>
            </a:r>
            <a:r>
              <a:rPr kumimoji="1" lang="ja-JP" altLang="en-US" sz="900" dirty="0">
                <a:solidFill>
                  <a:schemeClr val="tx1"/>
                </a:solidFill>
              </a:rPr>
              <a:t>月</a:t>
            </a:r>
            <a:r>
              <a:rPr kumimoji="1" lang="en-US" altLang="ja-JP" sz="900" dirty="0">
                <a:solidFill>
                  <a:schemeClr val="tx1"/>
                </a:solidFill>
              </a:rPr>
              <a:t>) 11:00 - 12:00</a:t>
            </a:r>
          </a:p>
          <a:p>
            <a:endParaRPr kumimoji="1" lang="en-US" altLang="ja-JP" sz="900" dirty="0">
              <a:solidFill>
                <a:schemeClr val="tx1"/>
              </a:solidFill>
            </a:endParaRP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▼</a:t>
            </a:r>
            <a:r>
              <a:rPr kumimoji="1" lang="ja-JP" altLang="en-US" sz="900" dirty="0">
                <a:solidFill>
                  <a:schemeClr val="tx1"/>
                </a:solidFill>
              </a:rPr>
              <a:t>トピック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・業務の状況・進め方 </a:t>
            </a:r>
            <a:r>
              <a:rPr kumimoji="1" lang="en-US" altLang="ja-JP" sz="900" dirty="0">
                <a:solidFill>
                  <a:schemeClr val="tx1"/>
                </a:solidFill>
              </a:rPr>
              <a:t>– </a:t>
            </a:r>
            <a:r>
              <a:rPr kumimoji="1" lang="ja-JP" altLang="en-US" sz="900" dirty="0">
                <a:solidFill>
                  <a:schemeClr val="tx1"/>
                </a:solidFill>
              </a:rPr>
              <a:t>話を聞いてほしい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・今後のキャリア </a:t>
            </a:r>
            <a:r>
              <a:rPr kumimoji="1" lang="en-US" altLang="ja-JP" sz="900" dirty="0">
                <a:solidFill>
                  <a:schemeClr val="tx1"/>
                </a:solidFill>
              </a:rPr>
              <a:t>– </a:t>
            </a:r>
            <a:r>
              <a:rPr kumimoji="1" lang="ja-JP" altLang="en-US" sz="900" dirty="0">
                <a:solidFill>
                  <a:schemeClr val="tx1"/>
                </a:solidFill>
              </a:rPr>
              <a:t>スキルアップしたい</a:t>
            </a:r>
          </a:p>
          <a:p>
            <a:endParaRPr kumimoji="1" lang="ja-JP" altLang="en-US" sz="900" dirty="0">
              <a:solidFill>
                <a:schemeClr val="tx1"/>
              </a:solidFill>
            </a:endParaRP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▼</a:t>
            </a:r>
            <a:r>
              <a:rPr kumimoji="1" lang="en-US" altLang="ja-JP" sz="900" dirty="0">
                <a:solidFill>
                  <a:schemeClr val="tx1"/>
                </a:solidFill>
              </a:rPr>
              <a:t>URL</a:t>
            </a: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https://xxxxxxxxxxxxxxxxxxxxxxxxxxxxxxxxxx</a:t>
            </a:r>
            <a:endParaRPr kumimoji="1" lang="ja-JP" altLang="en-US" sz="900" dirty="0">
              <a:solidFill>
                <a:schemeClr val="tx1"/>
              </a:solidFill>
            </a:endParaRP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企業</a:t>
            </a:r>
            <a:r>
              <a:rPr kumimoji="1" lang="en-US" altLang="ja-JP" sz="900" dirty="0">
                <a:solidFill>
                  <a:schemeClr val="tx1"/>
                </a:solidFill>
              </a:rPr>
              <a:t>ID:XXX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ログイン</a:t>
            </a:r>
            <a:r>
              <a:rPr kumimoji="1" lang="en-US" altLang="ja-JP" sz="900" dirty="0">
                <a:solidFill>
                  <a:schemeClr val="tx1"/>
                </a:solidFill>
              </a:rPr>
              <a:t>ID:XXX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55E601C-97FD-86F6-DC24-400E1DCF53BE}"/>
              </a:ext>
            </a:extLst>
          </p:cNvPr>
          <p:cNvSpPr/>
          <p:nvPr/>
        </p:nvSpPr>
        <p:spPr>
          <a:xfrm>
            <a:off x="449544" y="3391830"/>
            <a:ext cx="2670175" cy="16377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A12AA65-1781-92C2-8E1F-46EEEB477D0A}"/>
              </a:ext>
            </a:extLst>
          </p:cNvPr>
          <p:cNvSpPr/>
          <p:nvPr/>
        </p:nvSpPr>
        <p:spPr>
          <a:xfrm>
            <a:off x="521211" y="5869382"/>
            <a:ext cx="999860" cy="32040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0D9375F0-5771-F307-A2F7-B8ACB8640A30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3119719" y="2212980"/>
            <a:ext cx="2111609" cy="1260738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36DABF6D-A06F-381D-0EA5-BFAEA4151815}"/>
              </a:ext>
            </a:extLst>
          </p:cNvPr>
          <p:cNvCxnSpPr>
            <a:cxnSpLocks/>
            <a:stCxn id="20" idx="3"/>
          </p:cNvCxnSpPr>
          <p:nvPr/>
        </p:nvCxnSpPr>
        <p:spPr>
          <a:xfrm flipV="1">
            <a:off x="1521071" y="2292436"/>
            <a:ext cx="3765151" cy="3737147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四角形吹き出し 15">
            <a:extLst>
              <a:ext uri="{FF2B5EF4-FFF2-40B4-BE49-F238E27FC236}">
                <a16:creationId xmlns:a16="http://schemas.microsoft.com/office/drawing/2014/main" id="{17B85D40-79EC-0A57-C77F-D0F78319C538}"/>
              </a:ext>
            </a:extLst>
          </p:cNvPr>
          <p:cNvSpPr/>
          <p:nvPr/>
        </p:nvSpPr>
        <p:spPr>
          <a:xfrm>
            <a:off x="6483293" y="1950954"/>
            <a:ext cx="966367" cy="469990"/>
          </a:xfrm>
          <a:prstGeom prst="wedgeRectCallout">
            <a:avLst>
              <a:gd name="adj1" fmla="val -64379"/>
              <a:gd name="adj2" fmla="val 576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メンバー名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36" name="四角形吹き出し 15">
            <a:extLst>
              <a:ext uri="{FF2B5EF4-FFF2-40B4-BE49-F238E27FC236}">
                <a16:creationId xmlns:a16="http://schemas.microsoft.com/office/drawing/2014/main" id="{EF511245-3298-60D0-8150-6C9240447C67}"/>
              </a:ext>
            </a:extLst>
          </p:cNvPr>
          <p:cNvSpPr/>
          <p:nvPr/>
        </p:nvSpPr>
        <p:spPr>
          <a:xfrm>
            <a:off x="8442917" y="3555605"/>
            <a:ext cx="1182340" cy="469990"/>
          </a:xfrm>
          <a:prstGeom prst="wedgeRectCallout">
            <a:avLst>
              <a:gd name="adj1" fmla="val -64615"/>
              <a:gd name="adj2" fmla="val 226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メンバーが申請したトピック①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38" name="四角形吹き出し 15">
            <a:extLst>
              <a:ext uri="{FF2B5EF4-FFF2-40B4-BE49-F238E27FC236}">
                <a16:creationId xmlns:a16="http://schemas.microsoft.com/office/drawing/2014/main" id="{6CE29D57-3B5E-FF5F-819B-43F78A8C0CCC}"/>
              </a:ext>
            </a:extLst>
          </p:cNvPr>
          <p:cNvSpPr/>
          <p:nvPr/>
        </p:nvSpPr>
        <p:spPr>
          <a:xfrm>
            <a:off x="7295209" y="5522784"/>
            <a:ext cx="2109277" cy="469990"/>
          </a:xfrm>
          <a:prstGeom prst="wedgeRectCallout">
            <a:avLst>
              <a:gd name="adj1" fmla="val 13837"/>
              <a:gd name="adj2" fmla="val -8756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上司・閲覧者が記入できるメモ</a:t>
            </a:r>
            <a:endParaRPr kumimoji="1" lang="en-US" altLang="ja-JP" sz="1050" b="1" dirty="0">
              <a:solidFill>
                <a:schemeClr val="bg2"/>
              </a:solidFill>
            </a:endParaRPr>
          </a:p>
          <a:p>
            <a:r>
              <a:rPr kumimoji="1" lang="ja-JP" altLang="en-US" sz="1050" b="1" dirty="0">
                <a:solidFill>
                  <a:schemeClr val="bg2"/>
                </a:solidFill>
              </a:rPr>
              <a:t>（メンバーにも公開されます）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39" name="四角形吹き出し 15">
            <a:extLst>
              <a:ext uri="{FF2B5EF4-FFF2-40B4-BE49-F238E27FC236}">
                <a16:creationId xmlns:a16="http://schemas.microsoft.com/office/drawing/2014/main" id="{7C2D3EB3-3CDC-7043-D515-F5F052BAF1F9}"/>
              </a:ext>
            </a:extLst>
          </p:cNvPr>
          <p:cNvSpPr/>
          <p:nvPr/>
        </p:nvSpPr>
        <p:spPr>
          <a:xfrm>
            <a:off x="8274115" y="2154747"/>
            <a:ext cx="1182340" cy="469990"/>
          </a:xfrm>
          <a:prstGeom prst="wedgeRectCallout">
            <a:avLst>
              <a:gd name="adj1" fmla="val 10203"/>
              <a:gd name="adj2" fmla="val 8496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アンケート結果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A11C5F99-9B2A-AA32-E086-5BBB411F8591}"/>
              </a:ext>
            </a:extLst>
          </p:cNvPr>
          <p:cNvSpPr/>
          <p:nvPr/>
        </p:nvSpPr>
        <p:spPr>
          <a:xfrm>
            <a:off x="5357998" y="3522034"/>
            <a:ext cx="3037764" cy="42412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26F1DA8-172E-6767-FC64-1F3F72F56504}"/>
              </a:ext>
            </a:extLst>
          </p:cNvPr>
          <p:cNvSpPr/>
          <p:nvPr/>
        </p:nvSpPr>
        <p:spPr>
          <a:xfrm>
            <a:off x="5357998" y="4554184"/>
            <a:ext cx="3037764" cy="42412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四角形吹き出し 15">
            <a:extLst>
              <a:ext uri="{FF2B5EF4-FFF2-40B4-BE49-F238E27FC236}">
                <a16:creationId xmlns:a16="http://schemas.microsoft.com/office/drawing/2014/main" id="{BC83E034-1CF0-4E08-8C17-74992079E78B}"/>
              </a:ext>
            </a:extLst>
          </p:cNvPr>
          <p:cNvSpPr/>
          <p:nvPr/>
        </p:nvSpPr>
        <p:spPr>
          <a:xfrm>
            <a:off x="8442917" y="4541750"/>
            <a:ext cx="1182340" cy="469990"/>
          </a:xfrm>
          <a:prstGeom prst="wedgeRectCallout">
            <a:avLst>
              <a:gd name="adj1" fmla="val -64615"/>
              <a:gd name="adj2" fmla="val 226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メンバーが申請したトピック②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66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画面イメージ：メモ記入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面談中に、メモ（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トピック・申し送りメモ・あなただけのメモ）を記入できます。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1E18F01-20B3-42BB-354C-68F9283DDDC3}"/>
              </a:ext>
            </a:extLst>
          </p:cNvPr>
          <p:cNvGrpSpPr/>
          <p:nvPr/>
        </p:nvGrpSpPr>
        <p:grpSpPr>
          <a:xfrm>
            <a:off x="323999" y="1470254"/>
            <a:ext cx="5118257" cy="4899635"/>
            <a:chOff x="5260199" y="1817216"/>
            <a:chExt cx="3893496" cy="3727189"/>
          </a:xfrm>
        </p:grpSpPr>
        <p:pic>
          <p:nvPicPr>
            <p:cNvPr id="10" name="図 9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BAB01A4B-5ABF-91B5-B81C-EB20BC729F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44"/>
            <a:stretch/>
          </p:blipFill>
          <p:spPr>
            <a:xfrm>
              <a:off x="5260199" y="1817216"/>
              <a:ext cx="3893496" cy="372718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69C218A6-B26F-AA58-197D-7DDD576434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50" t="91512" r="9712"/>
            <a:stretch/>
          </p:blipFill>
          <p:spPr bwMode="auto">
            <a:xfrm>
              <a:off x="5401435" y="5196522"/>
              <a:ext cx="3466490" cy="347883"/>
            </a:xfrm>
            <a:prstGeom prst="rect">
              <a:avLst/>
            </a:prstGeom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08D285AD-4F4A-E5FD-75B2-B8BD9D364B58}"/>
              </a:ext>
            </a:extLst>
          </p:cNvPr>
          <p:cNvSpPr/>
          <p:nvPr/>
        </p:nvSpPr>
        <p:spPr>
          <a:xfrm>
            <a:off x="324000" y="3663906"/>
            <a:ext cx="3920078" cy="1065749"/>
          </a:xfrm>
          <a:custGeom>
            <a:avLst/>
            <a:gdLst>
              <a:gd name="connsiteX0" fmla="*/ 0 w 4002059"/>
              <a:gd name="connsiteY0" fmla="*/ 0 h 1065749"/>
              <a:gd name="connsiteX1" fmla="*/ 4002059 w 4002059"/>
              <a:gd name="connsiteY1" fmla="*/ 0 h 1065749"/>
              <a:gd name="connsiteX2" fmla="*/ 4002059 w 4002059"/>
              <a:gd name="connsiteY2" fmla="*/ 384679 h 1065749"/>
              <a:gd name="connsiteX3" fmla="*/ 2576857 w 4002059"/>
              <a:gd name="connsiteY3" fmla="*/ 384679 h 1065749"/>
              <a:gd name="connsiteX4" fmla="*/ 2576857 w 4002059"/>
              <a:gd name="connsiteY4" fmla="*/ 1065749 h 1065749"/>
              <a:gd name="connsiteX5" fmla="*/ 1 w 4002059"/>
              <a:gd name="connsiteY5" fmla="*/ 1065749 h 1065749"/>
              <a:gd name="connsiteX6" fmla="*/ 1 w 4002059"/>
              <a:gd name="connsiteY6" fmla="*/ 384679 h 1065749"/>
              <a:gd name="connsiteX7" fmla="*/ 0 w 4002059"/>
              <a:gd name="connsiteY7" fmla="*/ 384679 h 106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2059" h="1065749">
                <a:moveTo>
                  <a:pt x="0" y="0"/>
                </a:moveTo>
                <a:lnTo>
                  <a:pt x="4002059" y="0"/>
                </a:lnTo>
                <a:lnTo>
                  <a:pt x="4002059" y="384679"/>
                </a:lnTo>
                <a:lnTo>
                  <a:pt x="2576857" y="384679"/>
                </a:lnTo>
                <a:lnTo>
                  <a:pt x="2576857" y="1065749"/>
                </a:lnTo>
                <a:lnTo>
                  <a:pt x="1" y="1065749"/>
                </a:lnTo>
                <a:lnTo>
                  <a:pt x="1" y="384679"/>
                </a:lnTo>
                <a:lnTo>
                  <a:pt x="0" y="384679"/>
                </a:lnTo>
                <a:close/>
              </a:path>
            </a:pathLst>
          </a:cu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6C6BFA0-144A-6FC8-89CE-D43CD26CB9C0}"/>
              </a:ext>
            </a:extLst>
          </p:cNvPr>
          <p:cNvSpPr/>
          <p:nvPr/>
        </p:nvSpPr>
        <p:spPr>
          <a:xfrm>
            <a:off x="2913467" y="4111647"/>
            <a:ext cx="2448000" cy="612000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1035C862-3FCE-ED1D-EE83-BA978A06A9D2}"/>
              </a:ext>
            </a:extLst>
          </p:cNvPr>
          <p:cNvSpPr/>
          <p:nvPr/>
        </p:nvSpPr>
        <p:spPr>
          <a:xfrm>
            <a:off x="245941" y="3312014"/>
            <a:ext cx="430200" cy="430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2"/>
                </a:solidFill>
              </a:rPr>
              <a:t>１</a:t>
            </a: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EF27E703-B731-01BE-E205-2F535B2707BC}"/>
              </a:ext>
            </a:extLst>
          </p:cNvPr>
          <p:cNvSpPr/>
          <p:nvPr/>
        </p:nvSpPr>
        <p:spPr>
          <a:xfrm>
            <a:off x="4491535" y="3795578"/>
            <a:ext cx="430200" cy="430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bg2"/>
                </a:solidFill>
              </a:rPr>
              <a:t>2</a:t>
            </a:r>
            <a:endParaRPr kumimoji="1" lang="ja-JP" altLang="en-US" b="1" dirty="0">
              <a:solidFill>
                <a:schemeClr val="bg2"/>
              </a:solidFill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F04565F6-2D32-3B35-28F8-26C42FFE9171}"/>
              </a:ext>
            </a:extLst>
          </p:cNvPr>
          <p:cNvSpPr/>
          <p:nvPr/>
        </p:nvSpPr>
        <p:spPr>
          <a:xfrm>
            <a:off x="619148" y="5842892"/>
            <a:ext cx="430200" cy="430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bg2"/>
                </a:solidFill>
              </a:rPr>
              <a:t>3</a:t>
            </a:r>
            <a:endParaRPr kumimoji="1" lang="ja-JP" altLang="en-US" b="1" dirty="0">
              <a:solidFill>
                <a:schemeClr val="bg2"/>
              </a:solidFill>
            </a:endParaRP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8E4E78E9-5D14-C731-7F27-65CC756698FA}"/>
              </a:ext>
            </a:extLst>
          </p:cNvPr>
          <p:cNvSpPr/>
          <p:nvPr/>
        </p:nvSpPr>
        <p:spPr>
          <a:xfrm>
            <a:off x="2751266" y="5842892"/>
            <a:ext cx="430200" cy="430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bg2"/>
                </a:solidFill>
              </a:rPr>
              <a:t>4</a:t>
            </a:r>
            <a:endParaRPr kumimoji="1" lang="ja-JP" altLang="en-US" b="1" dirty="0">
              <a:solidFill>
                <a:schemeClr val="bg2"/>
              </a:solidFill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25A542E5-9A39-160D-910D-A4D0A0AB95D5}"/>
              </a:ext>
            </a:extLst>
          </p:cNvPr>
          <p:cNvSpPr/>
          <p:nvPr/>
        </p:nvSpPr>
        <p:spPr>
          <a:xfrm>
            <a:off x="5726036" y="1589164"/>
            <a:ext cx="3771112" cy="38467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 dirty="0">
                <a:solidFill>
                  <a:schemeClr val="accent5"/>
                </a:solidFill>
              </a:rPr>
              <a:t>①  </a:t>
            </a:r>
            <a:r>
              <a:rPr kumimoji="1" lang="en-US" altLang="ja-JP" sz="1400" b="1" dirty="0">
                <a:solidFill>
                  <a:schemeClr val="accent5"/>
                </a:solidFill>
              </a:rPr>
              <a:t>1on1</a:t>
            </a:r>
            <a:r>
              <a:rPr kumimoji="1" lang="ja-JP" altLang="en-US" sz="1400" b="1" dirty="0">
                <a:solidFill>
                  <a:schemeClr val="accent5"/>
                </a:solidFill>
              </a:rPr>
              <a:t>トピック　メンバーのメモ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531AFF31-0B46-C694-B20D-A4FE461B8EE9}"/>
              </a:ext>
            </a:extLst>
          </p:cNvPr>
          <p:cNvSpPr/>
          <p:nvPr/>
        </p:nvSpPr>
        <p:spPr>
          <a:xfrm>
            <a:off x="5726036" y="3247647"/>
            <a:ext cx="3771112" cy="38467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 dirty="0">
                <a:solidFill>
                  <a:schemeClr val="accent5"/>
                </a:solidFill>
              </a:rPr>
              <a:t>②  </a:t>
            </a:r>
            <a:r>
              <a:rPr kumimoji="1" lang="en-US" altLang="ja-JP" sz="1400" b="1" dirty="0">
                <a:solidFill>
                  <a:schemeClr val="accent5"/>
                </a:solidFill>
              </a:rPr>
              <a:t>1on1</a:t>
            </a:r>
            <a:r>
              <a:rPr kumimoji="1" lang="ja-JP" altLang="en-US" sz="1400" b="1" dirty="0">
                <a:solidFill>
                  <a:schemeClr val="accent5"/>
                </a:solidFill>
              </a:rPr>
              <a:t>トピック　上司のメモ</a:t>
            </a: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F171BF82-6604-6967-153F-94FA74FEC28A}"/>
              </a:ext>
            </a:extLst>
          </p:cNvPr>
          <p:cNvSpPr/>
          <p:nvPr/>
        </p:nvSpPr>
        <p:spPr>
          <a:xfrm>
            <a:off x="5726036" y="4395755"/>
            <a:ext cx="3771112" cy="38467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 dirty="0">
                <a:solidFill>
                  <a:schemeClr val="accent5"/>
                </a:solidFill>
              </a:rPr>
              <a:t>③  申し送りメモ</a:t>
            </a:r>
            <a:endParaRPr kumimoji="1" lang="en-US" altLang="ja-JP" sz="1400" b="1" dirty="0">
              <a:solidFill>
                <a:schemeClr val="accent5"/>
              </a:solidFill>
            </a:endParaRP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973BB834-523A-FC69-E870-F940D986A75C}"/>
              </a:ext>
            </a:extLst>
          </p:cNvPr>
          <p:cNvSpPr/>
          <p:nvPr/>
        </p:nvSpPr>
        <p:spPr>
          <a:xfrm>
            <a:off x="5726036" y="5584189"/>
            <a:ext cx="3771112" cy="38467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 dirty="0">
                <a:solidFill>
                  <a:schemeClr val="accent5"/>
                </a:solidFill>
              </a:rPr>
              <a:t>④  あなただけのメモ（＝非公開メモ）</a:t>
            </a:r>
            <a:endParaRPr kumimoji="1" lang="en-US" altLang="ja-JP" sz="1400" b="1" dirty="0">
              <a:solidFill>
                <a:schemeClr val="accent5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66B7A68-0C98-E2DC-AE3E-052EA7C78717}"/>
              </a:ext>
            </a:extLst>
          </p:cNvPr>
          <p:cNvSpPr txBox="1"/>
          <p:nvPr/>
        </p:nvSpPr>
        <p:spPr>
          <a:xfrm>
            <a:off x="5808017" y="1992718"/>
            <a:ext cx="37996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メンバーが申請した、</a:t>
            </a:r>
            <a:r>
              <a:rPr kumimoji="1" lang="en-US" altLang="ja-JP" sz="1100" dirty="0"/>
              <a:t>1on1</a:t>
            </a:r>
            <a:r>
              <a:rPr kumimoji="1" lang="ja-JP" altLang="en-US" sz="1100" dirty="0"/>
              <a:t>で話したいトピックが表示されます。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メンバーが記載したメモがリアルタイムで皆様に共有されます。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このメモは、</a:t>
            </a:r>
            <a:r>
              <a:rPr kumimoji="1" lang="ja-JP" altLang="en-US" sz="1100" dirty="0">
                <a:solidFill>
                  <a:srgbClr val="FF0000"/>
                </a:solidFill>
              </a:rPr>
              <a:t>●●●●</a:t>
            </a:r>
            <a:r>
              <a:rPr kumimoji="1" lang="ja-JP" altLang="en-US" sz="1100" dirty="0"/>
              <a:t>が閲覧できます。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b="1" dirty="0">
                <a:solidFill>
                  <a:srgbClr val="FF0000"/>
                </a:solidFill>
              </a:rPr>
              <a:t>メンバーが異動した場合、異動先の上司も閲覧できます。</a:t>
            </a:r>
            <a:endParaRPr kumimoji="1" lang="en-US" altLang="ja-JP" sz="1100" b="1" dirty="0">
              <a:solidFill>
                <a:srgbClr val="FF0000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DD331DB-21BE-7501-586E-EA6D66EC4733}"/>
              </a:ext>
            </a:extLst>
          </p:cNvPr>
          <p:cNvSpPr txBox="1"/>
          <p:nvPr/>
        </p:nvSpPr>
        <p:spPr>
          <a:xfrm>
            <a:off x="5808017" y="3608776"/>
            <a:ext cx="3770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b="1" u="sng" dirty="0"/>
              <a:t>皆様が記載したメモがリアルタイムでメンバーに共有</a:t>
            </a:r>
            <a:r>
              <a:rPr kumimoji="1" lang="ja-JP" altLang="en-US" sz="1100" dirty="0"/>
              <a:t>されます。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このメモは、</a:t>
            </a:r>
            <a:r>
              <a:rPr kumimoji="1" lang="ja-JP" altLang="en-US" sz="1100" dirty="0">
                <a:solidFill>
                  <a:srgbClr val="FF0000"/>
                </a:solidFill>
              </a:rPr>
              <a:t> ●●●●</a:t>
            </a:r>
            <a:r>
              <a:rPr kumimoji="1" lang="ja-JP" altLang="en-US" sz="1100" dirty="0"/>
              <a:t>が閲覧できます。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b="1" dirty="0">
                <a:solidFill>
                  <a:srgbClr val="FF0000"/>
                </a:solidFill>
              </a:rPr>
              <a:t>メンバーが異動した場合、異動先の上司も閲覧できます。</a:t>
            </a:r>
            <a:endParaRPr kumimoji="1" lang="en-US" altLang="ja-JP" sz="1100" b="1" dirty="0">
              <a:solidFill>
                <a:srgbClr val="FF0000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B698981-1768-2217-7425-6D68A676CDFF}"/>
              </a:ext>
            </a:extLst>
          </p:cNvPr>
          <p:cNvSpPr txBox="1"/>
          <p:nvPr/>
        </p:nvSpPr>
        <p:spPr>
          <a:xfrm>
            <a:off x="5808017" y="4780434"/>
            <a:ext cx="3689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メンバー本人には共有したくないが、管理者・閲覧者に共有したい内容を記入します。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このメモは、直属の上司＋閲覧者＋管理者が閲覧できます。</a:t>
            </a:r>
            <a:endParaRPr kumimoji="1" lang="en-US" altLang="ja-JP" sz="11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590594F-E149-059D-A84F-E64FDEA47C59}"/>
              </a:ext>
            </a:extLst>
          </p:cNvPr>
          <p:cNvSpPr txBox="1"/>
          <p:nvPr/>
        </p:nvSpPr>
        <p:spPr>
          <a:xfrm>
            <a:off x="5808017" y="6054611"/>
            <a:ext cx="36891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誰にも見せたくないメモを記入します。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このメモは、記入者本人のみ閲覧できます。</a:t>
            </a:r>
            <a:endParaRPr kumimoji="1" lang="en-US" altLang="ja-JP" sz="1100" dirty="0"/>
          </a:p>
        </p:txBody>
      </p:sp>
      <p:sp>
        <p:nvSpPr>
          <p:cNvPr id="49" name="楕円 48">
            <a:extLst>
              <a:ext uri="{FF2B5EF4-FFF2-40B4-BE49-F238E27FC236}">
                <a16:creationId xmlns:a16="http://schemas.microsoft.com/office/drawing/2014/main" id="{B955984D-4CF6-98FD-7933-D968074C325A}"/>
              </a:ext>
            </a:extLst>
          </p:cNvPr>
          <p:cNvSpPr/>
          <p:nvPr/>
        </p:nvSpPr>
        <p:spPr>
          <a:xfrm>
            <a:off x="5615566" y="1589163"/>
            <a:ext cx="384901" cy="3849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bg2"/>
                </a:solidFill>
              </a:rPr>
              <a:t>１</a:t>
            </a: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04EA831B-C865-ABDB-5F41-A9156AD59D61}"/>
              </a:ext>
            </a:extLst>
          </p:cNvPr>
          <p:cNvSpPr/>
          <p:nvPr/>
        </p:nvSpPr>
        <p:spPr>
          <a:xfrm>
            <a:off x="5615566" y="3247425"/>
            <a:ext cx="384901" cy="3849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bg2"/>
                </a:solidFill>
              </a:rPr>
              <a:t>2</a:t>
            </a:r>
            <a:endParaRPr kumimoji="1" lang="ja-JP" altLang="en-US" sz="1400" b="1" dirty="0">
              <a:solidFill>
                <a:schemeClr val="bg2"/>
              </a:solidFill>
            </a:endParaRPr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B83FEABD-A986-6D8D-6830-B79B971CC0FE}"/>
              </a:ext>
            </a:extLst>
          </p:cNvPr>
          <p:cNvSpPr/>
          <p:nvPr/>
        </p:nvSpPr>
        <p:spPr>
          <a:xfrm>
            <a:off x="5615566" y="4379024"/>
            <a:ext cx="384901" cy="3849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bg2"/>
                </a:solidFill>
              </a:rPr>
              <a:t>3</a:t>
            </a:r>
            <a:endParaRPr kumimoji="1" lang="ja-JP" altLang="en-US" sz="1400" b="1" dirty="0">
              <a:solidFill>
                <a:schemeClr val="bg2"/>
              </a:solidFill>
            </a:endParaRPr>
          </a:p>
        </p:txBody>
      </p:sp>
      <p:sp>
        <p:nvSpPr>
          <p:cNvPr id="52" name="楕円 51">
            <a:extLst>
              <a:ext uri="{FF2B5EF4-FFF2-40B4-BE49-F238E27FC236}">
                <a16:creationId xmlns:a16="http://schemas.microsoft.com/office/drawing/2014/main" id="{612CF34E-B584-4A69-3C10-1B3BC2823CB3}"/>
              </a:ext>
            </a:extLst>
          </p:cNvPr>
          <p:cNvSpPr/>
          <p:nvPr/>
        </p:nvSpPr>
        <p:spPr>
          <a:xfrm>
            <a:off x="5615566" y="5588572"/>
            <a:ext cx="384901" cy="3849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bg2"/>
                </a:solidFill>
              </a:rPr>
              <a:t>4</a:t>
            </a:r>
            <a:endParaRPr kumimoji="1" lang="ja-JP" altLang="en-US" sz="1400" b="1" dirty="0">
              <a:solidFill>
                <a:schemeClr val="bg2"/>
              </a:solidFill>
            </a:endParaRPr>
          </a:p>
        </p:txBody>
      </p:sp>
      <p:sp>
        <p:nvSpPr>
          <p:cNvPr id="11" name="右中かっこ 10">
            <a:extLst>
              <a:ext uri="{FF2B5EF4-FFF2-40B4-BE49-F238E27FC236}">
                <a16:creationId xmlns:a16="http://schemas.microsoft.com/office/drawing/2014/main" id="{7C99C533-3C2C-7F70-13A9-BBFEDF1AED11}"/>
              </a:ext>
            </a:extLst>
          </p:cNvPr>
          <p:cNvSpPr/>
          <p:nvPr/>
        </p:nvSpPr>
        <p:spPr>
          <a:xfrm>
            <a:off x="9020652" y="2554707"/>
            <a:ext cx="266200" cy="1619071"/>
          </a:xfrm>
          <a:prstGeom prst="rightBrace">
            <a:avLst>
              <a:gd name="adj1" fmla="val 85621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FFE50B1-EFCF-ED7E-0E71-FF822B7097FB}"/>
              </a:ext>
            </a:extLst>
          </p:cNvPr>
          <p:cNvGrpSpPr/>
          <p:nvPr/>
        </p:nvGrpSpPr>
        <p:grpSpPr>
          <a:xfrm>
            <a:off x="9497148" y="3391443"/>
            <a:ext cx="3367789" cy="1294556"/>
            <a:chOff x="5210963" y="2306283"/>
            <a:chExt cx="2780379" cy="844729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D87D9FB-C6A5-310A-102C-13F8567D9BD7}"/>
                </a:ext>
              </a:extLst>
            </p:cNvPr>
            <p:cNvSpPr/>
            <p:nvPr/>
          </p:nvSpPr>
          <p:spPr>
            <a:xfrm>
              <a:off x="5210964" y="2306283"/>
              <a:ext cx="2780378" cy="84472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kumimoji="1" lang="ja-JP" altLang="en-US" sz="1400" b="1" dirty="0">
                  <a:solidFill>
                    <a:schemeClr val="bg2"/>
                  </a:solidFill>
                </a:rPr>
                <a:t>異動した上司に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メモを見せるかどうかは、企業ごとに設定できます。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r>
                <a:rPr kumimoji="1" lang="ja-JP" altLang="en-US" sz="1400" b="1" dirty="0">
                  <a:solidFill>
                    <a:schemeClr val="bg2"/>
                  </a:solidFill>
                </a:rPr>
                <a:t>貴社の設定に合わせて、閲覧させない場合はこの文言を削除してください。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DE7E7C8F-07A5-A6FC-5AF5-F979850574A9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7C946AA4-4083-DC4B-5F68-ABB30C89C32E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D7EF29F7-082F-EC5A-E70D-C83DD30F13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7E26606-7F36-22F1-409E-B5E358316A2A}"/>
              </a:ext>
            </a:extLst>
          </p:cNvPr>
          <p:cNvGrpSpPr/>
          <p:nvPr/>
        </p:nvGrpSpPr>
        <p:grpSpPr>
          <a:xfrm>
            <a:off x="9497148" y="1297622"/>
            <a:ext cx="5090188" cy="1963673"/>
            <a:chOff x="5210963" y="2306283"/>
            <a:chExt cx="2954335" cy="949055"/>
          </a:xfrm>
        </p:grpSpPr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790171A5-9B1C-63E0-F002-9C696A2CFC61}"/>
                </a:ext>
              </a:extLst>
            </p:cNvPr>
            <p:cNvSpPr/>
            <p:nvPr/>
          </p:nvSpPr>
          <p:spPr>
            <a:xfrm>
              <a:off x="5210964" y="2306283"/>
              <a:ext cx="2954334" cy="9490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●●●●には、以下のいずれかをご記入ください。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②の管理者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上司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閲覧者の組み合わせは企業ごとに自由に設定できます。各社の設定に合わせて編集してください。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（例：当事者＋管理者、当事者＋管理者＋閲覧者など）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①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当事者のみ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②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当事者＋管理者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上司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閲覧者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270E5E53-47A4-48B7-0ECD-F101B10C8BB6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D51A3B8E-193D-53D1-62BB-28F0D3DC9973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6FAF1319-4DB8-2696-BD33-19FCD1430B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65701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アプリケーション, メール&#10;&#10;自動的に生成された説明">
            <a:extLst>
              <a:ext uri="{FF2B5EF4-FFF2-40B4-BE49-F238E27FC236}">
                <a16:creationId xmlns:a16="http://schemas.microsoft.com/office/drawing/2014/main" id="{5561C8E3-F3DE-EFEF-1DC6-E7D47A41A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473" y="2739371"/>
            <a:ext cx="2990008" cy="3572051"/>
          </a:xfrm>
          <a:prstGeom prst="rect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</a:t>
            </a:r>
            <a:r>
              <a:rPr lang="en-US" altLang="ja-JP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履歴振り返り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「メンバー個人ページ」から、メモ・アンケート結果をまとめて振り返れます。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87394416-917E-D179-8891-FD8D3CBC38D8}"/>
              </a:ext>
            </a:extLst>
          </p:cNvPr>
          <p:cNvSpPr/>
          <p:nvPr/>
        </p:nvSpPr>
        <p:spPr>
          <a:xfrm>
            <a:off x="2797009" y="1583388"/>
            <a:ext cx="4262996" cy="1035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sz="1400" b="1" dirty="0">
                <a:solidFill>
                  <a:schemeClr val="accent5"/>
                </a:solidFill>
              </a:rPr>
              <a:t>田町さんの個人ページ</a:t>
            </a:r>
            <a:endParaRPr kumimoji="1" lang="en-US" altLang="ja-JP" sz="1400" b="1" dirty="0">
              <a:solidFill>
                <a:schemeClr val="accent5"/>
              </a:solidFill>
            </a:endParaRPr>
          </a:p>
          <a:p>
            <a:pPr algn="ctr"/>
            <a:endParaRPr kumimoji="1" lang="en-US" altLang="ja-JP" sz="1400" b="1" dirty="0">
              <a:solidFill>
                <a:schemeClr val="accent5"/>
              </a:solidFill>
            </a:endParaRPr>
          </a:p>
          <a:p>
            <a:pPr algn="ctr"/>
            <a:endParaRPr kumimoji="1" lang="en-US" altLang="ja-JP" sz="1400" b="1" dirty="0">
              <a:solidFill>
                <a:schemeClr val="accent5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355A53C-CE75-DEAD-89D9-194819295625}"/>
              </a:ext>
            </a:extLst>
          </p:cNvPr>
          <p:cNvSpPr/>
          <p:nvPr/>
        </p:nvSpPr>
        <p:spPr>
          <a:xfrm>
            <a:off x="3041281" y="2057327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bg2"/>
                </a:solidFill>
              </a:rPr>
              <a:t>設定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39EC3F9-D1B6-6F4F-4946-4518BD8808E7}"/>
              </a:ext>
            </a:extLst>
          </p:cNvPr>
          <p:cNvSpPr/>
          <p:nvPr/>
        </p:nvSpPr>
        <p:spPr>
          <a:xfrm>
            <a:off x="4389327" y="2057327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bg2"/>
                </a:solidFill>
              </a:rPr>
              <a:t>履歴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D5B416D-5F93-FF05-4F73-3BB3FC6CEB63}"/>
              </a:ext>
            </a:extLst>
          </p:cNvPr>
          <p:cNvSpPr/>
          <p:nvPr/>
        </p:nvSpPr>
        <p:spPr>
          <a:xfrm>
            <a:off x="5737372" y="2057327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</a:rPr>
              <a:t>アンケート結果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342908AC-7E75-D2CA-12A6-0E7045AA90F5}"/>
              </a:ext>
            </a:extLst>
          </p:cNvPr>
          <p:cNvSpPr/>
          <p:nvPr/>
        </p:nvSpPr>
        <p:spPr>
          <a:xfrm>
            <a:off x="7308213" y="1749553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</a:rPr>
              <a:t>パーソナルレポート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2B21F14B-D5D5-6AB4-A694-5CA975FAB5C0}"/>
              </a:ext>
            </a:extLst>
          </p:cNvPr>
          <p:cNvSpPr/>
          <p:nvPr/>
        </p:nvSpPr>
        <p:spPr>
          <a:xfrm>
            <a:off x="7308213" y="2223493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</a:rPr>
              <a:t>面談</a:t>
            </a:r>
            <a:br>
              <a:rPr kumimoji="1" lang="en-US" altLang="ja-JP" sz="1200" b="1" dirty="0">
                <a:solidFill>
                  <a:schemeClr val="bg2"/>
                </a:solidFill>
              </a:rPr>
            </a:br>
            <a:r>
              <a:rPr kumimoji="1" lang="ja-JP" altLang="en-US" sz="1200" b="1" dirty="0">
                <a:solidFill>
                  <a:schemeClr val="bg2"/>
                </a:solidFill>
              </a:rPr>
              <a:t>レポート</a:t>
            </a:r>
          </a:p>
        </p:txBody>
      </p:sp>
      <p:cxnSp>
        <p:nvCxnSpPr>
          <p:cNvPr id="31" name="コネクタ: カギ線 30">
            <a:extLst>
              <a:ext uri="{FF2B5EF4-FFF2-40B4-BE49-F238E27FC236}">
                <a16:creationId xmlns:a16="http://schemas.microsoft.com/office/drawing/2014/main" id="{5EEF7906-8A9E-BBE7-49BA-CA633051D953}"/>
              </a:ext>
            </a:extLst>
          </p:cNvPr>
          <p:cNvCxnSpPr>
            <a:stCxn id="19" idx="3"/>
            <a:endCxn id="29" idx="1"/>
          </p:cNvCxnSpPr>
          <p:nvPr/>
        </p:nvCxnSpPr>
        <p:spPr>
          <a:xfrm>
            <a:off x="6815733" y="2233901"/>
            <a:ext cx="492480" cy="166166"/>
          </a:xfrm>
          <a:prstGeom prst="bentConnector3">
            <a:avLst>
              <a:gd name="adj1" fmla="val 58964"/>
            </a:avLst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図 34">
            <a:extLst>
              <a:ext uri="{FF2B5EF4-FFF2-40B4-BE49-F238E27FC236}">
                <a16:creationId xmlns:a16="http://schemas.microsoft.com/office/drawing/2014/main" id="{301455B5-657D-E189-F898-0D0F0EEB6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7372" y="2739371"/>
            <a:ext cx="2817950" cy="3661867"/>
          </a:xfrm>
          <a:prstGeom prst="rect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</p:pic>
      <p:cxnSp>
        <p:nvCxnSpPr>
          <p:cNvPr id="38" name="コネクタ: カギ線 37">
            <a:extLst>
              <a:ext uri="{FF2B5EF4-FFF2-40B4-BE49-F238E27FC236}">
                <a16:creationId xmlns:a16="http://schemas.microsoft.com/office/drawing/2014/main" id="{DC3DFA7E-0F10-DA0C-E2DE-584FD2BF9BC1}"/>
              </a:ext>
            </a:extLst>
          </p:cNvPr>
          <p:cNvCxnSpPr>
            <a:cxnSpLocks/>
            <a:stCxn id="19" idx="3"/>
            <a:endCxn id="26" idx="1"/>
          </p:cNvCxnSpPr>
          <p:nvPr/>
        </p:nvCxnSpPr>
        <p:spPr>
          <a:xfrm flipV="1">
            <a:off x="6815733" y="1926127"/>
            <a:ext cx="492480" cy="307774"/>
          </a:xfrm>
          <a:prstGeom prst="bentConnector3">
            <a:avLst>
              <a:gd name="adj1" fmla="val 58963"/>
            </a:avLst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四角形吹き出し 6">
            <a:extLst>
              <a:ext uri="{FF2B5EF4-FFF2-40B4-BE49-F238E27FC236}">
                <a16:creationId xmlns:a16="http://schemas.microsoft.com/office/drawing/2014/main" id="{994D1808-5670-0AD4-B276-3D0D49542651}"/>
              </a:ext>
            </a:extLst>
          </p:cNvPr>
          <p:cNvSpPr/>
          <p:nvPr/>
        </p:nvSpPr>
        <p:spPr>
          <a:xfrm>
            <a:off x="7954672" y="3968110"/>
            <a:ext cx="1796244" cy="654828"/>
          </a:xfrm>
          <a:prstGeom prst="wedgeRectCallout">
            <a:avLst>
              <a:gd name="adj1" fmla="val -57554"/>
              <a:gd name="adj2" fmla="val 7322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クリックすると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パーソナルレポートが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開きます。</a:t>
            </a: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621D5CB2-4FC0-2F62-4562-AB8D6DE1B029}"/>
              </a:ext>
            </a:extLst>
          </p:cNvPr>
          <p:cNvCxnSpPr>
            <a:cxnSpLocks/>
          </p:cNvCxnSpPr>
          <p:nvPr/>
        </p:nvCxnSpPr>
        <p:spPr>
          <a:xfrm>
            <a:off x="6308016" y="2410475"/>
            <a:ext cx="0" cy="545559"/>
          </a:xfrm>
          <a:prstGeom prst="line">
            <a:avLst/>
          </a:prstGeom>
          <a:ln w="38100">
            <a:solidFill>
              <a:schemeClr val="accent5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DA80AFE4-3DC6-F45B-C4D2-9C2B60EC0949}"/>
              </a:ext>
            </a:extLst>
          </p:cNvPr>
          <p:cNvCxnSpPr>
            <a:cxnSpLocks/>
          </p:cNvCxnSpPr>
          <p:nvPr/>
        </p:nvCxnSpPr>
        <p:spPr>
          <a:xfrm>
            <a:off x="4928507" y="2410475"/>
            <a:ext cx="0" cy="545559"/>
          </a:xfrm>
          <a:prstGeom prst="line">
            <a:avLst/>
          </a:prstGeom>
          <a:ln w="38100">
            <a:solidFill>
              <a:schemeClr val="accent5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 descr="グラフィカル ユーザー インターフェイス, テキスト, アプリケーション, メール&#10;&#10;自動的に生成された説明">
            <a:extLst>
              <a:ext uri="{FF2B5EF4-FFF2-40B4-BE49-F238E27FC236}">
                <a16:creationId xmlns:a16="http://schemas.microsoft.com/office/drawing/2014/main" id="{7E6A312D-1E09-1047-9CD8-F158F06FEC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8" r="76391" b="82506"/>
          <a:stretch/>
        </p:blipFill>
        <p:spPr>
          <a:xfrm>
            <a:off x="468679" y="3669135"/>
            <a:ext cx="3111782" cy="736327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993F6F-40B7-B8B2-A602-AA82A54D8C37}"/>
              </a:ext>
            </a:extLst>
          </p:cNvPr>
          <p:cNvSpPr/>
          <p:nvPr/>
        </p:nvSpPr>
        <p:spPr>
          <a:xfrm>
            <a:off x="2112579" y="3140490"/>
            <a:ext cx="928702" cy="288509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EDC3DD31-1B37-B3FC-F82B-178995293EAC}"/>
              </a:ext>
            </a:extLst>
          </p:cNvPr>
          <p:cNvCxnSpPr>
            <a:cxnSpLocks/>
          </p:cNvCxnSpPr>
          <p:nvPr/>
        </p:nvCxnSpPr>
        <p:spPr>
          <a:xfrm flipH="1">
            <a:off x="468679" y="3140490"/>
            <a:ext cx="1643900" cy="528645"/>
          </a:xfrm>
          <a:prstGeom prst="line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DC0129E8-A753-BDC1-EA5C-10048FF68D76}"/>
              </a:ext>
            </a:extLst>
          </p:cNvPr>
          <p:cNvCxnSpPr>
            <a:cxnSpLocks/>
          </p:cNvCxnSpPr>
          <p:nvPr/>
        </p:nvCxnSpPr>
        <p:spPr>
          <a:xfrm>
            <a:off x="3041281" y="3147224"/>
            <a:ext cx="539180" cy="521911"/>
          </a:xfrm>
          <a:prstGeom prst="line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四角形吹き出し 6">
            <a:extLst>
              <a:ext uri="{FF2B5EF4-FFF2-40B4-BE49-F238E27FC236}">
                <a16:creationId xmlns:a16="http://schemas.microsoft.com/office/drawing/2014/main" id="{1D896F09-5453-019A-6580-A9AD05C1C8F3}"/>
              </a:ext>
            </a:extLst>
          </p:cNvPr>
          <p:cNvSpPr/>
          <p:nvPr/>
        </p:nvSpPr>
        <p:spPr>
          <a:xfrm>
            <a:off x="215701" y="4621879"/>
            <a:ext cx="1796244" cy="654828"/>
          </a:xfrm>
          <a:prstGeom prst="wedgeRectCallout">
            <a:avLst>
              <a:gd name="adj1" fmla="val 21438"/>
              <a:gd name="adj2" fmla="val -10975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タブで表示を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切り替えられます。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9E8EC79-42E0-ADAC-15B0-07636238671B}"/>
              </a:ext>
            </a:extLst>
          </p:cNvPr>
          <p:cNvSpPr/>
          <p:nvPr/>
        </p:nvSpPr>
        <p:spPr>
          <a:xfrm>
            <a:off x="380189" y="1583388"/>
            <a:ext cx="2301013" cy="1035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ja-JP" sz="1400" b="1" dirty="0">
                <a:solidFill>
                  <a:schemeClr val="accent5"/>
                </a:solidFill>
              </a:rPr>
              <a:t>TOP</a:t>
            </a:r>
            <a:r>
              <a:rPr kumimoji="1" lang="ja-JP" altLang="en-US" sz="1400" b="1" dirty="0">
                <a:solidFill>
                  <a:schemeClr val="accent5"/>
                </a:solidFill>
              </a:rPr>
              <a:t>ページ</a:t>
            </a:r>
            <a:endParaRPr kumimoji="1" lang="en-US" altLang="ja-JP" sz="1400" b="1" dirty="0">
              <a:solidFill>
                <a:schemeClr val="accent5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8E32168-8DDC-942D-8851-1B985DFCEA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0" t="41466" r="75002" b="32776"/>
          <a:stretch/>
        </p:blipFill>
        <p:spPr>
          <a:xfrm>
            <a:off x="1050499" y="1850247"/>
            <a:ext cx="979874" cy="726394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  <a:effectLst/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35940F9-F7CE-07BE-6AAB-883A59EB3F65}"/>
              </a:ext>
            </a:extLst>
          </p:cNvPr>
          <p:cNvSpPr/>
          <p:nvPr/>
        </p:nvSpPr>
        <p:spPr>
          <a:xfrm>
            <a:off x="1113823" y="1886800"/>
            <a:ext cx="525791" cy="170527"/>
          </a:xfrm>
          <a:prstGeom prst="rect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7D4856F5-1EE6-A960-DEB7-ADE118230D53}"/>
              </a:ext>
            </a:extLst>
          </p:cNvPr>
          <p:cNvCxnSpPr>
            <a:cxnSpLocks/>
          </p:cNvCxnSpPr>
          <p:nvPr/>
        </p:nvCxnSpPr>
        <p:spPr>
          <a:xfrm>
            <a:off x="1639614" y="1974336"/>
            <a:ext cx="1311691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006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400" dirty="0"/>
              <a:t>1on1</a:t>
            </a:r>
            <a:r>
              <a:rPr lang="ja-JP" altLang="en-US" sz="2400" dirty="0"/>
              <a:t>運用方針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094F862-1007-4C15-5BFD-69EC862485A7}"/>
              </a:ext>
            </a:extLst>
          </p:cNvPr>
          <p:cNvSpPr/>
          <p:nvPr/>
        </p:nvSpPr>
        <p:spPr>
          <a:xfrm>
            <a:off x="1274164" y="1386590"/>
            <a:ext cx="2293495" cy="93688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2"/>
                </a:solidFill>
              </a:rPr>
              <a:t>実施頻度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1409860-3AE1-0916-F0A3-AFD28AD21698}"/>
              </a:ext>
            </a:extLst>
          </p:cNvPr>
          <p:cNvSpPr/>
          <p:nvPr/>
        </p:nvSpPr>
        <p:spPr>
          <a:xfrm>
            <a:off x="1274164" y="2570606"/>
            <a:ext cx="2293495" cy="93688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bg2"/>
                </a:solidFill>
              </a:rPr>
              <a:t>1on1</a:t>
            </a:r>
            <a:r>
              <a:rPr kumimoji="1" lang="ja-JP" altLang="en-US" b="1" dirty="0">
                <a:solidFill>
                  <a:schemeClr val="bg2"/>
                </a:solidFill>
              </a:rPr>
              <a:t>対象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C434C7D-D7D9-03AE-84DB-0F74DBB6E7DD}"/>
              </a:ext>
            </a:extLst>
          </p:cNvPr>
          <p:cNvSpPr/>
          <p:nvPr/>
        </p:nvSpPr>
        <p:spPr>
          <a:xfrm>
            <a:off x="1274164" y="3754622"/>
            <a:ext cx="2293495" cy="93688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bg2"/>
                </a:solidFill>
              </a:rPr>
              <a:t>1on1</a:t>
            </a:r>
            <a:r>
              <a:rPr kumimoji="1" lang="ja-JP" altLang="en-US" b="1" dirty="0">
                <a:solidFill>
                  <a:schemeClr val="bg2"/>
                </a:solidFill>
              </a:rPr>
              <a:t>の予定作成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6CAA3A0-83F3-17DE-0D3B-90B229D872C7}"/>
              </a:ext>
            </a:extLst>
          </p:cNvPr>
          <p:cNvSpPr/>
          <p:nvPr/>
        </p:nvSpPr>
        <p:spPr>
          <a:xfrm>
            <a:off x="1274164" y="4938637"/>
            <a:ext cx="2293495" cy="130450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2"/>
                </a:solidFill>
              </a:rPr>
              <a:t>初期設定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44500A0-E68A-9285-494B-565D2B086537}"/>
              </a:ext>
            </a:extLst>
          </p:cNvPr>
          <p:cNvSpPr txBox="1"/>
          <p:nvPr/>
        </p:nvSpPr>
        <p:spPr>
          <a:xfrm>
            <a:off x="4054839" y="1338414"/>
            <a:ext cx="1956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●ヶ月に</a:t>
            </a:r>
            <a:r>
              <a:rPr kumimoji="1" lang="en-US" altLang="ja-JP" sz="2400" b="1" dirty="0"/>
              <a:t>1</a:t>
            </a:r>
            <a:r>
              <a:rPr kumimoji="1" lang="ja-JP" altLang="en-US" sz="2400" b="1" dirty="0"/>
              <a:t>回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C9BA2B6-0F8E-B417-E6D2-B23D15818D80}"/>
              </a:ext>
            </a:extLst>
          </p:cNvPr>
          <p:cNvSpPr txBox="1"/>
          <p:nvPr/>
        </p:nvSpPr>
        <p:spPr>
          <a:xfrm>
            <a:off x="4054839" y="1800079"/>
            <a:ext cx="5576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1on1</a:t>
            </a:r>
            <a:r>
              <a:rPr kumimoji="1" lang="ja-JP" altLang="en-US" sz="1400" dirty="0"/>
              <a:t>の予定作成時に、繰り返し設定が出来ます。</a:t>
            </a:r>
            <a:endParaRPr kumimoji="1" lang="en-US" altLang="ja-JP" sz="1400" dirty="0"/>
          </a:p>
          <a:p>
            <a:r>
              <a:rPr kumimoji="1" lang="ja-JP" altLang="en-US" sz="1400" dirty="0"/>
              <a:t>この頻度で設定をお願いします。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74B3859-8384-537F-538C-5CEC1427D674}"/>
              </a:ext>
            </a:extLst>
          </p:cNvPr>
          <p:cNvSpPr txBox="1"/>
          <p:nvPr/>
        </p:nvSpPr>
        <p:spPr>
          <a:xfrm>
            <a:off x="4054839" y="2755323"/>
            <a:ext cx="4661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窮々・悶々のメンバーは</a:t>
            </a:r>
            <a:r>
              <a:rPr kumimoji="1" lang="ja-JP" altLang="en-US" sz="2400" b="1" dirty="0"/>
              <a:t>必須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8386B90-AEF9-6C06-5BA2-77AA6D9716F9}"/>
              </a:ext>
            </a:extLst>
          </p:cNvPr>
          <p:cNvSpPr txBox="1"/>
          <p:nvPr/>
        </p:nvSpPr>
        <p:spPr>
          <a:xfrm>
            <a:off x="4054839" y="3961769"/>
            <a:ext cx="4661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上司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or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メンバー</a:t>
            </a:r>
            <a:r>
              <a:rPr kumimoji="1" lang="ja-JP" altLang="en-US" sz="2400" b="1" dirty="0"/>
              <a:t>から</a:t>
            </a:r>
            <a:r>
              <a:rPr kumimoji="1" lang="en-US" altLang="ja-JP" sz="2400" b="1" dirty="0"/>
              <a:t>1on1</a:t>
            </a:r>
            <a:r>
              <a:rPr kumimoji="1" lang="ja-JP" altLang="en-US" sz="2400" b="1" dirty="0"/>
              <a:t>を招集</a:t>
            </a:r>
            <a:endParaRPr kumimoji="1" lang="en-US" altLang="ja-JP" sz="2400" b="1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35CFEF9-FE98-7FF4-1C59-3F564B405A3B}"/>
              </a:ext>
            </a:extLst>
          </p:cNvPr>
          <p:cNvSpPr txBox="1"/>
          <p:nvPr/>
        </p:nvSpPr>
        <p:spPr>
          <a:xfrm>
            <a:off x="4054839" y="4938638"/>
            <a:ext cx="46619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Outlook</a:t>
            </a:r>
            <a:r>
              <a:rPr kumimoji="1" lang="ja-JP" altLang="en-US" sz="2400" b="1" dirty="0"/>
              <a:t>連携：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する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/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しない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r>
              <a:rPr kumimoji="1" lang="en-US" altLang="ja-JP" sz="2400" b="1" dirty="0"/>
              <a:t>Teams</a:t>
            </a:r>
            <a:r>
              <a:rPr kumimoji="1" lang="ja-JP" altLang="en-US" sz="2400" b="1" dirty="0"/>
              <a:t>連携：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する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/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しない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r>
              <a:rPr kumimoji="1" lang="ja-JP" altLang="en-US" sz="2400" b="1" dirty="0"/>
              <a:t>通知：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する（頻度は自由）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4E4362F-1B4F-C3B8-7D61-EA5FF024A1F9}"/>
              </a:ext>
            </a:extLst>
          </p:cNvPr>
          <p:cNvGrpSpPr/>
          <p:nvPr/>
        </p:nvGrpSpPr>
        <p:grpSpPr>
          <a:xfrm>
            <a:off x="8867926" y="2949898"/>
            <a:ext cx="2127735" cy="949055"/>
            <a:chOff x="5210963" y="2306283"/>
            <a:chExt cx="1756615" cy="949055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659160A5-A127-FEF0-9A6A-1AE914C6A70C}"/>
                </a:ext>
              </a:extLst>
            </p:cNvPr>
            <p:cNvSpPr/>
            <p:nvPr/>
          </p:nvSpPr>
          <p:spPr>
            <a:xfrm>
              <a:off x="5210964" y="2306283"/>
              <a:ext cx="1756614" cy="9490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←貴社の運用に合わせて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編集してください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A90FF626-7221-4ECF-48E4-05E592C894B1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EAE32723-62B3-CD74-2960-EE5A2EE31C60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EBC8895F-059C-BBFE-3634-EBAA9F3C79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  <p:sp>
        <p:nvSpPr>
          <p:cNvPr id="18" name="右中かっこ 17">
            <a:extLst>
              <a:ext uri="{FF2B5EF4-FFF2-40B4-BE49-F238E27FC236}">
                <a16:creationId xmlns:a16="http://schemas.microsoft.com/office/drawing/2014/main" id="{BFE0D770-94CC-9193-8FBD-296D94F74B4C}"/>
              </a:ext>
            </a:extLst>
          </p:cNvPr>
          <p:cNvSpPr/>
          <p:nvPr/>
        </p:nvSpPr>
        <p:spPr>
          <a:xfrm>
            <a:off x="8450580" y="1173480"/>
            <a:ext cx="266200" cy="4702044"/>
          </a:xfrm>
          <a:prstGeom prst="rightBrace">
            <a:avLst>
              <a:gd name="adj1" fmla="val 85621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484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400" dirty="0"/>
              <a:t>1on1</a:t>
            </a:r>
            <a:r>
              <a:rPr lang="ja-JP" altLang="en-US" sz="2400" dirty="0"/>
              <a:t>運用開始のご連絡について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02733A7-4D77-FB18-80B6-27DF5E374324}"/>
              </a:ext>
            </a:extLst>
          </p:cNvPr>
          <p:cNvSpPr txBox="1"/>
          <p:nvPr/>
        </p:nvSpPr>
        <p:spPr>
          <a:xfrm>
            <a:off x="763051" y="1393672"/>
            <a:ext cx="84377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◯月◯日◯時頃</a:t>
            </a:r>
            <a:r>
              <a:rPr kumimoji="1" lang="ja-JP" altLang="en-US" sz="2400" b="1" dirty="0"/>
              <a:t>「インサイズ事務局」より</a:t>
            </a:r>
            <a:endParaRPr kumimoji="1" lang="en-US" altLang="ja-JP" sz="2400" b="1" dirty="0"/>
          </a:p>
          <a:p>
            <a:pPr algn="ctr"/>
            <a:r>
              <a:rPr kumimoji="1" lang="ja-JP" altLang="en-US" sz="2400" b="1" dirty="0"/>
              <a:t>「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～～～～～～～～～～～～～～～～～～～</a:t>
            </a:r>
            <a:r>
              <a:rPr kumimoji="1" lang="ja-JP" altLang="en-US" sz="2400" b="1" dirty="0"/>
              <a:t>」という件名で、</a:t>
            </a:r>
            <a:endParaRPr kumimoji="1" lang="en-US" altLang="ja-JP" sz="2400" b="1" dirty="0"/>
          </a:p>
          <a:p>
            <a:pPr algn="ctr"/>
            <a:r>
              <a:rPr kumimoji="1" lang="en-US" altLang="ja-JP" sz="2400" b="1" dirty="0"/>
              <a:t>1on1</a:t>
            </a:r>
            <a:r>
              <a:rPr kumimoji="1" lang="ja-JP" altLang="en-US" sz="2400" b="1" dirty="0"/>
              <a:t>案内メールをお送りします。</a:t>
            </a:r>
            <a:endParaRPr kumimoji="1" lang="en-US" altLang="ja-JP" sz="2400" b="1" dirty="0"/>
          </a:p>
          <a:p>
            <a:pPr algn="ctr"/>
            <a:r>
              <a:rPr kumimoji="1" lang="ja-JP" altLang="en-US" sz="2400" b="1" dirty="0"/>
              <a:t>必ずご確認・ご対応お願いします。</a:t>
            </a:r>
            <a:endParaRPr kumimoji="1" lang="en-US" altLang="ja-JP" sz="24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D6A127-93A2-DFF3-407D-4009FDD1696C}"/>
              </a:ext>
            </a:extLst>
          </p:cNvPr>
          <p:cNvSpPr txBox="1"/>
          <p:nvPr/>
        </p:nvSpPr>
        <p:spPr>
          <a:xfrm>
            <a:off x="592783" y="3818749"/>
            <a:ext cx="8778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/>
              <a:t>詳細の操作方法は下記</a:t>
            </a:r>
            <a:r>
              <a:rPr kumimoji="1" lang="en-US" altLang="ja-JP" sz="2400" b="1" dirty="0"/>
              <a:t>URL</a:t>
            </a:r>
            <a:r>
              <a:rPr kumimoji="1" lang="ja-JP" altLang="en-US" sz="2400" b="1" dirty="0"/>
              <a:t>の</a:t>
            </a:r>
            <a:r>
              <a:rPr kumimoji="1" lang="ja-JP" altLang="en-US" sz="2400" b="1" dirty="0">
                <a:solidFill>
                  <a:schemeClr val="accent5"/>
                </a:solidFill>
              </a:rPr>
              <a:t>マニュアル</a:t>
            </a:r>
            <a:r>
              <a:rPr kumimoji="1" lang="ja-JP" altLang="en-US" sz="2400" b="1" dirty="0"/>
              <a:t>をご覧ください</a:t>
            </a:r>
            <a:endParaRPr kumimoji="1" lang="en-US" altLang="ja-JP" sz="2400" b="1" dirty="0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06E94FD-5829-3E08-3F92-428C359B08DE}"/>
              </a:ext>
            </a:extLst>
          </p:cNvPr>
          <p:cNvGrpSpPr/>
          <p:nvPr/>
        </p:nvGrpSpPr>
        <p:grpSpPr>
          <a:xfrm>
            <a:off x="681862" y="5390970"/>
            <a:ext cx="8542275" cy="760965"/>
            <a:chOff x="3172022" y="5252365"/>
            <a:chExt cx="5921528" cy="527503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0D9488A7-DE27-907B-DC90-D27F955B8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255" r="-1" b="90721"/>
            <a:stretch/>
          </p:blipFill>
          <p:spPr>
            <a:xfrm>
              <a:off x="3172022" y="5252365"/>
              <a:ext cx="5921528" cy="527503"/>
            </a:xfrm>
            <a:prstGeom prst="rect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6B8A548-44BD-78EC-3D7C-E2B5DA676E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983" r="57948" b="90721"/>
            <a:stretch/>
          </p:blipFill>
          <p:spPr>
            <a:xfrm>
              <a:off x="3241478" y="5340252"/>
              <a:ext cx="3423044" cy="414787"/>
            </a:xfrm>
            <a:prstGeom prst="rect">
              <a:avLst/>
            </a:prstGeom>
            <a:ln>
              <a:noFill/>
            </a:ln>
            <a:effectLst/>
          </p:spPr>
        </p:pic>
      </p:grp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2FB46BD-A506-3D2C-B603-F8601840A7A0}"/>
              </a:ext>
            </a:extLst>
          </p:cNvPr>
          <p:cNvSpPr/>
          <p:nvPr/>
        </p:nvSpPr>
        <p:spPr>
          <a:xfrm>
            <a:off x="8295435" y="5672680"/>
            <a:ext cx="572490" cy="443437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吹き出し 15">
            <a:extLst>
              <a:ext uri="{FF2B5EF4-FFF2-40B4-BE49-F238E27FC236}">
                <a16:creationId xmlns:a16="http://schemas.microsoft.com/office/drawing/2014/main" id="{1BF20B00-93EB-9889-26B4-EEE73A47623B}"/>
              </a:ext>
            </a:extLst>
          </p:cNvPr>
          <p:cNvSpPr/>
          <p:nvPr/>
        </p:nvSpPr>
        <p:spPr>
          <a:xfrm>
            <a:off x="8210762" y="5074317"/>
            <a:ext cx="657163" cy="443437"/>
          </a:xfrm>
          <a:prstGeom prst="wedgeRectCallout">
            <a:avLst>
              <a:gd name="adj1" fmla="val 8057"/>
              <a:gd name="adj2" fmla="val 6851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bg2"/>
                </a:solidFill>
              </a:rPr>
              <a:t>ここ！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6AF93E3-9F9F-E672-B883-02EB3162B403}"/>
              </a:ext>
            </a:extLst>
          </p:cNvPr>
          <p:cNvSpPr txBox="1"/>
          <p:nvPr/>
        </p:nvSpPr>
        <p:spPr>
          <a:xfrm>
            <a:off x="735171" y="4280414"/>
            <a:ext cx="8435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hlinkClick r:id="rId4"/>
              </a:rPr>
              <a:t>https://admin.support.recruit-insides.net/hc/ja/categories/38631301650969</a:t>
            </a:r>
            <a:endParaRPr kumimoji="1" lang="en-US" altLang="ja-JP" b="1" dirty="0"/>
          </a:p>
          <a:p>
            <a:pPr algn="ctr"/>
            <a:endParaRPr kumimoji="1" lang="ja-JP" altLang="en-US" b="1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1D8E40F-56C2-EB98-3865-A177077A7CB2}"/>
              </a:ext>
            </a:extLst>
          </p:cNvPr>
          <p:cNvGrpSpPr/>
          <p:nvPr/>
        </p:nvGrpSpPr>
        <p:grpSpPr>
          <a:xfrm>
            <a:off x="9168173" y="1393672"/>
            <a:ext cx="2127735" cy="949055"/>
            <a:chOff x="5210963" y="2306283"/>
            <a:chExt cx="1756615" cy="949055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15DAD4BB-C583-DA36-D9E4-BE8137E0BD1E}"/>
                </a:ext>
              </a:extLst>
            </p:cNvPr>
            <p:cNvSpPr/>
            <p:nvPr/>
          </p:nvSpPr>
          <p:spPr>
            <a:xfrm>
              <a:off x="5210964" y="2306283"/>
              <a:ext cx="1756614" cy="9490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←貴社の運用に合わせて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編集してください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B94A29D6-BD53-FE48-234E-2D64907240E9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4500B44-9201-EF42-53C3-D70717D86474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EDD59D01-46B4-84BE-6E3E-9FE800BBA7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03AC902-E4E7-4DC3-F4EC-E883F142485D}"/>
              </a:ext>
            </a:extLst>
          </p:cNvPr>
          <p:cNvSpPr txBox="1"/>
          <p:nvPr/>
        </p:nvSpPr>
        <p:spPr>
          <a:xfrm>
            <a:off x="592783" y="5083832"/>
            <a:ext cx="91822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/>
              <a:t>▼リニューアル後は、インサイズの</a:t>
            </a:r>
            <a:r>
              <a:rPr kumimoji="1" lang="en-US" altLang="ja-JP" sz="1200" b="1" dirty="0"/>
              <a:t>TOP</a:t>
            </a:r>
            <a:r>
              <a:rPr kumimoji="1" lang="ja-JP" altLang="en-US" sz="1200" b="1" dirty="0"/>
              <a:t>画面右上の？マークからもアクセスできます</a:t>
            </a:r>
            <a:endParaRPr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82744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2828836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アンケート機能の変更点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B71DC8-6473-F6D5-E507-3F899168D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935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1324906"/>
            <a:ext cx="9060634" cy="1965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ダッシュボード・アナリティクス・チームマップ・パーソナルレポート・面談レポートなど</a:t>
            </a:r>
            <a:b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アンケート結果のアウトプット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は変わりません。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ja-JP" altLang="en-US" dirty="0"/>
              <a:t>画面は変わりますが、基本の使い方は変わりません</a:t>
            </a:r>
            <a:endParaRPr lang="en-US" altLang="ja-JP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2863AB2-EB92-2774-9483-C4B70E609C57}"/>
              </a:ext>
            </a:extLst>
          </p:cNvPr>
          <p:cNvSpPr txBox="1"/>
          <p:nvPr/>
        </p:nvSpPr>
        <p:spPr>
          <a:xfrm>
            <a:off x="324001" y="3848869"/>
            <a:ext cx="9254102" cy="1684225"/>
          </a:xfrm>
          <a:prstGeom prst="rect">
            <a:avLst/>
          </a:prstGeom>
          <a:solidFill>
            <a:schemeClr val="accent1"/>
          </a:solidFill>
        </p:spPr>
        <p:txBody>
          <a:bodyPr wrap="square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①回答依頼メールが送られたら</a:t>
            </a:r>
            <a:r>
              <a:rPr kumimoji="1" lang="ja-JP" altLang="en-US" sz="2000" b="1" u="sng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回答</a:t>
            </a: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を、</a:t>
            </a:r>
            <a:br>
              <a:rPr kumimoji="1" lang="en-US" altLang="ja-JP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②結果通知メールが送られたら</a:t>
            </a:r>
            <a:r>
              <a:rPr kumimoji="1" lang="ja-JP" altLang="en-US" sz="2000" b="1" u="sng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レポートを確認のうえ、メンバーフォロー</a:t>
            </a: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</a:t>
            </a:r>
            <a:endParaRPr kumimoji="1" lang="en-US" altLang="ja-JP" sz="2000" b="1" dirty="0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お願いいたします。</a:t>
            </a:r>
            <a:endParaRPr kumimoji="1" lang="en-US" altLang="ja-JP" sz="2000" b="1" dirty="0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6140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画面イメージ：レポート閲覧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DDB2DDF-19E7-E79B-0F6A-E02A68AC88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7"/>
          <a:stretch/>
        </p:blipFill>
        <p:spPr>
          <a:xfrm>
            <a:off x="216339" y="1394197"/>
            <a:ext cx="3258035" cy="2210228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6205C47-1717-F184-0041-6F923D37FC9C}"/>
              </a:ext>
            </a:extLst>
          </p:cNvPr>
          <p:cNvSpPr/>
          <p:nvPr/>
        </p:nvSpPr>
        <p:spPr>
          <a:xfrm>
            <a:off x="213359" y="753153"/>
            <a:ext cx="3258035" cy="340209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2"/>
                </a:solidFill>
              </a:rPr>
              <a:t>① 全員の結果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を確認</a:t>
            </a: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9420FB63-9FB1-5E5B-2CFF-1DFD09C2D17E}"/>
              </a:ext>
            </a:extLst>
          </p:cNvPr>
          <p:cNvSpPr/>
          <p:nvPr/>
        </p:nvSpPr>
        <p:spPr>
          <a:xfrm>
            <a:off x="1" y="681038"/>
            <a:ext cx="983768" cy="983768"/>
          </a:xfrm>
          <a:prstGeom prst="ellipse">
            <a:avLst/>
          </a:prstGeom>
          <a:solidFill>
            <a:schemeClr val="bg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A8A5B7B-D345-1ACE-18DA-D0D6D91DCF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5809">
            <a:off x="299533" y="814744"/>
            <a:ext cx="334256" cy="334256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79CC14D-E2CA-B601-2E96-4036C0637129}"/>
              </a:ext>
            </a:extLst>
          </p:cNvPr>
          <p:cNvSpPr txBox="1"/>
          <p:nvPr/>
        </p:nvSpPr>
        <p:spPr>
          <a:xfrm rot="20964888">
            <a:off x="-239631" y="1190382"/>
            <a:ext cx="1513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/>
              <a:t>結果通知メールの</a:t>
            </a:r>
            <a:br>
              <a:rPr kumimoji="1" lang="en-US" altLang="ja-JP" sz="700" dirty="0"/>
            </a:br>
            <a:r>
              <a:rPr kumimoji="1" lang="ja-JP" altLang="en-US" sz="700" dirty="0"/>
              <a:t>リンクをクリック！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5933022-B8EC-B7A7-8105-D0C8ED9B6973}"/>
              </a:ext>
            </a:extLst>
          </p:cNvPr>
          <p:cNvSpPr txBox="1"/>
          <p:nvPr/>
        </p:nvSpPr>
        <p:spPr>
          <a:xfrm>
            <a:off x="508613" y="1123353"/>
            <a:ext cx="2667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/>
              <a:t>チームマップ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9376C54E-35C2-C4C2-ACE3-6A31A7246E95}"/>
              </a:ext>
            </a:extLst>
          </p:cNvPr>
          <p:cNvSpPr/>
          <p:nvPr/>
        </p:nvSpPr>
        <p:spPr>
          <a:xfrm>
            <a:off x="3639685" y="753153"/>
            <a:ext cx="6180356" cy="340209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2"/>
                </a:solidFill>
              </a:rPr>
              <a:t>② 一人ひとりの結果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を確認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E4D48A4-CBAE-E508-5782-25BA17CD1C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0965"/>
          <a:stretch/>
        </p:blipFill>
        <p:spPr>
          <a:xfrm>
            <a:off x="3639685" y="1394197"/>
            <a:ext cx="3051401" cy="2610244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FD581E2-0DFA-3AAA-2147-25404DE31D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5008"/>
          <a:stretch/>
        </p:blipFill>
        <p:spPr>
          <a:xfrm>
            <a:off x="6769920" y="1394197"/>
            <a:ext cx="3050121" cy="2610244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38BD838-497B-0174-6E15-102B970EBE7B}"/>
              </a:ext>
            </a:extLst>
          </p:cNvPr>
          <p:cNvSpPr txBox="1"/>
          <p:nvPr/>
        </p:nvSpPr>
        <p:spPr>
          <a:xfrm>
            <a:off x="3893585" y="1123353"/>
            <a:ext cx="2667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/>
              <a:t>パーソナルレポート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0D1AEE8-66D5-C389-2161-094346D89947}"/>
              </a:ext>
            </a:extLst>
          </p:cNvPr>
          <p:cNvSpPr txBox="1"/>
          <p:nvPr/>
        </p:nvSpPr>
        <p:spPr>
          <a:xfrm>
            <a:off x="6966957" y="1123353"/>
            <a:ext cx="2667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b="1" dirty="0"/>
              <a:t>1on1</a:t>
            </a:r>
            <a:r>
              <a:rPr kumimoji="1" lang="ja-JP" altLang="en-US" sz="1100" b="1" dirty="0"/>
              <a:t>テーマシート（旧面談レポート）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4DD6E520-7614-D77D-BD44-624354BCC306}"/>
              </a:ext>
            </a:extLst>
          </p:cNvPr>
          <p:cNvSpPr/>
          <p:nvPr/>
        </p:nvSpPr>
        <p:spPr>
          <a:xfrm>
            <a:off x="1969207" y="2049847"/>
            <a:ext cx="963435" cy="566742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E45C0744-4DA4-1100-B7ED-8E116C1B12F7}"/>
              </a:ext>
            </a:extLst>
          </p:cNvPr>
          <p:cNvCxnSpPr>
            <a:cxnSpLocks/>
          </p:cNvCxnSpPr>
          <p:nvPr/>
        </p:nvCxnSpPr>
        <p:spPr>
          <a:xfrm>
            <a:off x="2932642" y="2331197"/>
            <a:ext cx="707043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F0C611F2-31AD-C87A-392E-1FD5B1B211DD}"/>
              </a:ext>
            </a:extLst>
          </p:cNvPr>
          <p:cNvCxnSpPr>
            <a:cxnSpLocks/>
          </p:cNvCxnSpPr>
          <p:nvPr/>
        </p:nvCxnSpPr>
        <p:spPr>
          <a:xfrm>
            <a:off x="6271730" y="2287053"/>
            <a:ext cx="971156" cy="0"/>
          </a:xfrm>
          <a:prstGeom prst="straightConnector1">
            <a:avLst/>
          </a:prstGeom>
          <a:ln w="38100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EE04BD26-0EC6-6216-1D0E-2BB26C422323}"/>
              </a:ext>
            </a:extLst>
          </p:cNvPr>
          <p:cNvSpPr/>
          <p:nvPr/>
        </p:nvSpPr>
        <p:spPr>
          <a:xfrm>
            <a:off x="5165385" y="2091891"/>
            <a:ext cx="1100932" cy="390324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FBE4361E-8953-859C-3C3D-6113479C1094}"/>
              </a:ext>
            </a:extLst>
          </p:cNvPr>
          <p:cNvSpPr/>
          <p:nvPr/>
        </p:nvSpPr>
        <p:spPr>
          <a:xfrm>
            <a:off x="7242886" y="2091891"/>
            <a:ext cx="1100932" cy="390324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吹き出し: 四角形 36">
            <a:extLst>
              <a:ext uri="{FF2B5EF4-FFF2-40B4-BE49-F238E27FC236}">
                <a16:creationId xmlns:a16="http://schemas.microsoft.com/office/drawing/2014/main" id="{A90633F0-B278-7C16-C7D4-FC62BCD73A90}"/>
              </a:ext>
            </a:extLst>
          </p:cNvPr>
          <p:cNvSpPr/>
          <p:nvPr/>
        </p:nvSpPr>
        <p:spPr>
          <a:xfrm>
            <a:off x="6451250" y="2499311"/>
            <a:ext cx="725213" cy="250193"/>
          </a:xfrm>
          <a:prstGeom prst="wedgeRectCallout">
            <a:avLst>
              <a:gd name="adj1" fmla="val -19094"/>
              <a:gd name="adj2" fmla="val -106376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b="1" dirty="0">
                <a:solidFill>
                  <a:schemeClr val="bg2"/>
                </a:solidFill>
              </a:rPr>
              <a:t>タブで</a:t>
            </a:r>
            <a:br>
              <a:rPr kumimoji="1" lang="en-US" altLang="ja-JP" sz="800" b="1" dirty="0">
                <a:solidFill>
                  <a:schemeClr val="bg2"/>
                </a:solidFill>
              </a:rPr>
            </a:br>
            <a:r>
              <a:rPr kumimoji="1" lang="ja-JP" altLang="en-US" sz="800" b="1" dirty="0">
                <a:solidFill>
                  <a:schemeClr val="bg2"/>
                </a:solidFill>
              </a:rPr>
              <a:t>切り替え</a:t>
            </a: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F99209DB-6B99-6A05-69A2-A007F7876D78}"/>
              </a:ext>
            </a:extLst>
          </p:cNvPr>
          <p:cNvSpPr/>
          <p:nvPr/>
        </p:nvSpPr>
        <p:spPr>
          <a:xfrm>
            <a:off x="323999" y="4147480"/>
            <a:ext cx="9496041" cy="340209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2"/>
                </a:solidFill>
              </a:rPr>
              <a:t>③ 推移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を確認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5925D59E-E659-3AB3-442A-08E3D37EDA9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8143" b="20116"/>
          <a:stretch/>
        </p:blipFill>
        <p:spPr>
          <a:xfrm>
            <a:off x="6653917" y="4562349"/>
            <a:ext cx="3094729" cy="1857172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01CC4FFD-8E8B-306D-D8BD-8712392A84E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9150"/>
          <a:stretch/>
        </p:blipFill>
        <p:spPr>
          <a:xfrm>
            <a:off x="4113917" y="4565081"/>
            <a:ext cx="2401120" cy="1854440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3A74B2D-B1F7-5516-9391-18CF277C5D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8155" b="78418"/>
          <a:stretch/>
        </p:blipFill>
        <p:spPr>
          <a:xfrm>
            <a:off x="400663" y="4562349"/>
            <a:ext cx="2531979" cy="1857171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111BC4A-536B-13D1-9313-C164881D235E}"/>
              </a:ext>
            </a:extLst>
          </p:cNvPr>
          <p:cNvSpPr/>
          <p:nvPr/>
        </p:nvSpPr>
        <p:spPr>
          <a:xfrm>
            <a:off x="407920" y="5311708"/>
            <a:ext cx="1420880" cy="2472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900" b="1" u="sng" dirty="0">
                <a:solidFill>
                  <a:srgbClr val="5196D7"/>
                </a:solidFill>
              </a:rPr>
              <a:t>＜アンケート結果</a:t>
            </a:r>
            <a:r>
              <a:rPr kumimoji="1" lang="en-US" altLang="ja-JP" sz="900" b="1" u="sng" dirty="0">
                <a:solidFill>
                  <a:srgbClr val="5196D7"/>
                </a:solidFill>
              </a:rPr>
              <a:t>(</a:t>
            </a:r>
            <a:r>
              <a:rPr kumimoji="1" lang="ja-JP" altLang="en-US" sz="900" b="1" u="sng" dirty="0">
                <a:solidFill>
                  <a:srgbClr val="5196D7"/>
                </a:solidFill>
              </a:rPr>
              <a:t>推移</a:t>
            </a:r>
            <a:r>
              <a:rPr kumimoji="1" lang="en-US" altLang="ja-JP" sz="900" b="1" u="sng" dirty="0">
                <a:solidFill>
                  <a:srgbClr val="5196D7"/>
                </a:solidFill>
              </a:rPr>
              <a:t>)</a:t>
            </a:r>
            <a:r>
              <a:rPr kumimoji="1" lang="ja-JP" altLang="en-US" sz="900" b="1" u="sng" dirty="0">
                <a:solidFill>
                  <a:srgbClr val="5196D7"/>
                </a:solidFill>
              </a:rPr>
              <a:t>へ</a:t>
            </a: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ABD3DE9E-9C8D-2DE5-EA06-C3FCF100A1E3}"/>
              </a:ext>
            </a:extLst>
          </p:cNvPr>
          <p:cNvSpPr/>
          <p:nvPr/>
        </p:nvSpPr>
        <p:spPr>
          <a:xfrm>
            <a:off x="346767" y="5262650"/>
            <a:ext cx="1561862" cy="441866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5C0164B5-6236-8C9F-01F6-B586308246C2}"/>
              </a:ext>
            </a:extLst>
          </p:cNvPr>
          <p:cNvCxnSpPr>
            <a:cxnSpLocks/>
          </p:cNvCxnSpPr>
          <p:nvPr/>
        </p:nvCxnSpPr>
        <p:spPr>
          <a:xfrm>
            <a:off x="1908629" y="5473540"/>
            <a:ext cx="2460171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吹き出し: 四角形 54">
            <a:extLst>
              <a:ext uri="{FF2B5EF4-FFF2-40B4-BE49-F238E27FC236}">
                <a16:creationId xmlns:a16="http://schemas.microsoft.com/office/drawing/2014/main" id="{2447FEC7-5984-68AB-F146-1DD2CC2DD6FB}"/>
              </a:ext>
            </a:extLst>
          </p:cNvPr>
          <p:cNvSpPr/>
          <p:nvPr/>
        </p:nvSpPr>
        <p:spPr>
          <a:xfrm>
            <a:off x="1546022" y="5779176"/>
            <a:ext cx="1763235" cy="325670"/>
          </a:xfrm>
          <a:prstGeom prst="wedgeRectCallout">
            <a:avLst>
              <a:gd name="adj1" fmla="val -38438"/>
              <a:gd name="adj2" fmla="val -9523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b="1" dirty="0">
                <a:solidFill>
                  <a:schemeClr val="bg2"/>
                </a:solidFill>
              </a:rPr>
              <a:t>パーソナルレポート</a:t>
            </a:r>
            <a:r>
              <a:rPr kumimoji="1" lang="en-US" altLang="ja-JP" sz="800" b="1" dirty="0">
                <a:solidFill>
                  <a:schemeClr val="bg2"/>
                </a:solidFill>
              </a:rPr>
              <a:t>/1on1</a:t>
            </a:r>
            <a:r>
              <a:rPr kumimoji="1" lang="ja-JP" altLang="en-US" sz="800" b="1" dirty="0">
                <a:solidFill>
                  <a:schemeClr val="bg2"/>
                </a:solidFill>
              </a:rPr>
              <a:t>テーマシート上部のリンクをクリック</a:t>
            </a:r>
          </a:p>
        </p:txBody>
      </p:sp>
      <p:grpSp>
        <p:nvGrpSpPr>
          <p:cNvPr id="72" name="Group 68">
            <a:extLst>
              <a:ext uri="{FF2B5EF4-FFF2-40B4-BE49-F238E27FC236}">
                <a16:creationId xmlns:a16="http://schemas.microsoft.com/office/drawing/2014/main" id="{DC4184BE-40B3-39D6-5EBB-55EBE76AE97A}"/>
              </a:ext>
            </a:extLst>
          </p:cNvPr>
          <p:cNvGrpSpPr>
            <a:grpSpLocks/>
          </p:cNvGrpSpPr>
          <p:nvPr/>
        </p:nvGrpSpPr>
        <p:grpSpPr bwMode="auto">
          <a:xfrm>
            <a:off x="4113917" y="6303971"/>
            <a:ext cx="2447194" cy="192942"/>
            <a:chOff x="1306" y="3095"/>
            <a:chExt cx="2268" cy="283"/>
          </a:xfrm>
        </p:grpSpPr>
        <p:sp>
          <p:nvSpPr>
            <p:cNvPr id="73" name="Freeform 69">
              <a:extLst>
                <a:ext uri="{FF2B5EF4-FFF2-40B4-BE49-F238E27FC236}">
                  <a16:creationId xmlns:a16="http://schemas.microsoft.com/office/drawing/2014/main" id="{3812F627-2471-46B5-F1DB-306ACD41C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28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  <a:cxn ang="0">
                  <a:pos x="2268" y="227"/>
                </a:cxn>
                <a:cxn ang="0">
                  <a:pos x="1814" y="453"/>
                </a:cxn>
                <a:cxn ang="0">
                  <a:pos x="1360" y="227"/>
                </a:cxn>
                <a:cxn ang="0">
                  <a:pos x="907" y="453"/>
                </a:cxn>
                <a:cxn ang="0">
                  <a:pos x="453" y="227"/>
                </a:cxn>
                <a:cxn ang="0">
                  <a:pos x="0" y="453"/>
                </a:cxn>
                <a:cxn ang="0">
                  <a:pos x="0" y="227"/>
                </a:cxn>
              </a:cxnLst>
              <a:rect l="0" t="0" r="r" b="b"/>
              <a:pathLst>
                <a:path w="2268" h="453">
                  <a:moveTo>
                    <a:pt x="0" y="227"/>
                  </a:moveTo>
                  <a:cubicBezTo>
                    <a:pt x="101" y="151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7" y="109"/>
                    <a:pt x="2268" y="0"/>
                  </a:cubicBezTo>
                  <a:cubicBezTo>
                    <a:pt x="2268" y="0"/>
                    <a:pt x="2268" y="113"/>
                    <a:pt x="2268" y="227"/>
                  </a:cubicBezTo>
                  <a:cubicBezTo>
                    <a:pt x="2192" y="302"/>
                    <a:pt x="1965" y="453"/>
                    <a:pt x="1814" y="453"/>
                  </a:cubicBezTo>
                  <a:cubicBezTo>
                    <a:pt x="1663" y="453"/>
                    <a:pt x="1511" y="227"/>
                    <a:pt x="1360" y="227"/>
                  </a:cubicBezTo>
                  <a:cubicBezTo>
                    <a:pt x="1209" y="227"/>
                    <a:pt x="1058" y="453"/>
                    <a:pt x="907" y="453"/>
                  </a:cubicBezTo>
                  <a:cubicBezTo>
                    <a:pt x="756" y="453"/>
                    <a:pt x="604" y="227"/>
                    <a:pt x="453" y="227"/>
                  </a:cubicBezTo>
                  <a:cubicBezTo>
                    <a:pt x="302" y="227"/>
                    <a:pt x="113" y="364"/>
                    <a:pt x="0" y="453"/>
                  </a:cubicBezTo>
                  <a:cubicBezTo>
                    <a:pt x="0" y="340"/>
                    <a:pt x="0" y="227"/>
                    <a:pt x="0" y="227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4" name="Freeform 70">
              <a:extLst>
                <a:ext uri="{FF2B5EF4-FFF2-40B4-BE49-F238E27FC236}">
                  <a16:creationId xmlns:a16="http://schemas.microsoft.com/office/drawing/2014/main" id="{BD893DDD-764F-1AF5-9275-F1160985B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14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5" name="Freeform 71">
              <a:extLst>
                <a:ext uri="{FF2B5EF4-FFF2-40B4-BE49-F238E27FC236}">
                  <a16:creationId xmlns:a16="http://schemas.microsoft.com/office/drawing/2014/main" id="{CE6175E5-C162-0C17-7ED3-F81187601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237"/>
              <a:ext cx="2268" cy="141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76" name="Group 68">
            <a:extLst>
              <a:ext uri="{FF2B5EF4-FFF2-40B4-BE49-F238E27FC236}">
                <a16:creationId xmlns:a16="http://schemas.microsoft.com/office/drawing/2014/main" id="{E92AD03D-D541-DFE6-4669-8C9BCB7093DC}"/>
              </a:ext>
            </a:extLst>
          </p:cNvPr>
          <p:cNvGrpSpPr>
            <a:grpSpLocks/>
          </p:cNvGrpSpPr>
          <p:nvPr/>
        </p:nvGrpSpPr>
        <p:grpSpPr bwMode="auto">
          <a:xfrm>
            <a:off x="6569755" y="4527730"/>
            <a:ext cx="3178892" cy="205995"/>
            <a:chOff x="1306" y="3095"/>
            <a:chExt cx="2268" cy="283"/>
          </a:xfrm>
        </p:grpSpPr>
        <p:sp>
          <p:nvSpPr>
            <p:cNvPr id="77" name="Freeform 69">
              <a:extLst>
                <a:ext uri="{FF2B5EF4-FFF2-40B4-BE49-F238E27FC236}">
                  <a16:creationId xmlns:a16="http://schemas.microsoft.com/office/drawing/2014/main" id="{C9FFE024-8B4A-DCEA-2E5F-5AE76C4C0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28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  <a:cxn ang="0">
                  <a:pos x="2268" y="227"/>
                </a:cxn>
                <a:cxn ang="0">
                  <a:pos x="1814" y="453"/>
                </a:cxn>
                <a:cxn ang="0">
                  <a:pos x="1360" y="227"/>
                </a:cxn>
                <a:cxn ang="0">
                  <a:pos x="907" y="453"/>
                </a:cxn>
                <a:cxn ang="0">
                  <a:pos x="453" y="227"/>
                </a:cxn>
                <a:cxn ang="0">
                  <a:pos x="0" y="453"/>
                </a:cxn>
                <a:cxn ang="0">
                  <a:pos x="0" y="227"/>
                </a:cxn>
              </a:cxnLst>
              <a:rect l="0" t="0" r="r" b="b"/>
              <a:pathLst>
                <a:path w="2268" h="453">
                  <a:moveTo>
                    <a:pt x="0" y="227"/>
                  </a:moveTo>
                  <a:cubicBezTo>
                    <a:pt x="101" y="151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7" y="109"/>
                    <a:pt x="2268" y="0"/>
                  </a:cubicBezTo>
                  <a:cubicBezTo>
                    <a:pt x="2268" y="0"/>
                    <a:pt x="2268" y="113"/>
                    <a:pt x="2268" y="227"/>
                  </a:cubicBezTo>
                  <a:cubicBezTo>
                    <a:pt x="2192" y="302"/>
                    <a:pt x="1965" y="453"/>
                    <a:pt x="1814" y="453"/>
                  </a:cubicBezTo>
                  <a:cubicBezTo>
                    <a:pt x="1663" y="453"/>
                    <a:pt x="1511" y="227"/>
                    <a:pt x="1360" y="227"/>
                  </a:cubicBezTo>
                  <a:cubicBezTo>
                    <a:pt x="1209" y="227"/>
                    <a:pt x="1058" y="453"/>
                    <a:pt x="907" y="453"/>
                  </a:cubicBezTo>
                  <a:cubicBezTo>
                    <a:pt x="756" y="453"/>
                    <a:pt x="604" y="227"/>
                    <a:pt x="453" y="227"/>
                  </a:cubicBezTo>
                  <a:cubicBezTo>
                    <a:pt x="302" y="227"/>
                    <a:pt x="113" y="364"/>
                    <a:pt x="0" y="453"/>
                  </a:cubicBezTo>
                  <a:cubicBezTo>
                    <a:pt x="0" y="340"/>
                    <a:pt x="0" y="227"/>
                    <a:pt x="0" y="227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8" name="Freeform 70">
              <a:extLst>
                <a:ext uri="{FF2B5EF4-FFF2-40B4-BE49-F238E27FC236}">
                  <a16:creationId xmlns:a16="http://schemas.microsoft.com/office/drawing/2014/main" id="{849924CA-2A35-7B0A-9B4D-E16886628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14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9" name="Freeform 71">
              <a:extLst>
                <a:ext uri="{FF2B5EF4-FFF2-40B4-BE49-F238E27FC236}">
                  <a16:creationId xmlns:a16="http://schemas.microsoft.com/office/drawing/2014/main" id="{F0ADDE29-DD5B-485B-46B8-99D8B9E87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237"/>
              <a:ext cx="2268" cy="141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00287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角丸四角形 14">
            <a:extLst>
              <a:ext uri="{FF2B5EF4-FFF2-40B4-BE49-F238E27FC236}">
                <a16:creationId xmlns:a16="http://schemas.microsoft.com/office/drawing/2014/main" id="{89B29379-10FC-C192-7687-D4B054F75709}"/>
              </a:ext>
            </a:extLst>
          </p:cNvPr>
          <p:cNvSpPr/>
          <p:nvPr/>
        </p:nvSpPr>
        <p:spPr>
          <a:xfrm>
            <a:off x="5645224" y="5180849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機能改善：異動したメンバーの結果閲覧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EDC6A51C-A08A-14C7-DD70-30DEDB823622}"/>
              </a:ext>
            </a:extLst>
          </p:cNvPr>
          <p:cNvSpPr/>
          <p:nvPr/>
        </p:nvSpPr>
        <p:spPr>
          <a:xfrm>
            <a:off x="327897" y="803389"/>
            <a:ext cx="9250206" cy="993661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ご自身が異動した場合、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異動先のメンバーの過去の結果を閲覧できる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ようになります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メンバーが異動してきた場合、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新メンバーの過去の結果を閲覧できる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ようになります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" name="角丸四角形 14">
            <a:extLst>
              <a:ext uri="{FF2B5EF4-FFF2-40B4-BE49-F238E27FC236}">
                <a16:creationId xmlns:a16="http://schemas.microsoft.com/office/drawing/2014/main" id="{02AEF9CC-1847-E70E-F65C-520243AF7DF6}"/>
              </a:ext>
            </a:extLst>
          </p:cNvPr>
          <p:cNvSpPr/>
          <p:nvPr/>
        </p:nvSpPr>
        <p:spPr>
          <a:xfrm>
            <a:off x="1831707" y="2286103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グラフィックス 5">
            <a:extLst>
              <a:ext uri="{FF2B5EF4-FFF2-40B4-BE49-F238E27FC236}">
                <a16:creationId xmlns:a16="http://schemas.microsoft.com/office/drawing/2014/main" id="{0EABA430-0B19-4C12-005C-ED052FC47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0492" y="2682944"/>
            <a:ext cx="495942" cy="495942"/>
          </a:xfrm>
          <a:prstGeom prst="rect">
            <a:avLst/>
          </a:prstGeom>
        </p:spPr>
      </p:pic>
      <p:sp>
        <p:nvSpPr>
          <p:cNvPr id="7" name="角丸四角形 19">
            <a:extLst>
              <a:ext uri="{FF2B5EF4-FFF2-40B4-BE49-F238E27FC236}">
                <a16:creationId xmlns:a16="http://schemas.microsoft.com/office/drawing/2014/main" id="{169C9973-471C-9587-3AC6-856192E0FAB1}"/>
              </a:ext>
            </a:extLst>
          </p:cNvPr>
          <p:cNvSpPr/>
          <p:nvPr/>
        </p:nvSpPr>
        <p:spPr>
          <a:xfrm>
            <a:off x="1831707" y="2286721"/>
            <a:ext cx="746093" cy="371733"/>
          </a:xfrm>
          <a:prstGeom prst="roundRect">
            <a:avLst/>
          </a:prstGeom>
          <a:solidFill>
            <a:schemeClr val="accent4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>
                <a:solidFill>
                  <a:schemeClr val="bg2"/>
                </a:solidFill>
              </a:rPr>
              <a:t>部署</a:t>
            </a:r>
            <a:r>
              <a:rPr kumimoji="1" lang="en-US" altLang="ja-JP" sz="1000">
                <a:solidFill>
                  <a:schemeClr val="bg2"/>
                </a:solidFill>
              </a:rPr>
              <a:t>A</a:t>
            </a:r>
            <a:endParaRPr kumimoji="1" lang="ja-JP" altLang="en-US" sz="1000">
              <a:solidFill>
                <a:schemeClr val="bg2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7582E3A-B6C8-B375-E0CB-84586B752EAE}"/>
              </a:ext>
            </a:extLst>
          </p:cNvPr>
          <p:cNvSpPr txBox="1"/>
          <p:nvPr/>
        </p:nvSpPr>
        <p:spPr>
          <a:xfrm>
            <a:off x="2005547" y="3203376"/>
            <a:ext cx="899671" cy="283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00" b="1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CD8DCE-6607-7D78-921D-7A85259653EF}"/>
              </a:ext>
            </a:extLst>
          </p:cNvPr>
          <p:cNvSpPr txBox="1"/>
          <p:nvPr/>
        </p:nvSpPr>
        <p:spPr>
          <a:xfrm>
            <a:off x="2298125" y="1890931"/>
            <a:ext cx="1731719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前回アンケート</a:t>
            </a:r>
            <a:endParaRPr kumimoji="1" lang="en-US" altLang="ja-JP" sz="16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015324D-DD18-4945-1D97-CF570CDF39C2}"/>
              </a:ext>
            </a:extLst>
          </p:cNvPr>
          <p:cNvSpPr txBox="1"/>
          <p:nvPr/>
        </p:nvSpPr>
        <p:spPr>
          <a:xfrm>
            <a:off x="2703387" y="2737645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8" name="グラフィックス 17">
            <a:extLst>
              <a:ext uri="{FF2B5EF4-FFF2-40B4-BE49-F238E27FC236}">
                <a16:creationId xmlns:a16="http://schemas.microsoft.com/office/drawing/2014/main" id="{AA4FE3A6-A4C5-4806-E916-E330AC3A2A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67747" y="2672129"/>
            <a:ext cx="495942" cy="495942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4332D22-D212-C5CE-E521-1700C848B873}"/>
              </a:ext>
            </a:extLst>
          </p:cNvPr>
          <p:cNvSpPr txBox="1"/>
          <p:nvPr/>
        </p:nvSpPr>
        <p:spPr>
          <a:xfrm>
            <a:off x="2905218" y="3203375"/>
            <a:ext cx="1124626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3" name="角丸四角形 32">
            <a:extLst>
              <a:ext uri="{FF2B5EF4-FFF2-40B4-BE49-F238E27FC236}">
                <a16:creationId xmlns:a16="http://schemas.microsoft.com/office/drawing/2014/main" id="{4127F0F7-8B8F-3267-C9E1-BA14A513418B}"/>
              </a:ext>
            </a:extLst>
          </p:cNvPr>
          <p:cNvSpPr/>
          <p:nvPr/>
        </p:nvSpPr>
        <p:spPr>
          <a:xfrm>
            <a:off x="5596996" y="2221708"/>
            <a:ext cx="2429249" cy="2258254"/>
          </a:xfrm>
          <a:prstGeom prst="roundRect">
            <a:avLst>
              <a:gd name="adj" fmla="val 8010"/>
            </a:avLst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1987C1D-02FA-64DE-5367-82DED79F12EA}"/>
              </a:ext>
            </a:extLst>
          </p:cNvPr>
          <p:cNvSpPr txBox="1"/>
          <p:nvPr/>
        </p:nvSpPr>
        <p:spPr>
          <a:xfrm>
            <a:off x="6468676" y="2673250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37" name="グラフィックス 36">
            <a:extLst>
              <a:ext uri="{FF2B5EF4-FFF2-40B4-BE49-F238E27FC236}">
                <a16:creationId xmlns:a16="http://schemas.microsoft.com/office/drawing/2014/main" id="{62996F7F-C612-5D2B-D30D-D6AE8F0EDE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3036" y="2607734"/>
            <a:ext cx="495942" cy="495942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00DD7D2-102F-05AE-6155-15FEA420C4EB}"/>
              </a:ext>
            </a:extLst>
          </p:cNvPr>
          <p:cNvSpPr txBox="1"/>
          <p:nvPr/>
        </p:nvSpPr>
        <p:spPr>
          <a:xfrm>
            <a:off x="6067176" y="1890931"/>
            <a:ext cx="1731719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今回アンケート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5FAF983-B833-A033-6387-B144A7B59581}"/>
              </a:ext>
            </a:extLst>
          </p:cNvPr>
          <p:cNvSpPr txBox="1"/>
          <p:nvPr/>
        </p:nvSpPr>
        <p:spPr>
          <a:xfrm>
            <a:off x="5824103" y="3134878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9BCD63D-9EFB-B4C8-B57E-BB82F289243F}"/>
              </a:ext>
            </a:extLst>
          </p:cNvPr>
          <p:cNvSpPr txBox="1"/>
          <p:nvPr/>
        </p:nvSpPr>
        <p:spPr>
          <a:xfrm>
            <a:off x="6671654" y="3134877"/>
            <a:ext cx="1120906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4CF83671-9A1E-C5A7-0BEB-8BDF8A54848A}"/>
              </a:ext>
            </a:extLst>
          </p:cNvPr>
          <p:cNvCxnSpPr>
            <a:cxnSpLocks/>
          </p:cNvCxnSpPr>
          <p:nvPr/>
        </p:nvCxnSpPr>
        <p:spPr>
          <a:xfrm flipH="1">
            <a:off x="3718297" y="2968367"/>
            <a:ext cx="2201294" cy="13598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1A57E20-455A-F124-C9A2-267C71614A71}"/>
              </a:ext>
            </a:extLst>
          </p:cNvPr>
          <p:cNvSpPr txBox="1"/>
          <p:nvPr/>
        </p:nvSpPr>
        <p:spPr>
          <a:xfrm>
            <a:off x="4260956" y="3024667"/>
            <a:ext cx="1204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/>
              <a:t>閲覧可</a:t>
            </a:r>
          </a:p>
        </p:txBody>
      </p:sp>
      <p:pic>
        <p:nvPicPr>
          <p:cNvPr id="64" name="グラフィックス 63">
            <a:extLst>
              <a:ext uri="{FF2B5EF4-FFF2-40B4-BE49-F238E27FC236}">
                <a16:creationId xmlns:a16="http://schemas.microsoft.com/office/drawing/2014/main" id="{223F9FD5-478C-C40C-B73C-996E86D03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9591" y="2610855"/>
            <a:ext cx="495942" cy="495942"/>
          </a:xfrm>
          <a:prstGeom prst="rect">
            <a:avLst/>
          </a:prstGeom>
        </p:spPr>
      </p:pic>
      <p:sp>
        <p:nvSpPr>
          <p:cNvPr id="65" name="角丸四角形 19">
            <a:extLst>
              <a:ext uri="{FF2B5EF4-FFF2-40B4-BE49-F238E27FC236}">
                <a16:creationId xmlns:a16="http://schemas.microsoft.com/office/drawing/2014/main" id="{BFE13CD4-4837-2D98-9D6A-B8FFFA9BFB3B}"/>
              </a:ext>
            </a:extLst>
          </p:cNvPr>
          <p:cNvSpPr/>
          <p:nvPr/>
        </p:nvSpPr>
        <p:spPr>
          <a:xfrm>
            <a:off x="5596996" y="2214632"/>
            <a:ext cx="746093" cy="371733"/>
          </a:xfrm>
          <a:prstGeom prst="roundRect">
            <a:avLst/>
          </a:prstGeom>
          <a:solidFill>
            <a:schemeClr val="accent4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>
                <a:solidFill>
                  <a:schemeClr val="bg2"/>
                </a:solidFill>
              </a:rPr>
              <a:t>部署</a:t>
            </a:r>
            <a:r>
              <a:rPr kumimoji="1" lang="en-US" altLang="ja-JP" sz="1000">
                <a:solidFill>
                  <a:schemeClr val="bg2"/>
                </a:solidFill>
              </a:rPr>
              <a:t>A</a:t>
            </a:r>
            <a:endParaRPr kumimoji="1" lang="ja-JP" altLang="en-US" sz="1000">
              <a:solidFill>
                <a:schemeClr val="bg2"/>
              </a:solidFill>
            </a:endParaRPr>
          </a:p>
        </p:txBody>
      </p:sp>
      <p:pic>
        <p:nvPicPr>
          <p:cNvPr id="66" name="グラフィックス 65">
            <a:extLst>
              <a:ext uri="{FF2B5EF4-FFF2-40B4-BE49-F238E27FC236}">
                <a16:creationId xmlns:a16="http://schemas.microsoft.com/office/drawing/2014/main" id="{23501D91-A0AF-3351-E4D0-F85A93D2DA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3036" y="3551362"/>
            <a:ext cx="495942" cy="495942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2A3009E7-BE1F-DCCE-A3AC-E487EAAD322D}"/>
              </a:ext>
            </a:extLst>
          </p:cNvPr>
          <p:cNvSpPr txBox="1"/>
          <p:nvPr/>
        </p:nvSpPr>
        <p:spPr>
          <a:xfrm>
            <a:off x="6641760" y="4063475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71" name="コネクタ: カギ線 70">
            <a:extLst>
              <a:ext uri="{FF2B5EF4-FFF2-40B4-BE49-F238E27FC236}">
                <a16:creationId xmlns:a16="http://schemas.microsoft.com/office/drawing/2014/main" id="{7EFA7664-3FBF-28EE-0992-6B1B35AB11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6386941" y="3165699"/>
            <a:ext cx="736553" cy="209262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角丸四角形 14">
            <a:extLst>
              <a:ext uri="{FF2B5EF4-FFF2-40B4-BE49-F238E27FC236}">
                <a16:creationId xmlns:a16="http://schemas.microsoft.com/office/drawing/2014/main" id="{285E7821-DBBC-B092-0BB4-8EA22E33FDFE}"/>
              </a:ext>
            </a:extLst>
          </p:cNvPr>
          <p:cNvSpPr/>
          <p:nvPr/>
        </p:nvSpPr>
        <p:spPr>
          <a:xfrm>
            <a:off x="1831707" y="3723808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角丸四角形 19">
            <a:extLst>
              <a:ext uri="{FF2B5EF4-FFF2-40B4-BE49-F238E27FC236}">
                <a16:creationId xmlns:a16="http://schemas.microsoft.com/office/drawing/2014/main" id="{E1EE5C12-9843-CC9C-7925-3881E2CA2B9C}"/>
              </a:ext>
            </a:extLst>
          </p:cNvPr>
          <p:cNvSpPr/>
          <p:nvPr/>
        </p:nvSpPr>
        <p:spPr>
          <a:xfrm>
            <a:off x="1831707" y="3724426"/>
            <a:ext cx="746093" cy="371733"/>
          </a:xfrm>
          <a:prstGeom prst="roundRect">
            <a:avLst/>
          </a:prstGeom>
          <a:solidFill>
            <a:schemeClr val="accent6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bg2"/>
                </a:solidFill>
              </a:rPr>
              <a:t>部署</a:t>
            </a:r>
            <a:r>
              <a:rPr kumimoji="1" lang="en-US" altLang="ja-JP" sz="1000" dirty="0">
                <a:solidFill>
                  <a:schemeClr val="bg2"/>
                </a:solidFill>
              </a:rPr>
              <a:t>B</a:t>
            </a:r>
            <a:endParaRPr kumimoji="1" lang="ja-JP" altLang="en-US" sz="1000" dirty="0">
              <a:solidFill>
                <a:schemeClr val="bg2"/>
              </a:solidFill>
            </a:endParaRPr>
          </a:p>
        </p:txBody>
      </p:sp>
      <p:pic>
        <p:nvPicPr>
          <p:cNvPr id="74" name="グラフィックス 73">
            <a:extLst>
              <a:ext uri="{FF2B5EF4-FFF2-40B4-BE49-F238E27FC236}">
                <a16:creationId xmlns:a16="http://schemas.microsoft.com/office/drawing/2014/main" id="{E5D99FD6-4B67-D565-F3F8-1B90B8B515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0425" y="4148175"/>
            <a:ext cx="495942" cy="495942"/>
          </a:xfrm>
          <a:prstGeom prst="rect">
            <a:avLst/>
          </a:prstGeom>
        </p:spPr>
      </p:pic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ECFF7BB-1861-8C1D-2BA5-EDCDC20E6C90}"/>
              </a:ext>
            </a:extLst>
          </p:cNvPr>
          <p:cNvSpPr txBox="1"/>
          <p:nvPr/>
        </p:nvSpPr>
        <p:spPr>
          <a:xfrm>
            <a:off x="2849149" y="4660288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78" name="グラフィックス 77">
            <a:extLst>
              <a:ext uri="{FF2B5EF4-FFF2-40B4-BE49-F238E27FC236}">
                <a16:creationId xmlns:a16="http://schemas.microsoft.com/office/drawing/2014/main" id="{C4C2033E-9A28-41BC-9F90-2A1153A645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87208" y="4143959"/>
            <a:ext cx="495942" cy="495942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1D443C81-64B7-638D-F697-BAE05F1A4BD8}"/>
              </a:ext>
            </a:extLst>
          </p:cNvPr>
          <p:cNvSpPr txBox="1"/>
          <p:nvPr/>
        </p:nvSpPr>
        <p:spPr>
          <a:xfrm>
            <a:off x="1985344" y="4660288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0DAD6BD0-2DBB-F7C8-EC02-3798F1AEF083}"/>
              </a:ext>
            </a:extLst>
          </p:cNvPr>
          <p:cNvSpPr txBox="1"/>
          <p:nvPr/>
        </p:nvSpPr>
        <p:spPr>
          <a:xfrm>
            <a:off x="2703387" y="4175630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2" name="角丸四角形 14">
            <a:extLst>
              <a:ext uri="{FF2B5EF4-FFF2-40B4-BE49-F238E27FC236}">
                <a16:creationId xmlns:a16="http://schemas.microsoft.com/office/drawing/2014/main" id="{68F1A722-5D8B-E23C-9AA4-1AD5F09A99B2}"/>
              </a:ext>
            </a:extLst>
          </p:cNvPr>
          <p:cNvSpPr/>
          <p:nvPr/>
        </p:nvSpPr>
        <p:spPr>
          <a:xfrm>
            <a:off x="1831707" y="5180849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角丸四角形 19">
            <a:extLst>
              <a:ext uri="{FF2B5EF4-FFF2-40B4-BE49-F238E27FC236}">
                <a16:creationId xmlns:a16="http://schemas.microsoft.com/office/drawing/2014/main" id="{EBACDDEF-D621-7C6F-D8D9-6F00DFBF996C}"/>
              </a:ext>
            </a:extLst>
          </p:cNvPr>
          <p:cNvSpPr/>
          <p:nvPr/>
        </p:nvSpPr>
        <p:spPr>
          <a:xfrm>
            <a:off x="1831707" y="5181467"/>
            <a:ext cx="746093" cy="371733"/>
          </a:xfrm>
          <a:prstGeom prst="roundRect">
            <a:avLst/>
          </a:prstGeom>
          <a:solidFill>
            <a:schemeClr val="accent2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bg2"/>
                </a:solidFill>
              </a:rPr>
              <a:t>部署</a:t>
            </a:r>
            <a:r>
              <a:rPr kumimoji="1" lang="en-US" altLang="ja-JP" sz="1000" dirty="0">
                <a:solidFill>
                  <a:schemeClr val="bg2"/>
                </a:solidFill>
              </a:rPr>
              <a:t>C</a:t>
            </a:r>
            <a:endParaRPr kumimoji="1" lang="ja-JP" altLang="en-US" sz="1000" dirty="0">
              <a:solidFill>
                <a:schemeClr val="bg2"/>
              </a:solidFill>
            </a:endParaRPr>
          </a:p>
        </p:txBody>
      </p:sp>
      <p:pic>
        <p:nvPicPr>
          <p:cNvPr id="84" name="グラフィックス 83">
            <a:extLst>
              <a:ext uri="{FF2B5EF4-FFF2-40B4-BE49-F238E27FC236}">
                <a16:creationId xmlns:a16="http://schemas.microsoft.com/office/drawing/2014/main" id="{56AF4414-A2BB-B2A9-C8CC-63FA554331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40425" y="5605216"/>
            <a:ext cx="495942" cy="495942"/>
          </a:xfrm>
          <a:prstGeom prst="rect">
            <a:avLst/>
          </a:prstGeom>
        </p:spPr>
      </p:pic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FB4C63E-4101-8CF4-4CA3-37A7F329B46A}"/>
              </a:ext>
            </a:extLst>
          </p:cNvPr>
          <p:cNvSpPr txBox="1"/>
          <p:nvPr/>
        </p:nvSpPr>
        <p:spPr>
          <a:xfrm>
            <a:off x="2849149" y="6117329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E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86" name="グラフィックス 85">
            <a:extLst>
              <a:ext uri="{FF2B5EF4-FFF2-40B4-BE49-F238E27FC236}">
                <a16:creationId xmlns:a16="http://schemas.microsoft.com/office/drawing/2014/main" id="{EFD17B55-E4A4-6F56-3625-5A3ADABF0E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87208" y="5601000"/>
            <a:ext cx="495942" cy="495942"/>
          </a:xfrm>
          <a:prstGeom prst="rect">
            <a:avLst/>
          </a:prstGeom>
        </p:spPr>
      </p:pic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53A3E738-053D-CB66-C518-712F68283B0F}"/>
              </a:ext>
            </a:extLst>
          </p:cNvPr>
          <p:cNvSpPr txBox="1"/>
          <p:nvPr/>
        </p:nvSpPr>
        <p:spPr>
          <a:xfrm>
            <a:off x="1985344" y="6117329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C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B0C91696-AF88-5213-69B0-420592C79BBB}"/>
              </a:ext>
            </a:extLst>
          </p:cNvPr>
          <p:cNvSpPr txBox="1"/>
          <p:nvPr/>
        </p:nvSpPr>
        <p:spPr>
          <a:xfrm>
            <a:off x="2703387" y="5632671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0" name="角丸四角形 19">
            <a:extLst>
              <a:ext uri="{FF2B5EF4-FFF2-40B4-BE49-F238E27FC236}">
                <a16:creationId xmlns:a16="http://schemas.microsoft.com/office/drawing/2014/main" id="{70D63220-DF5D-D9E6-9AFA-E1E65647A88D}"/>
              </a:ext>
            </a:extLst>
          </p:cNvPr>
          <p:cNvSpPr/>
          <p:nvPr/>
        </p:nvSpPr>
        <p:spPr>
          <a:xfrm>
            <a:off x="5645046" y="5181467"/>
            <a:ext cx="746093" cy="371733"/>
          </a:xfrm>
          <a:prstGeom prst="roundRect">
            <a:avLst/>
          </a:prstGeom>
          <a:solidFill>
            <a:schemeClr val="accent2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bg2"/>
                </a:solidFill>
              </a:rPr>
              <a:t>部署</a:t>
            </a:r>
            <a:r>
              <a:rPr kumimoji="1" lang="en-US" altLang="ja-JP" sz="1000" dirty="0">
                <a:solidFill>
                  <a:schemeClr val="bg2"/>
                </a:solidFill>
              </a:rPr>
              <a:t>C</a:t>
            </a:r>
            <a:endParaRPr kumimoji="1" lang="ja-JP" altLang="en-US" sz="1000" dirty="0">
              <a:solidFill>
                <a:schemeClr val="bg2"/>
              </a:solidFill>
            </a:endParaRPr>
          </a:p>
        </p:txBody>
      </p:sp>
      <p:pic>
        <p:nvPicPr>
          <p:cNvPr id="91" name="グラフィックス 90">
            <a:extLst>
              <a:ext uri="{FF2B5EF4-FFF2-40B4-BE49-F238E27FC236}">
                <a16:creationId xmlns:a16="http://schemas.microsoft.com/office/drawing/2014/main" id="{581CB257-B1ED-FBEE-8909-86452128AD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43953" y="5595186"/>
            <a:ext cx="495942" cy="495942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EEA5D472-AE73-0A0F-BF1D-A15DBB5868A3}"/>
              </a:ext>
            </a:extLst>
          </p:cNvPr>
          <p:cNvSpPr txBox="1"/>
          <p:nvPr/>
        </p:nvSpPr>
        <p:spPr>
          <a:xfrm>
            <a:off x="5742089" y="6111515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93" name="グラフィックス 92">
            <a:extLst>
              <a:ext uri="{FF2B5EF4-FFF2-40B4-BE49-F238E27FC236}">
                <a16:creationId xmlns:a16="http://schemas.microsoft.com/office/drawing/2014/main" id="{1781EE13-2BE4-D905-FFA0-17E27EC39B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17970" y="5605216"/>
            <a:ext cx="495942" cy="495942"/>
          </a:xfrm>
          <a:prstGeom prst="rect">
            <a:avLst/>
          </a:prstGeom>
        </p:spPr>
      </p:pic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BA42B7A1-E031-DAC8-8C99-1C204A10BDF3}"/>
              </a:ext>
            </a:extLst>
          </p:cNvPr>
          <p:cNvSpPr txBox="1"/>
          <p:nvPr/>
        </p:nvSpPr>
        <p:spPr>
          <a:xfrm>
            <a:off x="6826694" y="6117329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E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0D2BF12-FC2F-0A5F-A9E6-C6B99094D035}"/>
              </a:ext>
            </a:extLst>
          </p:cNvPr>
          <p:cNvSpPr txBox="1"/>
          <p:nvPr/>
        </p:nvSpPr>
        <p:spPr>
          <a:xfrm>
            <a:off x="6577101" y="5640957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B715D6FD-36DC-A182-56D2-5715810AB819}"/>
              </a:ext>
            </a:extLst>
          </p:cNvPr>
          <p:cNvCxnSpPr>
            <a:cxnSpLocks/>
          </p:cNvCxnSpPr>
          <p:nvPr/>
        </p:nvCxnSpPr>
        <p:spPr>
          <a:xfrm flipH="1">
            <a:off x="3679795" y="5855505"/>
            <a:ext cx="220977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FD16165-0DC1-C7C1-8A1F-F001FC5D7ADD}"/>
              </a:ext>
            </a:extLst>
          </p:cNvPr>
          <p:cNvSpPr txBox="1"/>
          <p:nvPr/>
        </p:nvSpPr>
        <p:spPr>
          <a:xfrm>
            <a:off x="4253731" y="5429513"/>
            <a:ext cx="1204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/>
              <a:t>閲覧可</a:t>
            </a:r>
          </a:p>
        </p:txBody>
      </p: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6253807B-CE14-372D-8B8D-09E3E2114702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801F3F29-6A0F-12F3-E5CE-69569447BEB4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異動したメンバーの結果を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閲覧できない設定にする場合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このスライドを削除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05" name="グループ化 104">
              <a:extLst>
                <a:ext uri="{FF2B5EF4-FFF2-40B4-BE49-F238E27FC236}">
                  <a16:creationId xmlns:a16="http://schemas.microsoft.com/office/drawing/2014/main" id="{FBF275D0-38AE-FA8E-CD51-B059045EE831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418E0F04-FECA-6C98-2CB4-EC2B2DA37E61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07" name="図 106">
                <a:extLst>
                  <a:ext uri="{FF2B5EF4-FFF2-40B4-BE49-F238E27FC236}">
                    <a16:creationId xmlns:a16="http://schemas.microsoft.com/office/drawing/2014/main" id="{F65A500A-06F0-ADE3-86AC-077E019AB6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79817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機能改善：個人結果へのアクセス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F0A8C2EE-4D99-9906-B20B-AAC51BA5FA3B}"/>
              </a:ext>
            </a:extLst>
          </p:cNvPr>
          <p:cNvSpPr/>
          <p:nvPr/>
        </p:nvSpPr>
        <p:spPr>
          <a:xfrm>
            <a:off x="327897" y="761208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メンバー個人ページに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アクセスしやすく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なります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E497A24-7DD8-9699-0FD6-BFC6D86289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055"/>
          <a:stretch/>
        </p:blipFill>
        <p:spPr>
          <a:xfrm>
            <a:off x="1601291" y="4139622"/>
            <a:ext cx="3699457" cy="172708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6C928E61-2B8B-5B89-B4ED-857C34B40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1619" y="4133744"/>
            <a:ext cx="3628463" cy="172708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07DD6947-2371-F40B-707C-6EB5170BA5C7}"/>
              </a:ext>
            </a:extLst>
          </p:cNvPr>
          <p:cNvSpPr/>
          <p:nvPr/>
        </p:nvSpPr>
        <p:spPr>
          <a:xfrm>
            <a:off x="1501297" y="4997286"/>
            <a:ext cx="1153003" cy="451776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0031E18-D3C8-CBFF-E623-08FC7D5B65AB}"/>
              </a:ext>
            </a:extLst>
          </p:cNvPr>
          <p:cNvSpPr/>
          <p:nvPr/>
        </p:nvSpPr>
        <p:spPr>
          <a:xfrm>
            <a:off x="5881619" y="4997285"/>
            <a:ext cx="1854201" cy="863543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CC3E6418-583A-92C4-7826-C67FC9EE16B8}"/>
              </a:ext>
            </a:extLst>
          </p:cNvPr>
          <p:cNvCxnSpPr>
            <a:cxnSpLocks/>
          </p:cNvCxnSpPr>
          <p:nvPr/>
        </p:nvCxnSpPr>
        <p:spPr>
          <a:xfrm>
            <a:off x="2654300" y="5228638"/>
            <a:ext cx="3155950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AC7874CE-0303-09F7-7640-E30043CDAD27}"/>
              </a:ext>
            </a:extLst>
          </p:cNvPr>
          <p:cNvSpPr/>
          <p:nvPr/>
        </p:nvSpPr>
        <p:spPr>
          <a:xfrm>
            <a:off x="292887" y="1773473"/>
            <a:ext cx="1148007" cy="169069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閲覧者</a:t>
            </a:r>
            <a:endParaRPr kumimoji="1" lang="en-US" altLang="ja-JP" sz="1400" b="1" dirty="0">
              <a:solidFill>
                <a:schemeClr val="tx1"/>
              </a:solidFill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ED6893F2-D417-B1B0-CE81-03344E8DE6A4}"/>
              </a:ext>
            </a:extLst>
          </p:cNvPr>
          <p:cNvSpPr/>
          <p:nvPr/>
        </p:nvSpPr>
        <p:spPr>
          <a:xfrm>
            <a:off x="292887" y="4120860"/>
            <a:ext cx="1148007" cy="173996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上司</a:t>
            </a:r>
            <a:endParaRPr kumimoji="1" lang="en-US" altLang="ja-JP" sz="1400" b="1" dirty="0">
              <a:solidFill>
                <a:schemeClr val="tx1"/>
              </a:solidFill>
            </a:endParaRPr>
          </a:p>
        </p:txBody>
      </p:sp>
      <p:sp>
        <p:nvSpPr>
          <p:cNvPr id="28" name="四角形吹き出し 6">
            <a:extLst>
              <a:ext uri="{FF2B5EF4-FFF2-40B4-BE49-F238E27FC236}">
                <a16:creationId xmlns:a16="http://schemas.microsoft.com/office/drawing/2014/main" id="{C783CE95-94C0-4209-2C13-A02BFD1CC3B9}"/>
              </a:ext>
            </a:extLst>
          </p:cNvPr>
          <p:cNvSpPr/>
          <p:nvPr/>
        </p:nvSpPr>
        <p:spPr>
          <a:xfrm>
            <a:off x="2855209" y="4253167"/>
            <a:ext cx="1796244" cy="654828"/>
          </a:xfrm>
          <a:prstGeom prst="wedgeRectCallout">
            <a:avLst>
              <a:gd name="adj1" fmla="val -72596"/>
              <a:gd name="adj2" fmla="val 7643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どのページからでも、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すぐにメンバーリストを呼び出せます。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AB69E9A3-DBA9-D987-1868-8CACAF962A16}"/>
              </a:ext>
            </a:extLst>
          </p:cNvPr>
          <p:cNvGrpSpPr/>
          <p:nvPr/>
        </p:nvGrpSpPr>
        <p:grpSpPr>
          <a:xfrm>
            <a:off x="1501297" y="1705878"/>
            <a:ext cx="8076806" cy="1687189"/>
            <a:chOff x="1501297" y="2599406"/>
            <a:chExt cx="8076806" cy="1687189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C438C13C-94D3-FF8D-A58F-57CEF0BA9838}"/>
                </a:ext>
              </a:extLst>
            </p:cNvPr>
            <p:cNvGrpSpPr/>
            <p:nvPr/>
          </p:nvGrpSpPr>
          <p:grpSpPr>
            <a:xfrm>
              <a:off x="1501297" y="2788650"/>
              <a:ext cx="8076806" cy="1497945"/>
              <a:chOff x="870999" y="2863722"/>
              <a:chExt cx="8076806" cy="1497945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6DE273DF-9BA2-16F5-6015-76CF6CE72F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18103"/>
              <a:stretch/>
            </p:blipFill>
            <p:spPr>
              <a:xfrm>
                <a:off x="970994" y="2863722"/>
                <a:ext cx="7964011" cy="1497945"/>
              </a:xfrm>
              <a:prstGeom prst="rect">
                <a:avLst/>
              </a:prstGeom>
            </p:spPr>
          </p:pic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779952F6-7C4D-F54D-B067-7F104B8A57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60711" b="77789"/>
              <a:stretch/>
            </p:blipFill>
            <p:spPr>
              <a:xfrm>
                <a:off x="870999" y="2943893"/>
                <a:ext cx="3150156" cy="649401"/>
              </a:xfrm>
              <a:prstGeom prst="rect">
                <a:avLst/>
              </a:prstGeom>
            </p:spPr>
          </p:pic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9D8FCC4C-6C1C-F2BC-3C9E-C44D03DB84C4}"/>
                  </a:ext>
                </a:extLst>
              </p:cNvPr>
              <p:cNvSpPr/>
              <p:nvPr/>
            </p:nvSpPr>
            <p:spPr>
              <a:xfrm>
                <a:off x="3937000" y="3268593"/>
                <a:ext cx="419100" cy="160407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1275DC1D-7C59-0692-AF6D-0B9815066623}"/>
                  </a:ext>
                </a:extLst>
              </p:cNvPr>
              <p:cNvSpPr/>
              <p:nvPr/>
            </p:nvSpPr>
            <p:spPr>
              <a:xfrm>
                <a:off x="8731805" y="3698045"/>
                <a:ext cx="216000" cy="237414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FFB9739C-E5D7-D4CE-26FA-D14080E5B3C5}"/>
                </a:ext>
              </a:extLst>
            </p:cNvPr>
            <p:cNvSpPr/>
            <p:nvPr/>
          </p:nvSpPr>
          <p:spPr>
            <a:xfrm>
              <a:off x="1606550" y="2927006"/>
              <a:ext cx="7898350" cy="1359589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CAF15773-7EA0-62C3-A161-E5AB4422490A}"/>
                </a:ext>
              </a:extLst>
            </p:cNvPr>
            <p:cNvSpPr/>
            <p:nvPr/>
          </p:nvSpPr>
          <p:spPr>
            <a:xfrm>
              <a:off x="5928572" y="3066446"/>
              <a:ext cx="2834428" cy="451776"/>
            </a:xfrm>
            <a:prstGeom prst="rect">
              <a:avLst/>
            </a:prstGeom>
            <a:ln w="3810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四角形吹き出し 6">
              <a:extLst>
                <a:ext uri="{FF2B5EF4-FFF2-40B4-BE49-F238E27FC236}">
                  <a16:creationId xmlns:a16="http://schemas.microsoft.com/office/drawing/2014/main" id="{B1670373-A5DC-4B79-6FD9-25B2F09F8E25}"/>
                </a:ext>
              </a:extLst>
            </p:cNvPr>
            <p:cNvSpPr/>
            <p:nvPr/>
          </p:nvSpPr>
          <p:spPr>
            <a:xfrm>
              <a:off x="4014006" y="2599406"/>
              <a:ext cx="1796244" cy="654828"/>
            </a:xfrm>
            <a:prstGeom prst="wedgeRectCallout">
              <a:avLst>
                <a:gd name="adj1" fmla="val 70224"/>
                <a:gd name="adj2" fmla="val 47342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100" b="1" dirty="0">
                  <a:solidFill>
                    <a:schemeClr val="bg2"/>
                  </a:solidFill>
                </a:rPr>
                <a:t>メンバーを検索できます。</a:t>
              </a:r>
              <a:endParaRPr kumimoji="1" lang="en-US" altLang="ja-JP" sz="1100" b="1" dirty="0">
                <a:solidFill>
                  <a:schemeClr val="bg2"/>
                </a:solidFill>
              </a:endParaRP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1B9123F6-42B2-43EF-983C-00567859DF3D}"/>
                </a:ext>
              </a:extLst>
            </p:cNvPr>
            <p:cNvSpPr/>
            <p:nvPr/>
          </p:nvSpPr>
          <p:spPr>
            <a:xfrm>
              <a:off x="1733550" y="3670300"/>
              <a:ext cx="3852000" cy="6162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55510687-D800-3961-F8D7-B72D6FFF23FA}"/>
                </a:ext>
              </a:extLst>
            </p:cNvPr>
            <p:cNvSpPr/>
            <p:nvPr/>
          </p:nvSpPr>
          <p:spPr>
            <a:xfrm>
              <a:off x="5575300" y="4165600"/>
              <a:ext cx="1854201" cy="1209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1775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機能改善：チームマップ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1A94779-3570-A80C-5BC1-5973B78BBC0F}"/>
              </a:ext>
            </a:extLst>
          </p:cNvPr>
          <p:cNvSpPr/>
          <p:nvPr/>
        </p:nvSpPr>
        <p:spPr>
          <a:xfrm>
            <a:off x="324000" y="791521"/>
            <a:ext cx="9250206" cy="897579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チームマップで、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メンバーを検索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できます／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未回答者を確認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できます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(1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月下旬以降リリース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)</a:t>
            </a:r>
            <a:b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／複数部署を兼務している場合でも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１つのチームマップでメンバー全員の結果を確認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23B1EFD-8E54-B1A6-7024-94C7CF2910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111"/>
          <a:stretch/>
        </p:blipFill>
        <p:spPr>
          <a:xfrm>
            <a:off x="974725" y="1783684"/>
            <a:ext cx="7956550" cy="455361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7E8F3AC-713B-14A3-8ED9-B41922E092E0}"/>
              </a:ext>
            </a:extLst>
          </p:cNvPr>
          <p:cNvSpPr/>
          <p:nvPr/>
        </p:nvSpPr>
        <p:spPr>
          <a:xfrm>
            <a:off x="1098550" y="2530406"/>
            <a:ext cx="7708900" cy="581094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吹き出し 6">
            <a:extLst>
              <a:ext uri="{FF2B5EF4-FFF2-40B4-BE49-F238E27FC236}">
                <a16:creationId xmlns:a16="http://schemas.microsoft.com/office/drawing/2014/main" id="{7D9915AE-8014-4336-B60E-6FDC20A0CB2B}"/>
              </a:ext>
            </a:extLst>
          </p:cNvPr>
          <p:cNvSpPr/>
          <p:nvPr/>
        </p:nvSpPr>
        <p:spPr>
          <a:xfrm>
            <a:off x="6709333" y="1689100"/>
            <a:ext cx="1940213" cy="654828"/>
          </a:xfrm>
          <a:prstGeom prst="wedgeRectCallout">
            <a:avLst>
              <a:gd name="adj1" fmla="val -19569"/>
              <a:gd name="adj2" fmla="val 8904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メンバーを検索できます。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445C1F4-84A1-D628-B89C-9A2A259F26E2}"/>
              </a:ext>
            </a:extLst>
          </p:cNvPr>
          <p:cNvSpPr/>
          <p:nvPr/>
        </p:nvSpPr>
        <p:spPr>
          <a:xfrm>
            <a:off x="1098550" y="3864572"/>
            <a:ext cx="7708900" cy="872528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吹き出し 6">
            <a:extLst>
              <a:ext uri="{FF2B5EF4-FFF2-40B4-BE49-F238E27FC236}">
                <a16:creationId xmlns:a16="http://schemas.microsoft.com/office/drawing/2014/main" id="{0D66E4C0-92E8-25EE-471B-7D6ACB40A846}"/>
              </a:ext>
            </a:extLst>
          </p:cNvPr>
          <p:cNvSpPr/>
          <p:nvPr/>
        </p:nvSpPr>
        <p:spPr>
          <a:xfrm>
            <a:off x="6709333" y="3162452"/>
            <a:ext cx="1940213" cy="654828"/>
          </a:xfrm>
          <a:prstGeom prst="wedgeRectCallout">
            <a:avLst>
              <a:gd name="adj1" fmla="val -19569"/>
              <a:gd name="adj2" fmla="val 8904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未回答のメンバーを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確認できます。</a:t>
            </a:r>
            <a:br>
              <a:rPr kumimoji="1" lang="en-US" altLang="ja-JP" sz="1100" dirty="0">
                <a:solidFill>
                  <a:schemeClr val="bg2"/>
                </a:solidFill>
              </a:rPr>
            </a:br>
            <a:r>
              <a:rPr kumimoji="1" lang="en-US" altLang="ja-JP" sz="800" dirty="0">
                <a:solidFill>
                  <a:schemeClr val="bg2"/>
                </a:solidFill>
              </a:rPr>
              <a:t>*</a:t>
            </a:r>
            <a:r>
              <a:rPr kumimoji="1" lang="ja-JP" altLang="en-US" sz="800" dirty="0">
                <a:solidFill>
                  <a:schemeClr val="bg2"/>
                </a:solidFill>
              </a:rPr>
              <a:t>こちらは</a:t>
            </a:r>
            <a:r>
              <a:rPr kumimoji="1" lang="en-US" altLang="ja-JP" sz="800" dirty="0">
                <a:solidFill>
                  <a:schemeClr val="bg2"/>
                </a:solidFill>
              </a:rPr>
              <a:t>1</a:t>
            </a:r>
            <a:r>
              <a:rPr kumimoji="1" lang="ja-JP" altLang="en-US" sz="800" dirty="0">
                <a:solidFill>
                  <a:schemeClr val="bg2"/>
                </a:solidFill>
              </a:rPr>
              <a:t>月下旬以降リリースする</a:t>
            </a:r>
            <a:br>
              <a:rPr kumimoji="1" lang="en-US" altLang="ja-JP" sz="800" dirty="0">
                <a:solidFill>
                  <a:schemeClr val="bg2"/>
                </a:solidFill>
              </a:rPr>
            </a:br>
            <a:r>
              <a:rPr kumimoji="1" lang="ja-JP" altLang="en-US" sz="800" dirty="0">
                <a:solidFill>
                  <a:schemeClr val="bg2"/>
                </a:solidFill>
              </a:rPr>
              <a:t>機能となります</a:t>
            </a:r>
            <a:endParaRPr kumimoji="1" lang="en-US" altLang="ja-JP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7660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3600" b="1" dirty="0">
                <a:solidFill>
                  <a:srgbClr val="333333"/>
                </a:solidFill>
                <a:latin typeface="+mn-ea"/>
              </a:rPr>
              <a:t>APPENDIX</a:t>
            </a:r>
            <a:endParaRPr lang="ja-JP" altLang="en-US" sz="3600" b="1" dirty="0">
              <a:solidFill>
                <a:srgbClr val="333333"/>
              </a:solidFill>
              <a:latin typeface="+mn-ea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5803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C192738B-DBBA-8B96-85AC-D15C547E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動画でわかる！利用イメージ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A947A5-716D-06C9-0F8A-400017851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88C24C44-9D9D-E268-A667-1CE03FE4561B}"/>
              </a:ext>
            </a:extLst>
          </p:cNvPr>
          <p:cNvGrpSpPr/>
          <p:nvPr/>
        </p:nvGrpSpPr>
        <p:grpSpPr>
          <a:xfrm>
            <a:off x="1904475" y="1393280"/>
            <a:ext cx="6514311" cy="1116199"/>
            <a:chOff x="1904475" y="1809880"/>
            <a:chExt cx="6514311" cy="1116199"/>
          </a:xfrm>
        </p:grpSpPr>
        <p:sp>
          <p:nvSpPr>
            <p:cNvPr id="10" name="四角形: 角を丸くする 9">
              <a:hlinkClick r:id="rId2"/>
              <a:extLst>
                <a:ext uri="{FF2B5EF4-FFF2-40B4-BE49-F238E27FC236}">
                  <a16:creationId xmlns:a16="http://schemas.microsoft.com/office/drawing/2014/main" id="{F997463C-621E-F8CE-004B-306C4C582F77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アンケート利用イメージ　の動画を見る</a:t>
              </a:r>
              <a:br>
                <a:rPr kumimoji="1" lang="en-US" altLang="ja-JP" sz="2000" b="1" dirty="0">
                  <a:solidFill>
                    <a:schemeClr val="bg2"/>
                  </a:solidFill>
                </a:rPr>
              </a:br>
              <a:r>
                <a:rPr kumimoji="1" lang="ja-JP" altLang="en-US" sz="2000" b="1" dirty="0">
                  <a:solidFill>
                    <a:schemeClr val="bg2"/>
                  </a:solidFill>
                </a:rPr>
                <a:t>　～ 上司 ～</a:t>
              </a:r>
            </a:p>
          </p:txBody>
        </p:sp>
        <p:pic>
          <p:nvPicPr>
            <p:cNvPr id="12" name="図 11" descr="アイコン&#10;&#10;自動的に生成された説明">
              <a:hlinkClick r:id="rId2"/>
              <a:extLst>
                <a:ext uri="{FF2B5EF4-FFF2-40B4-BE49-F238E27FC236}">
                  <a16:creationId xmlns:a16="http://schemas.microsoft.com/office/drawing/2014/main" id="{DFB97375-2008-46C0-027B-02A5950C9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D35A195-B4CF-EAE1-517E-6A013E042D02}"/>
              </a:ext>
            </a:extLst>
          </p:cNvPr>
          <p:cNvGrpSpPr/>
          <p:nvPr/>
        </p:nvGrpSpPr>
        <p:grpSpPr>
          <a:xfrm>
            <a:off x="1904475" y="4735959"/>
            <a:ext cx="6514311" cy="1116199"/>
            <a:chOff x="1904475" y="1809880"/>
            <a:chExt cx="6514311" cy="1116199"/>
          </a:xfrm>
        </p:grpSpPr>
        <p:sp>
          <p:nvSpPr>
            <p:cNvPr id="15" name="四角形: 角を丸くする 14">
              <a:hlinkClick r:id="rId4"/>
              <a:extLst>
                <a:ext uri="{FF2B5EF4-FFF2-40B4-BE49-F238E27FC236}">
                  <a16:creationId xmlns:a16="http://schemas.microsoft.com/office/drawing/2014/main" id="{8AC53770-A637-3FF4-93F7-2B7438D2F5A5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</a:t>
              </a:r>
              <a:r>
                <a:rPr kumimoji="1" lang="en-US" altLang="ja-JP" sz="20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2000" b="1" dirty="0">
                  <a:solidFill>
                    <a:schemeClr val="bg2"/>
                  </a:solidFill>
                </a:rPr>
                <a:t>機能利用イメージ　の動画を見る</a:t>
              </a:r>
              <a:br>
                <a:rPr kumimoji="1" lang="en-US" altLang="ja-JP" sz="2000" b="1" dirty="0">
                  <a:solidFill>
                    <a:schemeClr val="bg2"/>
                  </a:solidFill>
                </a:rPr>
              </a:br>
              <a:r>
                <a:rPr kumimoji="1" lang="ja-JP" altLang="en-US" sz="2000" b="1" dirty="0">
                  <a:solidFill>
                    <a:schemeClr val="bg2"/>
                  </a:solidFill>
                </a:rPr>
                <a:t>　～ 上司・閲覧者 ～</a:t>
              </a:r>
            </a:p>
          </p:txBody>
        </p:sp>
        <p:pic>
          <p:nvPicPr>
            <p:cNvPr id="16" name="図 15" descr="アイコン&#10;&#10;自動的に生成された説明">
              <a:hlinkClick r:id="rId4"/>
              <a:extLst>
                <a:ext uri="{FF2B5EF4-FFF2-40B4-BE49-F238E27FC236}">
                  <a16:creationId xmlns:a16="http://schemas.microsoft.com/office/drawing/2014/main" id="{653F21A3-2145-E494-C21B-F8A9E0888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22CA82B-97EF-152D-17EB-E8CBC2BE0343}"/>
              </a:ext>
            </a:extLst>
          </p:cNvPr>
          <p:cNvGrpSpPr/>
          <p:nvPr/>
        </p:nvGrpSpPr>
        <p:grpSpPr>
          <a:xfrm>
            <a:off x="1904475" y="3035122"/>
            <a:ext cx="6514311" cy="1116199"/>
            <a:chOff x="1904475" y="1809880"/>
            <a:chExt cx="6514311" cy="1116199"/>
          </a:xfrm>
        </p:grpSpPr>
        <p:sp>
          <p:nvSpPr>
            <p:cNvPr id="3" name="四角形: 角を丸くする 2">
              <a:hlinkClick r:id="rId5"/>
              <a:extLst>
                <a:ext uri="{FF2B5EF4-FFF2-40B4-BE49-F238E27FC236}">
                  <a16:creationId xmlns:a16="http://schemas.microsoft.com/office/drawing/2014/main" id="{3B12C8A7-AC95-A608-A501-3B709AE61C42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アンケート利用イメージ　の動画を見る</a:t>
              </a:r>
              <a:br>
                <a:rPr kumimoji="1" lang="en-US" altLang="ja-JP" sz="2000" b="1" dirty="0">
                  <a:solidFill>
                    <a:schemeClr val="bg2"/>
                  </a:solidFill>
                </a:rPr>
              </a:br>
              <a:r>
                <a:rPr kumimoji="1" lang="ja-JP" altLang="en-US" sz="2000" b="1" dirty="0">
                  <a:solidFill>
                    <a:schemeClr val="bg2"/>
                  </a:solidFill>
                </a:rPr>
                <a:t>　～ 閲覧者 ～</a:t>
              </a:r>
            </a:p>
          </p:txBody>
        </p:sp>
        <p:pic>
          <p:nvPicPr>
            <p:cNvPr id="5" name="図 4" descr="アイコン&#10;&#10;自動的に生成された説明">
              <a:hlinkClick r:id="rId5"/>
              <a:extLst>
                <a:ext uri="{FF2B5EF4-FFF2-40B4-BE49-F238E27FC236}">
                  <a16:creationId xmlns:a16="http://schemas.microsoft.com/office/drawing/2014/main" id="{321529D2-9B2A-56E3-8830-50C7AC101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7756358"/>
      </p:ext>
    </p:extLst>
  </p:cSld>
  <p:clrMapOvr>
    <a:masterClrMapping/>
  </p:clrMapOvr>
</p:sld>
</file>

<file path=ppt/theme/theme1.xml><?xml version="1.0" encoding="utf-8"?>
<a:theme xmlns:a="http://schemas.openxmlformats.org/drawingml/2006/main" name="表紙１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表紙２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表紙３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タイトル大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中ページ特殊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597AF7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93FC1CC2BD51947BBCFC44769C28B94" ma:contentTypeVersion="4" ma:contentTypeDescription="新しいドキュメントを作成します。" ma:contentTypeScope="" ma:versionID="9ac352bafc101cdf7ab9df1a0f47b028">
  <xsd:schema xmlns:xsd="http://www.w3.org/2001/XMLSchema" xmlns:xs="http://www.w3.org/2001/XMLSchema" xmlns:p="http://schemas.microsoft.com/office/2006/metadata/properties" xmlns:ns2="08497126-b7fb-4a07-8971-b03a598bcb90" targetNamespace="http://schemas.microsoft.com/office/2006/metadata/properties" ma:root="true" ma:fieldsID="e8c40997c6e3f5ffe2e015f157a22d5f" ns2:_="">
    <xsd:import namespace="08497126-b7fb-4a07-8971-b03a598bcb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97126-b7fb-4a07-8971-b03a598bcb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3A30EC9-E215-442B-A36C-0E902DF4A1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2BF308-3C2D-471F-8133-E801A968D807}">
  <ds:schemaRefs>
    <ds:schemaRef ds:uri="08497126-b7fb-4a07-8971-b03a598bcb9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FE0A20D-2CD2-44ED-B88B-09CCC981DFA2}">
  <ds:schemaRefs>
    <ds:schemaRef ds:uri="http://schemas.microsoft.com/office/2006/documentManagement/types"/>
    <ds:schemaRef ds:uri="http://schemas.microsoft.com/office/2006/metadata/properties"/>
    <ds:schemaRef ds:uri="08497126-b7fb-4a07-8971-b03a598bcb9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2354</TotalTime>
  <Words>2654</Words>
  <Application>Microsoft Office PowerPoint</Application>
  <PresentationFormat>A4 210 x 297 mm</PresentationFormat>
  <Paragraphs>442</Paragraphs>
  <Slides>30</Slides>
  <Notes>26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10</vt:i4>
      </vt:variant>
      <vt:variant>
        <vt:lpstr>スライド タイトル</vt:lpstr>
      </vt:variant>
      <vt:variant>
        <vt:i4>30</vt:i4>
      </vt:variant>
    </vt:vector>
  </HeadingPairs>
  <TitlesOfParts>
    <vt:vector size="49" baseType="lpstr">
      <vt:lpstr>DengXian</vt:lpstr>
      <vt:lpstr>Meiryo UI</vt:lpstr>
      <vt:lpstr>Yu Gothic</vt:lpstr>
      <vt:lpstr>Yu Gothic</vt:lpstr>
      <vt:lpstr>游ゴシック Light</vt:lpstr>
      <vt:lpstr>Arial</vt:lpstr>
      <vt:lpstr>Calibri</vt:lpstr>
      <vt:lpstr>Calibri Light</vt:lpstr>
      <vt:lpstr>Wingdings</vt:lpstr>
      <vt:lpstr>表紙１</vt:lpstr>
      <vt:lpstr>デザインの設定</vt:lpstr>
      <vt:lpstr>表紙２</vt:lpstr>
      <vt:lpstr>表紙３</vt:lpstr>
      <vt:lpstr>タイトル大</vt:lpstr>
      <vt:lpstr>タイトル中</vt:lpstr>
      <vt:lpstr>中ページ</vt:lpstr>
      <vt:lpstr>1_タイトル中</vt:lpstr>
      <vt:lpstr>2_中ページ特殊</vt:lpstr>
      <vt:lpstr>1_中ページ</vt:lpstr>
      <vt:lpstr>本資料の使い方</vt:lpstr>
      <vt:lpstr>インサイズ 2024年12月リニューアルのお知らせ</vt:lpstr>
      <vt:lpstr>CONTENTS</vt:lpstr>
      <vt:lpstr>PowerPoint プレゼンテーション</vt:lpstr>
      <vt:lpstr>12月24日、インサイズがリニューアルします。</vt:lpstr>
      <vt:lpstr>変わること・変わらないこと</vt:lpstr>
      <vt:lpstr>注意点</vt:lpstr>
      <vt:lpstr>PowerPoint プレゼンテーション</vt:lpstr>
      <vt:lpstr>1on1でインサイズを活用する理由</vt:lpstr>
      <vt:lpstr>1on1の流れ</vt:lpstr>
      <vt:lpstr>参考）1on1の流れ　アンケートと同時に実施する場合</vt:lpstr>
      <vt:lpstr>画面イメージ：初期設定</vt:lpstr>
      <vt:lpstr>画面イメージ：トピック確認</vt:lpstr>
      <vt:lpstr>1on1の流れ</vt:lpstr>
      <vt:lpstr>参考）1on1の流れ　アンケートと同時に実施する場合</vt:lpstr>
      <vt:lpstr>画面イメージ：初期設定</vt:lpstr>
      <vt:lpstr>画面イメージ：1on1予定作成</vt:lpstr>
      <vt:lpstr>画面イメージ：トピック確認</vt:lpstr>
      <vt:lpstr>画面イメージ：メモ記入</vt:lpstr>
      <vt:lpstr>画面イメージ：1on1履歴振り返り</vt:lpstr>
      <vt:lpstr>1on1運用方針</vt:lpstr>
      <vt:lpstr>1on1運用開始のご連絡について</vt:lpstr>
      <vt:lpstr>PowerPoint プレゼンテーション</vt:lpstr>
      <vt:lpstr>画面は変わりますが、基本の使い方は変わりません</vt:lpstr>
      <vt:lpstr>画面イメージ：レポート閲覧</vt:lpstr>
      <vt:lpstr>機能改善：異動したメンバーの結果閲覧</vt:lpstr>
      <vt:lpstr>機能改善：個人結果へのアクセス</vt:lpstr>
      <vt:lpstr>機能改善：チームマップ</vt:lpstr>
      <vt:lpstr>PowerPoint プレゼンテーション</vt:lpstr>
      <vt:lpstr>動画でわかる！利用イメージ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 純一</dc:creator>
  <cp:lastModifiedBy>鈴木 萌々子</cp:lastModifiedBy>
  <cp:revision>82</cp:revision>
  <dcterms:created xsi:type="dcterms:W3CDTF">2023-07-18T04:04:19Z</dcterms:created>
  <dcterms:modified xsi:type="dcterms:W3CDTF">2024-12-11T07:47:45Z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0x010100993FC1CC2BD51947BBCFC44769C28B94</vt:lpwstr>
  </property>
</Properties>
</file>