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2" r:id="rId4"/>
    <p:sldMasterId id="2147483664" r:id="rId5"/>
    <p:sldMasterId id="2147483666" r:id="rId6"/>
    <p:sldMasterId id="2147483668" r:id="rId7"/>
    <p:sldMasterId id="2147483669" r:id="rId8"/>
    <p:sldMasterId id="2147483670" r:id="rId9"/>
    <p:sldMasterId id="2147483671" r:id="rId10"/>
    <p:sldMasterId id="2147483678" r:id="rId11"/>
    <p:sldMasterId id="2147483744" r:id="rId12"/>
    <p:sldMasterId id="2147483716" r:id="rId13"/>
  </p:sldMasterIdLst>
  <p:notesMasterIdLst>
    <p:notesMasterId r:id="rId26"/>
  </p:notesMasterIdLst>
  <p:handoutMasterIdLst>
    <p:handoutMasterId r:id="rId27"/>
  </p:handoutMasterIdLst>
  <p:sldIdLst>
    <p:sldId id="1543" r:id="rId14"/>
    <p:sldId id="586" r:id="rId15"/>
    <p:sldId id="1460" r:id="rId16"/>
    <p:sldId id="260" r:id="rId17"/>
    <p:sldId id="1496" r:id="rId18"/>
    <p:sldId id="1477" r:id="rId19"/>
    <p:sldId id="1461" r:id="rId20"/>
    <p:sldId id="1521" r:id="rId21"/>
    <p:sldId id="1522" r:id="rId22"/>
    <p:sldId id="1544" r:id="rId23"/>
    <p:sldId id="1525" r:id="rId24"/>
    <p:sldId id="1545" r:id="rId2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782907E8-7674-4F9F-8C9C-696DFDD1ECDD}">
          <p14:sldIdLst>
            <p14:sldId id="1543"/>
            <p14:sldId id="586"/>
            <p14:sldId id="1460"/>
            <p14:sldId id="260"/>
            <p14:sldId id="1496"/>
            <p14:sldId id="1477"/>
            <p14:sldId id="1461"/>
          </p14:sldIdLst>
        </p14:section>
        <p14:section name="共通" id="{F29EA680-61A5-4F98-A408-B366D3587488}">
          <p14:sldIdLst>
            <p14:sldId id="1521"/>
            <p14:sldId id="1522"/>
            <p14:sldId id="1544"/>
            <p14:sldId id="1525"/>
            <p14:sldId id="154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6D6655-128B-D745-7A79-61D2EA09CC68}" name="中富 俊吾" initials="" userId="S::shungo_nakatomi@recruit-ms.co.jp::9c6c3e01-3041-460e-9567-ac9d7cff0521" providerId="AD"/>
  <p188:author id="{973F385C-9735-23E3-51A1-C24291202211}" name="井上 瑞貴" initials="井瑞" userId="S::mizuki_inoue@recruit-ms.co.jp::f6b39721-156b-4295-b428-ee29b8236850" providerId="AD"/>
  <p188:author id="{1DD6B482-C703-CD7F-5102-CBDC7F09499E}" name="宇野 渉" initials="宇渉" userId="S::wataru_uno@recruit-ms.co.jp::3c9129e8-db7f-43c6-93ff-4d6c7442c005" providerId="AD"/>
  <p188:author id="{13D5A4BC-0AAE-6B38-A736-CA7DB10A4AF0}" name="山田 純一" initials="山純" userId="S::junichi_yamada@recruit-ms.co.jp::738fccb7-c23d-484f-90e8-ae2ba85cf149" providerId="AD"/>
  <p188:author id="{D60189C1-96DC-F556-7F8B-B862042BEEF0}" name="鈴木 萌々子" initials="鈴木" userId="S::momoko_suzuki@recruit-ms.co.jp::684b9646-bc99-4d69-9c4f-dccabc81590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6D6"/>
    <a:srgbClr val="FFFFFF"/>
    <a:srgbClr val="616161"/>
    <a:srgbClr val="5196D7"/>
    <a:srgbClr val="39728E"/>
    <a:srgbClr val="FF1111"/>
    <a:srgbClr val="FD8288"/>
    <a:srgbClr val="287ECF"/>
    <a:srgbClr val="9EB6C9"/>
    <a:srgbClr val="8A7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56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AB5A0CB-61CF-4DED-A86C-03B08BE6C5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F664BEB-D3A0-45C9-994B-151CC21037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0C71A-22C7-4A9B-8B42-4CB7AAED8584}" type="datetime1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278AEA1-7A34-4BD1-BB26-474680FC01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0F843FE-4E87-40A8-8DE5-9D26365788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B5B67-48AF-4686-9716-029A9E6094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24610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1E3F5-323D-47C6-9A21-7034C3BFB4AB}" type="datetime1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7C432-9D8F-4E66-85A3-C7C12BB3C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9938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038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38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6217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7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7451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4476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769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710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F1CEBC-7329-4D27-82CB-93C018EA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40" y="4924806"/>
            <a:ext cx="8543925" cy="1325563"/>
          </a:xfrm>
          <a:prstGeom prst="rect">
            <a:avLst/>
          </a:prstGeom>
        </p:spPr>
        <p:txBody>
          <a:bodyPr anchor="ctr"/>
          <a:lstStyle>
            <a:lvl1pPr algn="ctr">
              <a:defRPr sz="3033" b="1"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DCDB9C8-CF10-4F91-B076-E3266F5DF2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06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88A6A3-6D6D-C351-659C-F035AAC52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9FA0D4E-821F-9406-6DC7-B63C56875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B42061-17CA-E95D-224E-22C6F7CF83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162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2"/>
                </a:solidFill>
                <a:latin typeface="+mn-ea"/>
                <a:ea typeface="+mn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02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D25BBED-71F5-4D12-8A98-EDA7BDB90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672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36524"/>
            <a:ext cx="8543925" cy="54451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B7DA-5A15-43B9-BF31-321376FE391B}" type="datetime1">
              <a:rPr lang="en-US" altLang="ja-JP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9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B963-1477-45E4-A358-80956EE648CE}" type="datetime1">
              <a:rPr lang="en-US" altLang="ja-JP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232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B7C3-9C34-4F73-81EA-DFDC8D7D555E}" type="datetime1">
              <a:rPr lang="en-US" altLang="ja-JP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421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7C20673-6A56-4817-8EEA-B3CCC14C4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DBBF234F-E960-4A8A-B748-B42FE80548D5}"/>
              </a:ext>
            </a:extLst>
          </p:cNvPr>
          <p:cNvSpPr/>
          <p:nvPr userDrawn="1"/>
        </p:nvSpPr>
        <p:spPr>
          <a:xfrm>
            <a:off x="330677" y="828000"/>
            <a:ext cx="1365000" cy="312000"/>
          </a:xfrm>
          <a:prstGeom prst="roundRect">
            <a:avLst>
              <a:gd name="adj" fmla="val 50000"/>
            </a:avLst>
          </a:prstGeom>
          <a:solidFill>
            <a:srgbClr val="597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00" b="1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1on1</a:t>
            </a:r>
            <a:r>
              <a:rPr kumimoji="1" lang="ja-JP" altLang="en-US" sz="1300" b="1">
                <a:solidFill>
                  <a:schemeClr val="bg2"/>
                </a:solidFill>
                <a:latin typeface="+mn-ea"/>
              </a:rPr>
              <a:t>前</a:t>
            </a:r>
          </a:p>
        </p:txBody>
      </p:sp>
    </p:spTree>
    <p:extLst>
      <p:ext uri="{BB962C8B-B14F-4D97-AF65-F5344CB8AC3E}">
        <p14:creationId xmlns:p14="http://schemas.microsoft.com/office/powerpoint/2010/main" val="695336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7B772-04FA-9836-A02C-E1686131C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5469D53-B703-CBAF-F403-6D7F01071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3B12F3-C48C-39E6-0783-346A4ED751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70760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2D27CFC-8308-4C43-A613-4231785E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376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383BFE-8842-DF37-05B5-66DE981A1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EE46883-784F-65BF-FB74-FF3B9F508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7C454D-72DC-8D52-42AD-DBD7D53A40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96BF-6877-4402-A6F1-66B0AFA14B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159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3ADC80-BE17-86F7-5C0F-C5FB9F23E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C5FAC34-6BCF-A2FD-1B99-4249E8C40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0D9C3D-DD11-1F56-A5FD-5756899A6A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02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9C350B-3690-E498-406B-9CCB63CA7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94ECADA-0EF9-026E-E1CD-B793CDDFB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5981A3-0AE2-8A05-C4F6-9C3503161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71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25A2A8-C8BD-EEF8-32B6-7F0C1CB08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45EE811-B05E-D3C0-11DE-6D09C3266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101C75-6B54-4F8E-B186-FFC3A4FD82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62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7B772-04FA-9836-A02C-E1686131C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5469D53-B703-CBAF-F403-6D7F01071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3B12F3-C48C-39E6-0783-346A4ED751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791630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7C20673-6A56-4817-8EEA-B3CCC14C4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512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3632200" y="6510344"/>
            <a:ext cx="2063750" cy="4333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wrap="none" lIns="113110" tIns="113110" rIns="113110" bIns="113110" anchor="ctr"/>
          <a:lstStyle>
            <a:defPPr>
              <a:defRPr lang="ja-JP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0" sz="1500" kern="1200">
                <a:solidFill>
                  <a:srgbClr val="000000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>
              <a:defRPr/>
            </a:pPr>
            <a:fld id="{DD291E6D-8EB5-4CCE-805D-1E14095580F7}" type="slidenum">
              <a:rPr lang="en-US" altLang="ja-JP" sz="1400" smtClean="0">
                <a:latin typeface="Meiryo UI" panose="020B0604030504040204" pitchFamily="50" charset="-128"/>
              </a:rPr>
              <a:pPr>
                <a:defRPr/>
              </a:pPr>
              <a:t>‹#›</a:t>
            </a:fld>
            <a:endParaRPr lang="en-US" altLang="ja-JP" sz="1400">
              <a:latin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  <a:latin typeface="Meiryo UI" panose="020B0604030504040204" pitchFamily="50" charset="-128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buClr>
                <a:srgbClr val="0065BD"/>
              </a:buClr>
              <a:defRPr sz="32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2pPr>
            <a:lvl3pPr>
              <a:buClr>
                <a:srgbClr val="0065BD"/>
              </a:buClr>
              <a:defRPr sz="32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3pPr>
            <a:lvl4pPr>
              <a:buClr>
                <a:srgbClr val="0065BD"/>
              </a:buClr>
              <a:defRPr sz="18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4pPr>
            <a:lvl5pPr>
              <a:buClr>
                <a:srgbClr val="0065BD"/>
              </a:buClr>
              <a:defRPr sz="18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4664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5BE347C-011E-462E-B32B-B3969C5E9A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39" y="2511004"/>
            <a:ext cx="3486092" cy="1300781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AB01653-2AE2-4BD0-9411-D9767B3B12EF}"/>
              </a:ext>
            </a:extLst>
          </p:cNvPr>
          <p:cNvSpPr/>
          <p:nvPr userDrawn="1"/>
        </p:nvSpPr>
        <p:spPr>
          <a:xfrm>
            <a:off x="0" y="6273231"/>
            <a:ext cx="9906000" cy="584775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B5241C80-8DE4-4173-9D15-F5703D1E28D4}"/>
              </a:ext>
            </a:extLst>
          </p:cNvPr>
          <p:cNvGrpSpPr/>
          <p:nvPr userDrawn="1"/>
        </p:nvGrpSpPr>
        <p:grpSpPr>
          <a:xfrm>
            <a:off x="656944" y="1598501"/>
            <a:ext cx="4368763" cy="3101528"/>
            <a:chOff x="-1366233" y="1389532"/>
            <a:chExt cx="5082362" cy="3908813"/>
          </a:xfrm>
        </p:grpSpPr>
        <p:pic>
          <p:nvPicPr>
            <p:cNvPr id="12" name="Picture 2" descr="INSIDESの利用画面">
              <a:extLst>
                <a:ext uri="{FF2B5EF4-FFF2-40B4-BE49-F238E27FC236}">
                  <a16:creationId xmlns:a16="http://schemas.microsoft.com/office/drawing/2014/main" id="{612A832A-9707-4938-867E-5BD714FADE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66233" y="1389532"/>
              <a:ext cx="5082362" cy="3908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四角形: 上の 2 つの角を丸める 12">
              <a:extLst>
                <a:ext uri="{FF2B5EF4-FFF2-40B4-BE49-F238E27FC236}">
                  <a16:creationId xmlns:a16="http://schemas.microsoft.com/office/drawing/2014/main" id="{8968BC1F-50F1-4AA2-B1C2-94CC237269DA}"/>
                </a:ext>
              </a:extLst>
            </p:cNvPr>
            <p:cNvSpPr/>
            <p:nvPr/>
          </p:nvSpPr>
          <p:spPr>
            <a:xfrm rot="10800000">
              <a:off x="-1366233" y="4210050"/>
              <a:ext cx="3830874" cy="419478"/>
            </a:xfrm>
            <a:prstGeom prst="round2SameRect">
              <a:avLst/>
            </a:prstGeom>
            <a:solidFill>
              <a:srgbClr val="D5D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</p:grp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F30DFE7-6A64-4F18-B2D5-98F824B8042C}"/>
              </a:ext>
            </a:extLst>
          </p:cNvPr>
          <p:cNvCxnSpPr/>
          <p:nvPr userDrawn="1"/>
        </p:nvCxnSpPr>
        <p:spPr>
          <a:xfrm flipV="1">
            <a:off x="-80630" y="0"/>
            <a:ext cx="5528930" cy="82934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36D85D3D-E988-4B78-8166-5F2F2F677DB6}"/>
              </a:ext>
            </a:extLst>
          </p:cNvPr>
          <p:cNvCxnSpPr>
            <a:cxnSpLocks/>
          </p:cNvCxnSpPr>
          <p:nvPr userDrawn="1"/>
        </p:nvCxnSpPr>
        <p:spPr>
          <a:xfrm>
            <a:off x="1267049" y="0"/>
            <a:ext cx="8638954" cy="680484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113C85B8-024B-4276-BC44-24017362373F}"/>
              </a:ext>
            </a:extLst>
          </p:cNvPr>
          <p:cNvCxnSpPr>
            <a:cxnSpLocks/>
          </p:cNvCxnSpPr>
          <p:nvPr userDrawn="1"/>
        </p:nvCxnSpPr>
        <p:spPr>
          <a:xfrm>
            <a:off x="8638957" y="5"/>
            <a:ext cx="1267046" cy="1350335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スライド番号プレースホルダー 1">
            <a:extLst>
              <a:ext uri="{FF2B5EF4-FFF2-40B4-BE49-F238E27FC236}">
                <a16:creationId xmlns:a16="http://schemas.microsoft.com/office/drawing/2014/main" id="{91B60F69-90F9-46CC-AF9F-2BBFA8F21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8" name="テキスト ボックス 12">
            <a:extLst>
              <a:ext uri="{FF2B5EF4-FFF2-40B4-BE49-F238E27FC236}">
                <a16:creationId xmlns:a16="http://schemas.microsoft.com/office/drawing/2014/main" id="{8481AC7C-5AD8-47D8-A31A-D192C6070019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38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42" r:id="rId2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EDC00-756B-4167-9C74-F5DF23EB67D2}" type="datetime1">
              <a:rPr lang="en-US" altLang="ja-JP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CD40A31-A283-420F-A051-15446D9A79DD}"/>
              </a:ext>
            </a:extLst>
          </p:cNvPr>
          <p:cNvSpPr/>
          <p:nvPr userDrawn="1"/>
        </p:nvSpPr>
        <p:spPr>
          <a:xfrm>
            <a:off x="-1279" y="6498249"/>
            <a:ext cx="9906000" cy="360000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187F824-8EC1-481A-881E-381B98B8D0A5}"/>
              </a:ext>
            </a:extLst>
          </p:cNvPr>
          <p:cNvGrpSpPr/>
          <p:nvPr userDrawn="1"/>
        </p:nvGrpSpPr>
        <p:grpSpPr>
          <a:xfrm>
            <a:off x="6922684" y="222208"/>
            <a:ext cx="2615522" cy="259316"/>
            <a:chOff x="1791537" y="5464185"/>
            <a:chExt cx="4854550" cy="521413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56BE80FF-D246-4A50-B3E7-A76ADE4EB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1537" y="5464185"/>
              <a:ext cx="2353041" cy="521413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82E84087-0B64-414A-9091-E812FDDA3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046" y="5717530"/>
              <a:ext cx="2353041" cy="268068"/>
            </a:xfrm>
            <a:prstGeom prst="rect">
              <a:avLst/>
            </a:prstGeom>
          </p:spPr>
        </p:pic>
      </p:grp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8DF861B4-F982-41BB-A516-13EB9DD4F105}"/>
              </a:ext>
            </a:extLst>
          </p:cNvPr>
          <p:cNvCxnSpPr>
            <a:cxnSpLocks/>
          </p:cNvCxnSpPr>
          <p:nvPr userDrawn="1"/>
        </p:nvCxnSpPr>
        <p:spPr>
          <a:xfrm>
            <a:off x="316761" y="637953"/>
            <a:ext cx="9272478" cy="0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2">
            <a:extLst>
              <a:ext uri="{FF2B5EF4-FFF2-40B4-BE49-F238E27FC236}">
                <a16:creationId xmlns:a16="http://schemas.microsoft.com/office/drawing/2014/main" id="{AD0D17F5-5026-4930-BEFB-70A34180508C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  <p:sp>
        <p:nvSpPr>
          <p:cNvPr id="13" name="スライド番号プレースホルダー 1">
            <a:extLst>
              <a:ext uri="{FF2B5EF4-FFF2-40B4-BE49-F238E27FC236}">
                <a16:creationId xmlns:a16="http://schemas.microsoft.com/office/drawing/2014/main" id="{F8A6FFD5-D821-4139-BCF5-EBEE2A6F663D}"/>
              </a:ext>
            </a:extLst>
          </p:cNvPr>
          <p:cNvSpPr txBox="1">
            <a:spLocks/>
          </p:cNvSpPr>
          <p:nvPr userDrawn="1"/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70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1" r:id="rId2"/>
    <p:sldLayoutId id="2147483722" r:id="rId3"/>
    <p:sldLayoutId id="2147483728" r:id="rId4"/>
    <p:sldLayoutId id="214748375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D9FB6CC-ADDB-4731-A3BC-E7CD4B20D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7150" y="638651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396BF-6877-4402-A6F1-66B0AFA14B6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テキスト ボックス 12">
            <a:extLst>
              <a:ext uri="{FF2B5EF4-FFF2-40B4-BE49-F238E27FC236}">
                <a16:creationId xmlns:a16="http://schemas.microsoft.com/office/drawing/2014/main" id="{AA3F4595-62C0-4632-A1F1-518C8EDAB6CF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686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B66FA9CB-9EFB-423B-BC90-912E8DD77CD2}"/>
              </a:ext>
            </a:extLst>
          </p:cNvPr>
          <p:cNvGrpSpPr/>
          <p:nvPr userDrawn="1"/>
        </p:nvGrpSpPr>
        <p:grpSpPr>
          <a:xfrm>
            <a:off x="2842850" y="5877630"/>
            <a:ext cx="4504101" cy="496949"/>
            <a:chOff x="2842850" y="5877630"/>
            <a:chExt cx="4504101" cy="496949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D92D4554-D913-4A50-9324-700D591299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73" y="6123446"/>
              <a:ext cx="2172578" cy="238984"/>
            </a:xfrm>
            <a:prstGeom prst="rect">
              <a:avLst/>
            </a:prstGeom>
          </p:spPr>
        </p:pic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7E5FF132-70F9-4890-B31F-79C8CDDFB8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2850" y="5877630"/>
              <a:ext cx="2190899" cy="496949"/>
            </a:xfrm>
            <a:prstGeom prst="rect">
              <a:avLst/>
            </a:prstGeom>
          </p:spPr>
        </p:pic>
      </p:grp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416BC38-320C-4E4B-AF55-8D03003A7E92}"/>
              </a:ext>
            </a:extLst>
          </p:cNvPr>
          <p:cNvSpPr/>
          <p:nvPr userDrawn="1"/>
        </p:nvSpPr>
        <p:spPr>
          <a:xfrm>
            <a:off x="-1279" y="6498249"/>
            <a:ext cx="9906000" cy="360000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A25D3BC-1F8C-43F1-8F16-342A5CFE4F9B}"/>
              </a:ext>
            </a:extLst>
          </p:cNvPr>
          <p:cNvCxnSpPr>
            <a:cxnSpLocks/>
          </p:cNvCxnSpPr>
          <p:nvPr userDrawn="1"/>
        </p:nvCxnSpPr>
        <p:spPr>
          <a:xfrm>
            <a:off x="4538330" y="0"/>
            <a:ext cx="5448300" cy="988828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306C5559-6ECF-46F1-97E2-297F582EB8BD}"/>
              </a:ext>
            </a:extLst>
          </p:cNvPr>
          <p:cNvCxnSpPr>
            <a:cxnSpLocks/>
          </p:cNvCxnSpPr>
          <p:nvPr userDrawn="1"/>
        </p:nvCxnSpPr>
        <p:spPr>
          <a:xfrm>
            <a:off x="7153057" y="5"/>
            <a:ext cx="2833576" cy="1360967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スライド番号プレースホルダー 1">
            <a:extLst>
              <a:ext uri="{FF2B5EF4-FFF2-40B4-BE49-F238E27FC236}">
                <a16:creationId xmlns:a16="http://schemas.microsoft.com/office/drawing/2014/main" id="{20790E0D-1712-4ADC-86E4-337CCDAA8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6" name="テキスト ボックス 12">
            <a:extLst>
              <a:ext uri="{FF2B5EF4-FFF2-40B4-BE49-F238E27FC236}">
                <a16:creationId xmlns:a16="http://schemas.microsoft.com/office/drawing/2014/main" id="{C58AE8AF-E6A0-43CA-9D68-E719CB7516AE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539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3205ABD-7B7D-4B28-B292-452AE25C8D2A}"/>
              </a:ext>
            </a:extLst>
          </p:cNvPr>
          <p:cNvSpPr/>
          <p:nvPr userDrawn="1"/>
        </p:nvSpPr>
        <p:spPr>
          <a:xfrm>
            <a:off x="0" y="6273231"/>
            <a:ext cx="9906000" cy="584775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7AB47D78-4826-40E4-B921-0F06EF10EE40}"/>
              </a:ext>
            </a:extLst>
          </p:cNvPr>
          <p:cNvGrpSpPr/>
          <p:nvPr userDrawn="1"/>
        </p:nvGrpSpPr>
        <p:grpSpPr>
          <a:xfrm>
            <a:off x="7533168" y="298253"/>
            <a:ext cx="2070098" cy="757911"/>
            <a:chOff x="4718348" y="5052303"/>
            <a:chExt cx="2353041" cy="933295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69EDF045-F807-4790-9E8B-39F18D6FF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348" y="5052303"/>
              <a:ext cx="2353041" cy="521413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A48565AF-42E3-4B68-A704-B84D0848C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348" y="5717530"/>
              <a:ext cx="2353041" cy="268068"/>
            </a:xfrm>
            <a:prstGeom prst="rect">
              <a:avLst/>
            </a:prstGeom>
          </p:spPr>
        </p:pic>
      </p:grpSp>
      <p:sp>
        <p:nvSpPr>
          <p:cNvPr id="13" name="スライド番号プレースホルダー 1">
            <a:extLst>
              <a:ext uri="{FF2B5EF4-FFF2-40B4-BE49-F238E27FC236}">
                <a16:creationId xmlns:a16="http://schemas.microsoft.com/office/drawing/2014/main" id="{7916A200-341D-47A7-B266-C511D5DC0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" name="テキスト ボックス 12">
            <a:extLst>
              <a:ext uri="{FF2B5EF4-FFF2-40B4-BE49-F238E27FC236}">
                <a16:creationId xmlns:a16="http://schemas.microsoft.com/office/drawing/2014/main" id="{CD018E3E-3164-4210-B3C2-2375D5EFBAB5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791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209CD40-06C9-4FDF-A190-698866CCBEB0}"/>
              </a:ext>
            </a:extLst>
          </p:cNvPr>
          <p:cNvSpPr/>
          <p:nvPr userDrawn="1"/>
        </p:nvSpPr>
        <p:spPr>
          <a:xfrm>
            <a:off x="0" y="3"/>
            <a:ext cx="9906000" cy="6858001"/>
          </a:xfrm>
          <a:prstGeom prst="rect">
            <a:avLst/>
          </a:prstGeom>
          <a:gradFill flip="none" rotWithShape="1"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sp>
        <p:nvSpPr>
          <p:cNvPr id="9" name="スライド番号プレースホルダー 1">
            <a:extLst>
              <a:ext uri="{FF2B5EF4-FFF2-40B4-BE49-F238E27FC236}">
                <a16:creationId xmlns:a16="http://schemas.microsoft.com/office/drawing/2014/main" id="{B08E8224-D5CA-4A4C-A4EE-35631CEFD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5" name="テキスト ボックス 12">
            <a:extLst>
              <a:ext uri="{FF2B5EF4-FFF2-40B4-BE49-F238E27FC236}">
                <a16:creationId xmlns:a16="http://schemas.microsoft.com/office/drawing/2014/main" id="{FDBFB04A-B34C-40E6-9C0E-C65AFF027731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731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F0E8429-8E59-4567-BCDE-6AE0EC604892}"/>
              </a:ext>
            </a:extLst>
          </p:cNvPr>
          <p:cNvSpPr/>
          <p:nvPr userDrawn="1"/>
        </p:nvSpPr>
        <p:spPr>
          <a:xfrm>
            <a:off x="0" y="3"/>
            <a:ext cx="9906000" cy="6858001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769ECD7-195E-4B17-A1C6-8D5CB9E0B0A2}"/>
              </a:ext>
            </a:extLst>
          </p:cNvPr>
          <p:cNvSpPr/>
          <p:nvPr userDrawn="1"/>
        </p:nvSpPr>
        <p:spPr>
          <a:xfrm>
            <a:off x="276446" y="244549"/>
            <a:ext cx="9364626" cy="6337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EC73CB94-9450-49AA-B222-C05D69321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6" name="テキスト ボックス 12">
            <a:extLst>
              <a:ext uri="{FF2B5EF4-FFF2-40B4-BE49-F238E27FC236}">
                <a16:creationId xmlns:a16="http://schemas.microsoft.com/office/drawing/2014/main" id="{E448122F-CD11-4439-A383-063096E07E3C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040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E21709EC-299B-4811-BAB9-EDD3D2D2315D}"/>
              </a:ext>
            </a:extLst>
          </p:cNvPr>
          <p:cNvGrpSpPr/>
          <p:nvPr userDrawn="1"/>
        </p:nvGrpSpPr>
        <p:grpSpPr>
          <a:xfrm>
            <a:off x="6922684" y="195543"/>
            <a:ext cx="2615522" cy="288578"/>
            <a:chOff x="2842850" y="5877630"/>
            <a:chExt cx="4504101" cy="496949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7C9B291F-79D4-4A53-B676-0D99DEE638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73" y="6123446"/>
              <a:ext cx="2172578" cy="238984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228AD25C-3299-4532-9832-319AE8174D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2850" y="5877630"/>
              <a:ext cx="2190899" cy="496949"/>
            </a:xfrm>
            <a:prstGeom prst="rect">
              <a:avLst/>
            </a:prstGeom>
          </p:spPr>
        </p:pic>
      </p:grp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4F70CDB-368E-477B-B55E-BFBEEC1A1A15}"/>
              </a:ext>
            </a:extLst>
          </p:cNvPr>
          <p:cNvSpPr/>
          <p:nvPr userDrawn="1"/>
        </p:nvSpPr>
        <p:spPr>
          <a:xfrm>
            <a:off x="-1279" y="6498249"/>
            <a:ext cx="9906000" cy="360000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8E128D3E-3EC4-4D26-8F63-577891671F81}"/>
              </a:ext>
            </a:extLst>
          </p:cNvPr>
          <p:cNvCxnSpPr>
            <a:cxnSpLocks/>
          </p:cNvCxnSpPr>
          <p:nvPr userDrawn="1"/>
        </p:nvCxnSpPr>
        <p:spPr>
          <a:xfrm>
            <a:off x="316761" y="637953"/>
            <a:ext cx="9272478" cy="0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スライド番号プレースホルダー 1">
            <a:extLst>
              <a:ext uri="{FF2B5EF4-FFF2-40B4-BE49-F238E27FC236}">
                <a16:creationId xmlns:a16="http://schemas.microsoft.com/office/drawing/2014/main" id="{8B9D71A9-632C-4190-B6AF-84E477DCF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4" name="テキスト ボックス 12">
            <a:extLst>
              <a:ext uri="{FF2B5EF4-FFF2-40B4-BE49-F238E27FC236}">
                <a16:creationId xmlns:a16="http://schemas.microsoft.com/office/drawing/2014/main" id="{E41AB2B2-B05D-4FE4-AEE0-7301460BE6A0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776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5" r:id="rId2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F0E8429-8E59-4567-BCDE-6AE0EC604892}"/>
              </a:ext>
            </a:extLst>
          </p:cNvPr>
          <p:cNvSpPr/>
          <p:nvPr userDrawn="1"/>
        </p:nvSpPr>
        <p:spPr>
          <a:xfrm>
            <a:off x="0" y="3"/>
            <a:ext cx="9906000" cy="6858001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769ECD7-195E-4B17-A1C6-8D5CB9E0B0A2}"/>
              </a:ext>
            </a:extLst>
          </p:cNvPr>
          <p:cNvSpPr/>
          <p:nvPr userDrawn="1"/>
        </p:nvSpPr>
        <p:spPr>
          <a:xfrm>
            <a:off x="276446" y="244549"/>
            <a:ext cx="9364626" cy="6337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EC73CB94-9450-49AA-B222-C05D69321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606AD63-CDFF-4C3A-8909-D6DF03673FB0}"/>
              </a:ext>
            </a:extLst>
          </p:cNvPr>
          <p:cNvSpPr txBox="1"/>
          <p:nvPr userDrawn="1"/>
        </p:nvSpPr>
        <p:spPr>
          <a:xfrm>
            <a:off x="89432" y="6565614"/>
            <a:ext cx="3008810" cy="225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867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67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153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74465-26AC-4650-AB21-DE7391BA24EC}" type="datetime1">
              <a:rPr lang="en-US" altLang="ja-JP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F9C289-5794-4AD8-AD0D-D3D1E5EE331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1" r="23518"/>
          <a:stretch/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12">
            <a:extLst>
              <a:ext uri="{FF2B5EF4-FFF2-40B4-BE49-F238E27FC236}">
                <a16:creationId xmlns:a16="http://schemas.microsoft.com/office/drawing/2014/main" id="{6DEFF54A-0623-4AFF-91C9-084DA27823F0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  <p:sp>
        <p:nvSpPr>
          <p:cNvPr id="10" name="スライド番号プレースホルダー 1">
            <a:extLst>
              <a:ext uri="{FF2B5EF4-FFF2-40B4-BE49-F238E27FC236}">
                <a16:creationId xmlns:a16="http://schemas.microsoft.com/office/drawing/2014/main" id="{4EC6E0DC-1537-452E-B4C8-21F29903FDBA}"/>
              </a:ext>
            </a:extLst>
          </p:cNvPr>
          <p:cNvSpPr txBox="1">
            <a:spLocks/>
          </p:cNvSpPr>
          <p:nvPr userDrawn="1"/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559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cloud-player.1roll.jp/?v=PO4dhgGdp5yz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5E987D39-BF2E-3C02-BA42-54C170D04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本資料の使い方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A5A361D-CCF0-2F70-9B12-3B3D68EA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0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67238B5-4792-847B-232A-FC802D99DEEA}"/>
              </a:ext>
            </a:extLst>
          </p:cNvPr>
          <p:cNvSpPr txBox="1"/>
          <p:nvPr/>
        </p:nvSpPr>
        <p:spPr>
          <a:xfrm>
            <a:off x="324000" y="790074"/>
            <a:ext cx="9060634" cy="1657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編集が必要な箇所は、以下のように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赤字＆赤枠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で記載しています。</a:t>
            </a:r>
            <a:br>
              <a:rPr kumimoji="1" lang="en-US" altLang="ja-JP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編集後、赤枠は削除してください。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3B47F20-84D1-37E3-A91C-0F4ADC0D42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762"/>
          <a:stretch/>
        </p:blipFill>
        <p:spPr>
          <a:xfrm>
            <a:off x="450506" y="1519405"/>
            <a:ext cx="6017171" cy="846623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05308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80B3242-89B6-A99F-0DE3-C36C23A40A80}"/>
              </a:ext>
            </a:extLst>
          </p:cNvPr>
          <p:cNvSpPr/>
          <p:nvPr/>
        </p:nvSpPr>
        <p:spPr>
          <a:xfrm>
            <a:off x="2609518" y="812056"/>
            <a:ext cx="7180868" cy="244352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49391D7-CCBA-C2D2-9EF1-396796A15397}"/>
              </a:ext>
            </a:extLst>
          </p:cNvPr>
          <p:cNvSpPr/>
          <p:nvPr/>
        </p:nvSpPr>
        <p:spPr>
          <a:xfrm>
            <a:off x="256719" y="812056"/>
            <a:ext cx="1650535" cy="244352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9866DE99-A7D7-EA38-2C91-2A2A3A85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参考）レポート閲覧手順　</a:t>
            </a:r>
            <a:r>
              <a:rPr lang="en-US" altLang="ja-JP" dirty="0"/>
              <a:t>※</a:t>
            </a:r>
            <a:r>
              <a:rPr lang="ja-JP" altLang="en-US" dirty="0"/>
              <a:t>これまでと変更ありません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AAD4CB7-3917-93A7-A743-676FE5AB7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29" y="1724338"/>
            <a:ext cx="1004314" cy="100431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9CCBC37-4514-E0C1-043C-4A021FC997E0}"/>
              </a:ext>
            </a:extLst>
          </p:cNvPr>
          <p:cNvSpPr txBox="1"/>
          <p:nvPr/>
        </p:nvSpPr>
        <p:spPr>
          <a:xfrm>
            <a:off x="256719" y="886314"/>
            <a:ext cx="1650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1400" b="1"/>
            </a:lvl1pPr>
          </a:lstStyle>
          <a:p>
            <a:pPr algn="ctr"/>
            <a:r>
              <a:rPr lang="ja-JP" altLang="en-US" dirty="0"/>
              <a:t>結果通知メールの</a:t>
            </a:r>
            <a:br>
              <a:rPr lang="en-US" altLang="ja-JP" dirty="0"/>
            </a:br>
            <a:r>
              <a:rPr lang="ja-JP" altLang="en-US" dirty="0"/>
              <a:t>リンクをクリック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B59CDF1A-CBFE-9344-6993-AC3A8FA976AF}"/>
              </a:ext>
            </a:extLst>
          </p:cNvPr>
          <p:cNvGrpSpPr/>
          <p:nvPr/>
        </p:nvGrpSpPr>
        <p:grpSpPr>
          <a:xfrm>
            <a:off x="2736138" y="1273721"/>
            <a:ext cx="6976189" cy="1926679"/>
            <a:chOff x="1908416" y="729811"/>
            <a:chExt cx="7803912" cy="2155279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D86A6EC3-7B4F-38B1-587F-D73523F3F532}"/>
                </a:ext>
              </a:extLst>
            </p:cNvPr>
            <p:cNvGrpSpPr/>
            <p:nvPr/>
          </p:nvGrpSpPr>
          <p:grpSpPr>
            <a:xfrm>
              <a:off x="1908416" y="729811"/>
              <a:ext cx="7800873" cy="2155279"/>
              <a:chOff x="444493" y="2845676"/>
              <a:chExt cx="10269383" cy="2837296"/>
            </a:xfrm>
          </p:grpSpPr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7F5F540C-3961-9DDD-E324-281A936EF0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20151"/>
              <a:stretch/>
            </p:blipFill>
            <p:spPr>
              <a:xfrm>
                <a:off x="444493" y="2845676"/>
                <a:ext cx="10269383" cy="283729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pic>
            <p:nvPicPr>
              <p:cNvPr id="12" name="図 11">
                <a:extLst>
                  <a:ext uri="{FF2B5EF4-FFF2-40B4-BE49-F238E27FC236}">
                    <a16:creationId xmlns:a16="http://schemas.microsoft.com/office/drawing/2014/main" id="{67C239A8-0F5A-754E-7674-4AC8487228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38389" y="3016168"/>
                <a:ext cx="6646069" cy="492919"/>
              </a:xfrm>
              <a:prstGeom prst="rect">
                <a:avLst/>
              </a:prstGeom>
            </p:spPr>
          </p:pic>
          <p:pic>
            <p:nvPicPr>
              <p:cNvPr id="13" name="図 12">
                <a:extLst>
                  <a:ext uri="{FF2B5EF4-FFF2-40B4-BE49-F238E27FC236}">
                    <a16:creationId xmlns:a16="http://schemas.microsoft.com/office/drawing/2014/main" id="{6B7640AC-19C2-0980-0C6F-7E5802AED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78672" y="3622212"/>
                <a:ext cx="3400425" cy="157163"/>
              </a:xfrm>
              <a:prstGeom prst="rect">
                <a:avLst/>
              </a:prstGeom>
            </p:spPr>
          </p:pic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AB31E3AA-7859-2B79-6FB8-5FCB92CA74DA}"/>
                  </a:ext>
                </a:extLst>
              </p:cNvPr>
              <p:cNvSpPr/>
              <p:nvPr/>
            </p:nvSpPr>
            <p:spPr>
              <a:xfrm>
                <a:off x="644383" y="5034075"/>
                <a:ext cx="2178844" cy="2513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700" dirty="0">
                    <a:solidFill>
                      <a:schemeClr val="tx1"/>
                    </a:solidFill>
                  </a:rPr>
                  <a:t>第</a:t>
                </a:r>
                <a:r>
                  <a:rPr lang="en-US" altLang="ja-JP" sz="700" dirty="0">
                    <a:solidFill>
                      <a:schemeClr val="tx1"/>
                    </a:solidFill>
                  </a:rPr>
                  <a:t>14</a:t>
                </a:r>
                <a:r>
                  <a:rPr lang="ja-JP" altLang="en-US" sz="700" dirty="0">
                    <a:solidFill>
                      <a:schemeClr val="tx1"/>
                    </a:solidFill>
                  </a:rPr>
                  <a:t>回</a:t>
                </a:r>
                <a:r>
                  <a:rPr lang="en-US" altLang="ja-JP" sz="700" dirty="0">
                    <a:solidFill>
                      <a:schemeClr val="tx1"/>
                    </a:solidFill>
                  </a:rPr>
                  <a:t>(2024</a:t>
                </a:r>
                <a:r>
                  <a:rPr lang="ja-JP" altLang="en-US" sz="700" dirty="0">
                    <a:solidFill>
                      <a:schemeClr val="tx1"/>
                    </a:solidFill>
                  </a:rPr>
                  <a:t>年</a:t>
                </a:r>
                <a:r>
                  <a:rPr lang="en-US" altLang="ja-JP" sz="700" dirty="0">
                    <a:solidFill>
                      <a:schemeClr val="tx1"/>
                    </a:solidFill>
                  </a:rPr>
                  <a:t>5</a:t>
                </a:r>
                <a:r>
                  <a:rPr lang="ja-JP" altLang="en-US" sz="700" dirty="0">
                    <a:solidFill>
                      <a:schemeClr val="tx1"/>
                    </a:solidFill>
                  </a:rPr>
                  <a:t>月</a:t>
                </a:r>
                <a:r>
                  <a:rPr lang="en-US" altLang="ja-JP" sz="700" dirty="0">
                    <a:solidFill>
                      <a:schemeClr val="tx1"/>
                    </a:solidFill>
                  </a:rPr>
                  <a:t>)</a:t>
                </a:r>
                <a:endParaRPr kumimoji="1" lang="ja-JP" altLang="en-US" sz="7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C5E540B5-E918-6C7C-7AFE-017C87722212}"/>
                </a:ext>
              </a:extLst>
            </p:cNvPr>
            <p:cNvSpPr/>
            <p:nvPr/>
          </p:nvSpPr>
          <p:spPr>
            <a:xfrm>
              <a:off x="2933828" y="867930"/>
              <a:ext cx="378898" cy="2780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4E7CE044-786C-60F4-4DDD-8C4ACD43E3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3450" t="79153" b="12410"/>
            <a:stretch/>
          </p:blipFill>
          <p:spPr>
            <a:xfrm>
              <a:off x="8416328" y="2368522"/>
              <a:ext cx="1296000" cy="228600"/>
            </a:xfrm>
            <a:prstGeom prst="rect">
              <a:avLst/>
            </a:prstGeom>
          </p:spPr>
        </p:pic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2120631-AA7A-B6EC-6067-232798543AB2}"/>
              </a:ext>
            </a:extLst>
          </p:cNvPr>
          <p:cNvSpPr txBox="1"/>
          <p:nvPr/>
        </p:nvSpPr>
        <p:spPr>
          <a:xfrm>
            <a:off x="1909972" y="1964885"/>
            <a:ext cx="686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OR</a:t>
            </a:r>
            <a:endParaRPr kumimoji="1" lang="ja-JP" altLang="en-US" sz="2800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57F682B-8CBE-F54B-8E8E-70B707727A5E}"/>
              </a:ext>
            </a:extLst>
          </p:cNvPr>
          <p:cNvSpPr txBox="1"/>
          <p:nvPr/>
        </p:nvSpPr>
        <p:spPr>
          <a:xfrm>
            <a:off x="2736138" y="888309"/>
            <a:ext cx="6973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/>
              <a:t>トップページの［アンケート］→［結果を見る］をクリック</a:t>
            </a:r>
          </a:p>
        </p:txBody>
      </p: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A5780440-5402-F96A-CEC3-918DB43CCDC2}"/>
              </a:ext>
            </a:extLst>
          </p:cNvPr>
          <p:cNvGrpSpPr/>
          <p:nvPr/>
        </p:nvGrpSpPr>
        <p:grpSpPr>
          <a:xfrm>
            <a:off x="651920" y="3727710"/>
            <a:ext cx="8602160" cy="2685371"/>
            <a:chOff x="2544726" y="171984"/>
            <a:chExt cx="8602160" cy="2685371"/>
          </a:xfrm>
        </p:grpSpPr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A97C308B-1717-2862-CE89-7AD4FC48F7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4101" t="8226" r="32563" b="76883"/>
            <a:stretch/>
          </p:blipFill>
          <p:spPr>
            <a:xfrm>
              <a:off x="2544726" y="662026"/>
              <a:ext cx="4179541" cy="2195329"/>
            </a:xfrm>
            <a:prstGeom prst="rect">
              <a:avLst/>
            </a:prstGeom>
            <a:ln>
              <a:solidFill>
                <a:sysClr val="window" lastClr="FFFFFF">
                  <a:lumMod val="50000"/>
                </a:sysClr>
              </a:solidFill>
            </a:ln>
            <a:effectLst/>
          </p:spPr>
        </p:pic>
        <p:pic>
          <p:nvPicPr>
            <p:cNvPr id="46" name="図 45">
              <a:extLst>
                <a:ext uri="{FF2B5EF4-FFF2-40B4-BE49-F238E27FC236}">
                  <a16:creationId xmlns:a16="http://schemas.microsoft.com/office/drawing/2014/main" id="{E345EB46-9AFB-AD5F-46D9-767B265D8D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3981" t="5929" r="32904" b="83380"/>
            <a:stretch/>
          </p:blipFill>
          <p:spPr>
            <a:xfrm>
              <a:off x="6967345" y="661372"/>
              <a:ext cx="4179541" cy="2195329"/>
            </a:xfrm>
            <a:prstGeom prst="rect">
              <a:avLst/>
            </a:prstGeom>
            <a:ln>
              <a:solidFill>
                <a:sysClr val="window" lastClr="FFFFFF">
                  <a:lumMod val="50000"/>
                </a:sysClr>
              </a:solidFill>
            </a:ln>
            <a:effectLst/>
          </p:spPr>
        </p:pic>
        <p:sp>
          <p:nvSpPr>
            <p:cNvPr id="47" name="四角形: 角を丸くする 46">
              <a:extLst>
                <a:ext uri="{FF2B5EF4-FFF2-40B4-BE49-F238E27FC236}">
                  <a16:creationId xmlns:a16="http://schemas.microsoft.com/office/drawing/2014/main" id="{B765791A-30A9-9148-3E93-0DAA3ABE2EEF}"/>
                </a:ext>
              </a:extLst>
            </p:cNvPr>
            <p:cNvSpPr/>
            <p:nvPr/>
          </p:nvSpPr>
          <p:spPr>
            <a:xfrm>
              <a:off x="2544726" y="171984"/>
              <a:ext cx="4179541" cy="349902"/>
            </a:xfrm>
            <a:prstGeom prst="roundRect">
              <a:avLst>
                <a:gd name="adj" fmla="val 18826"/>
              </a:avLst>
            </a:prstGeom>
            <a:solidFill>
              <a:srgbClr val="597A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パーソナルレポート</a:t>
              </a:r>
            </a:p>
          </p:txBody>
        </p:sp>
        <p:sp>
          <p:nvSpPr>
            <p:cNvPr id="48" name="四角形: 角を丸くする 47">
              <a:extLst>
                <a:ext uri="{FF2B5EF4-FFF2-40B4-BE49-F238E27FC236}">
                  <a16:creationId xmlns:a16="http://schemas.microsoft.com/office/drawing/2014/main" id="{BA3845BC-D27B-B4A8-8A0F-D87D0094F90C}"/>
                </a:ext>
              </a:extLst>
            </p:cNvPr>
            <p:cNvSpPr/>
            <p:nvPr/>
          </p:nvSpPr>
          <p:spPr>
            <a:xfrm>
              <a:off x="6967345" y="171984"/>
              <a:ext cx="4179541" cy="349902"/>
            </a:xfrm>
            <a:prstGeom prst="roundRect">
              <a:avLst>
                <a:gd name="adj" fmla="val 18826"/>
              </a:avLst>
            </a:prstGeom>
            <a:solidFill>
              <a:srgbClr val="597A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1on1</a:t>
              </a:r>
              <a:r>
                <a:rPr kumimoji="1" lang="ja-JP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テーマシート（旧面談レポート）</a:t>
              </a:r>
            </a:p>
          </p:txBody>
        </p:sp>
        <p:cxnSp>
          <p:nvCxnSpPr>
            <p:cNvPr id="49" name="曲線コネクタ 5">
              <a:extLst>
                <a:ext uri="{FF2B5EF4-FFF2-40B4-BE49-F238E27FC236}">
                  <a16:creationId xmlns:a16="http://schemas.microsoft.com/office/drawing/2014/main" id="{84652E3F-B45D-DC99-9135-8D4581FAEE2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803138" y="-539143"/>
              <a:ext cx="19398" cy="3121538"/>
            </a:xfrm>
            <a:prstGeom prst="curvedConnector3">
              <a:avLst>
                <a:gd name="adj1" fmla="val 1800000"/>
              </a:avLst>
            </a:prstGeom>
            <a:noFill/>
            <a:ln w="57150" cap="flat" cmpd="sng" algn="ctr">
              <a:solidFill>
                <a:srgbClr val="F36D6D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071E260B-3E04-C4E1-98DD-FF2F366087A7}"/>
                </a:ext>
              </a:extLst>
            </p:cNvPr>
            <p:cNvSpPr/>
            <p:nvPr/>
          </p:nvSpPr>
          <p:spPr>
            <a:xfrm>
              <a:off x="5372579" y="1521365"/>
              <a:ext cx="2880515" cy="665382"/>
            </a:xfrm>
            <a:prstGeom prst="rect">
              <a:avLst/>
            </a:prstGeom>
            <a:solidFill>
              <a:srgbClr val="FFFFFF">
                <a:alpha val="74902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36D6D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タブの選択で</a:t>
              </a:r>
              <a:br>
                <a:rPr kumimoji="1" lang="en-US" altLang="ja-JP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36D6D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</a:br>
              <a:r>
                <a:rPr kumimoji="1" lang="ja-JP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36D6D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表示を切り替え</a:t>
              </a:r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0891B528-A016-DB97-9B37-3A0BEB4DAA1A}"/>
                </a:ext>
              </a:extLst>
            </p:cNvPr>
            <p:cNvSpPr/>
            <p:nvPr/>
          </p:nvSpPr>
          <p:spPr>
            <a:xfrm>
              <a:off x="3005602" y="662027"/>
              <a:ext cx="1785589" cy="421353"/>
            </a:xfrm>
            <a:prstGeom prst="rect">
              <a:avLst/>
            </a:prstGeom>
            <a:noFill/>
            <a:ln w="57150" cap="flat" cmpd="sng" algn="ctr">
              <a:solidFill>
                <a:srgbClr val="F36D6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C09CB0A8-2D33-79EC-F29B-32FAB9A01715}"/>
                </a:ext>
              </a:extLst>
            </p:cNvPr>
            <p:cNvSpPr/>
            <p:nvPr/>
          </p:nvSpPr>
          <p:spPr>
            <a:xfrm>
              <a:off x="8928109" y="661372"/>
              <a:ext cx="1714871" cy="407926"/>
            </a:xfrm>
            <a:prstGeom prst="rect">
              <a:avLst/>
            </a:prstGeom>
            <a:noFill/>
            <a:ln w="57150" cap="flat" cmpd="sng" algn="ctr">
              <a:solidFill>
                <a:srgbClr val="F36D6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3" name="楕円 52">
              <a:extLst>
                <a:ext uri="{FF2B5EF4-FFF2-40B4-BE49-F238E27FC236}">
                  <a16:creationId xmlns:a16="http://schemas.microsoft.com/office/drawing/2014/main" id="{3D7B7AD0-C2E9-BDC2-D53B-8AA812D4927F}"/>
                </a:ext>
              </a:extLst>
            </p:cNvPr>
            <p:cNvSpPr/>
            <p:nvPr/>
          </p:nvSpPr>
          <p:spPr>
            <a:xfrm>
              <a:off x="2593715" y="521886"/>
              <a:ext cx="506226" cy="506227"/>
            </a:xfrm>
            <a:prstGeom prst="ellipse">
              <a:avLst/>
            </a:prstGeom>
            <a:solidFill>
              <a:srgbClr val="F36D6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1</a:t>
              </a:r>
              <a:endParaRPr kumimoji="1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4" name="楕円 53">
              <a:extLst>
                <a:ext uri="{FF2B5EF4-FFF2-40B4-BE49-F238E27FC236}">
                  <a16:creationId xmlns:a16="http://schemas.microsoft.com/office/drawing/2014/main" id="{7A6BA7F7-E28F-A4CF-A413-67ED1FAD63EE}"/>
                </a:ext>
              </a:extLst>
            </p:cNvPr>
            <p:cNvSpPr/>
            <p:nvPr/>
          </p:nvSpPr>
          <p:spPr>
            <a:xfrm>
              <a:off x="8498032" y="505699"/>
              <a:ext cx="506226" cy="506227"/>
            </a:xfrm>
            <a:prstGeom prst="ellipse">
              <a:avLst/>
            </a:prstGeom>
            <a:solidFill>
              <a:srgbClr val="F36D6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2</a:t>
              </a:r>
              <a:endParaRPr kumimoji="1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4C41A92A-482B-4F2A-5931-938A5684316A}"/>
              </a:ext>
            </a:extLst>
          </p:cNvPr>
          <p:cNvSpPr/>
          <p:nvPr/>
        </p:nvSpPr>
        <p:spPr>
          <a:xfrm>
            <a:off x="3939461" y="1336656"/>
            <a:ext cx="610113" cy="377929"/>
          </a:xfrm>
          <a:prstGeom prst="rect">
            <a:avLst/>
          </a:prstGeom>
          <a:noFill/>
          <a:ln w="57150" cap="flat" cmpd="sng" algn="ctr">
            <a:solidFill>
              <a:srgbClr val="F36D6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A3A0CFEB-6094-B4D9-C483-C51327B908AF}"/>
              </a:ext>
            </a:extLst>
          </p:cNvPr>
          <p:cNvSpPr/>
          <p:nvPr/>
        </p:nvSpPr>
        <p:spPr>
          <a:xfrm>
            <a:off x="8517475" y="2671916"/>
            <a:ext cx="1131806" cy="307777"/>
          </a:xfrm>
          <a:prstGeom prst="rect">
            <a:avLst/>
          </a:prstGeom>
          <a:noFill/>
          <a:ln w="57150" cap="flat" cmpd="sng" algn="ctr">
            <a:solidFill>
              <a:srgbClr val="F36D6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0" name="矢印: 下 59">
            <a:extLst>
              <a:ext uri="{FF2B5EF4-FFF2-40B4-BE49-F238E27FC236}">
                <a16:creationId xmlns:a16="http://schemas.microsoft.com/office/drawing/2014/main" id="{F5F3443A-2C9F-7ABE-B1F6-DA849DDA4E1E}"/>
              </a:ext>
            </a:extLst>
          </p:cNvPr>
          <p:cNvSpPr/>
          <p:nvPr/>
        </p:nvSpPr>
        <p:spPr>
          <a:xfrm>
            <a:off x="4109072" y="3371506"/>
            <a:ext cx="1687855" cy="31007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8949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91C4D4-FAE1-471A-B06F-C150D0BEE67E}"/>
              </a:ext>
            </a:extLst>
          </p:cNvPr>
          <p:cNvSpPr txBox="1"/>
          <p:nvPr/>
        </p:nvSpPr>
        <p:spPr>
          <a:xfrm>
            <a:off x="1520461" y="3212274"/>
            <a:ext cx="6876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ja-JP" sz="3600" b="1">
                <a:solidFill>
                  <a:srgbClr val="333333"/>
                </a:solidFill>
                <a:latin typeface="+mn-ea"/>
              </a:rPr>
              <a:t>APPENDIX</a:t>
            </a:r>
            <a:endParaRPr lang="ja-JP" altLang="en-US" sz="3600" b="1">
              <a:solidFill>
                <a:srgbClr val="333333"/>
              </a:solidFill>
              <a:latin typeface="+mn-ea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491CCFE-29BC-9B2E-6405-7E4C1C5741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6580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C192738B-DBBA-8B96-85AC-D15C547E3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動画でわかる！利用イメージ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A947A5-716D-06C9-0F8A-40001785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1092D4D-082A-14CF-6A5B-266DEDDB6F2A}"/>
              </a:ext>
            </a:extLst>
          </p:cNvPr>
          <p:cNvGrpSpPr/>
          <p:nvPr/>
        </p:nvGrpSpPr>
        <p:grpSpPr>
          <a:xfrm>
            <a:off x="1904475" y="2737533"/>
            <a:ext cx="6514311" cy="1116199"/>
            <a:chOff x="1904475" y="1809880"/>
            <a:chExt cx="6514311" cy="1116199"/>
          </a:xfrm>
        </p:grpSpPr>
        <p:sp>
          <p:nvSpPr>
            <p:cNvPr id="3" name="四角形: 角を丸くする 2">
              <a:hlinkClick r:id="rId2"/>
              <a:extLst>
                <a:ext uri="{FF2B5EF4-FFF2-40B4-BE49-F238E27FC236}">
                  <a16:creationId xmlns:a16="http://schemas.microsoft.com/office/drawing/2014/main" id="{30D1EDE7-E5AB-B641-0B76-0EF6B48600E9}"/>
                </a:ext>
              </a:extLst>
            </p:cNvPr>
            <p:cNvSpPr/>
            <p:nvPr/>
          </p:nvSpPr>
          <p:spPr>
            <a:xfrm>
              <a:off x="1904475" y="1809880"/>
              <a:ext cx="6514311" cy="1116199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chemeClr val="bg2"/>
                  </a:solidFill>
                </a:rPr>
                <a:t>　　　アンケート利用イメージ　の動画を見る</a:t>
              </a:r>
            </a:p>
          </p:txBody>
        </p:sp>
        <p:pic>
          <p:nvPicPr>
            <p:cNvPr id="5" name="図 4" descr="アイコン&#10;&#10;自動的に生成された説明">
              <a:hlinkClick r:id="rId2"/>
              <a:extLst>
                <a:ext uri="{FF2B5EF4-FFF2-40B4-BE49-F238E27FC236}">
                  <a16:creationId xmlns:a16="http://schemas.microsoft.com/office/drawing/2014/main" id="{048CED29-D106-12F4-E6DA-45EC03922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2762" y="1862958"/>
              <a:ext cx="1010042" cy="1010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2828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8EAE9719-9387-4D3E-B1AA-9479C36E9C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3200" b="1">
                <a:latin typeface="Yu Gothic" panose="020B0400000000000000" pitchFamily="34" charset="-128"/>
                <a:ea typeface="Yu Gothic" panose="020B0400000000000000" pitchFamily="34" charset="-128"/>
              </a:rPr>
              <a:t>インサイズ</a:t>
            </a:r>
            <a:br>
              <a:rPr lang="en-US" altLang="ja-JP" sz="3200" b="1"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en-US" altLang="ja-JP" sz="3200" b="1">
                <a:latin typeface="Yu Gothic" panose="020B0400000000000000" pitchFamily="34" charset="-128"/>
                <a:ea typeface="Yu Gothic" panose="020B0400000000000000" pitchFamily="34" charset="-128"/>
              </a:rPr>
              <a:t>2024</a:t>
            </a:r>
            <a:r>
              <a:rPr lang="ja-JP" altLang="en-US" sz="3200" b="1">
                <a:latin typeface="Yu Gothic" panose="020B0400000000000000" pitchFamily="34" charset="-128"/>
                <a:ea typeface="Yu Gothic" panose="020B0400000000000000" pitchFamily="34" charset="-128"/>
              </a:rPr>
              <a:t>年</a:t>
            </a:r>
            <a:r>
              <a:rPr lang="en-US" altLang="ja-JP" sz="3200" b="1">
                <a:latin typeface="Yu Gothic" panose="020B0400000000000000" pitchFamily="34" charset="-128"/>
                <a:ea typeface="Yu Gothic" panose="020B0400000000000000" pitchFamily="34" charset="-128"/>
              </a:rPr>
              <a:t>12</a:t>
            </a:r>
            <a:r>
              <a:rPr lang="ja-JP" altLang="en-US" sz="3200" b="1">
                <a:latin typeface="Yu Gothic" panose="020B0400000000000000" pitchFamily="34" charset="-128"/>
                <a:ea typeface="Yu Gothic" panose="020B0400000000000000" pitchFamily="34" charset="-128"/>
              </a:rPr>
              <a:t>月リニューアルのお知らせ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A4039B2-C275-DE86-B177-BD61696B8A7B}"/>
              </a:ext>
            </a:extLst>
          </p:cNvPr>
          <p:cNvSpPr/>
          <p:nvPr/>
        </p:nvSpPr>
        <p:spPr>
          <a:xfrm>
            <a:off x="2814145" y="3767959"/>
            <a:ext cx="4461641" cy="6227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bg2"/>
                </a:solidFill>
              </a:rPr>
              <a:t>メンバーの皆様へ</a:t>
            </a:r>
          </a:p>
        </p:txBody>
      </p:sp>
    </p:spTree>
    <p:extLst>
      <p:ext uri="{BB962C8B-B14F-4D97-AF65-F5344CB8AC3E}">
        <p14:creationId xmlns:p14="http://schemas.microsoft.com/office/powerpoint/2010/main" val="2171730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4B411FEE-F61D-1763-D3F0-0259CCFD6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495" y="3216633"/>
            <a:ext cx="1745991" cy="424732"/>
          </a:xfrm>
        </p:spPr>
        <p:txBody>
          <a:bodyPr wrap="none" anchor="ctr">
            <a:spAutoFit/>
          </a:bodyPr>
          <a:lstStyle/>
          <a:p>
            <a:r>
              <a:rPr lang="en-US" altLang="ja-JP" sz="2400">
                <a:latin typeface="DengXian" panose="02010600030101010101" pitchFamily="2" charset="-122"/>
                <a:ea typeface="DengXian" panose="02010600030101010101" pitchFamily="2" charset="-122"/>
              </a:rPr>
              <a:t>CONTENTS</a:t>
            </a:r>
            <a:endParaRPr lang="ja-JP" altLang="en-US" sz="240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0807EC5D-87D2-D84A-CBF4-60B637D5A85F}"/>
              </a:ext>
            </a:extLst>
          </p:cNvPr>
          <p:cNvCxnSpPr>
            <a:cxnSpLocks/>
          </p:cNvCxnSpPr>
          <p:nvPr/>
        </p:nvCxnSpPr>
        <p:spPr>
          <a:xfrm>
            <a:off x="2977573" y="1598112"/>
            <a:ext cx="0" cy="3661777"/>
          </a:xfrm>
          <a:prstGeom prst="line">
            <a:avLst/>
          </a:prstGeom>
          <a:ln w="15875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字幕 3">
            <a:extLst>
              <a:ext uri="{FF2B5EF4-FFF2-40B4-BE49-F238E27FC236}">
                <a16:creationId xmlns:a16="http://schemas.microsoft.com/office/drawing/2014/main" id="{0F4879FB-7AF5-8288-5420-0DE9C74E68FC}"/>
              </a:ext>
            </a:extLst>
          </p:cNvPr>
          <p:cNvSpPr txBox="1">
            <a:spLocks/>
          </p:cNvSpPr>
          <p:nvPr/>
        </p:nvSpPr>
        <p:spPr>
          <a:xfrm>
            <a:off x="3363524" y="1066960"/>
            <a:ext cx="6247403" cy="4724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 algn="l">
              <a:lnSpc>
                <a:spcPct val="100000"/>
              </a:lnSpc>
              <a:buFont typeface="+mj-lt"/>
              <a:buAutoNum type="arabicPeriod"/>
            </a:pPr>
            <a:r>
              <a:rPr lang="ja-JP" altLang="en-US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リニューアルの概要と注意点</a:t>
            </a:r>
            <a:r>
              <a:rPr lang="en-US" altLang="ja-JP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		…P</a:t>
            </a:r>
            <a:r>
              <a:rPr lang="ja-JP" altLang="en-US" sz="18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●</a:t>
            </a:r>
            <a:endParaRPr lang="en-US" altLang="ja-JP" sz="1800" b="1" dirty="0">
              <a:solidFill>
                <a:srgbClr val="FF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357188" indent="-357188" algn="l">
              <a:lnSpc>
                <a:spcPct val="100000"/>
              </a:lnSpc>
              <a:buFont typeface="+mj-lt"/>
              <a:buAutoNum type="arabicPeriod"/>
            </a:pPr>
            <a:r>
              <a:rPr lang="ja-JP" altLang="en-US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アンケート機能の変更点</a:t>
            </a:r>
            <a:r>
              <a:rPr lang="en-US" altLang="ja-JP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		…P</a:t>
            </a:r>
            <a:r>
              <a:rPr lang="ja-JP" altLang="en-US" sz="18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●</a:t>
            </a:r>
          </a:p>
          <a:p>
            <a:pPr marL="357188" indent="-357188" algn="l">
              <a:lnSpc>
                <a:spcPct val="100000"/>
              </a:lnSpc>
              <a:buFont typeface="+mj-lt"/>
              <a:buAutoNum type="arabicPeriod"/>
            </a:pPr>
            <a:r>
              <a:rPr lang="en-US" altLang="ja-JP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APPENDIX</a:t>
            </a:r>
            <a:r>
              <a:rPr lang="ja-JP" altLang="en-US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：利用イメージ動画</a:t>
            </a:r>
            <a:r>
              <a:rPr lang="en-US" altLang="ja-JP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		…P</a:t>
            </a:r>
            <a:r>
              <a:rPr lang="ja-JP" altLang="en-US" sz="18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●</a:t>
            </a:r>
            <a:endParaRPr lang="en-US" altLang="ja-JP" sz="1800" b="1" dirty="0">
              <a:solidFill>
                <a:srgbClr val="FF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76A9FD8-959D-ECB0-4FF0-39048362E889}"/>
              </a:ext>
            </a:extLst>
          </p:cNvPr>
          <p:cNvGrpSpPr/>
          <p:nvPr/>
        </p:nvGrpSpPr>
        <p:grpSpPr>
          <a:xfrm>
            <a:off x="8793910" y="3122165"/>
            <a:ext cx="3850746" cy="422348"/>
            <a:chOff x="5210963" y="2306284"/>
            <a:chExt cx="3850746" cy="422348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362DFC9E-D1B0-211C-87B0-F2E5258C6958}"/>
                </a:ext>
              </a:extLst>
            </p:cNvPr>
            <p:cNvSpPr/>
            <p:nvPr/>
          </p:nvSpPr>
          <p:spPr>
            <a:xfrm>
              <a:off x="5210963" y="2306284"/>
              <a:ext cx="3850746" cy="4223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F111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←ファイル編集後に入力してください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</p:txBody>
        </p: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D5DF4D66-461D-8D3F-1F51-CE3A8FD5A9FA}"/>
                </a:ext>
              </a:extLst>
            </p:cNvPr>
            <p:cNvGrpSpPr/>
            <p:nvPr/>
          </p:nvGrpSpPr>
          <p:grpSpPr>
            <a:xfrm>
              <a:off x="5210963" y="2306284"/>
              <a:ext cx="250318" cy="206149"/>
              <a:chOff x="5372888" y="2306284"/>
              <a:chExt cx="512839" cy="422348"/>
            </a:xfrm>
          </p:grpSpPr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60465417-0383-6AA0-AAD2-924DDA8472E8}"/>
                  </a:ext>
                </a:extLst>
              </p:cNvPr>
              <p:cNvSpPr/>
              <p:nvPr/>
            </p:nvSpPr>
            <p:spPr>
              <a:xfrm>
                <a:off x="5372888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31095DAE-87BF-ECA9-B83E-36C8ABED1C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6908" y="2365058"/>
                <a:ext cx="304800" cy="3048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68461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91C4D4-FAE1-471A-B06F-C150D0BEE67E}"/>
              </a:ext>
            </a:extLst>
          </p:cNvPr>
          <p:cNvSpPr txBox="1"/>
          <p:nvPr/>
        </p:nvSpPr>
        <p:spPr>
          <a:xfrm>
            <a:off x="1520461" y="3212274"/>
            <a:ext cx="6876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ja-JP" altLang="en-US" sz="3600" b="1">
                <a:solidFill>
                  <a:srgbClr val="333333"/>
                </a:solidFill>
                <a:latin typeface="+mn-ea"/>
              </a:rPr>
              <a:t>リニューアルの概要と注意点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491CCFE-29BC-9B2E-6405-7E4C1C5741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2995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2D5A3C1F-CD3F-EA98-043E-7E94A55B8E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4" r="753" b="39000"/>
          <a:stretch/>
        </p:blipFill>
        <p:spPr>
          <a:xfrm>
            <a:off x="416210" y="899587"/>
            <a:ext cx="7573754" cy="3425669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sp>
        <p:nvSpPr>
          <p:cNvPr id="5" name="タイトル 4">
            <a:extLst>
              <a:ext uri="{FF2B5EF4-FFF2-40B4-BE49-F238E27FC236}">
                <a16:creationId xmlns:a16="http://schemas.microsoft.com/office/drawing/2014/main" id="{6D263D06-87CF-5222-2DE7-3198B672F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12</a:t>
            </a:r>
            <a:r>
              <a:rPr lang="ja-JP" altLang="en-US"/>
              <a:t>月</a:t>
            </a:r>
            <a:r>
              <a:rPr lang="en-US" altLang="ja-JP"/>
              <a:t>24</a:t>
            </a:r>
            <a:r>
              <a:rPr lang="ja-JP" altLang="en-US"/>
              <a:t>日、インサイズがリニューアルします。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BB94379-2D9A-15C2-C5D1-92545EA426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14" t="12196" r="22960" b="65345"/>
          <a:stretch/>
        </p:blipFill>
        <p:spPr>
          <a:xfrm>
            <a:off x="471918" y="1584435"/>
            <a:ext cx="3941380" cy="1261241"/>
          </a:xfrm>
          <a:prstGeom prst="rect">
            <a:avLst/>
          </a:prstGeom>
          <a:ln>
            <a:noFill/>
          </a:ln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106B2A-5D24-FC11-6BFB-D3AC1D618855}"/>
              </a:ext>
            </a:extLst>
          </p:cNvPr>
          <p:cNvSpPr/>
          <p:nvPr/>
        </p:nvSpPr>
        <p:spPr>
          <a:xfrm>
            <a:off x="1537138" y="1087821"/>
            <a:ext cx="378898" cy="2780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1D57FE96-7458-3022-A786-225136E5BC79}"/>
              </a:ext>
            </a:extLst>
          </p:cNvPr>
          <p:cNvGrpSpPr/>
          <p:nvPr/>
        </p:nvGrpSpPr>
        <p:grpSpPr>
          <a:xfrm>
            <a:off x="1726587" y="3451457"/>
            <a:ext cx="7803912" cy="2699189"/>
            <a:chOff x="1726587" y="3451457"/>
            <a:chExt cx="7803912" cy="2699189"/>
          </a:xfrm>
        </p:grpSpPr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68C6F57C-8031-8635-C70C-CD6C35BC0093}"/>
                </a:ext>
              </a:extLst>
            </p:cNvPr>
            <p:cNvGrpSpPr/>
            <p:nvPr/>
          </p:nvGrpSpPr>
          <p:grpSpPr>
            <a:xfrm>
              <a:off x="1726587" y="3451457"/>
              <a:ext cx="7800873" cy="2699189"/>
              <a:chOff x="444493" y="2845676"/>
              <a:chExt cx="10269383" cy="3553321"/>
            </a:xfrm>
          </p:grpSpPr>
          <p:pic>
            <p:nvPicPr>
              <p:cNvPr id="4" name="図 3">
                <a:extLst>
                  <a:ext uri="{FF2B5EF4-FFF2-40B4-BE49-F238E27FC236}">
                    <a16:creationId xmlns:a16="http://schemas.microsoft.com/office/drawing/2014/main" id="{A1D70D7D-0A64-FA4C-DE48-16761C67E3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4493" y="2845676"/>
                <a:ext cx="10269383" cy="355332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pic>
            <p:nvPicPr>
              <p:cNvPr id="10" name="図 9">
                <a:extLst>
                  <a:ext uri="{FF2B5EF4-FFF2-40B4-BE49-F238E27FC236}">
                    <a16:creationId xmlns:a16="http://schemas.microsoft.com/office/drawing/2014/main" id="{8E4FC5CE-E3BA-369B-2528-337012B36A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38389" y="3016168"/>
                <a:ext cx="6646069" cy="492919"/>
              </a:xfrm>
              <a:prstGeom prst="rect">
                <a:avLst/>
              </a:prstGeom>
            </p:spPr>
          </p:pic>
          <p:pic>
            <p:nvPicPr>
              <p:cNvPr id="13" name="図 12">
                <a:extLst>
                  <a:ext uri="{FF2B5EF4-FFF2-40B4-BE49-F238E27FC236}">
                    <a16:creationId xmlns:a16="http://schemas.microsoft.com/office/drawing/2014/main" id="{4A9B2910-EC6A-E74E-BAE8-C7165BE3B0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78672" y="3622212"/>
                <a:ext cx="3400425" cy="157163"/>
              </a:xfrm>
              <a:prstGeom prst="rect">
                <a:avLst/>
              </a:prstGeom>
            </p:spPr>
          </p:pic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1CF65F55-47FB-E8C5-D821-3A799BF158D0}"/>
                  </a:ext>
                </a:extLst>
              </p:cNvPr>
              <p:cNvSpPr/>
              <p:nvPr/>
            </p:nvSpPr>
            <p:spPr>
              <a:xfrm>
                <a:off x="644383" y="5034075"/>
                <a:ext cx="2178844" cy="2513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700" dirty="0">
                    <a:solidFill>
                      <a:schemeClr val="tx1"/>
                    </a:solidFill>
                  </a:rPr>
                  <a:t>第</a:t>
                </a:r>
                <a:r>
                  <a:rPr lang="en-US" altLang="ja-JP" sz="700" dirty="0">
                    <a:solidFill>
                      <a:schemeClr val="tx1"/>
                    </a:solidFill>
                  </a:rPr>
                  <a:t>14</a:t>
                </a:r>
                <a:r>
                  <a:rPr lang="ja-JP" altLang="en-US" sz="700" dirty="0">
                    <a:solidFill>
                      <a:schemeClr val="tx1"/>
                    </a:solidFill>
                  </a:rPr>
                  <a:t>回</a:t>
                </a:r>
                <a:r>
                  <a:rPr lang="en-US" altLang="ja-JP" sz="700" dirty="0">
                    <a:solidFill>
                      <a:schemeClr val="tx1"/>
                    </a:solidFill>
                  </a:rPr>
                  <a:t>(2024</a:t>
                </a:r>
                <a:r>
                  <a:rPr lang="ja-JP" altLang="en-US" sz="700" dirty="0">
                    <a:solidFill>
                      <a:schemeClr val="tx1"/>
                    </a:solidFill>
                  </a:rPr>
                  <a:t>年</a:t>
                </a:r>
                <a:r>
                  <a:rPr lang="en-US" altLang="ja-JP" sz="700" dirty="0">
                    <a:solidFill>
                      <a:schemeClr val="tx1"/>
                    </a:solidFill>
                  </a:rPr>
                  <a:t>5</a:t>
                </a:r>
                <a:r>
                  <a:rPr lang="ja-JP" altLang="en-US" sz="700" dirty="0">
                    <a:solidFill>
                      <a:schemeClr val="tx1"/>
                    </a:solidFill>
                  </a:rPr>
                  <a:t>月</a:t>
                </a:r>
                <a:r>
                  <a:rPr lang="en-US" altLang="ja-JP" sz="700" dirty="0">
                    <a:solidFill>
                      <a:schemeClr val="tx1"/>
                    </a:solidFill>
                  </a:rPr>
                  <a:t>)</a:t>
                </a:r>
                <a:endParaRPr kumimoji="1" lang="ja-JP" altLang="en-US" sz="7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62048352-3A2E-BD68-5818-26F998D4A4A6}"/>
                </a:ext>
              </a:extLst>
            </p:cNvPr>
            <p:cNvSpPr/>
            <p:nvPr/>
          </p:nvSpPr>
          <p:spPr>
            <a:xfrm>
              <a:off x="2751999" y="3589576"/>
              <a:ext cx="378898" cy="2780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BA4B0E08-B62C-D01B-2E84-01C96386C8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3450" t="79153" b="12410"/>
            <a:stretch/>
          </p:blipFill>
          <p:spPr>
            <a:xfrm>
              <a:off x="8234499" y="5090168"/>
              <a:ext cx="1296000" cy="228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7269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B584A2D-2C74-E343-DF16-21C680C0C1A9}"/>
              </a:ext>
            </a:extLst>
          </p:cNvPr>
          <p:cNvSpPr txBox="1"/>
          <p:nvPr/>
        </p:nvSpPr>
        <p:spPr>
          <a:xfrm>
            <a:off x="324000" y="4118556"/>
            <a:ext cx="9060634" cy="1017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>
                <a:latin typeface="Yu Gothic" panose="020B0400000000000000" pitchFamily="34" charset="-128"/>
                <a:ea typeface="Yu Gothic" panose="020B0400000000000000" pitchFamily="34" charset="-128"/>
              </a:rPr>
              <a:t>アンケート実施～回答～結果閲覧までの、</a:t>
            </a:r>
            <a:r>
              <a:rPr kumimoji="1" lang="ja-JP" altLang="en-US" sz="1600" b="1"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利用の流れは変わりません</a:t>
            </a:r>
            <a:r>
              <a:rPr kumimoji="1" lang="ja-JP" altLang="en-US" sz="1600" b="1"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  <a:endParaRPr kumimoji="1" lang="en-US" altLang="ja-JP" sz="1600" b="1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85750" indent="-285750">
              <a:lnSpc>
                <a:spcPct val="130000"/>
              </a:lnSpc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過去のデータは引き継がれ</a:t>
            </a:r>
            <a:r>
              <a:rPr kumimoji="1" lang="ja-JP" altLang="en-US" sz="16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、これまで通り結果を閲覧することができます。</a:t>
            </a:r>
            <a:endParaRPr kumimoji="1" lang="en-US" altLang="ja-JP" sz="1600" b="1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9866DE99-A7D7-EA38-2C91-2A2A3A85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変わること・変わらないこと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B9363268-4953-5B0C-72BC-D6D4201D9BB8}"/>
              </a:ext>
            </a:extLst>
          </p:cNvPr>
          <p:cNvSpPr/>
          <p:nvPr/>
        </p:nvSpPr>
        <p:spPr>
          <a:xfrm>
            <a:off x="327897" y="1272145"/>
            <a:ext cx="9250206" cy="54451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>
              <a:lnSpc>
                <a:spcPct val="130000"/>
              </a:lnSpc>
            </a:pPr>
            <a:r>
              <a:rPr kumimoji="1" lang="ja-JP" altLang="en-US" sz="20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変わること</a:t>
            </a:r>
            <a:endParaRPr kumimoji="1" lang="en-US" altLang="ja-JP" sz="2000" b="1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E8EF78C8-4D03-AE24-ED13-B1F43F28D26B}"/>
              </a:ext>
            </a:extLst>
          </p:cNvPr>
          <p:cNvSpPr/>
          <p:nvPr/>
        </p:nvSpPr>
        <p:spPr>
          <a:xfrm>
            <a:off x="327897" y="3429000"/>
            <a:ext cx="9250206" cy="54451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>
              <a:lnSpc>
                <a:spcPct val="130000"/>
              </a:lnSpc>
            </a:pPr>
            <a:r>
              <a:rPr kumimoji="1" lang="ja-JP" altLang="en-US" sz="20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変わらないこと</a:t>
            </a:r>
            <a:endParaRPr kumimoji="1" lang="en-US" altLang="ja-JP" sz="2000" b="1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46208C8-61EA-3F67-52C4-6BE2F51A11EE}"/>
              </a:ext>
            </a:extLst>
          </p:cNvPr>
          <p:cNvSpPr txBox="1"/>
          <p:nvPr/>
        </p:nvSpPr>
        <p:spPr>
          <a:xfrm>
            <a:off x="324000" y="1892244"/>
            <a:ext cx="9060634" cy="389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画面デザインが大きく変わり、利便性が向上します。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2019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/>
              <a:t>注意点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BDFC61-76B4-E2DE-36A3-4F128E6858AD}"/>
              </a:ext>
            </a:extLst>
          </p:cNvPr>
          <p:cNvSpPr txBox="1"/>
          <p:nvPr/>
        </p:nvSpPr>
        <p:spPr>
          <a:xfrm>
            <a:off x="2391539" y="1402878"/>
            <a:ext cx="76935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kumimoji="1" lang="en-US" altLang="ja-JP" sz="3600" b="1"/>
              <a:t>2024</a:t>
            </a:r>
            <a:r>
              <a:rPr kumimoji="1" lang="ja-JP" altLang="en-US" sz="3600" b="1"/>
              <a:t>年</a:t>
            </a:r>
            <a:r>
              <a:rPr kumimoji="1" lang="en-US" altLang="ja-JP" sz="3600" b="1"/>
              <a:t>12</a:t>
            </a:r>
            <a:r>
              <a:rPr kumimoji="1" lang="ja-JP" altLang="en-US" sz="3600" b="1"/>
              <a:t>月</a:t>
            </a:r>
            <a:r>
              <a:rPr kumimoji="1" lang="en-US" altLang="ja-JP" sz="3600" b="1"/>
              <a:t>23</a:t>
            </a:r>
            <a:r>
              <a:rPr kumimoji="1" lang="ja-JP" altLang="en-US" sz="3600" b="1"/>
              <a:t>日</a:t>
            </a:r>
            <a:r>
              <a:rPr kumimoji="1" lang="en-US" altLang="ja-JP" sz="3600" b="1"/>
              <a:t>20:00</a:t>
            </a:r>
            <a:r>
              <a:rPr kumimoji="1" lang="ja-JP" altLang="en-US" sz="3600" b="1"/>
              <a:t>　～</a:t>
            </a:r>
            <a:endParaRPr kumimoji="1" lang="en-US" altLang="ja-JP" sz="3600" b="1"/>
          </a:p>
          <a:p>
            <a:pPr>
              <a:spcBef>
                <a:spcPts val="1200"/>
              </a:spcBef>
            </a:pPr>
            <a:r>
              <a:rPr kumimoji="1" lang="en-US" altLang="ja-JP" sz="3600" b="1">
                <a:solidFill>
                  <a:srgbClr val="FF0000"/>
                </a:solidFill>
              </a:rPr>
              <a:t>20XX</a:t>
            </a:r>
            <a:r>
              <a:rPr kumimoji="1" lang="ja-JP" altLang="en-US" sz="3600" b="1">
                <a:solidFill>
                  <a:srgbClr val="FF0000"/>
                </a:solidFill>
              </a:rPr>
              <a:t>年</a:t>
            </a:r>
            <a:r>
              <a:rPr kumimoji="1" lang="en-US" altLang="ja-JP" sz="3600" b="1">
                <a:solidFill>
                  <a:srgbClr val="FF0000"/>
                </a:solidFill>
              </a:rPr>
              <a:t>XX</a:t>
            </a:r>
            <a:r>
              <a:rPr kumimoji="1" lang="ja-JP" altLang="en-US" sz="3600" b="1">
                <a:solidFill>
                  <a:srgbClr val="FF0000"/>
                </a:solidFill>
              </a:rPr>
              <a:t>月</a:t>
            </a:r>
            <a:r>
              <a:rPr kumimoji="1" lang="en-US" altLang="ja-JP" sz="3600" b="1">
                <a:solidFill>
                  <a:srgbClr val="FF0000"/>
                </a:solidFill>
              </a:rPr>
              <a:t>XX</a:t>
            </a:r>
            <a:r>
              <a:rPr kumimoji="1" lang="ja-JP" altLang="en-US" sz="3600" b="1">
                <a:solidFill>
                  <a:srgbClr val="FF0000"/>
                </a:solidFill>
              </a:rPr>
              <a:t>日</a:t>
            </a:r>
            <a:endParaRPr kumimoji="1" lang="en-US" altLang="ja-JP" sz="3600" b="1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kumimoji="1" lang="ja-JP" altLang="en-US" sz="3600" b="1"/>
              <a:t>インサイズに</a:t>
            </a:r>
            <a:r>
              <a:rPr kumimoji="1" lang="ja-JP" altLang="en-US" sz="3600" b="1">
                <a:solidFill>
                  <a:schemeClr val="accent1"/>
                </a:solidFill>
              </a:rPr>
              <a:t>ログインできません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C3C5140-3757-394A-2C3F-ACC45F23F651}"/>
              </a:ext>
            </a:extLst>
          </p:cNvPr>
          <p:cNvSpPr/>
          <p:nvPr/>
        </p:nvSpPr>
        <p:spPr>
          <a:xfrm>
            <a:off x="933319" y="4338670"/>
            <a:ext cx="8135007" cy="15324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>
                <a:solidFill>
                  <a:schemeClr val="bg2"/>
                </a:solidFill>
              </a:rPr>
              <a:t>直近のアンケート結果は、</a:t>
            </a:r>
            <a:endParaRPr kumimoji="1" lang="en-US" altLang="ja-JP" sz="2400" b="1">
              <a:solidFill>
                <a:schemeClr val="bg2"/>
              </a:solidFill>
            </a:endParaRPr>
          </a:p>
          <a:p>
            <a:pPr algn="ctr"/>
            <a:r>
              <a:rPr kumimoji="1" lang="ja-JP" altLang="en-US" sz="2400" b="1">
                <a:solidFill>
                  <a:schemeClr val="bg2"/>
                </a:solidFill>
              </a:rPr>
              <a:t>必ず</a:t>
            </a:r>
            <a:r>
              <a:rPr kumimoji="1" lang="en-US" altLang="ja-JP" sz="2400" b="1" u="sng">
                <a:solidFill>
                  <a:schemeClr val="bg2"/>
                </a:solidFill>
              </a:rPr>
              <a:t>12</a:t>
            </a:r>
            <a:r>
              <a:rPr kumimoji="1" lang="ja-JP" altLang="en-US" sz="2400" b="1" u="sng">
                <a:solidFill>
                  <a:schemeClr val="bg2"/>
                </a:solidFill>
              </a:rPr>
              <a:t>月</a:t>
            </a:r>
            <a:r>
              <a:rPr kumimoji="1" lang="en-US" altLang="ja-JP" sz="2400" b="1" u="sng">
                <a:solidFill>
                  <a:schemeClr val="bg2"/>
                </a:solidFill>
              </a:rPr>
              <a:t>23</a:t>
            </a:r>
            <a:r>
              <a:rPr kumimoji="1" lang="ja-JP" altLang="en-US" sz="2400" b="1" u="sng">
                <a:solidFill>
                  <a:schemeClr val="bg2"/>
                </a:solidFill>
              </a:rPr>
              <a:t>日</a:t>
            </a:r>
            <a:r>
              <a:rPr kumimoji="1" lang="en-US" altLang="ja-JP" sz="2400" b="1" u="sng">
                <a:solidFill>
                  <a:schemeClr val="bg2"/>
                </a:solidFill>
              </a:rPr>
              <a:t>20:00</a:t>
            </a:r>
            <a:r>
              <a:rPr kumimoji="1" lang="ja-JP" altLang="en-US" sz="2400" b="1" u="sng">
                <a:solidFill>
                  <a:schemeClr val="bg2"/>
                </a:solidFill>
              </a:rPr>
              <a:t>まで</a:t>
            </a:r>
            <a:r>
              <a:rPr kumimoji="1" lang="ja-JP" altLang="en-US" sz="2400" b="1">
                <a:solidFill>
                  <a:schemeClr val="bg2"/>
                </a:solidFill>
              </a:rPr>
              <a:t>にご覧ください</a:t>
            </a:r>
          </a:p>
        </p:txBody>
      </p:sp>
      <p:pic>
        <p:nvPicPr>
          <p:cNvPr id="15" name="図 14" descr="アイコン&#10;&#10;自動的に生成された説明">
            <a:extLst>
              <a:ext uri="{FF2B5EF4-FFF2-40B4-BE49-F238E27FC236}">
                <a16:creationId xmlns:a16="http://schemas.microsoft.com/office/drawing/2014/main" id="{0C733174-5384-1A95-6A8A-FC0990DCC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43" y="1650370"/>
            <a:ext cx="1718967" cy="1718967"/>
          </a:xfrm>
          <a:prstGeom prst="rect">
            <a:avLst/>
          </a:prstGeom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2D82942F-7376-5BA3-521D-4E9AA3349C94}"/>
              </a:ext>
            </a:extLst>
          </p:cNvPr>
          <p:cNvGrpSpPr/>
          <p:nvPr/>
        </p:nvGrpSpPr>
        <p:grpSpPr>
          <a:xfrm>
            <a:off x="6133156" y="2222755"/>
            <a:ext cx="3850746" cy="422348"/>
            <a:chOff x="5210963" y="2306284"/>
            <a:chExt cx="3850746" cy="422348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C3E5D295-B992-DD81-01A6-DE7D68CDEEA6}"/>
                </a:ext>
              </a:extLst>
            </p:cNvPr>
            <p:cNvSpPr/>
            <p:nvPr/>
          </p:nvSpPr>
          <p:spPr>
            <a:xfrm>
              <a:off x="5210963" y="2306284"/>
              <a:ext cx="3850746" cy="4223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F111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>
                  <a:solidFill>
                    <a:schemeClr val="bg2"/>
                  </a:solidFill>
                </a:rPr>
                <a:t>←初期設定完了予定日時を記入</a:t>
              </a:r>
              <a:endParaRPr kumimoji="1" lang="en-US" altLang="ja-JP" sz="1400" b="1">
                <a:solidFill>
                  <a:schemeClr val="bg2"/>
                </a:solidFill>
              </a:endParaRPr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2DD952A9-77AD-1261-2FB3-8999BDB6E43C}"/>
                </a:ext>
              </a:extLst>
            </p:cNvPr>
            <p:cNvGrpSpPr/>
            <p:nvPr/>
          </p:nvGrpSpPr>
          <p:grpSpPr>
            <a:xfrm>
              <a:off x="5210963" y="2306284"/>
              <a:ext cx="250318" cy="206149"/>
              <a:chOff x="5372888" y="2306284"/>
              <a:chExt cx="512839" cy="422348"/>
            </a:xfrm>
          </p:grpSpPr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21036AFF-F2D5-0B81-B856-6867ED3D5CDB}"/>
                  </a:ext>
                </a:extLst>
              </p:cNvPr>
              <p:cNvSpPr/>
              <p:nvPr/>
            </p:nvSpPr>
            <p:spPr>
              <a:xfrm>
                <a:off x="5372888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23" name="図 22">
                <a:extLst>
                  <a:ext uri="{FF2B5EF4-FFF2-40B4-BE49-F238E27FC236}">
                    <a16:creationId xmlns:a16="http://schemas.microsoft.com/office/drawing/2014/main" id="{2BB7D09C-776F-9602-1E6B-7981AFC855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6908" y="2365058"/>
                <a:ext cx="304800" cy="3048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432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91C4D4-FAE1-471A-B06F-C150D0BEE67E}"/>
              </a:ext>
            </a:extLst>
          </p:cNvPr>
          <p:cNvSpPr txBox="1"/>
          <p:nvPr/>
        </p:nvSpPr>
        <p:spPr>
          <a:xfrm>
            <a:off x="1520461" y="2828836"/>
            <a:ext cx="6876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ja-JP" altLang="en-US" sz="3600" b="1">
                <a:solidFill>
                  <a:srgbClr val="333333"/>
                </a:solidFill>
                <a:latin typeface="+mn-ea"/>
              </a:rPr>
              <a:t>アンケート機能の変更点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B71DC8-6473-F6D5-E507-3F899168DA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4935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B584A2D-2C74-E343-DF16-21C680C0C1A9}"/>
              </a:ext>
            </a:extLst>
          </p:cNvPr>
          <p:cNvSpPr txBox="1"/>
          <p:nvPr/>
        </p:nvSpPr>
        <p:spPr>
          <a:xfrm>
            <a:off x="324000" y="1324906"/>
            <a:ext cx="9060634" cy="1645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>
                <a:latin typeface="Yu Gothic" panose="020B0400000000000000" pitchFamily="34" charset="-128"/>
                <a:ea typeface="Yu Gothic" panose="020B0400000000000000" pitchFamily="34" charset="-128"/>
              </a:rPr>
              <a:t>アンケート実施～回答～結果閲覧までの、</a:t>
            </a:r>
            <a:r>
              <a:rPr kumimoji="1" lang="ja-JP" altLang="en-US" sz="1600" b="1"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利用の流れは変わりません</a:t>
            </a:r>
            <a:r>
              <a:rPr kumimoji="1" lang="ja-JP" altLang="en-US" sz="1600" b="1"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  <a:endParaRPr kumimoji="1" lang="en-US" altLang="ja-JP" sz="1600" b="1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85750" indent="-285750">
              <a:lnSpc>
                <a:spcPct val="130000"/>
              </a:lnSpc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>
                <a:latin typeface="Yu Gothic" panose="020B0400000000000000" pitchFamily="34" charset="-128"/>
                <a:ea typeface="Yu Gothic" panose="020B0400000000000000" pitchFamily="34" charset="-128"/>
              </a:rPr>
              <a:t>パーソナルレポート・面談レポートなど</a:t>
            </a:r>
            <a:r>
              <a:rPr kumimoji="1" lang="ja-JP" altLang="en-US" sz="1600" b="1"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アンケート結果のアウトプット</a:t>
            </a:r>
            <a:r>
              <a:rPr kumimoji="1" lang="ja-JP" altLang="en-US" sz="1600" b="1">
                <a:latin typeface="Yu Gothic" panose="020B0400000000000000" pitchFamily="34" charset="-128"/>
                <a:ea typeface="Yu Gothic" panose="020B0400000000000000" pitchFamily="34" charset="-128"/>
              </a:rPr>
              <a:t>は変わりません。</a:t>
            </a:r>
            <a:endParaRPr kumimoji="1" lang="en-US" altLang="ja-JP" sz="1600" b="1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85750" indent="-285750">
              <a:lnSpc>
                <a:spcPct val="130000"/>
              </a:lnSpc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過去のデータは引き継がれ</a:t>
            </a:r>
            <a:r>
              <a:rPr kumimoji="1" lang="ja-JP" altLang="en-US" sz="16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、これまで通り結果を閲覧することができます。</a:t>
            </a:r>
            <a:endParaRPr kumimoji="1" lang="en-US" altLang="ja-JP" sz="1600" b="1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9866DE99-A7D7-EA38-2C91-2A2A3A85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ja-JP" altLang="en-US"/>
              <a:t>画面は変わりますが、基本の使い方は変わりません</a:t>
            </a:r>
            <a:endParaRPr lang="en-US" altLang="ja-JP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2863AB2-EB92-2774-9483-C4B70E609C57}"/>
              </a:ext>
            </a:extLst>
          </p:cNvPr>
          <p:cNvSpPr txBox="1"/>
          <p:nvPr/>
        </p:nvSpPr>
        <p:spPr>
          <a:xfrm>
            <a:off x="324001" y="3848869"/>
            <a:ext cx="9254102" cy="1684225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no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b="1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①回答依頼メールが送られたら</a:t>
            </a:r>
            <a:r>
              <a:rPr kumimoji="1" lang="ja-JP" altLang="en-US" sz="2000" b="1" u="sng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回答</a:t>
            </a:r>
            <a:r>
              <a:rPr kumimoji="1" lang="ja-JP" altLang="en-US" sz="2000" b="1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を、</a:t>
            </a:r>
            <a:br>
              <a:rPr kumimoji="1" lang="en-US" altLang="ja-JP" sz="2000" b="1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kumimoji="1" lang="ja-JP" altLang="en-US" sz="2000" b="1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②結果通知メールが送られたら</a:t>
            </a:r>
            <a:r>
              <a:rPr kumimoji="1" lang="ja-JP" altLang="en-US" sz="2000" b="1" u="sng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レポートを確認のうえ、上司との</a:t>
            </a:r>
            <a:r>
              <a:rPr kumimoji="1" lang="en-US" altLang="ja-JP" sz="2000" b="1" u="sng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2000" b="1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</a:t>
            </a:r>
            <a:endParaRPr kumimoji="1" lang="en-US" altLang="ja-JP" sz="2000" b="1">
              <a:solidFill>
                <a:schemeClr val="bg2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b="1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お願いいたします。</a:t>
            </a:r>
            <a:endParaRPr kumimoji="1" lang="en-US" altLang="ja-JP" sz="2000" b="1">
              <a:solidFill>
                <a:schemeClr val="bg2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6140871"/>
      </p:ext>
    </p:extLst>
  </p:cSld>
  <p:clrMapOvr>
    <a:masterClrMapping/>
  </p:clrMapOvr>
</p:sld>
</file>

<file path=ppt/theme/theme1.xml><?xml version="1.0" encoding="utf-8"?>
<a:theme xmlns:a="http://schemas.openxmlformats.org/drawingml/2006/main" name="表紙１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中ページ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597AF7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表紙２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表紙３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タイトル大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タイトル中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中ページ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タイトル中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中ページ特殊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6b8d07c-4dbf-401b-9934-2fd6bdc7e078" xsi:nil="true"/>
    <lcf76f155ced4ddcb4097134ff3c332f xmlns="08497126-b7fb-4a07-8971-b03a598bcb9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993FC1CC2BD51947BBCFC44769C28B94" ma:contentTypeVersion="11" ma:contentTypeDescription="新しいドキュメントを作成します。" ma:contentTypeScope="" ma:versionID="89f9ac8db1804f776549774e3ae4be09">
  <xsd:schema xmlns:xsd="http://www.w3.org/2001/XMLSchema" xmlns:xs="http://www.w3.org/2001/XMLSchema" xmlns:p="http://schemas.microsoft.com/office/2006/metadata/properties" xmlns:ns2="08497126-b7fb-4a07-8971-b03a598bcb90" xmlns:ns3="d6b8d07c-4dbf-401b-9934-2fd6bdc7e078" targetNamespace="http://schemas.microsoft.com/office/2006/metadata/properties" ma:root="true" ma:fieldsID="e3274ab876dd80a5015b252342aa5c6c" ns2:_="" ns3:_="">
    <xsd:import namespace="08497126-b7fb-4a07-8971-b03a598bcb90"/>
    <xsd:import namespace="d6b8d07c-4dbf-401b-9934-2fd6bdc7e0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97126-b7fb-4a07-8971-b03a598bcb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5c71943a-529d-42c5-a600-d531b16ddc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b8d07c-4dbf-401b-9934-2fd6bdc7e07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7f71309-f671-4675-b8b2-4e622e28d4c2}" ma:internalName="TaxCatchAll" ma:showField="CatchAllData" ma:web="d6b8d07c-4dbf-401b-9934-2fd6bdc7e0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E0A20D-2CD2-44ED-B88B-09CCC981DFA2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08497126-b7fb-4a07-8971-b03a598bcb90"/>
    <ds:schemaRef ds:uri="d6b8d07c-4dbf-401b-9934-2fd6bdc7e07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9468DEC-9E8F-49FF-BD5D-BEBABE4E94B5}">
  <ds:schemaRefs>
    <ds:schemaRef ds:uri="08497126-b7fb-4a07-8971-b03a598bcb90"/>
    <ds:schemaRef ds:uri="d6b8d07c-4dbf-401b-9934-2fd6bdc7e07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3A30EC9-E215-442B-A36C-0E902DF4A1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375</Words>
  <Application>Microsoft Office PowerPoint</Application>
  <PresentationFormat>A4 210 x 297 mm</PresentationFormat>
  <Paragraphs>58</Paragraphs>
  <Slides>12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10</vt:i4>
      </vt:variant>
      <vt:variant>
        <vt:lpstr>スライド タイトル</vt:lpstr>
      </vt:variant>
      <vt:variant>
        <vt:i4>12</vt:i4>
      </vt:variant>
    </vt:vector>
  </HeadingPairs>
  <TitlesOfParts>
    <vt:vector size="31" baseType="lpstr">
      <vt:lpstr>DengXian</vt:lpstr>
      <vt:lpstr>Meiryo UI</vt:lpstr>
      <vt:lpstr>Yu Gothic</vt:lpstr>
      <vt:lpstr>Yu Gothic</vt:lpstr>
      <vt:lpstr>游ゴシック Light</vt:lpstr>
      <vt:lpstr>Arial</vt:lpstr>
      <vt:lpstr>Calibri</vt:lpstr>
      <vt:lpstr>Calibri Light</vt:lpstr>
      <vt:lpstr>Wingdings</vt:lpstr>
      <vt:lpstr>表紙１</vt:lpstr>
      <vt:lpstr>デザインの設定</vt:lpstr>
      <vt:lpstr>表紙２</vt:lpstr>
      <vt:lpstr>表紙３</vt:lpstr>
      <vt:lpstr>タイトル大</vt:lpstr>
      <vt:lpstr>タイトル中</vt:lpstr>
      <vt:lpstr>中ページ</vt:lpstr>
      <vt:lpstr>1_タイトル中</vt:lpstr>
      <vt:lpstr>2_中ページ特殊</vt:lpstr>
      <vt:lpstr>1_中ページ</vt:lpstr>
      <vt:lpstr>本資料の使い方</vt:lpstr>
      <vt:lpstr>インサイズ 2024年12月リニューアルのお知らせ</vt:lpstr>
      <vt:lpstr>CONTENTS</vt:lpstr>
      <vt:lpstr>PowerPoint プレゼンテーション</vt:lpstr>
      <vt:lpstr>12月24日、インサイズがリニューアルします。</vt:lpstr>
      <vt:lpstr>変わること・変わらないこと</vt:lpstr>
      <vt:lpstr>注意点</vt:lpstr>
      <vt:lpstr>PowerPoint プレゼンテーション</vt:lpstr>
      <vt:lpstr>画面は変わりますが、基本の使い方は変わりません</vt:lpstr>
      <vt:lpstr>参考）レポート閲覧手順　※これまでと変更ありません</vt:lpstr>
      <vt:lpstr>PowerPoint プレゼンテーション</vt:lpstr>
      <vt:lpstr>動画でわかる！利用イメージ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山田 純一</dc:creator>
  <cp:lastModifiedBy>鈴木 萌々子</cp:lastModifiedBy>
  <cp:revision>15</cp:revision>
  <dcterms:created xsi:type="dcterms:W3CDTF">2023-07-18T04:04:19Z</dcterms:created>
  <dcterms:modified xsi:type="dcterms:W3CDTF">2025-04-21T09:31:14Z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0x010100993FC1CC2BD51947BBCFC44769C28B94</vt:lpwstr>
  </property>
  <property fmtid="{D5CDD505-2E9C-101B-9397-08002B2CF9AE}" pid="3" name="MediaServiceImageTags">
    <vt:lpwstr/>
  </property>
</Properties>
</file>