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31"/>
  </p:notesMasterIdLst>
  <p:handoutMasterIdLst>
    <p:handoutMasterId r:id="rId32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464" r:id="rId21"/>
    <p:sldId id="1544" r:id="rId22"/>
    <p:sldId id="1545" r:id="rId23"/>
    <p:sldId id="1493" r:id="rId24"/>
    <p:sldId id="1495" r:id="rId25"/>
    <p:sldId id="1521" r:id="rId26"/>
    <p:sldId id="1522" r:id="rId27"/>
    <p:sldId id="1548" r:id="rId28"/>
    <p:sldId id="1525" r:id="rId29"/>
    <p:sldId id="1547" r:id="rId3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82907E8-7674-4F9F-8C9C-696DFDD1ECDD}">
          <p14:sldIdLst>
            <p14:sldId id="1543"/>
            <p14:sldId id="586"/>
            <p14:sldId id="1460"/>
            <p14:sldId id="260"/>
            <p14:sldId id="1496"/>
            <p14:sldId id="1477"/>
            <p14:sldId id="1461"/>
            <p14:sldId id="1464"/>
            <p14:sldId id="1544"/>
            <p14:sldId id="1545"/>
            <p14:sldId id="1493"/>
            <p14:sldId id="1495"/>
          </p14:sldIdLst>
        </p14:section>
        <p14:section name="共通" id="{F29EA680-61A5-4F98-A408-B366D3587488}">
          <p14:sldIdLst>
            <p14:sldId id="1521"/>
            <p14:sldId id="1522"/>
            <p14:sldId id="1548"/>
            <p14:sldId id="1525"/>
            <p14:sldId id="15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FFFFFF"/>
    <a:srgbClr val="616161"/>
    <a:srgbClr val="5196D7"/>
    <a:srgbClr val="39728E"/>
    <a:srgbClr val="FF1111"/>
    <a:srgbClr val="FD8288"/>
    <a:srgbClr val="287ECF"/>
    <a:srgbClr val="9EB6C9"/>
    <a:srgbClr val="8A7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37" autoAdjust="0"/>
  </p:normalViewPr>
  <p:slideViewPr>
    <p:cSldViewPr snapToGrid="0">
      <p:cViewPr varScale="1">
        <p:scale>
          <a:sx n="101" d="100"/>
          <a:sy n="101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769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1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48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2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58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ser.support.recruit-insides.net/hc/j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-player.1roll.jp/?v=hM2flcQHrWj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oud-player.1roll.jp/?v=PO4dhgGdp5y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16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編集が必要な箇所は、以下のように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赤字＆赤枠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で記載しています。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編集後、赤枠は削除してください。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4505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E07463E-9FC4-72C0-C5B2-4320515495E6}"/>
              </a:ext>
            </a:extLst>
          </p:cNvPr>
          <p:cNvGrpSpPr/>
          <p:nvPr/>
        </p:nvGrpSpPr>
        <p:grpSpPr>
          <a:xfrm>
            <a:off x="233672" y="838733"/>
            <a:ext cx="4524654" cy="3144585"/>
            <a:chOff x="233672" y="838733"/>
            <a:chExt cx="4524654" cy="3144585"/>
          </a:xfrm>
        </p:grpSpPr>
        <p:pic>
          <p:nvPicPr>
            <p:cNvPr id="5" name="図 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328661ED-DC50-4EFE-1688-CF836929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2" y="838733"/>
              <a:ext cx="4524654" cy="31445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8" name="図 1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B30D38B5-E1CC-BE03-32BA-3AB1D04A8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9" t="54633" r="16088"/>
            <a:stretch/>
          </p:blipFill>
          <p:spPr>
            <a:xfrm>
              <a:off x="2383893" y="2456430"/>
              <a:ext cx="1668615" cy="1526607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30EBBAD-4518-D14A-3B2C-100DEFBBB536}"/>
                </a:ext>
              </a:extLst>
            </p:cNvPr>
            <p:cNvSpPr/>
            <p:nvPr/>
          </p:nvSpPr>
          <p:spPr>
            <a:xfrm>
              <a:off x="4052508" y="2550017"/>
              <a:ext cx="705818" cy="14330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STEP2</a:t>
            </a:r>
            <a:r>
              <a:rPr lang="ja-JP" altLang="en-US" dirty="0"/>
              <a:t>：メモを記入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736091-D4DD-5D6E-85FA-146F852B98C8}"/>
              </a:ext>
            </a:extLst>
          </p:cNvPr>
          <p:cNvSpPr/>
          <p:nvPr/>
        </p:nvSpPr>
        <p:spPr>
          <a:xfrm>
            <a:off x="803016" y="3633368"/>
            <a:ext cx="3327550" cy="40078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四角形吹き出し 6">
            <a:extLst>
              <a:ext uri="{FF2B5EF4-FFF2-40B4-BE49-F238E27FC236}">
                <a16:creationId xmlns:a16="http://schemas.microsoft.com/office/drawing/2014/main" id="{83A87890-77C3-6224-76C3-E44574099B3D}"/>
              </a:ext>
            </a:extLst>
          </p:cNvPr>
          <p:cNvSpPr/>
          <p:nvPr/>
        </p:nvSpPr>
        <p:spPr>
          <a:xfrm>
            <a:off x="872248" y="2823816"/>
            <a:ext cx="2481016" cy="654828"/>
          </a:xfrm>
          <a:prstGeom prst="wedgeRectCallout">
            <a:avLst>
              <a:gd name="adj1" fmla="val 11841"/>
              <a:gd name="adj2" fmla="val 10199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申し送りメモ　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or</a:t>
            </a: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あなただけのメモ（旧非公開メモ）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をクリックすると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FD97CA03-6F05-DECC-EC91-AE4307BCB51A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2953615" y="3547331"/>
            <a:ext cx="973906" cy="1947554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6FB3BA-1A84-EB65-3DFA-95064410B61F}"/>
              </a:ext>
            </a:extLst>
          </p:cNvPr>
          <p:cNvSpPr txBox="1"/>
          <p:nvPr/>
        </p:nvSpPr>
        <p:spPr>
          <a:xfrm>
            <a:off x="164892" y="5059180"/>
            <a:ext cx="340067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050" dirty="0"/>
              <a:t>※</a:t>
            </a:r>
            <a:r>
              <a:rPr kumimoji="1" lang="ja-JP" altLang="en-US" sz="1050" dirty="0"/>
              <a:t>申し送りメモ：</a:t>
            </a:r>
            <a:br>
              <a:rPr kumimoji="1" lang="en-US" altLang="ja-JP" sz="1050" dirty="0"/>
            </a:br>
            <a:r>
              <a:rPr kumimoji="1" lang="ja-JP" altLang="en-US" sz="1050" dirty="0"/>
              <a:t>　上司・閲覧者・管理者に共有するメモ。</a:t>
            </a:r>
            <a:br>
              <a:rPr kumimoji="1" lang="en-US" altLang="ja-JP" sz="1050" dirty="0"/>
            </a:br>
            <a:r>
              <a:rPr kumimoji="1" lang="ja-JP" altLang="en-US" sz="1050" dirty="0"/>
              <a:t>　管理者のみに共有することも可能。</a:t>
            </a:r>
            <a:endParaRPr kumimoji="1" lang="en-US" altLang="ja-JP" sz="1050" dirty="0"/>
          </a:p>
          <a:p>
            <a:pPr>
              <a:spcBef>
                <a:spcPts val="600"/>
              </a:spcBef>
            </a:pPr>
            <a:r>
              <a:rPr kumimoji="1" lang="en-US" altLang="ja-JP" sz="1050" dirty="0"/>
              <a:t>※</a:t>
            </a:r>
            <a:r>
              <a:rPr kumimoji="1" lang="ja-JP" altLang="en-US" sz="1050" dirty="0"/>
              <a:t>あなただけのメモ：</a:t>
            </a:r>
            <a:br>
              <a:rPr kumimoji="1" lang="en-US" altLang="ja-JP" sz="1050" dirty="0"/>
            </a:br>
            <a:r>
              <a:rPr kumimoji="1" lang="ja-JP" altLang="en-US" sz="1050" dirty="0"/>
              <a:t>　自分しか見られないメモ。</a:t>
            </a:r>
          </a:p>
        </p:txBody>
      </p:sp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5960927-FFB3-8900-7242-D39CE9417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05" y="2550017"/>
            <a:ext cx="5244220" cy="36479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7AC86F-6ED2-938A-A916-182C03BBF1E6}"/>
              </a:ext>
            </a:extLst>
          </p:cNvPr>
          <p:cNvSpPr/>
          <p:nvPr/>
        </p:nvSpPr>
        <p:spPr>
          <a:xfrm>
            <a:off x="4469005" y="4403148"/>
            <a:ext cx="2663315" cy="1794805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四角形吹き出し 6">
            <a:extLst>
              <a:ext uri="{FF2B5EF4-FFF2-40B4-BE49-F238E27FC236}">
                <a16:creationId xmlns:a16="http://schemas.microsoft.com/office/drawing/2014/main" id="{0DDA2BA0-21A4-3C7F-3884-2F9B718E5F82}"/>
              </a:ext>
            </a:extLst>
          </p:cNvPr>
          <p:cNvSpPr/>
          <p:nvPr/>
        </p:nvSpPr>
        <p:spPr>
          <a:xfrm>
            <a:off x="4706568" y="3328210"/>
            <a:ext cx="2481016" cy="654828"/>
          </a:xfrm>
          <a:prstGeom prst="wedgeRectCallout">
            <a:avLst>
              <a:gd name="adj1" fmla="val 11841"/>
              <a:gd name="adj2" fmla="val 10199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記入欄があらわれます。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F25FFD6-100E-A4C5-A332-8B674857516E}"/>
              </a:ext>
            </a:extLst>
          </p:cNvPr>
          <p:cNvSpPr/>
          <p:nvPr/>
        </p:nvSpPr>
        <p:spPr>
          <a:xfrm>
            <a:off x="454589" y="1267658"/>
            <a:ext cx="1247546" cy="1668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上司 敦 </a:t>
            </a:r>
            <a:r>
              <a:rPr kumimoji="1" lang="ja-JP" altLang="en-US" sz="700" b="1" dirty="0">
                <a:solidFill>
                  <a:schemeClr val="tx1"/>
                </a:solidFill>
              </a:rPr>
              <a:t>さん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C46140-C569-9EE7-1D81-F17C1FBBBACA}"/>
              </a:ext>
            </a:extLst>
          </p:cNvPr>
          <p:cNvSpPr/>
          <p:nvPr/>
        </p:nvSpPr>
        <p:spPr>
          <a:xfrm>
            <a:off x="4718539" y="3052892"/>
            <a:ext cx="1247546" cy="1668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tx1"/>
                </a:solidFill>
              </a:rPr>
              <a:t>上司 敦 </a:t>
            </a:r>
            <a:r>
              <a:rPr kumimoji="1" lang="ja-JP" altLang="en-US" sz="700" b="1" dirty="0">
                <a:solidFill>
                  <a:schemeClr val="tx1"/>
                </a:solidFill>
              </a:rPr>
              <a:t>さん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4E3440-2158-1E75-A0D7-6A4FDF852D7F}"/>
              </a:ext>
            </a:extLst>
          </p:cNvPr>
          <p:cNvSpPr/>
          <p:nvPr/>
        </p:nvSpPr>
        <p:spPr>
          <a:xfrm>
            <a:off x="238016" y="2068097"/>
            <a:ext cx="4121150" cy="654828"/>
          </a:xfrm>
          <a:prstGeom prst="rect">
            <a:avLst/>
          </a:prstGeom>
          <a:solidFill>
            <a:srgbClr val="D6D6D6">
              <a:alpha val="25098"/>
            </a:srgbClr>
          </a:solidFill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ここは入力しない</a:t>
            </a:r>
          </a:p>
        </p:txBody>
      </p:sp>
    </p:spTree>
    <p:extLst>
      <p:ext uri="{BB962C8B-B14F-4D97-AF65-F5344CB8AC3E}">
        <p14:creationId xmlns:p14="http://schemas.microsoft.com/office/powerpoint/2010/main" val="410596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STEP3</a:t>
            </a:r>
            <a:r>
              <a:rPr lang="ja-JP" altLang="en-US" sz="2400" dirty="0"/>
              <a:t>：メモを確認する</a:t>
            </a:r>
            <a:endParaRPr lang="ja-JP" altLang="en-US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履歴」から、メモをまとめて振り返れます。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321C273-737D-E5CF-EF68-7700AFA4C6BF}"/>
              </a:ext>
            </a:extLst>
          </p:cNvPr>
          <p:cNvGrpSpPr/>
          <p:nvPr/>
        </p:nvGrpSpPr>
        <p:grpSpPr>
          <a:xfrm>
            <a:off x="2058450" y="1470254"/>
            <a:ext cx="5789099" cy="4689274"/>
            <a:chOff x="2058450" y="1470254"/>
            <a:chExt cx="5789099" cy="468927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84B8E22-61FE-9D99-164D-D3C0D1D16EDB}"/>
                </a:ext>
              </a:extLst>
            </p:cNvPr>
            <p:cNvGrpSpPr/>
            <p:nvPr/>
          </p:nvGrpSpPr>
          <p:grpSpPr>
            <a:xfrm>
              <a:off x="2058450" y="1470254"/>
              <a:ext cx="5789099" cy="4689274"/>
              <a:chOff x="2654912" y="1592517"/>
              <a:chExt cx="4767494" cy="3861755"/>
            </a:xfrm>
          </p:grpSpPr>
          <p:pic>
            <p:nvPicPr>
              <p:cNvPr id="8" name="図 7" descr="グラフィカル ユーザー インターフェイス, テキスト, アプリケーション, メール&#10;&#10;自動的に生成された説明">
                <a:extLst>
                  <a:ext uri="{FF2B5EF4-FFF2-40B4-BE49-F238E27FC236}">
                    <a16:creationId xmlns:a16="http://schemas.microsoft.com/office/drawing/2014/main" id="{F184C940-1995-723B-E6E7-D6E20DB75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2060"/>
              <a:stretch/>
            </p:blipFill>
            <p:spPr>
              <a:xfrm>
                <a:off x="2654913" y="1592517"/>
                <a:ext cx="4767493" cy="712636"/>
              </a:xfrm>
              <a:prstGeom prst="rect">
                <a:avLst/>
              </a:prstGeom>
            </p:spPr>
          </p:pic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B7A9F3DD-4174-1D79-C6B4-307D51008D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0521"/>
              <a:stretch/>
            </p:blipFill>
            <p:spPr>
              <a:xfrm>
                <a:off x="2654913" y="2374620"/>
                <a:ext cx="4767493" cy="2843404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56EDA6C-451D-3148-171C-5E1A629D5DF9}"/>
                  </a:ext>
                </a:extLst>
              </p:cNvPr>
              <p:cNvSpPr/>
              <p:nvPr/>
            </p:nvSpPr>
            <p:spPr>
              <a:xfrm>
                <a:off x="2654913" y="1592517"/>
                <a:ext cx="4767493" cy="386175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4519601C-62EE-431F-AA75-9EF821E502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71" t="76608" r="-1" b="497"/>
              <a:stretch/>
            </p:blipFill>
            <p:spPr>
              <a:xfrm>
                <a:off x="2705982" y="3151545"/>
                <a:ext cx="4716424" cy="936926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108323D-E723-6D38-5584-82A42FD216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057" t="70911" r="32344" b="24485"/>
              <a:stretch/>
            </p:blipFill>
            <p:spPr>
              <a:xfrm>
                <a:off x="2809848" y="2926466"/>
                <a:ext cx="2979683" cy="204441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C1DC6932-BBF2-4E2E-F8B4-2310D8818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0488" b="6568"/>
              <a:stretch/>
            </p:blipFill>
            <p:spPr>
              <a:xfrm>
                <a:off x="2654912" y="4106051"/>
                <a:ext cx="4767493" cy="1348221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0D62871A-7AA1-61D5-F1DC-D1FDB690AA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057" t="70911" r="32344" b="24485"/>
              <a:stretch/>
            </p:blipFill>
            <p:spPr>
              <a:xfrm>
                <a:off x="2835816" y="4519393"/>
                <a:ext cx="2979683" cy="204441"/>
              </a:xfrm>
              <a:prstGeom prst="rect">
                <a:avLst/>
              </a:prstGeom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BF10375-9BB9-FC39-772F-85EC327B6F48}"/>
                </a:ext>
              </a:extLst>
            </p:cNvPr>
            <p:cNvSpPr txBox="1"/>
            <p:nvPr/>
          </p:nvSpPr>
          <p:spPr>
            <a:xfrm>
              <a:off x="2522482" y="2837794"/>
              <a:ext cx="360000" cy="1077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kumimoji="1" lang="ja-JP" altLang="en-US" sz="700" b="1"/>
                <a:t>上司 敦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CDA65D1-E87D-D161-D304-F5E2118447C8}"/>
                </a:ext>
              </a:extLst>
            </p:cNvPr>
            <p:cNvSpPr/>
            <p:nvPr/>
          </p:nvSpPr>
          <p:spPr>
            <a:xfrm>
              <a:off x="2278119" y="4201510"/>
              <a:ext cx="1190295" cy="14189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0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3C75FA0-8562-88CA-4C7C-D8E29075496B}"/>
              </a:ext>
            </a:extLst>
          </p:cNvPr>
          <p:cNvGrpSpPr/>
          <p:nvPr/>
        </p:nvGrpSpPr>
        <p:grpSpPr>
          <a:xfrm>
            <a:off x="681862" y="3656763"/>
            <a:ext cx="8542275" cy="760965"/>
            <a:chOff x="681862" y="5390970"/>
            <a:chExt cx="8542275" cy="76096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06E94FD-5829-3E08-3F92-428C359B08DE}"/>
                </a:ext>
              </a:extLst>
            </p:cNvPr>
            <p:cNvGrpSpPr/>
            <p:nvPr/>
          </p:nvGrpSpPr>
          <p:grpSpPr>
            <a:xfrm>
              <a:off x="681862" y="5390970"/>
              <a:ext cx="8542275" cy="760965"/>
              <a:chOff x="3172022" y="5252365"/>
              <a:chExt cx="5921528" cy="527503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0D9488A7-DE27-907B-DC90-D27F955B8F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255" r="-1" b="90721"/>
              <a:stretch/>
            </p:blipFill>
            <p:spPr>
              <a:xfrm>
                <a:off x="3172022" y="5252365"/>
                <a:ext cx="5921528" cy="527503"/>
              </a:xfrm>
              <a:prstGeom prst="rect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6B8A548-44BD-78EC-3D7C-E2B5DA676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983" r="57948" b="90721"/>
              <a:stretch/>
            </p:blipFill>
            <p:spPr>
              <a:xfrm>
                <a:off x="3241478" y="5340252"/>
                <a:ext cx="3423044" cy="414787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4F9FE2B-4FE8-2C0D-784D-3C19C34AB3C7}"/>
                </a:ext>
              </a:extLst>
            </p:cNvPr>
            <p:cNvSpPr/>
            <p:nvPr/>
          </p:nvSpPr>
          <p:spPr>
            <a:xfrm>
              <a:off x="4102662" y="5745345"/>
              <a:ext cx="1448474" cy="234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操作方法詳細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2084542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詳細の操作方法は下記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の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 dirty="0"/>
              <a:t>をご覧ください</a:t>
            </a:r>
            <a:endParaRPr kumimoji="1" lang="en-US" altLang="ja-JP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3938473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3340110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>
                <a:solidFill>
                  <a:schemeClr val="bg2"/>
                </a:solidFill>
              </a:rPr>
              <a:t>ここ！</a:t>
            </a:r>
            <a:endParaRPr kumimoji="1" lang="en-US" altLang="ja-JP" sz="1100" b="1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3349625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/>
              <a:t>▼リニューアル後は、インサイズの</a:t>
            </a:r>
            <a:r>
              <a:rPr kumimoji="1" lang="en-US" altLang="ja-JP" sz="1200" b="1"/>
              <a:t>TOP</a:t>
            </a:r>
            <a:r>
              <a:rPr kumimoji="1" lang="ja-JP" altLang="en-US" sz="1200" b="1"/>
              <a:t>画面右上の？マークからもアクセスできます</a:t>
            </a:r>
            <a:endParaRPr lang="ja-JP" altLang="en-US" sz="12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B2498D-866A-98B4-1B4D-734B389D9FB1}"/>
              </a:ext>
            </a:extLst>
          </p:cNvPr>
          <p:cNvSpPr txBox="1"/>
          <p:nvPr/>
        </p:nvSpPr>
        <p:spPr>
          <a:xfrm>
            <a:off x="1797602" y="2589132"/>
            <a:ext cx="636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4"/>
              </a:rPr>
              <a:t>https://user.support.recruit-insides.net/hc/ja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64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パーソナルレポート・面談レポートなど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/>
              <a:t>画面は変わりますが、基本の使い方は変わりません</a:t>
            </a:r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レポートを確認のうえ、上司との</a:t>
            </a:r>
            <a:r>
              <a:rPr kumimoji="1" lang="en-US" altLang="ja-JP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0B3242-89B6-A99F-0DE3-C36C23A40A80}"/>
              </a:ext>
            </a:extLst>
          </p:cNvPr>
          <p:cNvSpPr/>
          <p:nvPr/>
        </p:nvSpPr>
        <p:spPr>
          <a:xfrm>
            <a:off x="2609518" y="812056"/>
            <a:ext cx="7180868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9391D7-CCBA-C2D2-9EF1-396796A15397}"/>
              </a:ext>
            </a:extLst>
          </p:cNvPr>
          <p:cNvSpPr/>
          <p:nvPr/>
        </p:nvSpPr>
        <p:spPr>
          <a:xfrm>
            <a:off x="256719" y="812056"/>
            <a:ext cx="1650535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参考）レポート閲覧手順　</a:t>
            </a:r>
            <a:r>
              <a:rPr lang="en-US" altLang="ja-JP" dirty="0"/>
              <a:t>※</a:t>
            </a:r>
            <a:r>
              <a:rPr lang="ja-JP" altLang="en-US" dirty="0"/>
              <a:t>これまでと変更ありません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AD4CB7-3917-93A7-A743-676FE5AB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9" y="1724338"/>
            <a:ext cx="1004314" cy="10043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CCBC37-4514-E0C1-043C-4A021FC997E0}"/>
              </a:ext>
            </a:extLst>
          </p:cNvPr>
          <p:cNvSpPr txBox="1"/>
          <p:nvPr/>
        </p:nvSpPr>
        <p:spPr>
          <a:xfrm>
            <a:off x="256719" y="886314"/>
            <a:ext cx="165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400" b="1"/>
            </a:lvl1pPr>
          </a:lstStyle>
          <a:p>
            <a:pPr algn="ctr"/>
            <a:r>
              <a:rPr lang="ja-JP" altLang="en-US" dirty="0"/>
              <a:t>結果通知メールの</a:t>
            </a:r>
            <a:br>
              <a:rPr lang="en-US" altLang="ja-JP" dirty="0"/>
            </a:br>
            <a:r>
              <a:rPr lang="ja-JP" altLang="en-US" dirty="0"/>
              <a:t>リンクをクリック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9CDF1A-CBFE-9344-6993-AC3A8FA976AF}"/>
              </a:ext>
            </a:extLst>
          </p:cNvPr>
          <p:cNvGrpSpPr/>
          <p:nvPr/>
        </p:nvGrpSpPr>
        <p:grpSpPr>
          <a:xfrm>
            <a:off x="2736138" y="1273721"/>
            <a:ext cx="6976189" cy="1926679"/>
            <a:chOff x="1908416" y="729811"/>
            <a:chExt cx="7803912" cy="215527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86A6EC3-7B4F-38B1-587F-D73523F3F532}"/>
                </a:ext>
              </a:extLst>
            </p:cNvPr>
            <p:cNvGrpSpPr/>
            <p:nvPr/>
          </p:nvGrpSpPr>
          <p:grpSpPr>
            <a:xfrm>
              <a:off x="1908416" y="729811"/>
              <a:ext cx="7800873" cy="2155279"/>
              <a:chOff x="444493" y="2845676"/>
              <a:chExt cx="10269383" cy="2837296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F5F540C-3961-9DDD-E324-281A936EF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0151"/>
              <a:stretch/>
            </p:blipFill>
            <p:spPr>
              <a:xfrm>
                <a:off x="444493" y="2845676"/>
                <a:ext cx="10269383" cy="283729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67C239A8-0F5A-754E-7674-4AC848722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389" y="3016168"/>
                <a:ext cx="6646069" cy="492919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B7640AC-19C2-0980-0C6F-7E5802AED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672" y="3622212"/>
                <a:ext cx="3400425" cy="157163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31E3AA-7859-2B79-6FB8-5FCB92CA74DA}"/>
                  </a:ext>
                </a:extLst>
              </p:cNvPr>
              <p:cNvSpPr/>
              <p:nvPr/>
            </p:nvSpPr>
            <p:spPr>
              <a:xfrm>
                <a:off x="644383" y="5034075"/>
                <a:ext cx="2178844" cy="251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700" dirty="0">
                    <a:solidFill>
                      <a:schemeClr val="tx1"/>
                    </a:solidFill>
                  </a:rPr>
                  <a:t>第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14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回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(2024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年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5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月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5E540B5-E918-6C7C-7AFE-017C87722212}"/>
                </a:ext>
              </a:extLst>
            </p:cNvPr>
            <p:cNvSpPr/>
            <p:nvPr/>
          </p:nvSpPr>
          <p:spPr>
            <a:xfrm>
              <a:off x="2933828" y="867930"/>
              <a:ext cx="378898" cy="2780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E7CE044-786C-60F4-4DDD-8C4ACD43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50" t="79153" b="12410"/>
            <a:stretch/>
          </p:blipFill>
          <p:spPr>
            <a:xfrm>
              <a:off x="8416328" y="2368522"/>
              <a:ext cx="1296000" cy="228600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120631-AA7A-B6EC-6067-232798543AB2}"/>
              </a:ext>
            </a:extLst>
          </p:cNvPr>
          <p:cNvSpPr txBox="1"/>
          <p:nvPr/>
        </p:nvSpPr>
        <p:spPr>
          <a:xfrm>
            <a:off x="1909972" y="1964885"/>
            <a:ext cx="68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OR</a:t>
            </a:r>
            <a:endParaRPr kumimoji="1" lang="ja-JP" altLang="en-US" sz="2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7F682B-8CBE-F54B-8E8E-70B707727A5E}"/>
              </a:ext>
            </a:extLst>
          </p:cNvPr>
          <p:cNvSpPr txBox="1"/>
          <p:nvPr/>
        </p:nvSpPr>
        <p:spPr>
          <a:xfrm>
            <a:off x="2736138" y="888309"/>
            <a:ext cx="697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トップページの［アンケート］→［結果を見る］をクリック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5780440-5402-F96A-CEC3-918DB43CCDC2}"/>
              </a:ext>
            </a:extLst>
          </p:cNvPr>
          <p:cNvGrpSpPr/>
          <p:nvPr/>
        </p:nvGrpSpPr>
        <p:grpSpPr>
          <a:xfrm>
            <a:off x="651920" y="3727710"/>
            <a:ext cx="8602160" cy="2685371"/>
            <a:chOff x="2544726" y="171984"/>
            <a:chExt cx="8602160" cy="268537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97C308B-1717-2862-CE89-7AD4FC48F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101" t="8226" r="32563" b="76883"/>
            <a:stretch/>
          </p:blipFill>
          <p:spPr>
            <a:xfrm>
              <a:off x="2544726" y="662026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E345EB46-9AFB-AD5F-46D9-767B265D8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981" t="5929" r="32904" b="83380"/>
            <a:stretch/>
          </p:blipFill>
          <p:spPr>
            <a:xfrm>
              <a:off x="6967345" y="661372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B765791A-30A9-9148-3E93-0DAA3ABE2EEF}"/>
                </a:ext>
              </a:extLst>
            </p:cNvPr>
            <p:cNvSpPr/>
            <p:nvPr/>
          </p:nvSpPr>
          <p:spPr>
            <a:xfrm>
              <a:off x="2544726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パーソナルレポート</a:t>
              </a:r>
            </a:p>
          </p:txBody>
        </p: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BA3845BC-D27B-B4A8-8A0F-D87D0094F90C}"/>
                </a:ext>
              </a:extLst>
            </p:cNvPr>
            <p:cNvSpPr/>
            <p:nvPr/>
          </p:nvSpPr>
          <p:spPr>
            <a:xfrm>
              <a:off x="6967345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1on1</a:t>
              </a: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テーマシート（旧面談レポート）</a:t>
              </a:r>
            </a:p>
          </p:txBody>
        </p:sp>
        <p:cxnSp>
          <p:nvCxnSpPr>
            <p:cNvPr id="49" name="曲線コネクタ 5">
              <a:extLst>
                <a:ext uri="{FF2B5EF4-FFF2-40B4-BE49-F238E27FC236}">
                  <a16:creationId xmlns:a16="http://schemas.microsoft.com/office/drawing/2014/main" id="{84652E3F-B45D-DC99-9135-8D4581FAEE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03138" y="-539143"/>
              <a:ext cx="19398" cy="3121538"/>
            </a:xfrm>
            <a:prstGeom prst="curvedConnector3">
              <a:avLst>
                <a:gd name="adj1" fmla="val 1800000"/>
              </a:avLst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71E260B-3E04-C4E1-98DD-FF2F366087A7}"/>
                </a:ext>
              </a:extLst>
            </p:cNvPr>
            <p:cNvSpPr/>
            <p:nvPr/>
          </p:nvSpPr>
          <p:spPr>
            <a:xfrm>
              <a:off x="5372579" y="1521365"/>
              <a:ext cx="2880515" cy="665382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タブの選択で</a:t>
              </a:r>
              <a:br>
                <a:rPr kumimoji="1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表示を切り替え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91B528-A016-DB97-9B37-3A0BEB4DAA1A}"/>
                </a:ext>
              </a:extLst>
            </p:cNvPr>
            <p:cNvSpPr/>
            <p:nvPr/>
          </p:nvSpPr>
          <p:spPr>
            <a:xfrm>
              <a:off x="3005602" y="662027"/>
              <a:ext cx="1785589" cy="421353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09CB0A8-2D33-79EC-F29B-32FAB9A01715}"/>
                </a:ext>
              </a:extLst>
            </p:cNvPr>
            <p:cNvSpPr/>
            <p:nvPr/>
          </p:nvSpPr>
          <p:spPr>
            <a:xfrm>
              <a:off x="8928109" y="661372"/>
              <a:ext cx="1714871" cy="407926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3D7B7AD0-C2E9-BDC2-D53B-8AA812D4927F}"/>
                </a:ext>
              </a:extLst>
            </p:cNvPr>
            <p:cNvSpPr/>
            <p:nvPr/>
          </p:nvSpPr>
          <p:spPr>
            <a:xfrm>
              <a:off x="2593715" y="521886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7A6BA7F7-E28F-A4CF-A413-67ED1FAD63EE}"/>
                </a:ext>
              </a:extLst>
            </p:cNvPr>
            <p:cNvSpPr/>
            <p:nvPr/>
          </p:nvSpPr>
          <p:spPr>
            <a:xfrm>
              <a:off x="8498032" y="505699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C41A92A-482B-4F2A-5931-938A5684316A}"/>
              </a:ext>
            </a:extLst>
          </p:cNvPr>
          <p:cNvSpPr/>
          <p:nvPr/>
        </p:nvSpPr>
        <p:spPr>
          <a:xfrm>
            <a:off x="3939461" y="1336656"/>
            <a:ext cx="610113" cy="377929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3A0CFEB-6094-B4D9-C483-C51327B908AF}"/>
              </a:ext>
            </a:extLst>
          </p:cNvPr>
          <p:cNvSpPr/>
          <p:nvPr/>
        </p:nvSpPr>
        <p:spPr>
          <a:xfrm>
            <a:off x="8517475" y="2671916"/>
            <a:ext cx="1131806" cy="307777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F5F3443A-2C9F-7ABE-B1F6-DA849DDA4E1E}"/>
              </a:ext>
            </a:extLst>
          </p:cNvPr>
          <p:cNvSpPr/>
          <p:nvPr/>
        </p:nvSpPr>
        <p:spPr>
          <a:xfrm>
            <a:off x="4109072" y="3371506"/>
            <a:ext cx="1687855" cy="31007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4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DFB97375-2008-46C0-027B-02A5950C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62" y="1862958"/>
            <a:ext cx="1010042" cy="101004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35A195-B4CF-EAE1-517E-6A013E042D02}"/>
              </a:ext>
            </a:extLst>
          </p:cNvPr>
          <p:cNvGrpSpPr/>
          <p:nvPr/>
        </p:nvGrpSpPr>
        <p:grpSpPr>
          <a:xfrm>
            <a:off x="1904475" y="3493637"/>
            <a:ext cx="6514311" cy="1116199"/>
            <a:chOff x="1904475" y="1809880"/>
            <a:chExt cx="6514311" cy="1116199"/>
          </a:xfrm>
        </p:grpSpPr>
        <p:sp>
          <p:nvSpPr>
            <p:cNvPr id="15" name="四角形: 角を丸くする 14">
              <a:hlinkClick r:id="rId3"/>
              <a:extLst>
                <a:ext uri="{FF2B5EF4-FFF2-40B4-BE49-F238E27FC236}">
                  <a16:creationId xmlns:a16="http://schemas.microsoft.com/office/drawing/2014/main" id="{8AC53770-A637-3FF4-93F7-2B7438D2F5A5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1on1(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面談メモ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)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利用イメージ の動画を見る</a:t>
              </a:r>
            </a:p>
          </p:txBody>
        </p:sp>
        <p:pic>
          <p:nvPicPr>
            <p:cNvPr id="16" name="図 15" descr="アイコン&#10;&#10;自動的に生成された説明">
              <a:hlinkClick r:id="rId3"/>
              <a:extLst>
                <a:ext uri="{FF2B5EF4-FFF2-40B4-BE49-F238E27FC236}">
                  <a16:creationId xmlns:a16="http://schemas.microsoft.com/office/drawing/2014/main" id="{653F21A3-2145-E494-C21B-F8A9E088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7D9C9F9-4AFC-AA18-453F-D71774816048}"/>
              </a:ext>
            </a:extLst>
          </p:cNvPr>
          <p:cNvGrpSpPr/>
          <p:nvPr/>
        </p:nvGrpSpPr>
        <p:grpSpPr>
          <a:xfrm>
            <a:off x="1904475" y="1747121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4"/>
              <a:extLst>
                <a:ext uri="{FF2B5EF4-FFF2-40B4-BE49-F238E27FC236}">
                  <a16:creationId xmlns:a16="http://schemas.microsoft.com/office/drawing/2014/main" id="{0BACDA6E-8427-5FEF-648B-C8B73CBC8CAC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</a:p>
          </p:txBody>
        </p:sp>
        <p:pic>
          <p:nvPicPr>
            <p:cNvPr id="5" name="図 4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90DE6600-F36F-3712-12B6-8CD3A7A2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1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4039B2-C275-DE86-B177-BD61696B8A7B}"/>
              </a:ext>
            </a:extLst>
          </p:cNvPr>
          <p:cNvSpPr/>
          <p:nvPr/>
        </p:nvSpPr>
        <p:spPr>
          <a:xfrm>
            <a:off x="2814145" y="3767959"/>
            <a:ext cx="4461641" cy="622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14D6387E-BCD9-37FC-1C9B-9F750CC7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524" y="1066960"/>
            <a:ext cx="6247403" cy="4724081"/>
          </a:xfrm>
        </p:spPr>
        <p:txBody>
          <a:bodyPr anchor="ctr">
            <a:normAutofit/>
          </a:bodyPr>
          <a:lstStyle/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の記録（面談メモ）の記入方法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7D0B40C-6240-3C12-9533-732FCB26FB0F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51DB857-7F2B-1D9D-D020-A9AC636B679D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7A9DC90-E282-7834-D979-8C6DCD356A02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96B31C9-0DF3-1F5C-9EF9-7CB368AA61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01A8F8AE-E058-A1DE-FD4E-F04FB3375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D5A3C1F-CD3F-EA98-043E-7E94A55B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r="753" b="39000"/>
          <a:stretch/>
        </p:blipFill>
        <p:spPr>
          <a:xfrm>
            <a:off x="416210" y="899587"/>
            <a:ext cx="7573754" cy="3425669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12</a:t>
            </a:r>
            <a:r>
              <a:rPr lang="ja-JP" altLang="en-US"/>
              <a:t>月</a:t>
            </a:r>
            <a:r>
              <a:rPr lang="en-US" altLang="ja-JP"/>
              <a:t>24</a:t>
            </a:r>
            <a:r>
              <a:rPr lang="ja-JP" altLang="en-US"/>
              <a:t>日、インサイズがリニューアルします。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1C0491-BA3E-4FE4-233F-8273AC31B79D}"/>
              </a:ext>
            </a:extLst>
          </p:cNvPr>
          <p:cNvGrpSpPr/>
          <p:nvPr/>
        </p:nvGrpSpPr>
        <p:grpSpPr>
          <a:xfrm>
            <a:off x="4469005" y="2550017"/>
            <a:ext cx="5244220" cy="3647936"/>
            <a:chOff x="4469005" y="2550017"/>
            <a:chExt cx="5244220" cy="3647936"/>
          </a:xfrm>
        </p:grpSpPr>
        <p:pic>
          <p:nvPicPr>
            <p:cNvPr id="6" name="図 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E260A6A6-B00E-6526-CE57-7FE095114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05" y="2550017"/>
              <a:ext cx="5244220" cy="36479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82F539B-CC7D-C87F-CE64-6FC2DA4EABB5}"/>
                </a:ext>
              </a:extLst>
            </p:cNvPr>
            <p:cNvSpPr/>
            <p:nvPr/>
          </p:nvSpPr>
          <p:spPr>
            <a:xfrm>
              <a:off x="4711279" y="3024008"/>
              <a:ext cx="1247546" cy="24242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上司 敦 </a:t>
              </a:r>
              <a:r>
                <a:rPr kumimoji="1" lang="ja-JP" altLang="en-US" sz="7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4118556"/>
            <a:ext cx="9060634" cy="1017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1272145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3429000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892244"/>
            <a:ext cx="9060634" cy="86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の記録（面談メモ）の記入方法が変わります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kumimoji="1" lang="ja-JP" altLang="en-US" sz="1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◯月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実施の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1520D15-FAA2-5C9A-E388-4CE2BADD3741}"/>
              </a:ext>
            </a:extLst>
          </p:cNvPr>
          <p:cNvGrpSpPr/>
          <p:nvPr/>
        </p:nvGrpSpPr>
        <p:grpSpPr>
          <a:xfrm>
            <a:off x="7386872" y="2239006"/>
            <a:ext cx="2962105" cy="422348"/>
            <a:chOff x="5210963" y="2306284"/>
            <a:chExt cx="2962105" cy="42234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4DB4D0-9BD3-642F-4117-F77D6B1E4241}"/>
                </a:ext>
              </a:extLst>
            </p:cNvPr>
            <p:cNvSpPr/>
            <p:nvPr/>
          </p:nvSpPr>
          <p:spPr>
            <a:xfrm>
              <a:off x="5210964" y="2306284"/>
              <a:ext cx="2962104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</a:t>
              </a:r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機能利用開始月を記入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2A67ED3-141E-131C-61D4-D353EC312BBE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5829367-FB0B-B43F-A27B-92048ACC64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3268597-D8BE-0650-62C5-F41C4353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/>
              <a:t>2024</a:t>
            </a:r>
            <a:r>
              <a:rPr kumimoji="1" lang="ja-JP" altLang="en-US" sz="3600" b="1"/>
              <a:t>年</a:t>
            </a:r>
            <a:r>
              <a:rPr kumimoji="1" lang="en-US" altLang="ja-JP" sz="3600" b="1"/>
              <a:t>12</a:t>
            </a:r>
            <a:r>
              <a:rPr kumimoji="1" lang="ja-JP" altLang="en-US" sz="3600" b="1"/>
              <a:t>月</a:t>
            </a:r>
            <a:r>
              <a:rPr kumimoji="1" lang="en-US" altLang="ja-JP" sz="3600" b="1"/>
              <a:t>23</a:t>
            </a:r>
            <a:r>
              <a:rPr kumimoji="1" lang="ja-JP" altLang="en-US" sz="3600" b="1"/>
              <a:t>日</a:t>
            </a:r>
            <a:r>
              <a:rPr kumimoji="1" lang="en-US" altLang="ja-JP" sz="3600" b="1"/>
              <a:t>20:00</a:t>
            </a:r>
            <a:r>
              <a:rPr kumimoji="1" lang="ja-JP" altLang="en-US" sz="3600" b="1"/>
              <a:t>　～</a:t>
            </a:r>
            <a:endParaRPr kumimoji="1" lang="en-US" altLang="ja-JP" sz="3600" b="1"/>
          </a:p>
          <a:p>
            <a:pPr>
              <a:spcBef>
                <a:spcPts val="1200"/>
              </a:spcBef>
            </a:pPr>
            <a:r>
              <a:rPr kumimoji="1" lang="en-US" altLang="ja-JP" sz="3600" b="1">
                <a:solidFill>
                  <a:srgbClr val="FF0000"/>
                </a:solidFill>
              </a:rPr>
              <a:t>20XX</a:t>
            </a:r>
            <a:r>
              <a:rPr kumimoji="1" lang="ja-JP" altLang="en-US" sz="3600" b="1">
                <a:solidFill>
                  <a:srgbClr val="FF0000"/>
                </a:solidFill>
              </a:rPr>
              <a:t>年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月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日</a:t>
            </a:r>
            <a:endParaRPr kumimoji="1" lang="en-US" altLang="ja-JP" sz="3600" b="1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/>
              <a:t>インサイズに</a:t>
            </a:r>
            <a:r>
              <a:rPr kumimoji="1" lang="ja-JP" altLang="en-US" sz="3600" b="1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>
                <a:solidFill>
                  <a:schemeClr val="bg2"/>
                </a:solidFill>
              </a:rPr>
              <a:t>まで</a:t>
            </a:r>
            <a:r>
              <a:rPr kumimoji="1" lang="ja-JP" altLang="en-US" sz="2400" b="1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1on1</a:t>
            </a: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の記録（面談メモ）</a:t>
            </a:r>
            <a:endParaRPr lang="en-US" altLang="ja-JP" sz="3600" b="1" dirty="0">
              <a:solidFill>
                <a:srgbClr val="333333"/>
              </a:solidFill>
              <a:latin typeface="+mn-ea"/>
            </a:endParaRPr>
          </a:p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の記入方法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STEP1</a:t>
            </a:r>
            <a:r>
              <a:rPr lang="ja-JP" altLang="en-US" sz="2400" dirty="0"/>
              <a:t>：</a:t>
            </a:r>
            <a:r>
              <a:rPr lang="en-US" altLang="ja-JP" sz="2400" dirty="0"/>
              <a:t>1on1</a:t>
            </a:r>
            <a:r>
              <a:rPr lang="ja-JP" altLang="en-US" sz="2400" dirty="0"/>
              <a:t>を実施した日時を入力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9740B0-3FDC-F494-3A27-DACA614ED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r="32650" b="65385"/>
          <a:stretch/>
        </p:blipFill>
        <p:spPr>
          <a:xfrm>
            <a:off x="509312" y="804995"/>
            <a:ext cx="4211439" cy="160210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D852A157-0FC1-1FC2-F6FE-DBA658DDA94C}"/>
              </a:ext>
            </a:extLst>
          </p:cNvPr>
          <p:cNvGrpSpPr/>
          <p:nvPr/>
        </p:nvGrpSpPr>
        <p:grpSpPr>
          <a:xfrm>
            <a:off x="509312" y="2556411"/>
            <a:ext cx="4199059" cy="3577673"/>
            <a:chOff x="324001" y="1800538"/>
            <a:chExt cx="4992939" cy="4254073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B57B8727-181B-D590-9AF1-73B3E507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001" y="1800538"/>
              <a:ext cx="4992939" cy="425407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7257BD0-A9DE-73CD-0C9D-DF7781AB3A3F}"/>
                </a:ext>
              </a:extLst>
            </p:cNvPr>
            <p:cNvSpPr txBox="1"/>
            <p:nvPr/>
          </p:nvSpPr>
          <p:spPr>
            <a:xfrm>
              <a:off x="845031" y="5431901"/>
              <a:ext cx="528030" cy="10772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700" b="1" dirty="0"/>
                <a:t>上司敦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EB77192-C37F-0977-5469-CB17B369D66C}"/>
              </a:ext>
            </a:extLst>
          </p:cNvPr>
          <p:cNvGrpSpPr/>
          <p:nvPr/>
        </p:nvGrpSpPr>
        <p:grpSpPr>
          <a:xfrm>
            <a:off x="4942666" y="786005"/>
            <a:ext cx="4473301" cy="1602102"/>
            <a:chOff x="5275501" y="1654444"/>
            <a:chExt cx="4108541" cy="1471464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9DFFC0BB-7A35-7349-D690-D8A461CBFB18}"/>
                </a:ext>
              </a:extLst>
            </p:cNvPr>
            <p:cNvGrpSpPr/>
            <p:nvPr/>
          </p:nvGrpSpPr>
          <p:grpSpPr>
            <a:xfrm>
              <a:off x="5286221" y="1654444"/>
              <a:ext cx="4097821" cy="1446618"/>
              <a:chOff x="5432086" y="1499208"/>
              <a:chExt cx="5411668" cy="1910434"/>
            </a:xfrm>
          </p:grpSpPr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171F6B1F-353B-4CE8-E905-6607B57352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1270"/>
              <a:stretch/>
            </p:blipFill>
            <p:spPr>
              <a:xfrm>
                <a:off x="5432086" y="1499208"/>
                <a:ext cx="5411668" cy="1910434"/>
              </a:xfrm>
              <a:prstGeom prst="rect">
                <a:avLst/>
              </a:prstGeom>
            </p:spPr>
          </p:pic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AD1B3D44-F63A-99BB-926C-C06D28A58EDE}"/>
                  </a:ext>
                </a:extLst>
              </p:cNvPr>
              <p:cNvSpPr/>
              <p:nvPr/>
            </p:nvSpPr>
            <p:spPr>
              <a:xfrm>
                <a:off x="9394200" y="2234482"/>
                <a:ext cx="1372887" cy="97122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52F7211A-1B8A-038E-B10E-963F225DE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6792" y="2300242"/>
                <a:ext cx="4006797" cy="1109399"/>
              </a:xfrm>
              <a:prstGeom prst="rect">
                <a:avLst/>
              </a:prstGeom>
            </p:spPr>
          </p:pic>
        </p:grp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38300067-7BC9-2A13-C7E2-2772C0AFC324}"/>
                </a:ext>
              </a:extLst>
            </p:cNvPr>
            <p:cNvSpPr/>
            <p:nvPr/>
          </p:nvSpPr>
          <p:spPr>
            <a:xfrm>
              <a:off x="5275501" y="1668818"/>
              <a:ext cx="4097822" cy="145709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F0135E03-CA69-F296-CB48-1B7729474912}"/>
              </a:ext>
            </a:extLst>
          </p:cNvPr>
          <p:cNvGrpSpPr/>
          <p:nvPr/>
        </p:nvGrpSpPr>
        <p:grpSpPr>
          <a:xfrm>
            <a:off x="4926479" y="3178475"/>
            <a:ext cx="4519993" cy="2955610"/>
            <a:chOff x="4926479" y="3178475"/>
            <a:chExt cx="4519993" cy="2955610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1BF3D4B4-D2A5-79BA-05BB-C1493D2A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6479" y="3178475"/>
              <a:ext cx="4519993" cy="2955610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924BCAC9-D89C-8CFD-0801-F6EAEEC1A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3864" y="4084494"/>
              <a:ext cx="1488968" cy="1155664"/>
            </a:xfrm>
            <a:prstGeom prst="rect">
              <a:avLst/>
            </a:prstGeom>
          </p:spPr>
        </p:pic>
      </p:grpSp>
      <p:sp>
        <p:nvSpPr>
          <p:cNvPr id="65" name="四角形吹き出し 15">
            <a:extLst>
              <a:ext uri="{FF2B5EF4-FFF2-40B4-BE49-F238E27FC236}">
                <a16:creationId xmlns:a16="http://schemas.microsoft.com/office/drawing/2014/main" id="{091A0EFF-A9E6-6CF1-2B8C-58562D899784}"/>
              </a:ext>
            </a:extLst>
          </p:cNvPr>
          <p:cNvSpPr/>
          <p:nvPr/>
        </p:nvSpPr>
        <p:spPr>
          <a:xfrm>
            <a:off x="6528161" y="5293658"/>
            <a:ext cx="2622841" cy="697195"/>
          </a:xfrm>
          <a:prstGeom prst="wedgeRectCallout">
            <a:avLst>
              <a:gd name="adj1" fmla="val -13742"/>
              <a:gd name="adj2" fmla="val -7675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を実施した日時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（これから実施する日時）を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カレンダー上でクリック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→決定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03196826-6D8D-5EFF-3139-A9206D752ECA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5637759" y="2192922"/>
            <a:ext cx="1" cy="1079872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BEC8BAB-15EE-8F01-51AF-95F5B8AF99CD}"/>
              </a:ext>
            </a:extLst>
          </p:cNvPr>
          <p:cNvSpPr/>
          <p:nvPr/>
        </p:nvSpPr>
        <p:spPr>
          <a:xfrm>
            <a:off x="509312" y="1396752"/>
            <a:ext cx="1674212" cy="920781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B6831F3-D934-7362-0ADD-0F8166D57675}"/>
              </a:ext>
            </a:extLst>
          </p:cNvPr>
          <p:cNvSpPr/>
          <p:nvPr/>
        </p:nvSpPr>
        <p:spPr>
          <a:xfrm>
            <a:off x="651202" y="5406678"/>
            <a:ext cx="1075122" cy="750696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四角形吹き出し 6">
            <a:extLst>
              <a:ext uri="{FF2B5EF4-FFF2-40B4-BE49-F238E27FC236}">
                <a16:creationId xmlns:a16="http://schemas.microsoft.com/office/drawing/2014/main" id="{7848C8F4-5926-E7E9-4289-1B4BCDD648F6}"/>
              </a:ext>
            </a:extLst>
          </p:cNvPr>
          <p:cNvSpPr/>
          <p:nvPr/>
        </p:nvSpPr>
        <p:spPr>
          <a:xfrm>
            <a:off x="2022619" y="5610385"/>
            <a:ext cx="2084297" cy="654828"/>
          </a:xfrm>
          <a:prstGeom prst="wedgeRectCallout">
            <a:avLst>
              <a:gd name="adj1" fmla="val -76233"/>
              <a:gd name="adj2" fmla="val 40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を実施する相手の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「上司との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を設定する」をクリック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A001374C-5C17-99D6-EB82-6B5C80F2356A}"/>
              </a:ext>
            </a:extLst>
          </p:cNvPr>
          <p:cNvCxnSpPr>
            <a:cxnSpLocks/>
          </p:cNvCxnSpPr>
          <p:nvPr/>
        </p:nvCxnSpPr>
        <p:spPr>
          <a:xfrm>
            <a:off x="1237877" y="2317533"/>
            <a:ext cx="0" cy="3089144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AFBB01A7-AE30-A71D-C1F2-73136FC6E6EF}"/>
              </a:ext>
            </a:extLst>
          </p:cNvPr>
          <p:cNvCxnSpPr>
            <a:cxnSpLocks/>
            <a:stCxn id="68" idx="3"/>
            <a:endCxn id="75" idx="1"/>
          </p:cNvCxnSpPr>
          <p:nvPr/>
        </p:nvCxnSpPr>
        <p:spPr>
          <a:xfrm flipV="1">
            <a:off x="1726324" y="1976908"/>
            <a:ext cx="3290286" cy="3805118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BEC5780-64E4-18F5-CA72-2DA4A7046444}"/>
              </a:ext>
            </a:extLst>
          </p:cNvPr>
          <p:cNvSpPr/>
          <p:nvPr/>
        </p:nvSpPr>
        <p:spPr>
          <a:xfrm>
            <a:off x="5016610" y="1760893"/>
            <a:ext cx="1242300" cy="432029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0821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11" ma:contentTypeDescription="新しいドキュメントを作成します。" ma:contentTypeScope="" ma:versionID="89f9ac8db1804f776549774e3ae4be09">
  <xsd:schema xmlns:xsd="http://www.w3.org/2001/XMLSchema" xmlns:xs="http://www.w3.org/2001/XMLSchema" xmlns:p="http://schemas.microsoft.com/office/2006/metadata/properties" xmlns:ns2="08497126-b7fb-4a07-8971-b03a598bcb90" xmlns:ns3="d6b8d07c-4dbf-401b-9934-2fd6bdc7e078" targetNamespace="http://schemas.microsoft.com/office/2006/metadata/properties" ma:root="true" ma:fieldsID="e3274ab876dd80a5015b252342aa5c6c" ns2:_="" ns3:_="">
    <xsd:import namespace="08497126-b7fb-4a07-8971-b03a598bcb90"/>
    <xsd:import namespace="d6b8d07c-4dbf-401b-9934-2fd6bdc7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8d07c-4dbf-401b-9934-2fd6bdc7e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f71309-f671-4675-b8b2-4e622e28d4c2}" ma:internalName="TaxCatchAll" ma:showField="CatchAllData" ma:web="d6b8d07c-4dbf-401b-9934-2fd6bdc7e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b8d07c-4dbf-401b-9934-2fd6bdc7e078" xsi:nil="true"/>
    <lcf76f155ced4ddcb4097134ff3c332f xmlns="08497126-b7fb-4a07-8971-b03a598bcb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468DEC-9E8F-49FF-BD5D-BEBABE4E94B5}">
  <ds:schemaRefs>
    <ds:schemaRef ds:uri="08497126-b7fb-4a07-8971-b03a598bcb90"/>
    <ds:schemaRef ds:uri="d6b8d07c-4dbf-401b-9934-2fd6bdc7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8497126-b7fb-4a07-8971-b03a598bcb90"/>
    <ds:schemaRef ds:uri="d6b8d07c-4dbf-401b-9934-2fd6bdc7e07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630</Words>
  <Application>Microsoft Office PowerPoint</Application>
  <PresentationFormat>A4 210 x 297 mm</PresentationFormat>
  <Paragraphs>91</Paragraphs>
  <Slides>17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17</vt:i4>
      </vt:variant>
    </vt:vector>
  </HeadingPairs>
  <TitlesOfParts>
    <vt:vector size="36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STEP1：1on1を実施した日時を入力</vt:lpstr>
      <vt:lpstr>STEP2：メモを記入</vt:lpstr>
      <vt:lpstr>STEP3：メモを確認する</vt:lpstr>
      <vt:lpstr>操作方法詳細</vt:lpstr>
      <vt:lpstr>PowerPoint プレゼンテーション</vt:lpstr>
      <vt:lpstr>画面は変わりますが、基本の使い方は変わりません</vt:lpstr>
      <vt:lpstr>参考）レポート閲覧手順　※これまでと変更ありません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12</cp:revision>
  <dcterms:created xsi:type="dcterms:W3CDTF">2023-07-18T04:04:19Z</dcterms:created>
  <dcterms:modified xsi:type="dcterms:W3CDTF">2024-11-22T11:55:15Z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