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2" r:id="rId4"/>
    <p:sldMasterId id="2147483664" r:id="rId5"/>
    <p:sldMasterId id="2147483666" r:id="rId6"/>
    <p:sldMasterId id="2147483668" r:id="rId7"/>
    <p:sldMasterId id="2147483669" r:id="rId8"/>
    <p:sldMasterId id="2147483670" r:id="rId9"/>
    <p:sldMasterId id="2147483671" r:id="rId10"/>
    <p:sldMasterId id="2147483678" r:id="rId11"/>
    <p:sldMasterId id="2147483744" r:id="rId12"/>
    <p:sldMasterId id="2147483716" r:id="rId13"/>
  </p:sldMasterIdLst>
  <p:notesMasterIdLst>
    <p:notesMasterId r:id="rId43"/>
  </p:notesMasterIdLst>
  <p:handoutMasterIdLst>
    <p:handoutMasterId r:id="rId44"/>
  </p:handoutMasterIdLst>
  <p:sldIdLst>
    <p:sldId id="1543" r:id="rId14"/>
    <p:sldId id="586" r:id="rId15"/>
    <p:sldId id="1460" r:id="rId16"/>
    <p:sldId id="260" r:id="rId17"/>
    <p:sldId id="1496" r:id="rId18"/>
    <p:sldId id="1477" r:id="rId19"/>
    <p:sldId id="1538" r:id="rId20"/>
    <p:sldId id="1461" r:id="rId21"/>
    <p:sldId id="1464" r:id="rId22"/>
    <p:sldId id="1537" r:id="rId23"/>
    <p:sldId id="1467" r:id="rId24"/>
    <p:sldId id="1529" r:id="rId25"/>
    <p:sldId id="1535" r:id="rId26"/>
    <p:sldId id="1540" r:id="rId27"/>
    <p:sldId id="1531" r:id="rId28"/>
    <p:sldId id="1528" r:id="rId29"/>
    <p:sldId id="1517" r:id="rId30"/>
    <p:sldId id="1534" r:id="rId31"/>
    <p:sldId id="1470" r:id="rId32"/>
    <p:sldId id="1541" r:id="rId33"/>
    <p:sldId id="1520" r:id="rId34"/>
    <p:sldId id="1493" r:id="rId35"/>
    <p:sldId id="1527" r:id="rId36"/>
    <p:sldId id="1495" r:id="rId37"/>
    <p:sldId id="1521" r:id="rId38"/>
    <p:sldId id="1522" r:id="rId39"/>
    <p:sldId id="1545" r:id="rId40"/>
    <p:sldId id="1525" r:id="rId41"/>
    <p:sldId id="1544" r:id="rId4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782907E8-7674-4F9F-8C9C-696DFDD1ECDD}">
          <p14:sldIdLst>
            <p14:sldId id="1543"/>
            <p14:sldId id="586"/>
            <p14:sldId id="1460"/>
            <p14:sldId id="260"/>
            <p14:sldId id="1496"/>
            <p14:sldId id="1477"/>
            <p14:sldId id="1538"/>
            <p14:sldId id="1461"/>
            <p14:sldId id="1464"/>
            <p14:sldId id="1537"/>
          </p14:sldIdLst>
        </p14:section>
        <p14:section name="メンバーから1on1を招集する場合" id="{D9FF29D3-586D-4892-913F-2DB2690E174A}">
          <p14:sldIdLst>
            <p14:sldId id="1467"/>
            <p14:sldId id="1529"/>
            <p14:sldId id="1535"/>
            <p14:sldId id="1540"/>
            <p14:sldId id="1531"/>
          </p14:sldIdLst>
        </p14:section>
        <p14:section name="上司から1on1を招集する場合" id="{731A146D-C07B-4F49-8DE2-BAB6725A451A}">
          <p14:sldIdLst>
            <p14:sldId id="1528"/>
            <p14:sldId id="1517"/>
            <p14:sldId id="1534"/>
            <p14:sldId id="1470"/>
            <p14:sldId id="1541"/>
          </p14:sldIdLst>
        </p14:section>
        <p14:section name="共通" id="{F29EA680-61A5-4F98-A408-B366D3587488}">
          <p14:sldIdLst>
            <p14:sldId id="1520"/>
            <p14:sldId id="1493"/>
            <p14:sldId id="1527"/>
            <p14:sldId id="1495"/>
            <p14:sldId id="1521"/>
            <p14:sldId id="1522"/>
            <p14:sldId id="1545"/>
            <p14:sldId id="1525"/>
            <p14:sldId id="154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6D6655-128B-D745-7A79-61D2EA09CC68}" name="中富 俊吾" initials="" userId="S::shungo_nakatomi@recruit-ms.co.jp::9c6c3e01-3041-460e-9567-ac9d7cff0521" providerId="AD"/>
  <p188:author id="{973F385C-9735-23E3-51A1-C24291202211}" name="井上 瑞貴" initials="井瑞" userId="S::mizuki_inoue@recruit-ms.co.jp::f6b39721-156b-4295-b428-ee29b8236850" providerId="AD"/>
  <p188:author id="{1DD6B482-C703-CD7F-5102-CBDC7F09499E}" name="宇野 渉" initials="宇渉" userId="S::wataru_uno@recruit-ms.co.jp::3c9129e8-db7f-43c6-93ff-4d6c7442c005" providerId="AD"/>
  <p188:author id="{13D5A4BC-0AAE-6B38-A736-CA7DB10A4AF0}" name="山田 純一" initials="山純" userId="S::junichi_yamada@recruit-ms.co.jp::738fccb7-c23d-484f-90e8-ae2ba85cf149" providerId="AD"/>
  <p188:author id="{D60189C1-96DC-F556-7F8B-B862042BEEF0}" name="鈴木 萌々子" initials="鈴木" userId="S::momoko_suzuki@recruit-ms.co.jp::684b9646-bc99-4d69-9c4f-dccabc81590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5F5EC"/>
    <a:srgbClr val="FFFFFF"/>
    <a:srgbClr val="616161"/>
    <a:srgbClr val="5196D7"/>
    <a:srgbClr val="39728E"/>
    <a:srgbClr val="FF1111"/>
    <a:srgbClr val="FD8288"/>
    <a:srgbClr val="287ECF"/>
    <a:srgbClr val="9EB6C9"/>
    <a:srgbClr val="8A78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304"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AB5A0CB-61CF-4DED-A86C-03B08BE6C5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EF664BEB-D3A0-45C9-994B-151CC21037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00C71A-22C7-4A9B-8B42-4CB7AAED8584}" type="datetime1">
              <a:rPr kumimoji="1" lang="ja-JP" altLang="en-US" smtClean="0"/>
              <a:t>2024/11/21</a:t>
            </a:fld>
            <a:endParaRPr kumimoji="1" lang="ja-JP" altLang="en-US"/>
          </a:p>
        </p:txBody>
      </p:sp>
      <p:sp>
        <p:nvSpPr>
          <p:cNvPr id="4" name="フッター プレースホルダー 3">
            <a:extLst>
              <a:ext uri="{FF2B5EF4-FFF2-40B4-BE49-F238E27FC236}">
                <a16:creationId xmlns:a16="http://schemas.microsoft.com/office/drawing/2014/main" id="{A278AEA1-7A34-4BD1-BB26-474680FC01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10F843FE-4E87-40A8-8DE5-9D26365788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2B5B67-48AF-4686-9716-029A9E60949B}" type="slidenum">
              <a:rPr kumimoji="1" lang="ja-JP" altLang="en-US" smtClean="0"/>
              <a:t>‹#›</a:t>
            </a:fld>
            <a:endParaRPr kumimoji="1" lang="ja-JP" altLang="en-US"/>
          </a:p>
        </p:txBody>
      </p:sp>
    </p:spTree>
    <p:extLst>
      <p:ext uri="{BB962C8B-B14F-4D97-AF65-F5344CB8AC3E}">
        <p14:creationId xmlns:p14="http://schemas.microsoft.com/office/powerpoint/2010/main" val="17824610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1E3F5-323D-47C6-9A21-7034C3BFB4AB}" type="datetime1">
              <a:rPr kumimoji="1" lang="ja-JP" altLang="en-US" smtClean="0"/>
              <a:t>2024/11/21</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77C432-9D8F-4E66-85A3-C7C12BB3CCE6}" type="slidenum">
              <a:rPr kumimoji="1" lang="ja-JP" altLang="en-US" smtClean="0"/>
              <a:t>‹#›</a:t>
            </a:fld>
            <a:endParaRPr kumimoji="1" lang="ja-JP" altLang="en-US"/>
          </a:p>
        </p:txBody>
      </p:sp>
    </p:spTree>
    <p:extLst>
      <p:ext uri="{BB962C8B-B14F-4D97-AF65-F5344CB8AC3E}">
        <p14:creationId xmlns:p14="http://schemas.microsoft.com/office/powerpoint/2010/main" val="27579938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a:t>
            </a:fld>
            <a:endParaRPr kumimoji="1" lang="ja-JP" altLang="en-US"/>
          </a:p>
        </p:txBody>
      </p:sp>
    </p:spTree>
    <p:extLst>
      <p:ext uri="{BB962C8B-B14F-4D97-AF65-F5344CB8AC3E}">
        <p14:creationId xmlns:p14="http://schemas.microsoft.com/office/powerpoint/2010/main" val="3025038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12</a:t>
            </a:fld>
            <a:endParaRPr kumimoji="1" lang="ja-JP" altLang="en-US"/>
          </a:p>
        </p:txBody>
      </p:sp>
    </p:spTree>
    <p:extLst>
      <p:ext uri="{BB962C8B-B14F-4D97-AF65-F5344CB8AC3E}">
        <p14:creationId xmlns:p14="http://schemas.microsoft.com/office/powerpoint/2010/main" val="2559110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13</a:t>
            </a:fld>
            <a:endParaRPr kumimoji="1" lang="ja-JP" altLang="en-US"/>
          </a:p>
        </p:txBody>
      </p:sp>
    </p:spTree>
    <p:extLst>
      <p:ext uri="{BB962C8B-B14F-4D97-AF65-F5344CB8AC3E}">
        <p14:creationId xmlns:p14="http://schemas.microsoft.com/office/powerpoint/2010/main" val="1754873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14</a:t>
            </a:fld>
            <a:endParaRPr kumimoji="1" lang="ja-JP" altLang="en-US"/>
          </a:p>
        </p:txBody>
      </p:sp>
    </p:spTree>
    <p:extLst>
      <p:ext uri="{BB962C8B-B14F-4D97-AF65-F5344CB8AC3E}">
        <p14:creationId xmlns:p14="http://schemas.microsoft.com/office/powerpoint/2010/main" val="2447189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15</a:t>
            </a:fld>
            <a:endParaRPr kumimoji="1" lang="ja-JP" altLang="en-US"/>
          </a:p>
        </p:txBody>
      </p:sp>
    </p:spTree>
    <p:extLst>
      <p:ext uri="{BB962C8B-B14F-4D97-AF65-F5344CB8AC3E}">
        <p14:creationId xmlns:p14="http://schemas.microsoft.com/office/powerpoint/2010/main" val="3010001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16</a:t>
            </a:fld>
            <a:endParaRPr kumimoji="1" lang="ja-JP" altLang="en-US"/>
          </a:p>
        </p:txBody>
      </p:sp>
    </p:spTree>
    <p:extLst>
      <p:ext uri="{BB962C8B-B14F-4D97-AF65-F5344CB8AC3E}">
        <p14:creationId xmlns:p14="http://schemas.microsoft.com/office/powerpoint/2010/main" val="3284975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17</a:t>
            </a:fld>
            <a:endParaRPr kumimoji="1" lang="ja-JP" altLang="en-US"/>
          </a:p>
        </p:txBody>
      </p:sp>
    </p:spTree>
    <p:extLst>
      <p:ext uri="{BB962C8B-B14F-4D97-AF65-F5344CB8AC3E}">
        <p14:creationId xmlns:p14="http://schemas.microsoft.com/office/powerpoint/2010/main" val="1496530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18</a:t>
            </a:fld>
            <a:endParaRPr kumimoji="1" lang="ja-JP" altLang="en-US"/>
          </a:p>
        </p:txBody>
      </p:sp>
    </p:spTree>
    <p:extLst>
      <p:ext uri="{BB962C8B-B14F-4D97-AF65-F5344CB8AC3E}">
        <p14:creationId xmlns:p14="http://schemas.microsoft.com/office/powerpoint/2010/main" val="3810216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19</a:t>
            </a:fld>
            <a:endParaRPr kumimoji="1" lang="ja-JP" altLang="en-US"/>
          </a:p>
        </p:txBody>
      </p:sp>
    </p:spTree>
    <p:extLst>
      <p:ext uri="{BB962C8B-B14F-4D97-AF65-F5344CB8AC3E}">
        <p14:creationId xmlns:p14="http://schemas.microsoft.com/office/powerpoint/2010/main" val="866405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20</a:t>
            </a:fld>
            <a:endParaRPr kumimoji="1" lang="ja-JP" altLang="en-US"/>
          </a:p>
        </p:txBody>
      </p:sp>
    </p:spTree>
    <p:extLst>
      <p:ext uri="{BB962C8B-B14F-4D97-AF65-F5344CB8AC3E}">
        <p14:creationId xmlns:p14="http://schemas.microsoft.com/office/powerpoint/2010/main" val="3757329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21</a:t>
            </a:fld>
            <a:endParaRPr kumimoji="1" lang="ja-JP" altLang="en-US"/>
          </a:p>
        </p:txBody>
      </p:sp>
    </p:spTree>
    <p:extLst>
      <p:ext uri="{BB962C8B-B14F-4D97-AF65-F5344CB8AC3E}">
        <p14:creationId xmlns:p14="http://schemas.microsoft.com/office/powerpoint/2010/main" val="921587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4</a:t>
            </a:fld>
            <a:endParaRPr kumimoji="1" lang="ja-JP" altLang="en-US"/>
          </a:p>
        </p:txBody>
      </p:sp>
    </p:spTree>
    <p:extLst>
      <p:ext uri="{BB962C8B-B14F-4D97-AF65-F5344CB8AC3E}">
        <p14:creationId xmlns:p14="http://schemas.microsoft.com/office/powerpoint/2010/main" val="280438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22</a:t>
            </a:fld>
            <a:endParaRPr kumimoji="1" lang="ja-JP" altLang="en-US"/>
          </a:p>
        </p:txBody>
      </p:sp>
    </p:spTree>
    <p:extLst>
      <p:ext uri="{BB962C8B-B14F-4D97-AF65-F5344CB8AC3E}">
        <p14:creationId xmlns:p14="http://schemas.microsoft.com/office/powerpoint/2010/main" val="4170680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23</a:t>
            </a:fld>
            <a:endParaRPr kumimoji="1" lang="ja-JP" altLang="en-US"/>
          </a:p>
        </p:txBody>
      </p:sp>
    </p:spTree>
    <p:extLst>
      <p:ext uri="{BB962C8B-B14F-4D97-AF65-F5344CB8AC3E}">
        <p14:creationId xmlns:p14="http://schemas.microsoft.com/office/powerpoint/2010/main" val="3304649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24</a:t>
            </a:fld>
            <a:endParaRPr kumimoji="1" lang="ja-JP" altLang="en-US"/>
          </a:p>
        </p:txBody>
      </p:sp>
    </p:spTree>
    <p:extLst>
      <p:ext uri="{BB962C8B-B14F-4D97-AF65-F5344CB8AC3E}">
        <p14:creationId xmlns:p14="http://schemas.microsoft.com/office/powerpoint/2010/main" val="1287451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25</a:t>
            </a:fld>
            <a:endParaRPr kumimoji="1" lang="ja-JP" altLang="en-US"/>
          </a:p>
        </p:txBody>
      </p:sp>
    </p:spTree>
    <p:extLst>
      <p:ext uri="{BB962C8B-B14F-4D97-AF65-F5344CB8AC3E}">
        <p14:creationId xmlns:p14="http://schemas.microsoft.com/office/powerpoint/2010/main" val="874476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26</a:t>
            </a:fld>
            <a:endParaRPr kumimoji="1" lang="ja-JP" altLang="en-US"/>
          </a:p>
        </p:txBody>
      </p:sp>
    </p:spTree>
    <p:extLst>
      <p:ext uri="{BB962C8B-B14F-4D97-AF65-F5344CB8AC3E}">
        <p14:creationId xmlns:p14="http://schemas.microsoft.com/office/powerpoint/2010/main" val="3326769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27</a:t>
            </a:fld>
            <a:endParaRPr kumimoji="1" lang="ja-JP" altLang="en-US"/>
          </a:p>
        </p:txBody>
      </p:sp>
    </p:spTree>
    <p:extLst>
      <p:ext uri="{BB962C8B-B14F-4D97-AF65-F5344CB8AC3E}">
        <p14:creationId xmlns:p14="http://schemas.microsoft.com/office/powerpoint/2010/main" val="4261710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5</a:t>
            </a:fld>
            <a:endParaRPr kumimoji="1" lang="ja-JP" altLang="en-US"/>
          </a:p>
        </p:txBody>
      </p:sp>
    </p:spTree>
    <p:extLst>
      <p:ext uri="{BB962C8B-B14F-4D97-AF65-F5344CB8AC3E}">
        <p14:creationId xmlns:p14="http://schemas.microsoft.com/office/powerpoint/2010/main" val="496217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6</a:t>
            </a:fld>
            <a:endParaRPr kumimoji="1" lang="ja-JP" altLang="en-US"/>
          </a:p>
        </p:txBody>
      </p:sp>
    </p:spTree>
    <p:extLst>
      <p:ext uri="{BB962C8B-B14F-4D97-AF65-F5344CB8AC3E}">
        <p14:creationId xmlns:p14="http://schemas.microsoft.com/office/powerpoint/2010/main" val="618440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7</a:t>
            </a:fld>
            <a:endParaRPr kumimoji="1" lang="ja-JP" altLang="en-US"/>
          </a:p>
        </p:txBody>
      </p:sp>
    </p:spTree>
    <p:extLst>
      <p:ext uri="{BB962C8B-B14F-4D97-AF65-F5344CB8AC3E}">
        <p14:creationId xmlns:p14="http://schemas.microsoft.com/office/powerpoint/2010/main" val="32027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8</a:t>
            </a:fld>
            <a:endParaRPr kumimoji="1" lang="ja-JP" altLang="en-US"/>
          </a:p>
        </p:txBody>
      </p:sp>
    </p:spTree>
    <p:extLst>
      <p:ext uri="{BB962C8B-B14F-4D97-AF65-F5344CB8AC3E}">
        <p14:creationId xmlns:p14="http://schemas.microsoft.com/office/powerpoint/2010/main" val="380326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9</a:t>
            </a:fld>
            <a:endParaRPr kumimoji="1" lang="ja-JP" altLang="en-US"/>
          </a:p>
        </p:txBody>
      </p:sp>
    </p:spTree>
    <p:extLst>
      <p:ext uri="{BB962C8B-B14F-4D97-AF65-F5344CB8AC3E}">
        <p14:creationId xmlns:p14="http://schemas.microsoft.com/office/powerpoint/2010/main" val="3961958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10</a:t>
            </a:fld>
            <a:endParaRPr kumimoji="1" lang="ja-JP" altLang="en-US"/>
          </a:p>
        </p:txBody>
      </p:sp>
    </p:spTree>
    <p:extLst>
      <p:ext uri="{BB962C8B-B14F-4D97-AF65-F5344CB8AC3E}">
        <p14:creationId xmlns:p14="http://schemas.microsoft.com/office/powerpoint/2010/main" val="1624818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11</a:t>
            </a:fld>
            <a:endParaRPr kumimoji="1" lang="ja-JP" altLang="en-US"/>
          </a:p>
        </p:txBody>
      </p:sp>
    </p:spTree>
    <p:extLst>
      <p:ext uri="{BB962C8B-B14F-4D97-AF65-F5344CB8AC3E}">
        <p14:creationId xmlns:p14="http://schemas.microsoft.com/office/powerpoint/2010/main" val="651881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F1CEBC-7329-4D27-82CB-93C018EA0BEE}"/>
              </a:ext>
            </a:extLst>
          </p:cNvPr>
          <p:cNvSpPr>
            <a:spLocks noGrp="1"/>
          </p:cNvSpPr>
          <p:nvPr>
            <p:ph type="title"/>
          </p:nvPr>
        </p:nvSpPr>
        <p:spPr>
          <a:xfrm>
            <a:off x="681040" y="4924806"/>
            <a:ext cx="8543925" cy="1325563"/>
          </a:xfrm>
          <a:prstGeom prst="rect">
            <a:avLst/>
          </a:prstGeom>
        </p:spPr>
        <p:txBody>
          <a:bodyPr anchor="ctr"/>
          <a:lstStyle>
            <a:lvl1pPr algn="ctr">
              <a:defRPr sz="3033" b="1">
                <a:latin typeface="+mn-ea"/>
                <a:ea typeface="+mn-ea"/>
              </a:defRPr>
            </a:lvl1p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2DCDB9C8-CF10-4F91-B076-E3266F5DF2DC}"/>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1332063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88A6A3-6D6D-C351-659C-F035AAC52492}"/>
              </a:ext>
            </a:extLst>
          </p:cNvPr>
          <p:cNvSpPr>
            <a:spLocks noGrp="1"/>
          </p:cNvSpPr>
          <p:nvPr>
            <p:ph type="ctrTitle"/>
          </p:nvPr>
        </p:nvSpPr>
        <p:spPr>
          <a:xfrm>
            <a:off x="1238250" y="1122363"/>
            <a:ext cx="7429500" cy="2387600"/>
          </a:xfrm>
          <a:prstGeom prst="rect">
            <a:avLst/>
          </a:prstGeo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99FA0D4E-821F-9406-6DC7-B63C56875701}"/>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B4B42061-17CA-E95D-224E-22C6F7CF8361}"/>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2511627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normAutofit/>
          </a:bodyPr>
          <a:lstStyle>
            <a:lvl1pPr algn="ctr">
              <a:defRPr sz="4800" b="1">
                <a:solidFill>
                  <a:schemeClr val="bg2"/>
                </a:solidFill>
                <a:latin typeface="+mn-ea"/>
                <a:ea typeface="+mn-ea"/>
              </a:defRPr>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Tree>
    <p:extLst>
      <p:ext uri="{BB962C8B-B14F-4D97-AF65-F5344CB8AC3E}">
        <p14:creationId xmlns:p14="http://schemas.microsoft.com/office/powerpoint/2010/main" val="2794302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D25BBED-71F5-4D12-8A98-EDA7BDB900AD}"/>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3750672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24000" y="136524"/>
            <a:ext cx="8543925" cy="544513"/>
          </a:xfrm>
        </p:spPr>
        <p:txBody>
          <a:bodyPr>
            <a:normAutofit/>
          </a:bodyPr>
          <a:lstStyle>
            <a:lvl1pPr>
              <a:lnSpc>
                <a:spcPct val="100000"/>
              </a:lnSpc>
              <a:defRPr sz="2000" b="1"/>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9ACB7DA-5A15-43B9-BF31-321376FE391B}" type="datetime1">
              <a:rPr lang="en-US" altLang="ja-JP"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51639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D95B963-1477-45E4-A358-80956EE648CE}" type="datetime1">
              <a:rPr lang="en-US" altLang="ja-JP" smtClean="0"/>
              <a:t>11/21/2024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2849232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52F4B7C3-9C34-4F73-81EA-DFDC8D7D555E}" type="datetime1">
              <a:rPr lang="en-US" altLang="ja-JP" smtClean="0"/>
              <a:t>11/21/2024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709421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C20673-6A56-4817-8EEA-B3CCC14C4895}"/>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3" name="四角形: 角を丸くする 2">
            <a:extLst>
              <a:ext uri="{FF2B5EF4-FFF2-40B4-BE49-F238E27FC236}">
                <a16:creationId xmlns:a16="http://schemas.microsoft.com/office/drawing/2014/main" id="{DBBF234F-E960-4A8A-B748-B42FE80548D5}"/>
              </a:ext>
            </a:extLst>
          </p:cNvPr>
          <p:cNvSpPr/>
          <p:nvPr userDrawn="1"/>
        </p:nvSpPr>
        <p:spPr>
          <a:xfrm>
            <a:off x="330677" y="828000"/>
            <a:ext cx="1365000" cy="312000"/>
          </a:xfrm>
          <a:prstGeom prst="roundRect">
            <a:avLst>
              <a:gd name="adj" fmla="val 50000"/>
            </a:avLst>
          </a:prstGeom>
          <a:solidFill>
            <a:srgbClr val="597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b="1">
                <a:solidFill>
                  <a:schemeClr val="bg2"/>
                </a:solidFill>
                <a:latin typeface="DengXian" panose="02010600030101010101" pitchFamily="2" charset="-122"/>
                <a:ea typeface="DengXian" panose="02010600030101010101" pitchFamily="2" charset="-122"/>
              </a:rPr>
              <a:t>1on1</a:t>
            </a:r>
            <a:r>
              <a:rPr kumimoji="1" lang="ja-JP" altLang="en-US" sz="1300" b="1">
                <a:solidFill>
                  <a:schemeClr val="bg2"/>
                </a:solidFill>
                <a:latin typeface="+mn-ea"/>
              </a:rPr>
              <a:t>前</a:t>
            </a:r>
          </a:p>
        </p:txBody>
      </p:sp>
    </p:spTree>
    <p:extLst>
      <p:ext uri="{BB962C8B-B14F-4D97-AF65-F5344CB8AC3E}">
        <p14:creationId xmlns:p14="http://schemas.microsoft.com/office/powerpoint/2010/main" val="695336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F7B772-04FA-9836-A02C-E1686131C912}"/>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95469D53-B703-CBAF-F403-6D7F0107143A}"/>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143B12F3-C48C-39E6-0783-346A4ED75135}"/>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227270760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2D27CFC-8308-4C43-A613-4231785E23B3}"/>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353376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383BFE-8842-DF37-05B5-66DE981A1A8F}"/>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5EE46883-784F-65BF-FB74-FF3B9F508E26}"/>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007C454D-72DC-8D52-42AD-DBD7D53A405C}"/>
              </a:ext>
            </a:extLst>
          </p:cNvPr>
          <p:cNvSpPr>
            <a:spLocks noGrp="1"/>
          </p:cNvSpPr>
          <p:nvPr>
            <p:ph type="sldNum" sz="quarter" idx="10"/>
          </p:nvPr>
        </p:nvSpPr>
        <p:spPr/>
        <p:txBody>
          <a:bodyPr/>
          <a:lstStyle/>
          <a:p>
            <a:fld id="{D45396BF-6877-4402-A6F1-66B0AFA14B6E}" type="slidenum">
              <a:rPr kumimoji="1" lang="ja-JP" altLang="en-US" smtClean="0"/>
              <a:t>‹#›</a:t>
            </a:fld>
            <a:endParaRPr kumimoji="1" lang="ja-JP" altLang="en-US"/>
          </a:p>
        </p:txBody>
      </p:sp>
    </p:spTree>
    <p:extLst>
      <p:ext uri="{BB962C8B-B14F-4D97-AF65-F5344CB8AC3E}">
        <p14:creationId xmlns:p14="http://schemas.microsoft.com/office/powerpoint/2010/main" val="1271598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3ADC80-BE17-86F7-5C0F-C5FB9F23EACE}"/>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0C5FAC34-6BCF-A2FD-1B99-4249E8C405F6}"/>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7E0D9C3D-DD11-1F56-A5FD-5756899A6AB9}"/>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3478024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9C350B-3690-E498-406B-9CCB63CA7692}"/>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E94ECADA-0EF9-026E-E1CD-B793CDDFB3C0}"/>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D55981A3-0AE2-8A05-C4F6-9C3503161464}"/>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2813713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25A2A8-C8BD-EEF8-32B6-7F0C1CB0881D}"/>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E45EE811-B05E-D3C0-11DE-6D09C32660C1}"/>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11101C75-6B54-4F8E-B186-FFC3A4FD824E}"/>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1060625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F7B772-04FA-9836-A02C-E1686131C912}"/>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95469D53-B703-CBAF-F403-6D7F0107143A}"/>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143B12F3-C48C-39E6-0783-346A4ED75135}"/>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281791630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C20673-6A56-4817-8EEA-B3CCC14C4895}"/>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3095512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5" name="Rectangle 6"/>
          <p:cNvSpPr txBox="1">
            <a:spLocks noChangeArrowheads="1"/>
          </p:cNvSpPr>
          <p:nvPr userDrawn="1"/>
        </p:nvSpPr>
        <p:spPr bwMode="auto">
          <a:xfrm>
            <a:off x="3632200" y="6510344"/>
            <a:ext cx="2063750" cy="433387"/>
          </a:xfrm>
          <a:prstGeom prst="rect">
            <a:avLst/>
          </a:prstGeom>
          <a:noFill/>
          <a:ln>
            <a:noFill/>
          </a:ln>
          <a:effectLst/>
          <a:extLst>
            <a:ext uri="{FAA26D3D-D897-4be2-8F04-BA451C77F1D7}"/>
          </a:extLst>
        </p:spPr>
        <p:txBody>
          <a:bodyPr wrap="none" lIns="113110" tIns="113110" rIns="113110" bIns="113110" anchor="ctr"/>
          <a:lstStyle>
            <a:defPPr>
              <a:defRPr lang="ja-JP"/>
            </a:defPPr>
            <a:lvl1pPr algn="ctr" rtl="0" eaLnBrk="0" fontAlgn="base" hangingPunct="0">
              <a:spcBef>
                <a:spcPct val="0"/>
              </a:spcBef>
              <a:spcAft>
                <a:spcPct val="0"/>
              </a:spcAft>
              <a:defRPr kumimoji="0" sz="1500" kern="1200">
                <a:solidFill>
                  <a:srgbClr val="000000"/>
                </a:solidFill>
                <a:latin typeface="Arial" panose="020B0604020202020204" pitchFamily="34" charset="0"/>
                <a:ea typeface="Osaka"/>
                <a:cs typeface="Osaka"/>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DD291E6D-8EB5-4CCE-805D-1E14095580F7}" type="slidenum">
              <a:rPr lang="en-US" altLang="ja-JP" sz="1400" smtClean="0">
                <a:latin typeface="Meiryo UI" panose="020B0604030504040204" pitchFamily="50" charset="-128"/>
              </a:rPr>
              <a:pPr>
                <a:defRPr/>
              </a:pPr>
              <a:t>‹#›</a:t>
            </a:fld>
            <a:endParaRPr lang="en-US" altLang="ja-JP" sz="1400">
              <a:latin typeface="Meiryo UI" panose="020B0604030504040204" pitchFamily="50" charset="-128"/>
            </a:endParaRPr>
          </a:p>
        </p:txBody>
      </p:sp>
      <p:sp>
        <p:nvSpPr>
          <p:cNvPr id="2" name="タイトル 1"/>
          <p:cNvSpPr>
            <a:spLocks noGrp="1"/>
          </p:cNvSpPr>
          <p:nvPr>
            <p:ph type="title"/>
          </p:nvPr>
        </p:nvSpPr>
        <p:spPr/>
        <p:txBody>
          <a:bodyPr/>
          <a:lstStyle>
            <a:lvl1pPr>
              <a:defRPr sz="2800">
                <a:solidFill>
                  <a:schemeClr val="tx1"/>
                </a:solidFill>
                <a:latin typeface="Meiryo UI" panose="020B0604030504040204" pitchFamily="50" charset="-128"/>
              </a:defRPr>
            </a:lvl1pPr>
          </a:lstStyle>
          <a:p>
            <a:r>
              <a:rPr lang="ja-JP" altLang="en-US"/>
              <a:t>マスタ タイトルの書式設定</a:t>
            </a:r>
          </a:p>
        </p:txBody>
      </p:sp>
      <p:sp>
        <p:nvSpPr>
          <p:cNvPr id="3" name="コンテンツ プレースホルダー 2"/>
          <p:cNvSpPr>
            <a:spLocks noGrp="1"/>
          </p:cNvSpPr>
          <p:nvPr>
            <p:ph idx="1" hasCustomPrompt="1"/>
          </p:nvPr>
        </p:nvSpPr>
        <p:spPr/>
        <p:txBody>
          <a:bodyPr/>
          <a:lstStyle>
            <a:lvl1pPr marL="0" indent="0">
              <a:buNone/>
              <a:defRPr sz="2400">
                <a:solidFill>
                  <a:schemeClr val="tx1"/>
                </a:solidFill>
                <a:latin typeface="Meiryo UI" panose="020B0604030504040204" pitchFamily="50" charset="-128"/>
                <a:ea typeface="Meiryo UI" panose="020B0604030504040204" pitchFamily="50" charset="-128"/>
              </a:defRPr>
            </a:lvl1pPr>
            <a:lvl2pPr>
              <a:buClr>
                <a:srgbClr val="0065BD"/>
              </a:buClr>
              <a:defRPr sz="3200">
                <a:solidFill>
                  <a:schemeClr val="tx1"/>
                </a:solidFill>
                <a:latin typeface="+mn-lt"/>
                <a:ea typeface="ＭＳ Ｐゴシック" pitchFamily="50" charset="-128"/>
              </a:defRPr>
            </a:lvl2pPr>
            <a:lvl3pPr>
              <a:buClr>
                <a:srgbClr val="0065BD"/>
              </a:buClr>
              <a:defRPr sz="3200">
                <a:solidFill>
                  <a:schemeClr val="tx1"/>
                </a:solidFill>
                <a:latin typeface="+mn-lt"/>
                <a:ea typeface="ＭＳ Ｐゴシック" pitchFamily="50" charset="-128"/>
              </a:defRPr>
            </a:lvl3pPr>
            <a:lvl4pPr>
              <a:buClr>
                <a:srgbClr val="0065BD"/>
              </a:buClr>
              <a:defRPr sz="1800">
                <a:solidFill>
                  <a:schemeClr val="tx1"/>
                </a:solidFill>
                <a:latin typeface="+mn-lt"/>
                <a:ea typeface="ＭＳ Ｐゴシック" pitchFamily="50" charset="-128"/>
              </a:defRPr>
            </a:lvl4pPr>
            <a:lvl5pPr>
              <a:buClr>
                <a:srgbClr val="0065BD"/>
              </a:buClr>
              <a:defRPr sz="1800">
                <a:solidFill>
                  <a:schemeClr val="tx1"/>
                </a:solidFill>
                <a:latin typeface="+mn-lt"/>
                <a:ea typeface="ＭＳ Ｐゴシック" pitchFamily="50" charset="-128"/>
              </a:defRPr>
            </a:lvl5pPr>
          </a:lstStyle>
          <a:p>
            <a:pPr lvl="0"/>
            <a:r>
              <a:rPr lang="ja-JP" altLang="en-US"/>
              <a:t>マスタ テキストの書式設定</a:t>
            </a:r>
          </a:p>
        </p:txBody>
      </p:sp>
    </p:spTree>
    <p:extLst>
      <p:ext uri="{BB962C8B-B14F-4D97-AF65-F5344CB8AC3E}">
        <p14:creationId xmlns:p14="http://schemas.microsoft.com/office/powerpoint/2010/main" val="1146644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10.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5BE347C-011E-462E-B32B-B3969C5E9A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14439" y="2511004"/>
            <a:ext cx="3486092" cy="1300781"/>
          </a:xfrm>
          <a:prstGeom prst="rect">
            <a:avLst/>
          </a:prstGeom>
        </p:spPr>
      </p:pic>
      <p:sp>
        <p:nvSpPr>
          <p:cNvPr id="7" name="正方形/長方形 6">
            <a:extLst>
              <a:ext uri="{FF2B5EF4-FFF2-40B4-BE49-F238E27FC236}">
                <a16:creationId xmlns:a16="http://schemas.microsoft.com/office/drawing/2014/main" id="{1AB01653-2AE2-4BD0-9411-D9767B3B12EF}"/>
              </a:ext>
            </a:extLst>
          </p:cNvPr>
          <p:cNvSpPr/>
          <p:nvPr userDrawn="1"/>
        </p:nvSpPr>
        <p:spPr>
          <a:xfrm>
            <a:off x="0" y="6273231"/>
            <a:ext cx="9906000" cy="584775"/>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grpSp>
        <p:nvGrpSpPr>
          <p:cNvPr id="11" name="グループ化 10">
            <a:extLst>
              <a:ext uri="{FF2B5EF4-FFF2-40B4-BE49-F238E27FC236}">
                <a16:creationId xmlns:a16="http://schemas.microsoft.com/office/drawing/2014/main" id="{B5241C80-8DE4-4173-9D15-F5703D1E28D4}"/>
              </a:ext>
            </a:extLst>
          </p:cNvPr>
          <p:cNvGrpSpPr/>
          <p:nvPr userDrawn="1"/>
        </p:nvGrpSpPr>
        <p:grpSpPr>
          <a:xfrm>
            <a:off x="656944" y="1598501"/>
            <a:ext cx="4368763" cy="3101528"/>
            <a:chOff x="-1366233" y="1389532"/>
            <a:chExt cx="5082362" cy="3908813"/>
          </a:xfrm>
        </p:grpSpPr>
        <p:pic>
          <p:nvPicPr>
            <p:cNvPr id="12" name="Picture 2" descr="INSIDESの利用画面">
              <a:extLst>
                <a:ext uri="{FF2B5EF4-FFF2-40B4-BE49-F238E27FC236}">
                  <a16:creationId xmlns:a16="http://schemas.microsoft.com/office/drawing/2014/main" id="{612A832A-9707-4938-867E-5BD714FADE42}"/>
                </a:ext>
              </a:extLst>
            </p:cNvPr>
            <p:cNvPicPr>
              <a:picLocks noChangeAspect="1" noChangeArrowheads="1"/>
            </p:cNvPicPr>
            <p:nvPr/>
          </p:nvPicPr>
          <p:blipFill>
            <a:blip r:embed="rId5">
              <a:alphaModFix/>
              <a:extLst>
                <a:ext uri="{28A0092B-C50C-407E-A947-70E740481C1C}">
                  <a14:useLocalDpi xmlns:a14="http://schemas.microsoft.com/office/drawing/2010/main" val="0"/>
                </a:ext>
              </a:extLst>
            </a:blip>
            <a:srcRect/>
            <a:stretch>
              <a:fillRect/>
            </a:stretch>
          </p:blipFill>
          <p:spPr bwMode="auto">
            <a:xfrm>
              <a:off x="-1366233" y="1389532"/>
              <a:ext cx="5082362" cy="3908813"/>
            </a:xfrm>
            <a:prstGeom prst="rect">
              <a:avLst/>
            </a:prstGeom>
            <a:noFill/>
            <a:extLst>
              <a:ext uri="{909E8E84-426E-40DD-AFC4-6F175D3DCCD1}">
                <a14:hiddenFill xmlns:a14="http://schemas.microsoft.com/office/drawing/2010/main">
                  <a:solidFill>
                    <a:srgbClr val="FFFFFF"/>
                  </a:solidFill>
                </a14:hiddenFill>
              </a:ext>
            </a:extLst>
          </p:spPr>
        </p:pic>
        <p:sp>
          <p:nvSpPr>
            <p:cNvPr id="13" name="四角形: 上の 2 つの角を丸める 12">
              <a:extLst>
                <a:ext uri="{FF2B5EF4-FFF2-40B4-BE49-F238E27FC236}">
                  <a16:creationId xmlns:a16="http://schemas.microsoft.com/office/drawing/2014/main" id="{8968BC1F-50F1-4AA2-B1C2-94CC237269DA}"/>
                </a:ext>
              </a:extLst>
            </p:cNvPr>
            <p:cNvSpPr/>
            <p:nvPr/>
          </p:nvSpPr>
          <p:spPr>
            <a:xfrm rot="10800000">
              <a:off x="-1366233" y="4210050"/>
              <a:ext cx="3830874" cy="419478"/>
            </a:xfrm>
            <a:prstGeom prst="round2SameRect">
              <a:avLst/>
            </a:prstGeom>
            <a:solidFill>
              <a:srgbClr val="D5D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p>
          </p:txBody>
        </p:sp>
      </p:grpSp>
      <p:cxnSp>
        <p:nvCxnSpPr>
          <p:cNvPr id="14" name="直線コネクタ 13">
            <a:extLst>
              <a:ext uri="{FF2B5EF4-FFF2-40B4-BE49-F238E27FC236}">
                <a16:creationId xmlns:a16="http://schemas.microsoft.com/office/drawing/2014/main" id="{6F30DFE7-6A64-4F18-B2D5-98F824B8042C}"/>
              </a:ext>
            </a:extLst>
          </p:cNvPr>
          <p:cNvCxnSpPr/>
          <p:nvPr userDrawn="1"/>
        </p:nvCxnSpPr>
        <p:spPr>
          <a:xfrm flipV="1">
            <a:off x="-80630" y="0"/>
            <a:ext cx="5528930" cy="8293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36D85D3D-E988-4B78-8166-5F2F2F677DB6}"/>
              </a:ext>
            </a:extLst>
          </p:cNvPr>
          <p:cNvCxnSpPr>
            <a:cxnSpLocks/>
          </p:cNvCxnSpPr>
          <p:nvPr userDrawn="1"/>
        </p:nvCxnSpPr>
        <p:spPr>
          <a:xfrm>
            <a:off x="1267049" y="0"/>
            <a:ext cx="8638954" cy="680484"/>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113C85B8-024B-4276-BC44-24017362373F}"/>
              </a:ext>
            </a:extLst>
          </p:cNvPr>
          <p:cNvCxnSpPr>
            <a:cxnSpLocks/>
          </p:cNvCxnSpPr>
          <p:nvPr userDrawn="1"/>
        </p:nvCxnSpPr>
        <p:spPr>
          <a:xfrm>
            <a:off x="8638957" y="5"/>
            <a:ext cx="1267046" cy="1350335"/>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7" name="スライド番号プレースホルダー 1">
            <a:extLst>
              <a:ext uri="{FF2B5EF4-FFF2-40B4-BE49-F238E27FC236}">
                <a16:creationId xmlns:a16="http://schemas.microsoft.com/office/drawing/2014/main" id="{91B60F69-90F9-46CC-AF9F-2BBFA8F21C9D}"/>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8" name="テキスト ボックス 12">
            <a:extLst>
              <a:ext uri="{FF2B5EF4-FFF2-40B4-BE49-F238E27FC236}">
                <a16:creationId xmlns:a16="http://schemas.microsoft.com/office/drawing/2014/main" id="{8481AC7C-5AD8-47D8-A31A-D192C6070019}"/>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Tree>
    <p:extLst>
      <p:ext uri="{BB962C8B-B14F-4D97-AF65-F5344CB8AC3E}">
        <p14:creationId xmlns:p14="http://schemas.microsoft.com/office/powerpoint/2010/main" val="310381808"/>
      </p:ext>
    </p:extLst>
  </p:cSld>
  <p:clrMap bg1="lt1" tx1="dk1" bg2="lt2" tx2="dk2" accent1="accent1" accent2="accent2" accent3="accent3" accent4="accent4" accent5="accent5" accent6="accent6" hlink="hlink" folHlink="folHlink"/>
  <p:sldLayoutIdLst>
    <p:sldLayoutId id="2147483686" r:id="rId1"/>
    <p:sldLayoutId id="2147483742" r:id="rId2"/>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EDC00-756B-4167-9C74-F5DF23EB67D2}" type="datetime1">
              <a:rPr lang="en-US" altLang="ja-JP" smtClean="0"/>
              <a:t>11/21/2024</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A01FC-FF4B-4DB6-8392-0308938ABF67}" type="slidenum">
              <a:rPr kumimoji="1" lang="ja-JP" altLang="en-US" smtClean="0"/>
              <a:pPr/>
              <a:t>‹#›</a:t>
            </a:fld>
            <a:endParaRPr kumimoji="1" lang="ja-JP" altLang="en-US"/>
          </a:p>
        </p:txBody>
      </p:sp>
      <p:sp>
        <p:nvSpPr>
          <p:cNvPr id="7" name="正方形/長方形 6">
            <a:extLst>
              <a:ext uri="{FF2B5EF4-FFF2-40B4-BE49-F238E27FC236}">
                <a16:creationId xmlns:a16="http://schemas.microsoft.com/office/drawing/2014/main" id="{BCD40A31-A283-420F-A051-15446D9A79DD}"/>
              </a:ext>
            </a:extLst>
          </p:cNvPr>
          <p:cNvSpPr/>
          <p:nvPr userDrawn="1"/>
        </p:nvSpPr>
        <p:spPr>
          <a:xfrm>
            <a:off x="-1279" y="6498249"/>
            <a:ext cx="9906000" cy="360000"/>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grpSp>
        <p:nvGrpSpPr>
          <p:cNvPr id="8" name="グループ化 7">
            <a:extLst>
              <a:ext uri="{FF2B5EF4-FFF2-40B4-BE49-F238E27FC236}">
                <a16:creationId xmlns:a16="http://schemas.microsoft.com/office/drawing/2014/main" id="{E187F824-8EC1-481A-881E-381B98B8D0A5}"/>
              </a:ext>
            </a:extLst>
          </p:cNvPr>
          <p:cNvGrpSpPr/>
          <p:nvPr userDrawn="1"/>
        </p:nvGrpSpPr>
        <p:grpSpPr>
          <a:xfrm>
            <a:off x="6922684" y="222208"/>
            <a:ext cx="2615522" cy="259316"/>
            <a:chOff x="1791537" y="5464185"/>
            <a:chExt cx="4854550" cy="521413"/>
          </a:xfrm>
        </p:grpSpPr>
        <p:pic>
          <p:nvPicPr>
            <p:cNvPr id="9" name="図 8">
              <a:extLst>
                <a:ext uri="{FF2B5EF4-FFF2-40B4-BE49-F238E27FC236}">
                  <a16:creationId xmlns:a16="http://schemas.microsoft.com/office/drawing/2014/main" id="{56BE80FF-D246-4A50-B3E7-A76ADE4EB7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1537" y="5464185"/>
              <a:ext cx="2353041" cy="521413"/>
            </a:xfrm>
            <a:prstGeom prst="rect">
              <a:avLst/>
            </a:prstGeom>
          </p:spPr>
        </p:pic>
        <p:pic>
          <p:nvPicPr>
            <p:cNvPr id="10" name="図 9">
              <a:extLst>
                <a:ext uri="{FF2B5EF4-FFF2-40B4-BE49-F238E27FC236}">
                  <a16:creationId xmlns:a16="http://schemas.microsoft.com/office/drawing/2014/main" id="{82E84087-0B64-414A-9091-E812FDDA37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93046" y="5717530"/>
              <a:ext cx="2353041" cy="268068"/>
            </a:xfrm>
            <a:prstGeom prst="rect">
              <a:avLst/>
            </a:prstGeom>
          </p:spPr>
        </p:pic>
      </p:grpSp>
      <p:cxnSp>
        <p:nvCxnSpPr>
          <p:cNvPr id="11" name="直線コネクタ 10">
            <a:extLst>
              <a:ext uri="{FF2B5EF4-FFF2-40B4-BE49-F238E27FC236}">
                <a16:creationId xmlns:a16="http://schemas.microsoft.com/office/drawing/2014/main" id="{8DF861B4-F982-41BB-A516-13EB9DD4F105}"/>
              </a:ext>
            </a:extLst>
          </p:cNvPr>
          <p:cNvCxnSpPr>
            <a:cxnSpLocks/>
          </p:cNvCxnSpPr>
          <p:nvPr userDrawn="1"/>
        </p:nvCxnSpPr>
        <p:spPr>
          <a:xfrm>
            <a:off x="316761" y="637953"/>
            <a:ext cx="9272478" cy="0"/>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2" name="テキスト ボックス 12">
            <a:extLst>
              <a:ext uri="{FF2B5EF4-FFF2-40B4-BE49-F238E27FC236}">
                <a16:creationId xmlns:a16="http://schemas.microsoft.com/office/drawing/2014/main" id="{AD0D17F5-5026-4930-BEFB-70A34180508C}"/>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
        <p:nvSpPr>
          <p:cNvPr id="13" name="スライド番号プレースホルダー 1">
            <a:extLst>
              <a:ext uri="{FF2B5EF4-FFF2-40B4-BE49-F238E27FC236}">
                <a16:creationId xmlns:a16="http://schemas.microsoft.com/office/drawing/2014/main" id="{F8A6FFD5-D821-4139-BCF5-EBEE2A6F663D}"/>
              </a:ext>
            </a:extLst>
          </p:cNvPr>
          <p:cNvSpPr txBox="1">
            <a:spLocks/>
          </p:cNvSpPr>
          <p:nvPr userDrawn="1"/>
        </p:nvSpPr>
        <p:spPr>
          <a:xfrm>
            <a:off x="7675871" y="6491005"/>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3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255707706"/>
      </p:ext>
    </p:extLst>
  </p:cSld>
  <p:clrMap bg1="lt1" tx1="dk1" bg2="lt2" tx2="dk2" accent1="accent1" accent2="accent2" accent3="accent3" accent4="accent4" accent5="accent5" accent6="accent6" hlink="hlink" folHlink="folHlink"/>
  <p:sldLayoutIdLst>
    <p:sldLayoutId id="2147483718" r:id="rId1"/>
    <p:sldLayoutId id="2147483721" r:id="rId2"/>
    <p:sldLayoutId id="2147483722" r:id="rId3"/>
    <p:sldLayoutId id="2147483728" r:id="rId4"/>
    <p:sldLayoutId id="2147483753" r:id="rId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D9FB6CC-ADDB-4731-A3BC-E7CD4B20DB80}"/>
              </a:ext>
            </a:extLst>
          </p:cNvPr>
          <p:cNvSpPr>
            <a:spLocks noGrp="1"/>
          </p:cNvSpPr>
          <p:nvPr>
            <p:ph type="sldNum" sz="quarter" idx="4"/>
          </p:nvPr>
        </p:nvSpPr>
        <p:spPr>
          <a:xfrm>
            <a:off x="7677150" y="6386519"/>
            <a:ext cx="222885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D45396BF-6877-4402-A6F1-66B0AFA14B6E}" type="slidenum">
              <a:rPr kumimoji="1" lang="ja-JP" altLang="en-US" smtClean="0"/>
              <a:t>‹#›</a:t>
            </a:fld>
            <a:endParaRPr kumimoji="1" lang="ja-JP" altLang="en-US"/>
          </a:p>
        </p:txBody>
      </p:sp>
      <p:sp>
        <p:nvSpPr>
          <p:cNvPr id="4" name="テキスト ボックス 12">
            <a:extLst>
              <a:ext uri="{FF2B5EF4-FFF2-40B4-BE49-F238E27FC236}">
                <a16:creationId xmlns:a16="http://schemas.microsoft.com/office/drawing/2014/main" id="{AA3F4595-62C0-4632-A1F1-518C8EDAB6CF}"/>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tx1"/>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tx1"/>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Tree>
    <p:extLst>
      <p:ext uri="{BB962C8B-B14F-4D97-AF65-F5344CB8AC3E}">
        <p14:creationId xmlns:p14="http://schemas.microsoft.com/office/powerpoint/2010/main" val="4056860390"/>
      </p:ext>
    </p:extLst>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B66FA9CB-9EFB-423B-BC90-912E8DD77CD2}"/>
              </a:ext>
            </a:extLst>
          </p:cNvPr>
          <p:cNvGrpSpPr/>
          <p:nvPr userDrawn="1"/>
        </p:nvGrpSpPr>
        <p:grpSpPr>
          <a:xfrm>
            <a:off x="2842850" y="5877630"/>
            <a:ext cx="4504101" cy="496949"/>
            <a:chOff x="2842850" y="5877630"/>
            <a:chExt cx="4504101" cy="496949"/>
          </a:xfrm>
        </p:grpSpPr>
        <p:pic>
          <p:nvPicPr>
            <p:cNvPr id="5" name="図 4">
              <a:extLst>
                <a:ext uri="{FF2B5EF4-FFF2-40B4-BE49-F238E27FC236}">
                  <a16:creationId xmlns:a16="http://schemas.microsoft.com/office/drawing/2014/main" id="{D92D4554-D913-4A50-9324-700D591299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4373" y="6123446"/>
              <a:ext cx="2172578" cy="238984"/>
            </a:xfrm>
            <a:prstGeom prst="rect">
              <a:avLst/>
            </a:prstGeom>
          </p:spPr>
        </p:pic>
        <p:pic>
          <p:nvPicPr>
            <p:cNvPr id="3" name="図 2">
              <a:extLst>
                <a:ext uri="{FF2B5EF4-FFF2-40B4-BE49-F238E27FC236}">
                  <a16:creationId xmlns:a16="http://schemas.microsoft.com/office/drawing/2014/main" id="{7E5FF132-70F9-4890-B31F-79C8CDDFB83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42850" y="5877630"/>
              <a:ext cx="2190899" cy="496949"/>
            </a:xfrm>
            <a:prstGeom prst="rect">
              <a:avLst/>
            </a:prstGeom>
          </p:spPr>
        </p:pic>
      </p:grpSp>
      <p:sp>
        <p:nvSpPr>
          <p:cNvPr id="7" name="正方形/長方形 6">
            <a:extLst>
              <a:ext uri="{FF2B5EF4-FFF2-40B4-BE49-F238E27FC236}">
                <a16:creationId xmlns:a16="http://schemas.microsoft.com/office/drawing/2014/main" id="{6416BC38-320C-4E4B-AF55-8D03003A7E92}"/>
              </a:ext>
            </a:extLst>
          </p:cNvPr>
          <p:cNvSpPr/>
          <p:nvPr userDrawn="1"/>
        </p:nvSpPr>
        <p:spPr>
          <a:xfrm>
            <a:off x="-1279" y="6498249"/>
            <a:ext cx="9906000" cy="360000"/>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cxnSp>
        <p:nvCxnSpPr>
          <p:cNvPr id="13" name="直線コネクタ 12">
            <a:extLst>
              <a:ext uri="{FF2B5EF4-FFF2-40B4-BE49-F238E27FC236}">
                <a16:creationId xmlns:a16="http://schemas.microsoft.com/office/drawing/2014/main" id="{FA25D3BC-1F8C-43F1-8F16-342A5CFE4F9B}"/>
              </a:ext>
            </a:extLst>
          </p:cNvPr>
          <p:cNvCxnSpPr>
            <a:cxnSpLocks/>
          </p:cNvCxnSpPr>
          <p:nvPr userDrawn="1"/>
        </p:nvCxnSpPr>
        <p:spPr>
          <a:xfrm>
            <a:off x="4538330" y="0"/>
            <a:ext cx="5448300" cy="988828"/>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06C5559-6ECF-46F1-97E2-297F582EB8BD}"/>
              </a:ext>
            </a:extLst>
          </p:cNvPr>
          <p:cNvCxnSpPr>
            <a:cxnSpLocks/>
          </p:cNvCxnSpPr>
          <p:nvPr userDrawn="1"/>
        </p:nvCxnSpPr>
        <p:spPr>
          <a:xfrm>
            <a:off x="7153057" y="5"/>
            <a:ext cx="2833576" cy="1360967"/>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ー 1">
            <a:extLst>
              <a:ext uri="{FF2B5EF4-FFF2-40B4-BE49-F238E27FC236}">
                <a16:creationId xmlns:a16="http://schemas.microsoft.com/office/drawing/2014/main" id="{20790E0D-1712-4ADC-86E4-337CCDAA8001}"/>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6" name="テキスト ボックス 12">
            <a:extLst>
              <a:ext uri="{FF2B5EF4-FFF2-40B4-BE49-F238E27FC236}">
                <a16:creationId xmlns:a16="http://schemas.microsoft.com/office/drawing/2014/main" id="{C58AE8AF-E6A0-43CA-9D68-E719CB7516AE}"/>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Tree>
    <p:extLst>
      <p:ext uri="{BB962C8B-B14F-4D97-AF65-F5344CB8AC3E}">
        <p14:creationId xmlns:p14="http://schemas.microsoft.com/office/powerpoint/2010/main" val="2685395098"/>
      </p:ext>
    </p:extLst>
  </p:cSld>
  <p:clrMap bg1="lt1" tx1="dk1" bg2="lt2" tx2="dk2" accent1="accent1" accent2="accent2" accent3="accent3" accent4="accent4" accent5="accent5" accent6="accent6" hlink="hlink" folHlink="folHlink"/>
  <p:sldLayoutIdLst>
    <p:sldLayoutId id="2147483681"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3205ABD-7B7D-4B28-B292-452AE25C8D2A}"/>
              </a:ext>
            </a:extLst>
          </p:cNvPr>
          <p:cNvSpPr/>
          <p:nvPr userDrawn="1"/>
        </p:nvSpPr>
        <p:spPr>
          <a:xfrm>
            <a:off x="0" y="6273231"/>
            <a:ext cx="9906000" cy="584775"/>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grpSp>
        <p:nvGrpSpPr>
          <p:cNvPr id="8" name="グループ化 7">
            <a:extLst>
              <a:ext uri="{FF2B5EF4-FFF2-40B4-BE49-F238E27FC236}">
                <a16:creationId xmlns:a16="http://schemas.microsoft.com/office/drawing/2014/main" id="{7AB47D78-4826-40E4-B921-0F06EF10EE40}"/>
              </a:ext>
            </a:extLst>
          </p:cNvPr>
          <p:cNvGrpSpPr/>
          <p:nvPr userDrawn="1"/>
        </p:nvGrpSpPr>
        <p:grpSpPr>
          <a:xfrm>
            <a:off x="7533168" y="298253"/>
            <a:ext cx="2070098" cy="757911"/>
            <a:chOff x="4718348" y="5052303"/>
            <a:chExt cx="2353041" cy="933295"/>
          </a:xfrm>
        </p:grpSpPr>
        <p:pic>
          <p:nvPicPr>
            <p:cNvPr id="9" name="図 8">
              <a:extLst>
                <a:ext uri="{FF2B5EF4-FFF2-40B4-BE49-F238E27FC236}">
                  <a16:creationId xmlns:a16="http://schemas.microsoft.com/office/drawing/2014/main" id="{69EDF045-F807-4790-9E8B-39F18D6FF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348" y="5052303"/>
              <a:ext cx="2353041" cy="521413"/>
            </a:xfrm>
            <a:prstGeom prst="rect">
              <a:avLst/>
            </a:prstGeom>
          </p:spPr>
        </p:pic>
        <p:pic>
          <p:nvPicPr>
            <p:cNvPr id="10" name="図 9">
              <a:extLst>
                <a:ext uri="{FF2B5EF4-FFF2-40B4-BE49-F238E27FC236}">
                  <a16:creationId xmlns:a16="http://schemas.microsoft.com/office/drawing/2014/main" id="{A48565AF-42E3-4B68-A704-B84D0848C4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8348" y="5717530"/>
              <a:ext cx="2353041" cy="268068"/>
            </a:xfrm>
            <a:prstGeom prst="rect">
              <a:avLst/>
            </a:prstGeom>
          </p:spPr>
        </p:pic>
      </p:grpSp>
      <p:sp>
        <p:nvSpPr>
          <p:cNvPr id="13" name="スライド番号プレースホルダー 1">
            <a:extLst>
              <a:ext uri="{FF2B5EF4-FFF2-40B4-BE49-F238E27FC236}">
                <a16:creationId xmlns:a16="http://schemas.microsoft.com/office/drawing/2014/main" id="{7916A200-341D-47A7-B266-C511D5DC09A1}"/>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1" name="テキスト ボックス 12">
            <a:extLst>
              <a:ext uri="{FF2B5EF4-FFF2-40B4-BE49-F238E27FC236}">
                <a16:creationId xmlns:a16="http://schemas.microsoft.com/office/drawing/2014/main" id="{CD018E3E-3164-4210-B3C2-2375D5EFBAB5}"/>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Tree>
    <p:extLst>
      <p:ext uri="{BB962C8B-B14F-4D97-AF65-F5344CB8AC3E}">
        <p14:creationId xmlns:p14="http://schemas.microsoft.com/office/powerpoint/2010/main" val="3827919991"/>
      </p:ext>
    </p:extLst>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209CD40-06C9-4FDF-A190-698866CCBEB0}"/>
              </a:ext>
            </a:extLst>
          </p:cNvPr>
          <p:cNvSpPr/>
          <p:nvPr userDrawn="1"/>
        </p:nvSpPr>
        <p:spPr>
          <a:xfrm>
            <a:off x="0" y="3"/>
            <a:ext cx="9906000" cy="6858001"/>
          </a:xfrm>
          <a:prstGeom prst="rect">
            <a:avLst/>
          </a:prstGeom>
          <a:gradFill flip="none" rotWithShape="1">
            <a:gsLst>
              <a:gs pos="0">
                <a:srgbClr val="FF7D7D"/>
              </a:gs>
              <a:gs pos="29000">
                <a:srgbClr val="F59BB9"/>
              </a:gs>
              <a:gs pos="75880">
                <a:srgbClr val="A4A7E6"/>
              </a:gs>
              <a:gs pos="53000">
                <a:srgbClr val="D078EC"/>
              </a:gs>
              <a:gs pos="100000">
                <a:srgbClr val="5779F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9" name="スライド番号プレースホルダー 1">
            <a:extLst>
              <a:ext uri="{FF2B5EF4-FFF2-40B4-BE49-F238E27FC236}">
                <a16:creationId xmlns:a16="http://schemas.microsoft.com/office/drawing/2014/main" id="{B08E8224-D5CA-4A4C-A4EE-35631CEFD7E1}"/>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5" name="テキスト ボックス 12">
            <a:extLst>
              <a:ext uri="{FF2B5EF4-FFF2-40B4-BE49-F238E27FC236}">
                <a16:creationId xmlns:a16="http://schemas.microsoft.com/office/drawing/2014/main" id="{FDBFB04A-B34C-40E6-9C0E-C65AFF027731}"/>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Tree>
    <p:extLst>
      <p:ext uri="{BB962C8B-B14F-4D97-AF65-F5344CB8AC3E}">
        <p14:creationId xmlns:p14="http://schemas.microsoft.com/office/powerpoint/2010/main" val="1547318145"/>
      </p:ext>
    </p:extLst>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F0E8429-8E59-4567-BCDE-6AE0EC604892}"/>
              </a:ext>
            </a:extLst>
          </p:cNvPr>
          <p:cNvSpPr/>
          <p:nvPr userDrawn="1"/>
        </p:nvSpPr>
        <p:spPr>
          <a:xfrm>
            <a:off x="0" y="3"/>
            <a:ext cx="9906000" cy="6858001"/>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8" name="正方形/長方形 7">
            <a:extLst>
              <a:ext uri="{FF2B5EF4-FFF2-40B4-BE49-F238E27FC236}">
                <a16:creationId xmlns:a16="http://schemas.microsoft.com/office/drawing/2014/main" id="{7769ECD7-195E-4B17-A1C6-8D5CB9E0B0A2}"/>
              </a:ext>
            </a:extLst>
          </p:cNvPr>
          <p:cNvSpPr/>
          <p:nvPr userDrawn="1"/>
        </p:nvSpPr>
        <p:spPr>
          <a:xfrm>
            <a:off x="276446" y="244549"/>
            <a:ext cx="9364626" cy="63370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p>
        </p:txBody>
      </p:sp>
      <p:sp>
        <p:nvSpPr>
          <p:cNvPr id="11" name="スライド番号プレースホルダー 1">
            <a:extLst>
              <a:ext uri="{FF2B5EF4-FFF2-40B4-BE49-F238E27FC236}">
                <a16:creationId xmlns:a16="http://schemas.microsoft.com/office/drawing/2014/main" id="{EC73CB94-9450-49AA-B222-C05D693210E0}"/>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6" name="テキスト ボックス 12">
            <a:extLst>
              <a:ext uri="{FF2B5EF4-FFF2-40B4-BE49-F238E27FC236}">
                <a16:creationId xmlns:a16="http://schemas.microsoft.com/office/drawing/2014/main" id="{E448122F-CD11-4439-A383-063096E07E3C}"/>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Tree>
    <p:extLst>
      <p:ext uri="{BB962C8B-B14F-4D97-AF65-F5344CB8AC3E}">
        <p14:creationId xmlns:p14="http://schemas.microsoft.com/office/powerpoint/2010/main" val="1790400905"/>
      </p:ext>
    </p:extLst>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E21709EC-299B-4811-BAB9-EDD3D2D2315D}"/>
              </a:ext>
            </a:extLst>
          </p:cNvPr>
          <p:cNvGrpSpPr/>
          <p:nvPr userDrawn="1"/>
        </p:nvGrpSpPr>
        <p:grpSpPr>
          <a:xfrm>
            <a:off x="6922684" y="195543"/>
            <a:ext cx="2615522" cy="288578"/>
            <a:chOff x="2842850" y="5877630"/>
            <a:chExt cx="4504101" cy="496949"/>
          </a:xfrm>
        </p:grpSpPr>
        <p:pic>
          <p:nvPicPr>
            <p:cNvPr id="17" name="図 16">
              <a:extLst>
                <a:ext uri="{FF2B5EF4-FFF2-40B4-BE49-F238E27FC236}">
                  <a16:creationId xmlns:a16="http://schemas.microsoft.com/office/drawing/2014/main" id="{7C9B291F-79D4-4A53-B676-0D99DEE6384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74373" y="6123446"/>
              <a:ext cx="2172578" cy="238984"/>
            </a:xfrm>
            <a:prstGeom prst="rect">
              <a:avLst/>
            </a:prstGeom>
          </p:spPr>
        </p:pic>
        <p:pic>
          <p:nvPicPr>
            <p:cNvPr id="18" name="図 17">
              <a:extLst>
                <a:ext uri="{FF2B5EF4-FFF2-40B4-BE49-F238E27FC236}">
                  <a16:creationId xmlns:a16="http://schemas.microsoft.com/office/drawing/2014/main" id="{228AD25C-3299-4532-9832-319AE8174DD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42850" y="5877630"/>
              <a:ext cx="2190899" cy="496949"/>
            </a:xfrm>
            <a:prstGeom prst="rect">
              <a:avLst/>
            </a:prstGeom>
          </p:spPr>
        </p:pic>
      </p:grpSp>
      <p:sp>
        <p:nvSpPr>
          <p:cNvPr id="9" name="正方形/長方形 8">
            <a:extLst>
              <a:ext uri="{FF2B5EF4-FFF2-40B4-BE49-F238E27FC236}">
                <a16:creationId xmlns:a16="http://schemas.microsoft.com/office/drawing/2014/main" id="{A4F70CDB-368E-477B-B55E-BFBEEC1A1A15}"/>
              </a:ext>
            </a:extLst>
          </p:cNvPr>
          <p:cNvSpPr/>
          <p:nvPr userDrawn="1"/>
        </p:nvSpPr>
        <p:spPr>
          <a:xfrm>
            <a:off x="-1279" y="6498249"/>
            <a:ext cx="9906000" cy="360000"/>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cxnSp>
        <p:nvCxnSpPr>
          <p:cNvPr id="13" name="直線コネクタ 12">
            <a:extLst>
              <a:ext uri="{FF2B5EF4-FFF2-40B4-BE49-F238E27FC236}">
                <a16:creationId xmlns:a16="http://schemas.microsoft.com/office/drawing/2014/main" id="{8E128D3E-3EC4-4D26-8F63-577891671F81}"/>
              </a:ext>
            </a:extLst>
          </p:cNvPr>
          <p:cNvCxnSpPr>
            <a:cxnSpLocks/>
          </p:cNvCxnSpPr>
          <p:nvPr userDrawn="1"/>
        </p:nvCxnSpPr>
        <p:spPr>
          <a:xfrm>
            <a:off x="316761" y="637953"/>
            <a:ext cx="9272478" cy="0"/>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6" name="スライド番号プレースホルダー 1">
            <a:extLst>
              <a:ext uri="{FF2B5EF4-FFF2-40B4-BE49-F238E27FC236}">
                <a16:creationId xmlns:a16="http://schemas.microsoft.com/office/drawing/2014/main" id="{8B9D71A9-632C-4190-B6AF-84E477DCF239}"/>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4" name="テキスト ボックス 12">
            <a:extLst>
              <a:ext uri="{FF2B5EF4-FFF2-40B4-BE49-F238E27FC236}">
                <a16:creationId xmlns:a16="http://schemas.microsoft.com/office/drawing/2014/main" id="{E41AB2B2-B05D-4FE4-AEE0-7301460BE6A0}"/>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Tree>
    <p:extLst>
      <p:ext uri="{BB962C8B-B14F-4D97-AF65-F5344CB8AC3E}">
        <p14:creationId xmlns:p14="http://schemas.microsoft.com/office/powerpoint/2010/main" val="527764909"/>
      </p:ext>
    </p:extLst>
  </p:cSld>
  <p:clrMap bg1="lt1" tx1="dk1" bg2="lt2" tx2="dk2" accent1="accent1" accent2="accent2" accent3="accent3" accent4="accent4" accent5="accent5" accent6="accent6" hlink="hlink" folHlink="folHlink"/>
  <p:sldLayoutIdLst>
    <p:sldLayoutId id="2147483676" r:id="rId1"/>
    <p:sldLayoutId id="2147483685" r:id="rId2"/>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F0E8429-8E59-4567-BCDE-6AE0EC604892}"/>
              </a:ext>
            </a:extLst>
          </p:cNvPr>
          <p:cNvSpPr/>
          <p:nvPr userDrawn="1"/>
        </p:nvSpPr>
        <p:spPr>
          <a:xfrm>
            <a:off x="0" y="3"/>
            <a:ext cx="9906000" cy="6858001"/>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8" name="正方形/長方形 7">
            <a:extLst>
              <a:ext uri="{FF2B5EF4-FFF2-40B4-BE49-F238E27FC236}">
                <a16:creationId xmlns:a16="http://schemas.microsoft.com/office/drawing/2014/main" id="{7769ECD7-195E-4B17-A1C6-8D5CB9E0B0A2}"/>
              </a:ext>
            </a:extLst>
          </p:cNvPr>
          <p:cNvSpPr/>
          <p:nvPr userDrawn="1"/>
        </p:nvSpPr>
        <p:spPr>
          <a:xfrm>
            <a:off x="276446" y="244549"/>
            <a:ext cx="9364626" cy="63370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p>
        </p:txBody>
      </p:sp>
      <p:sp>
        <p:nvSpPr>
          <p:cNvPr id="11" name="スライド番号プレースホルダー 1">
            <a:extLst>
              <a:ext uri="{FF2B5EF4-FFF2-40B4-BE49-F238E27FC236}">
                <a16:creationId xmlns:a16="http://schemas.microsoft.com/office/drawing/2014/main" id="{EC73CB94-9450-49AA-B222-C05D693210E0}"/>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5" name="テキスト ボックス 4">
            <a:extLst>
              <a:ext uri="{FF2B5EF4-FFF2-40B4-BE49-F238E27FC236}">
                <a16:creationId xmlns:a16="http://schemas.microsoft.com/office/drawing/2014/main" id="{D606AD63-CDFF-4C3A-8909-D6DF03673FB0}"/>
              </a:ext>
            </a:extLst>
          </p:cNvPr>
          <p:cNvSpPr txBox="1"/>
          <p:nvPr userDrawn="1"/>
        </p:nvSpPr>
        <p:spPr>
          <a:xfrm>
            <a:off x="89432" y="6565614"/>
            <a:ext cx="3008810" cy="225767"/>
          </a:xfrm>
          <a:prstGeom prst="rect">
            <a:avLst/>
          </a:prstGeom>
          <a:noFill/>
        </p:spPr>
        <p:txBody>
          <a:bodyPr wrap="square" rtlCol="0">
            <a:spAutoFit/>
          </a:bodyPr>
          <a:lstStyle/>
          <a:p>
            <a:pPr>
              <a:spcBef>
                <a:spcPct val="50000"/>
              </a:spcBef>
              <a:defRPr/>
            </a:pPr>
            <a:r>
              <a:rPr lang="en-US" altLang="ja-JP" sz="867"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67"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Tree>
    <p:extLst>
      <p:ext uri="{BB962C8B-B14F-4D97-AF65-F5344CB8AC3E}">
        <p14:creationId xmlns:p14="http://schemas.microsoft.com/office/powerpoint/2010/main" val="4211537294"/>
      </p:ext>
    </p:extLst>
  </p:cSld>
  <p:clrMap bg1="lt1" tx1="dk1" bg2="lt2" tx2="dk2" accent1="accent1" accent2="accent2" accent3="accent3" accent4="accent4" accent5="accent5" accent6="accent6" hlink="hlink" folHlink="folHlink"/>
  <p:sldLayoutIdLst>
    <p:sldLayoutId id="2147483752"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74465-26AC-4650-AB21-DE7391BA24EC}" type="datetime1">
              <a:rPr lang="en-US" altLang="ja-JP" smtClean="0"/>
              <a:t>11/21/2024</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A01FC-FF4B-4DB6-8392-0308938ABF67}" type="slidenum">
              <a:rPr kumimoji="1" lang="ja-JP" altLang="en-US" smtClean="0"/>
              <a:pPr/>
              <a:t>‹#›</a:t>
            </a:fld>
            <a:endParaRPr kumimoji="1" lang="ja-JP" altLang="en-US"/>
          </a:p>
        </p:txBody>
      </p:sp>
      <p:pic>
        <p:nvPicPr>
          <p:cNvPr id="7" name="Picture 2">
            <a:extLst>
              <a:ext uri="{FF2B5EF4-FFF2-40B4-BE49-F238E27FC236}">
                <a16:creationId xmlns:a16="http://schemas.microsoft.com/office/drawing/2014/main" id="{4AF9C289-5794-4AD8-AD0D-D3D1E5EE331F}"/>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9491" r="23518"/>
          <a:stretch/>
        </p:blipFill>
        <p:spPr bwMode="auto">
          <a:xfrm>
            <a:off x="0" y="0"/>
            <a:ext cx="990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12">
            <a:extLst>
              <a:ext uri="{FF2B5EF4-FFF2-40B4-BE49-F238E27FC236}">
                <a16:creationId xmlns:a16="http://schemas.microsoft.com/office/drawing/2014/main" id="{6DEFF54A-0623-4AFF-91C9-084DA27823F0}"/>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
        <p:nvSpPr>
          <p:cNvPr id="10" name="スライド番号プレースホルダー 1">
            <a:extLst>
              <a:ext uri="{FF2B5EF4-FFF2-40B4-BE49-F238E27FC236}">
                <a16:creationId xmlns:a16="http://schemas.microsoft.com/office/drawing/2014/main" id="{4EC6E0DC-1537-452E-B4C8-21F29903FDBA}"/>
              </a:ext>
            </a:extLst>
          </p:cNvPr>
          <p:cNvSpPr txBox="1">
            <a:spLocks/>
          </p:cNvSpPr>
          <p:nvPr userDrawn="1"/>
        </p:nvSpPr>
        <p:spPr>
          <a:xfrm>
            <a:off x="7675871" y="6491005"/>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3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785597715"/>
      </p:ext>
    </p:extLst>
  </p:cSld>
  <p:clrMap bg1="lt1" tx1="dk1" bg2="lt2" tx2="dk2" accent1="accent1" accent2="accent2" accent3="accent3" accent4="accent4" accent5="accent5" accent6="accent6" hlink="hlink" folHlink="folHlink"/>
  <p:sldLayoutIdLst>
    <p:sldLayoutId id="2147483745" r:id="rId1"/>
    <p:sldLayoutId id="2147483751" r:id="rId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6.emf"/><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9.png"/><Relationship Id="rId4" Type="http://schemas.openxmlformats.org/officeDocument/2006/relationships/image" Target="../media/image18.sv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9.png"/><Relationship Id="rId4" Type="http://schemas.openxmlformats.org/officeDocument/2006/relationships/image" Target="../media/image18.sv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9.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9.png"/><Relationship Id="rId4" Type="http://schemas.openxmlformats.org/officeDocument/2006/relationships/image" Target="../media/image18.sv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9.png"/><Relationship Id="rId4" Type="http://schemas.openxmlformats.org/officeDocument/2006/relationships/image" Target="../media/image18.sv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hyperlink" Target="https://user.support.recruit-insides.net/hc/ja"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3.png"/><Relationship Id="rId7"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cloud-player.1roll.jp/?v=PO4dhgGdp5yz" TargetMode="External"/><Relationship Id="rId1" Type="http://schemas.openxmlformats.org/officeDocument/2006/relationships/slideLayout" Target="../slideLayouts/slideLayout13.xml"/><Relationship Id="rId4" Type="http://schemas.openxmlformats.org/officeDocument/2006/relationships/hyperlink" Target="https://cloud-player.1roll.jp/?v=HSIgCBkwAjx8"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E987D39-BF2E-3C02-BA42-54C170D04F39}"/>
              </a:ext>
            </a:extLst>
          </p:cNvPr>
          <p:cNvSpPr>
            <a:spLocks noGrp="1"/>
          </p:cNvSpPr>
          <p:nvPr>
            <p:ph type="title"/>
          </p:nvPr>
        </p:nvSpPr>
        <p:spPr/>
        <p:txBody>
          <a:bodyPr/>
          <a:lstStyle/>
          <a:p>
            <a:r>
              <a:rPr lang="ja-JP" altLang="en-US" dirty="0"/>
              <a:t>本資料の使い方</a:t>
            </a:r>
          </a:p>
        </p:txBody>
      </p:sp>
      <p:sp>
        <p:nvSpPr>
          <p:cNvPr id="3" name="スライド番号プレースホルダー 2">
            <a:extLst>
              <a:ext uri="{FF2B5EF4-FFF2-40B4-BE49-F238E27FC236}">
                <a16:creationId xmlns:a16="http://schemas.microsoft.com/office/drawing/2014/main" id="{9A5A361D-CCF0-2F70-9B12-3B3D68EA3E1B}"/>
              </a:ext>
            </a:extLst>
          </p:cNvPr>
          <p:cNvSpPr>
            <a:spLocks noGrp="1"/>
          </p:cNvSpPr>
          <p:nvPr>
            <p:ph type="sldNum" sz="quarter" idx="12"/>
          </p:nvPr>
        </p:nvSpPr>
        <p:spPr/>
        <p:txBody>
          <a:bodyPr/>
          <a:lstStyle/>
          <a:p>
            <a:fld id="{929A01FC-FF4B-4DB6-8392-0308938ABF67}" type="slidenum">
              <a:rPr kumimoji="1" lang="ja-JP" altLang="en-US" smtClean="0"/>
              <a:pPr/>
              <a:t>0</a:t>
            </a:fld>
            <a:endParaRPr kumimoji="1" lang="ja-JP" altLang="en-US"/>
          </a:p>
        </p:txBody>
      </p:sp>
      <p:sp>
        <p:nvSpPr>
          <p:cNvPr id="6" name="テキスト ボックス 5">
            <a:extLst>
              <a:ext uri="{FF2B5EF4-FFF2-40B4-BE49-F238E27FC236}">
                <a16:creationId xmlns:a16="http://schemas.microsoft.com/office/drawing/2014/main" id="{067238B5-4792-847B-232A-FC802D99DEEA}"/>
              </a:ext>
            </a:extLst>
          </p:cNvPr>
          <p:cNvSpPr txBox="1"/>
          <p:nvPr/>
        </p:nvSpPr>
        <p:spPr>
          <a:xfrm>
            <a:off x="324000" y="790074"/>
            <a:ext cx="9060634" cy="2771721"/>
          </a:xfrm>
          <a:prstGeom prst="rect">
            <a:avLst/>
          </a:prstGeom>
          <a:noFill/>
        </p:spPr>
        <p:txBody>
          <a:bodyPr wrap="square">
            <a:spAutoFit/>
          </a:bodyPr>
          <a:lstStyle/>
          <a:p>
            <a:pPr marL="285750" indent="-285750">
              <a:lnSpc>
                <a:spcPct val="130000"/>
              </a:lnSpc>
              <a:spcBef>
                <a:spcPts val="1200"/>
              </a:spcBef>
              <a:buFont typeface="Wingdings" panose="05000000000000000000" pitchFamily="2" charset="2"/>
              <a:buChar char="l"/>
            </a:pPr>
            <a:r>
              <a:rPr kumimoji="1" lang="ja-JP" altLang="en-US" sz="1600" b="1" dirty="0">
                <a:solidFill>
                  <a:schemeClr val="tx1"/>
                </a:solidFill>
                <a:latin typeface="Yu Gothic" panose="020B0400000000000000" pitchFamily="34" charset="-128"/>
                <a:ea typeface="Yu Gothic" panose="020B0400000000000000" pitchFamily="34" charset="-128"/>
              </a:rPr>
              <a:t>編集が必要な箇所は、以下のように</a:t>
            </a:r>
            <a:r>
              <a:rPr kumimoji="1" lang="ja-JP" altLang="en-US" sz="1600" b="1" dirty="0">
                <a:solidFill>
                  <a:schemeClr val="tx1"/>
                </a:solidFill>
                <a:highlight>
                  <a:srgbClr val="FFFF00"/>
                </a:highlight>
                <a:latin typeface="Yu Gothic" panose="020B0400000000000000" pitchFamily="34" charset="-128"/>
                <a:ea typeface="Yu Gothic" panose="020B0400000000000000" pitchFamily="34" charset="-128"/>
              </a:rPr>
              <a:t>赤字＆赤枠</a:t>
            </a:r>
            <a:r>
              <a:rPr kumimoji="1" lang="ja-JP" altLang="en-US" sz="1600" b="1" dirty="0">
                <a:solidFill>
                  <a:schemeClr val="tx1"/>
                </a:solidFill>
                <a:latin typeface="Yu Gothic" panose="020B0400000000000000" pitchFamily="34" charset="-128"/>
                <a:ea typeface="Yu Gothic" panose="020B0400000000000000" pitchFamily="34" charset="-128"/>
              </a:rPr>
              <a:t>で記載しています。</a:t>
            </a:r>
            <a:br>
              <a:rPr kumimoji="1" lang="en-US" altLang="ja-JP" sz="1600" b="1" dirty="0">
                <a:latin typeface="Yu Gothic" panose="020B0400000000000000" pitchFamily="34" charset="-128"/>
                <a:ea typeface="Yu Gothic" panose="020B0400000000000000" pitchFamily="34" charset="-128"/>
              </a:rPr>
            </a:br>
            <a:r>
              <a:rPr kumimoji="1" lang="ja-JP" altLang="en-US" sz="1600" b="1" dirty="0">
                <a:latin typeface="Yu Gothic" panose="020B0400000000000000" pitchFamily="34" charset="-128"/>
                <a:ea typeface="Yu Gothic" panose="020B0400000000000000" pitchFamily="34" charset="-128"/>
              </a:rPr>
              <a:t>編集後、赤枠は削除してください。</a:t>
            </a:r>
            <a:endParaRPr kumimoji="1" lang="en-US" altLang="ja-JP" sz="1600" b="1" dirty="0">
              <a:latin typeface="Yu Gothic" panose="020B0400000000000000" pitchFamily="34" charset="-128"/>
              <a:ea typeface="Yu Gothic" panose="020B0400000000000000" pitchFamily="34" charset="-128"/>
            </a:endParaRPr>
          </a:p>
          <a:p>
            <a:pPr marL="285750" indent="-285750">
              <a:lnSpc>
                <a:spcPct val="130000"/>
              </a:lnSpc>
              <a:spcBef>
                <a:spcPts val="1200"/>
              </a:spcBef>
              <a:buFont typeface="Wingdings" panose="05000000000000000000" pitchFamily="2" charset="2"/>
              <a:buChar char="l"/>
            </a:pPr>
            <a:endParaRPr kumimoji="1" lang="en-US" altLang="ja-JP" sz="1600" b="1" dirty="0">
              <a:solidFill>
                <a:schemeClr val="tx1"/>
              </a:solidFill>
              <a:latin typeface="Yu Gothic" panose="020B0400000000000000" pitchFamily="34" charset="-128"/>
              <a:ea typeface="Yu Gothic" panose="020B0400000000000000" pitchFamily="34" charset="-128"/>
            </a:endParaRPr>
          </a:p>
          <a:p>
            <a:pPr marL="285750" indent="-285750">
              <a:lnSpc>
                <a:spcPct val="130000"/>
              </a:lnSpc>
              <a:spcBef>
                <a:spcPts val="1200"/>
              </a:spcBef>
              <a:buFont typeface="Wingdings" panose="05000000000000000000" pitchFamily="2" charset="2"/>
              <a:buChar char="l"/>
            </a:pPr>
            <a:endParaRPr kumimoji="1" lang="en-US" altLang="ja-JP" sz="1600" b="1" dirty="0">
              <a:latin typeface="Yu Gothic" panose="020B0400000000000000" pitchFamily="34" charset="-128"/>
              <a:ea typeface="Yu Gothic" panose="020B0400000000000000" pitchFamily="34" charset="-128"/>
            </a:endParaRPr>
          </a:p>
          <a:p>
            <a:pPr marL="285750" indent="-285750">
              <a:lnSpc>
                <a:spcPct val="130000"/>
              </a:lnSpc>
              <a:spcBef>
                <a:spcPts val="1200"/>
              </a:spcBef>
              <a:buFont typeface="Wingdings" panose="05000000000000000000" pitchFamily="2" charset="2"/>
              <a:buChar char="l"/>
            </a:pPr>
            <a:r>
              <a:rPr kumimoji="1" lang="ja-JP" altLang="en-US" sz="1600" b="1" dirty="0">
                <a:latin typeface="Yu Gothic" panose="020B0400000000000000" pitchFamily="34" charset="-128"/>
                <a:ea typeface="Yu Gothic" panose="020B0400000000000000" pitchFamily="34" charset="-128"/>
              </a:rPr>
              <a:t>「インサイズを活用した</a:t>
            </a:r>
            <a:r>
              <a:rPr kumimoji="1" lang="en-US" altLang="ja-JP" sz="1600" b="1" dirty="0">
                <a:latin typeface="Yu Gothic" panose="020B0400000000000000" pitchFamily="34" charset="-128"/>
                <a:ea typeface="Yu Gothic" panose="020B0400000000000000" pitchFamily="34" charset="-128"/>
              </a:rPr>
              <a:t>1on1</a:t>
            </a:r>
            <a:r>
              <a:rPr kumimoji="1" lang="ja-JP" altLang="en-US" sz="1600" b="1" dirty="0">
                <a:latin typeface="Yu Gothic" panose="020B0400000000000000" pitchFamily="34" charset="-128"/>
                <a:ea typeface="Yu Gothic" panose="020B0400000000000000" pitchFamily="34" charset="-128"/>
              </a:rPr>
              <a:t>の流れ」パートは、以下のような構成になっています。</a:t>
            </a:r>
            <a:br>
              <a:rPr kumimoji="1" lang="en-US" altLang="ja-JP" sz="1600" b="1" dirty="0">
                <a:latin typeface="Yu Gothic" panose="020B0400000000000000" pitchFamily="34" charset="-128"/>
                <a:ea typeface="Yu Gothic" panose="020B0400000000000000" pitchFamily="34" charset="-128"/>
              </a:rPr>
            </a:br>
            <a:r>
              <a:rPr kumimoji="1" lang="en-US" altLang="ja-JP" sz="1600" b="1" dirty="0">
                <a:solidFill>
                  <a:schemeClr val="tx1"/>
                </a:solidFill>
                <a:highlight>
                  <a:srgbClr val="FFFF00"/>
                </a:highlight>
                <a:latin typeface="Yu Gothic" panose="020B0400000000000000" pitchFamily="34" charset="-128"/>
                <a:ea typeface="Yu Gothic" panose="020B0400000000000000" pitchFamily="34" charset="-128"/>
              </a:rPr>
              <a:t>1on1</a:t>
            </a:r>
            <a:r>
              <a:rPr kumimoji="1" lang="ja-JP" altLang="en-US" sz="1600" b="1" dirty="0">
                <a:solidFill>
                  <a:schemeClr val="tx1"/>
                </a:solidFill>
                <a:highlight>
                  <a:srgbClr val="FFFF00"/>
                </a:highlight>
                <a:latin typeface="Yu Gothic" panose="020B0400000000000000" pitchFamily="34" charset="-128"/>
                <a:ea typeface="Yu Gothic" panose="020B0400000000000000" pitchFamily="34" charset="-128"/>
              </a:rPr>
              <a:t>の招集を、メンバー</a:t>
            </a:r>
            <a:r>
              <a:rPr kumimoji="1" lang="en-US" altLang="ja-JP" sz="1600" b="1" dirty="0">
                <a:solidFill>
                  <a:schemeClr val="tx1"/>
                </a:solidFill>
                <a:highlight>
                  <a:srgbClr val="FFFF00"/>
                </a:highlight>
                <a:latin typeface="Yu Gothic" panose="020B0400000000000000" pitchFamily="34" charset="-128"/>
                <a:ea typeface="Yu Gothic" panose="020B0400000000000000" pitchFamily="34" charset="-128"/>
              </a:rPr>
              <a:t>/</a:t>
            </a:r>
            <a:r>
              <a:rPr kumimoji="1" lang="ja-JP" altLang="en-US" sz="1600" b="1" dirty="0">
                <a:solidFill>
                  <a:schemeClr val="tx1"/>
                </a:solidFill>
                <a:highlight>
                  <a:srgbClr val="FFFF00"/>
                </a:highlight>
                <a:latin typeface="Yu Gothic" panose="020B0400000000000000" pitchFamily="34" charset="-128"/>
                <a:ea typeface="Yu Gothic" panose="020B0400000000000000" pitchFamily="34" charset="-128"/>
              </a:rPr>
              <a:t>上司のどちらから送るか</a:t>
            </a:r>
            <a:r>
              <a:rPr kumimoji="1" lang="ja-JP" altLang="en-US" sz="1600" b="1" dirty="0">
                <a:solidFill>
                  <a:schemeClr val="tx1"/>
                </a:solidFill>
                <a:latin typeface="Yu Gothic" panose="020B0400000000000000" pitchFamily="34" charset="-128"/>
                <a:ea typeface="Yu Gothic" panose="020B0400000000000000" pitchFamily="34" charset="-128"/>
              </a:rPr>
              <a:t>？をご検討の上、</a:t>
            </a:r>
            <a:br>
              <a:rPr kumimoji="1" lang="en-US" altLang="ja-JP" sz="1600" b="1" dirty="0">
                <a:solidFill>
                  <a:schemeClr val="tx1"/>
                </a:solidFill>
                <a:latin typeface="Yu Gothic" panose="020B0400000000000000" pitchFamily="34" charset="-128"/>
                <a:ea typeface="Yu Gothic" panose="020B0400000000000000" pitchFamily="34" charset="-128"/>
              </a:rPr>
            </a:br>
            <a:r>
              <a:rPr kumimoji="1" lang="ja-JP" altLang="en-US" sz="1600" b="1" dirty="0">
                <a:latin typeface="Yu Gothic" panose="020B0400000000000000" pitchFamily="34" charset="-128"/>
                <a:ea typeface="Yu Gothic" panose="020B0400000000000000" pitchFamily="34" charset="-128"/>
              </a:rPr>
              <a:t>必要なページをご利用ください。</a:t>
            </a:r>
            <a:endParaRPr kumimoji="1" lang="en-US" altLang="ja-JP" sz="1600" b="1" dirty="0">
              <a:solidFill>
                <a:schemeClr val="tx1"/>
              </a:solidFill>
              <a:latin typeface="Yu Gothic" panose="020B0400000000000000" pitchFamily="34" charset="-128"/>
              <a:ea typeface="Yu Gothic" panose="020B0400000000000000" pitchFamily="34" charset="-128"/>
            </a:endParaRPr>
          </a:p>
        </p:txBody>
      </p:sp>
      <p:pic>
        <p:nvPicPr>
          <p:cNvPr id="8" name="図 7">
            <a:extLst>
              <a:ext uri="{FF2B5EF4-FFF2-40B4-BE49-F238E27FC236}">
                <a16:creationId xmlns:a16="http://schemas.microsoft.com/office/drawing/2014/main" id="{13B47F20-84D1-37E3-A91C-0F4ADC0D4292}"/>
              </a:ext>
            </a:extLst>
          </p:cNvPr>
          <p:cNvPicPr>
            <a:picLocks noChangeAspect="1"/>
          </p:cNvPicPr>
          <p:nvPr/>
        </p:nvPicPr>
        <p:blipFill rotWithShape="1">
          <a:blip r:embed="rId2"/>
          <a:srcRect l="41762"/>
          <a:stretch/>
        </p:blipFill>
        <p:spPr>
          <a:xfrm>
            <a:off x="679106" y="1519405"/>
            <a:ext cx="6017171" cy="846623"/>
          </a:xfrm>
          <a:prstGeom prst="rect">
            <a:avLst/>
          </a:prstGeom>
          <a:ln>
            <a:solidFill>
              <a:schemeClr val="tx1">
                <a:lumMod val="20000"/>
                <a:lumOff val="80000"/>
              </a:schemeClr>
            </a:solidFill>
          </a:ln>
        </p:spPr>
      </p:pic>
      <p:graphicFrame>
        <p:nvGraphicFramePr>
          <p:cNvPr id="10" name="表 10">
            <a:extLst>
              <a:ext uri="{FF2B5EF4-FFF2-40B4-BE49-F238E27FC236}">
                <a16:creationId xmlns:a16="http://schemas.microsoft.com/office/drawing/2014/main" id="{E6F69846-3EFB-3609-38B5-836AD02B5618}"/>
              </a:ext>
            </a:extLst>
          </p:cNvPr>
          <p:cNvGraphicFramePr>
            <a:graphicFrameLocks noGrp="1"/>
          </p:cNvGraphicFramePr>
          <p:nvPr>
            <p:extLst>
              <p:ext uri="{D42A27DB-BD31-4B8C-83A1-F6EECF244321}">
                <p14:modId xmlns:p14="http://schemas.microsoft.com/office/powerpoint/2010/main" val="1689399804"/>
              </p:ext>
            </p:extLst>
          </p:nvPr>
        </p:nvGraphicFramePr>
        <p:xfrm>
          <a:off x="679106" y="3555961"/>
          <a:ext cx="7833711" cy="2501367"/>
        </p:xfrm>
        <a:graphic>
          <a:graphicData uri="http://schemas.openxmlformats.org/drawingml/2006/table">
            <a:tbl>
              <a:tblPr firstRow="1" bandRow="1">
                <a:tableStyleId>{5A111915-BE36-4E01-A7E5-04B1672EAD32}</a:tableStyleId>
              </a:tblPr>
              <a:tblGrid>
                <a:gridCol w="2611237">
                  <a:extLst>
                    <a:ext uri="{9D8B030D-6E8A-4147-A177-3AD203B41FA5}">
                      <a16:colId xmlns:a16="http://schemas.microsoft.com/office/drawing/2014/main" val="241160295"/>
                    </a:ext>
                  </a:extLst>
                </a:gridCol>
                <a:gridCol w="1044613">
                  <a:extLst>
                    <a:ext uri="{9D8B030D-6E8A-4147-A177-3AD203B41FA5}">
                      <a16:colId xmlns:a16="http://schemas.microsoft.com/office/drawing/2014/main" val="1685501756"/>
                    </a:ext>
                  </a:extLst>
                </a:gridCol>
                <a:gridCol w="4177861">
                  <a:extLst>
                    <a:ext uri="{9D8B030D-6E8A-4147-A177-3AD203B41FA5}">
                      <a16:colId xmlns:a16="http://schemas.microsoft.com/office/drawing/2014/main" val="3860359156"/>
                    </a:ext>
                  </a:extLst>
                </a:gridCol>
              </a:tblGrid>
              <a:tr h="314987">
                <a:tc>
                  <a:txBody>
                    <a:bodyPr/>
                    <a:lstStyle/>
                    <a:p>
                      <a:r>
                        <a:rPr kumimoji="1" lang="ja-JP" altLang="en-US" sz="1100" dirty="0">
                          <a:solidFill>
                            <a:schemeClr val="bg2"/>
                          </a:solidFill>
                        </a:rPr>
                        <a:t>構成</a:t>
                      </a:r>
                    </a:p>
                  </a:txBody>
                  <a:tcPr anchor="ctr"/>
                </a:tc>
                <a:tc>
                  <a:txBody>
                    <a:bodyPr/>
                    <a:lstStyle/>
                    <a:p>
                      <a:r>
                        <a:rPr kumimoji="1" lang="ja-JP" altLang="en-US" sz="1100" dirty="0">
                          <a:solidFill>
                            <a:schemeClr val="bg2"/>
                          </a:solidFill>
                        </a:rPr>
                        <a:t>ページ</a:t>
                      </a:r>
                    </a:p>
                  </a:txBody>
                  <a:tcPr anchor="ctr"/>
                </a:tc>
                <a:tc>
                  <a:txBody>
                    <a:bodyPr/>
                    <a:lstStyle/>
                    <a:p>
                      <a:endParaRPr kumimoji="1" lang="ja-JP" altLang="en-US" sz="1100" dirty="0">
                        <a:solidFill>
                          <a:schemeClr val="bg2"/>
                        </a:solidFill>
                      </a:endParaRPr>
                    </a:p>
                  </a:txBody>
                  <a:tcPr anchor="ctr"/>
                </a:tc>
                <a:extLst>
                  <a:ext uri="{0D108BD9-81ED-4DB2-BD59-A6C34878D82A}">
                    <a16:rowId xmlns:a16="http://schemas.microsoft.com/office/drawing/2014/main" val="279814758"/>
                  </a:ext>
                </a:extLst>
              </a:tr>
              <a:tr h="437276">
                <a:tc>
                  <a:txBody>
                    <a:bodyPr/>
                    <a:lstStyle/>
                    <a:p>
                      <a:r>
                        <a:rPr lang="en-US" altLang="ja-JP" sz="1100" b="1" dirty="0"/>
                        <a:t>1on1</a:t>
                      </a:r>
                      <a:r>
                        <a:rPr lang="ja-JP" altLang="en-US" sz="1100" b="1" dirty="0"/>
                        <a:t>でインサイズを活用する理由</a:t>
                      </a:r>
                      <a:endParaRPr kumimoji="1" lang="ja-JP" altLang="en-US" sz="1100" b="1" dirty="0"/>
                    </a:p>
                  </a:txBody>
                  <a:tcPr anchor="ctr">
                    <a:lnR w="6350" cap="flat" cmpd="sng" algn="ctr">
                      <a:solidFill>
                        <a:schemeClr val="accent5"/>
                      </a:solidFill>
                      <a:prstDash val="solid"/>
                      <a:round/>
                      <a:headEnd type="none" w="med" len="med"/>
                      <a:tailEnd type="none" w="med" len="med"/>
                    </a:lnR>
                  </a:tcPr>
                </a:tc>
                <a:tc>
                  <a:txBody>
                    <a:bodyPr/>
                    <a:lstStyle/>
                    <a:p>
                      <a:r>
                        <a:rPr kumimoji="1" lang="en-US" altLang="ja-JP" sz="1100" dirty="0"/>
                        <a:t>P9</a:t>
                      </a:r>
                      <a:endParaRPr kumimoji="1" lang="ja-JP" altLang="en-US" sz="1100" dirty="0"/>
                    </a:p>
                  </a:txBody>
                  <a:tcPr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marL="0" indent="0">
                        <a:buFont typeface="Arial" panose="020B0604020202020204" pitchFamily="34" charset="0"/>
                        <a:buNone/>
                      </a:pPr>
                      <a:r>
                        <a:rPr kumimoji="1" lang="ja-JP" altLang="en-US" sz="1100" dirty="0"/>
                        <a:t>共通</a:t>
                      </a:r>
                    </a:p>
                  </a:txBody>
                  <a:tcPr anchor="ctr">
                    <a:lnL w="635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3847395541"/>
                  </a:ext>
                </a:extLst>
              </a:tr>
              <a:tr h="437276">
                <a:tc rowSpan="2">
                  <a:txBody>
                    <a:bodyPr/>
                    <a:lstStyle/>
                    <a:p>
                      <a:r>
                        <a:rPr kumimoji="1" lang="en-US" altLang="ja-JP" sz="1100" b="1" dirty="0"/>
                        <a:t>1on1</a:t>
                      </a:r>
                      <a:r>
                        <a:rPr kumimoji="1" lang="ja-JP" altLang="en-US" sz="1100" b="1" dirty="0"/>
                        <a:t>の流れ 予定作成～トピック設定</a:t>
                      </a:r>
                    </a:p>
                  </a:txBody>
                  <a:tcPr anchor="ctr">
                    <a:lnR w="6350" cap="flat" cmpd="sng" algn="ctr">
                      <a:solidFill>
                        <a:schemeClr val="accent5"/>
                      </a:solidFill>
                      <a:prstDash val="solid"/>
                      <a:round/>
                      <a:headEnd type="none" w="med" len="med"/>
                      <a:tailEnd type="none" w="med" len="med"/>
                    </a:lnR>
                    <a:lnB w="6350" cap="flat" cmpd="sng" algn="ctr">
                      <a:solidFill>
                        <a:schemeClr val="accent5"/>
                      </a:solidFill>
                      <a:prstDash val="solid"/>
                      <a:round/>
                      <a:headEnd type="none" w="med" len="med"/>
                      <a:tailEnd type="none" w="med" len="med"/>
                    </a:lnB>
                    <a:solidFill>
                      <a:schemeClr val="accent5">
                        <a:lumMod val="20000"/>
                        <a:lumOff val="80000"/>
                      </a:schemeClr>
                    </a:solidFill>
                  </a:tcPr>
                </a:tc>
                <a:tc>
                  <a:txBody>
                    <a:bodyPr/>
                    <a:lstStyle/>
                    <a:p>
                      <a:r>
                        <a:rPr kumimoji="1" lang="en-US" altLang="ja-JP" sz="1100" dirty="0"/>
                        <a:t>P10</a:t>
                      </a:r>
                      <a:r>
                        <a:rPr kumimoji="1" lang="ja-JP" altLang="en-US" sz="1100" dirty="0"/>
                        <a:t>～</a:t>
                      </a:r>
                      <a:r>
                        <a:rPr kumimoji="1" lang="en-US" altLang="ja-JP" sz="1100" dirty="0"/>
                        <a:t>14</a:t>
                      </a:r>
                    </a:p>
                  </a:txBody>
                  <a:tcPr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lumMod val="20000"/>
                        <a:lumOff val="80000"/>
                      </a:schemeClr>
                    </a:solidFill>
                  </a:tcPr>
                </a:tc>
                <a:tc>
                  <a:txBody>
                    <a:bodyPr/>
                    <a:lstStyle/>
                    <a:p>
                      <a:pPr marL="0" indent="0">
                        <a:buFont typeface="Arial" panose="020B0604020202020204" pitchFamily="34" charset="0"/>
                        <a:buNone/>
                      </a:pPr>
                      <a:r>
                        <a:rPr kumimoji="1" lang="ja-JP" altLang="en-US" sz="1600" b="1" kern="1200" dirty="0">
                          <a:solidFill>
                            <a:schemeClr val="tx1"/>
                          </a:solidFill>
                          <a:latin typeface="Yu Gothic" panose="020B0400000000000000" pitchFamily="34" charset="-128"/>
                          <a:ea typeface="Yu Gothic" panose="020B0400000000000000" pitchFamily="34" charset="-128"/>
                          <a:cs typeface="+mn-cs"/>
                        </a:rPr>
                        <a:t>メンバー</a:t>
                      </a:r>
                      <a:r>
                        <a:rPr kumimoji="1" lang="ja-JP" altLang="en-US" sz="1100" dirty="0"/>
                        <a:t>から</a:t>
                      </a:r>
                      <a:r>
                        <a:rPr kumimoji="1" lang="en-US" altLang="ja-JP" sz="1100" dirty="0"/>
                        <a:t>1on1</a:t>
                      </a:r>
                      <a:r>
                        <a:rPr kumimoji="1" lang="ja-JP" altLang="en-US" sz="1100" dirty="0"/>
                        <a:t>を招集する場合のみこのページを利用</a:t>
                      </a:r>
                      <a:endParaRPr kumimoji="1" lang="en-US" altLang="ja-JP" sz="1100" dirty="0"/>
                    </a:p>
                  </a:txBody>
                  <a:tcPr anchor="ctr">
                    <a:lnL w="6350" cap="flat" cmpd="sng" algn="ctr">
                      <a:solidFill>
                        <a:schemeClr val="accent5"/>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2101873568"/>
                  </a:ext>
                </a:extLst>
              </a:tr>
              <a:tr h="437276">
                <a:tc vMerge="1">
                  <a:txBody>
                    <a:bodyPr/>
                    <a:lstStyle/>
                    <a:p>
                      <a:endParaRPr kumimoji="1" lang="en-US" altLang="ja-JP" sz="1100" b="1" dirty="0"/>
                    </a:p>
                  </a:txBody>
                  <a:tcPr anchor="ctr"/>
                </a:tc>
                <a:tc>
                  <a:txBody>
                    <a:bodyPr/>
                    <a:lstStyle/>
                    <a:p>
                      <a:r>
                        <a:rPr kumimoji="1" lang="en-US" altLang="ja-JP" sz="1100" dirty="0"/>
                        <a:t>P15</a:t>
                      </a:r>
                      <a:r>
                        <a:rPr kumimoji="1" lang="ja-JP" altLang="en-US" sz="1100" dirty="0"/>
                        <a:t>～</a:t>
                      </a:r>
                      <a:r>
                        <a:rPr kumimoji="1" lang="en-US" altLang="ja-JP" sz="1100" dirty="0"/>
                        <a:t>19</a:t>
                      </a:r>
                      <a:endParaRPr kumimoji="1" lang="ja-JP" altLang="en-US" sz="1100" dirty="0"/>
                    </a:p>
                  </a:txBody>
                  <a:tcPr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1" kern="1200" dirty="0">
                          <a:solidFill>
                            <a:schemeClr val="tx1"/>
                          </a:solidFill>
                          <a:latin typeface="Yu Gothic" panose="020B0400000000000000" pitchFamily="34" charset="-128"/>
                          <a:ea typeface="Yu Gothic" panose="020B0400000000000000" pitchFamily="34" charset="-128"/>
                          <a:cs typeface="+mn-cs"/>
                        </a:rPr>
                        <a:t>上司</a:t>
                      </a:r>
                      <a:r>
                        <a:rPr kumimoji="1" lang="ja-JP" altLang="en-US" sz="1100" dirty="0"/>
                        <a:t>から</a:t>
                      </a:r>
                      <a:r>
                        <a:rPr kumimoji="1" lang="en-US" altLang="ja-JP" sz="1100" dirty="0"/>
                        <a:t>1on1</a:t>
                      </a:r>
                      <a:r>
                        <a:rPr kumimoji="1" lang="ja-JP" altLang="en-US" sz="1100" dirty="0"/>
                        <a:t>を招集する場合のみこのページを利用</a:t>
                      </a:r>
                    </a:p>
                  </a:txBody>
                  <a:tcPr anchor="ctr">
                    <a:lnL w="6350" cap="flat" cmpd="sng" algn="ctr">
                      <a:solidFill>
                        <a:schemeClr val="accent5"/>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1835458013"/>
                  </a:ext>
                </a:extLst>
              </a:tr>
              <a:tr h="437276">
                <a:tc>
                  <a:txBody>
                    <a:bodyPr/>
                    <a:lstStyle/>
                    <a:p>
                      <a:r>
                        <a:rPr kumimoji="1" lang="en-US" altLang="ja-JP" sz="1100" b="1" dirty="0"/>
                        <a:t>1on1</a:t>
                      </a:r>
                      <a:r>
                        <a:rPr kumimoji="1" lang="ja-JP" altLang="en-US" sz="1100" b="1" dirty="0"/>
                        <a:t>の流れ メモ記入～振り返り</a:t>
                      </a:r>
                    </a:p>
                  </a:txBody>
                  <a:tcPr anchor="ctr">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tcPr>
                </a:tc>
                <a:tc>
                  <a:txBody>
                    <a:bodyPr/>
                    <a:lstStyle/>
                    <a:p>
                      <a:r>
                        <a:rPr kumimoji="1" lang="en-US" altLang="ja-JP" sz="1100" dirty="0"/>
                        <a:t>P20</a:t>
                      </a:r>
                      <a:r>
                        <a:rPr kumimoji="1" lang="ja-JP" altLang="en-US" sz="1100" dirty="0"/>
                        <a:t>～</a:t>
                      </a:r>
                      <a:r>
                        <a:rPr kumimoji="1" lang="en-US" altLang="ja-JP" sz="1100" dirty="0"/>
                        <a:t>21</a:t>
                      </a:r>
                      <a:endParaRPr kumimoji="1" lang="ja-JP" altLang="en-US" sz="1100" dirty="0"/>
                    </a:p>
                  </a:txBody>
                  <a:tcPr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marL="0" indent="0">
                        <a:buFont typeface="Arial" panose="020B0604020202020204" pitchFamily="34" charset="0"/>
                        <a:buNone/>
                      </a:pPr>
                      <a:r>
                        <a:rPr kumimoji="1" lang="ja-JP" altLang="en-US" sz="1100" dirty="0"/>
                        <a:t>共通</a:t>
                      </a:r>
                    </a:p>
                  </a:txBody>
                  <a:tcPr anchor="ctr">
                    <a:lnL w="635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417077534"/>
                  </a:ext>
                </a:extLst>
              </a:tr>
              <a:tr h="437276">
                <a:tc>
                  <a:txBody>
                    <a:bodyPr/>
                    <a:lstStyle/>
                    <a:p>
                      <a:r>
                        <a:rPr kumimoji="1" lang="ja-JP" altLang="en-US" sz="1100" b="1" dirty="0"/>
                        <a:t>運用方針</a:t>
                      </a:r>
                    </a:p>
                  </a:txBody>
                  <a:tcPr anchor="ctr">
                    <a:lnR w="6350" cap="flat" cmpd="sng" algn="ctr">
                      <a:solidFill>
                        <a:schemeClr val="accent5"/>
                      </a:solidFill>
                      <a:prstDash val="solid"/>
                      <a:round/>
                      <a:headEnd type="none" w="med" len="med"/>
                      <a:tailEnd type="none" w="med" len="med"/>
                    </a:lnR>
                  </a:tcPr>
                </a:tc>
                <a:tc>
                  <a:txBody>
                    <a:bodyPr/>
                    <a:lstStyle/>
                    <a:p>
                      <a:r>
                        <a:rPr kumimoji="1" lang="en-US" altLang="ja-JP" sz="1100" dirty="0"/>
                        <a:t>P22</a:t>
                      </a:r>
                      <a:r>
                        <a:rPr kumimoji="1" lang="ja-JP" altLang="en-US" sz="1100" dirty="0"/>
                        <a:t>～</a:t>
                      </a:r>
                      <a:r>
                        <a:rPr kumimoji="1" lang="en-US" altLang="ja-JP" sz="1100" dirty="0"/>
                        <a:t>23</a:t>
                      </a:r>
                      <a:endParaRPr kumimoji="1" lang="ja-JP" altLang="en-US" sz="1100" dirty="0"/>
                    </a:p>
                  </a:txBody>
                  <a:tcPr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marL="0" indent="0">
                        <a:buFont typeface="Arial" panose="020B0604020202020204" pitchFamily="34" charset="0"/>
                        <a:buNone/>
                      </a:pPr>
                      <a:r>
                        <a:rPr kumimoji="1" lang="ja-JP" altLang="en-US" sz="1100" dirty="0"/>
                        <a:t>共通</a:t>
                      </a:r>
                    </a:p>
                  </a:txBody>
                  <a:tcPr anchor="ctr">
                    <a:lnL w="635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87806711"/>
                  </a:ext>
                </a:extLst>
              </a:tr>
            </a:tbl>
          </a:graphicData>
        </a:graphic>
      </p:graphicFrame>
      <p:sp>
        <p:nvSpPr>
          <p:cNvPr id="11" name="右中かっこ 10">
            <a:extLst>
              <a:ext uri="{FF2B5EF4-FFF2-40B4-BE49-F238E27FC236}">
                <a16:creationId xmlns:a16="http://schemas.microsoft.com/office/drawing/2014/main" id="{6D1770C7-E9E0-1180-8DF1-F5CC660FE051}"/>
              </a:ext>
            </a:extLst>
          </p:cNvPr>
          <p:cNvSpPr/>
          <p:nvPr/>
        </p:nvSpPr>
        <p:spPr>
          <a:xfrm>
            <a:off x="8584324" y="4311869"/>
            <a:ext cx="283599" cy="843456"/>
          </a:xfrm>
          <a:prstGeom prst="rightBrace">
            <a:avLst>
              <a:gd name="adj1" fmla="val 69483"/>
              <a:gd name="adj2" fmla="val 50000"/>
            </a:avLst>
          </a:prstGeom>
          <a:noFill/>
          <a:ln w="38100">
            <a:solidFill>
              <a:schemeClr val="accent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olidFill>
            </a:endParaRPr>
          </a:p>
        </p:txBody>
      </p:sp>
      <p:sp>
        <p:nvSpPr>
          <p:cNvPr id="12" name="テキスト ボックス 11">
            <a:extLst>
              <a:ext uri="{FF2B5EF4-FFF2-40B4-BE49-F238E27FC236}">
                <a16:creationId xmlns:a16="http://schemas.microsoft.com/office/drawing/2014/main" id="{6F7A38DA-0D5D-F421-705F-454494404B44}"/>
              </a:ext>
            </a:extLst>
          </p:cNvPr>
          <p:cNvSpPr txBox="1"/>
          <p:nvPr/>
        </p:nvSpPr>
        <p:spPr>
          <a:xfrm>
            <a:off x="8867923" y="4501212"/>
            <a:ext cx="906698" cy="523220"/>
          </a:xfrm>
          <a:prstGeom prst="rect">
            <a:avLst/>
          </a:prstGeom>
          <a:noFill/>
        </p:spPr>
        <p:txBody>
          <a:bodyPr wrap="square" rtlCol="0">
            <a:spAutoFit/>
          </a:bodyPr>
          <a:lstStyle/>
          <a:p>
            <a:r>
              <a:rPr kumimoji="1" lang="ja-JP" altLang="en-US" sz="1400" b="1" dirty="0"/>
              <a:t>どちらかを選択</a:t>
            </a:r>
          </a:p>
        </p:txBody>
      </p:sp>
    </p:spTree>
    <p:extLst>
      <p:ext uri="{BB962C8B-B14F-4D97-AF65-F5344CB8AC3E}">
        <p14:creationId xmlns:p14="http://schemas.microsoft.com/office/powerpoint/2010/main" val="1905308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5F4C28E-5B7D-4DE6-89D0-846B974A8CC0}"/>
              </a:ext>
            </a:extLst>
          </p:cNvPr>
          <p:cNvSpPr>
            <a:spLocks noGrp="1"/>
          </p:cNvSpPr>
          <p:nvPr>
            <p:ph type="title"/>
          </p:nvPr>
        </p:nvSpPr>
        <p:spPr/>
        <p:txBody>
          <a:bodyPr>
            <a:normAutofit/>
          </a:bodyPr>
          <a:lstStyle/>
          <a:p>
            <a:r>
              <a:rPr lang="en-US" altLang="ja-JP" dirty="0"/>
              <a:t>1on1</a:t>
            </a:r>
            <a:r>
              <a:rPr lang="ja-JP" altLang="en-US" dirty="0"/>
              <a:t>でインサイズを活用する理由</a:t>
            </a:r>
          </a:p>
        </p:txBody>
      </p:sp>
      <p:sp>
        <p:nvSpPr>
          <p:cNvPr id="4" name="角丸四角形 3">
            <a:extLst>
              <a:ext uri="{FF2B5EF4-FFF2-40B4-BE49-F238E27FC236}">
                <a16:creationId xmlns:a16="http://schemas.microsoft.com/office/drawing/2014/main" id="{DFCC5F3A-D91F-162E-CC86-8682E4B0167C}"/>
              </a:ext>
            </a:extLst>
          </p:cNvPr>
          <p:cNvSpPr/>
          <p:nvPr/>
        </p:nvSpPr>
        <p:spPr>
          <a:xfrm>
            <a:off x="465221" y="1848359"/>
            <a:ext cx="3994484" cy="2021306"/>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a:extLst>
              <a:ext uri="{FF2B5EF4-FFF2-40B4-BE49-F238E27FC236}">
                <a16:creationId xmlns:a16="http://schemas.microsoft.com/office/drawing/2014/main" id="{C296D6A6-86F8-9088-11E0-ECD6CD43F539}"/>
              </a:ext>
            </a:extLst>
          </p:cNvPr>
          <p:cNvSpPr/>
          <p:nvPr/>
        </p:nvSpPr>
        <p:spPr>
          <a:xfrm>
            <a:off x="465221" y="4387563"/>
            <a:ext cx="3994484" cy="2021306"/>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6">
            <a:extLst>
              <a:ext uri="{FF2B5EF4-FFF2-40B4-BE49-F238E27FC236}">
                <a16:creationId xmlns:a16="http://schemas.microsoft.com/office/drawing/2014/main" id="{8390568D-AF4A-7ACC-4177-F85EE44B13B4}"/>
              </a:ext>
            </a:extLst>
          </p:cNvPr>
          <p:cNvSpPr/>
          <p:nvPr/>
        </p:nvSpPr>
        <p:spPr>
          <a:xfrm>
            <a:off x="809100" y="1646340"/>
            <a:ext cx="3306725" cy="40403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bg2"/>
                </a:solidFill>
              </a:rPr>
              <a:t>アンケート</a:t>
            </a:r>
          </a:p>
        </p:txBody>
      </p:sp>
      <p:sp>
        <p:nvSpPr>
          <p:cNvPr id="7" name="テキスト ボックス 6">
            <a:extLst>
              <a:ext uri="{FF2B5EF4-FFF2-40B4-BE49-F238E27FC236}">
                <a16:creationId xmlns:a16="http://schemas.microsoft.com/office/drawing/2014/main" id="{5D1DE79F-89B7-4DDE-0190-68BF4B59A9FC}"/>
              </a:ext>
            </a:extLst>
          </p:cNvPr>
          <p:cNvSpPr txBox="1"/>
          <p:nvPr/>
        </p:nvSpPr>
        <p:spPr>
          <a:xfrm>
            <a:off x="745816" y="2138580"/>
            <a:ext cx="3433291" cy="961482"/>
          </a:xfrm>
          <a:prstGeom prst="rect">
            <a:avLst/>
          </a:prstGeom>
          <a:noFill/>
        </p:spPr>
        <p:txBody>
          <a:bodyPr wrap="square" rtlCol="0">
            <a:spAutoFit/>
          </a:bodyPr>
          <a:lstStyle/>
          <a:p>
            <a:pPr>
              <a:lnSpc>
                <a:spcPct val="120000"/>
              </a:lnSpc>
            </a:pPr>
            <a:r>
              <a:rPr kumimoji="1" lang="ja-JP" altLang="en-US" sz="1600" b="1" dirty="0"/>
              <a:t>上司が、メンバー</a:t>
            </a:r>
            <a:endParaRPr kumimoji="1" lang="en-US" altLang="ja-JP" sz="1600" b="1" dirty="0"/>
          </a:p>
          <a:p>
            <a:pPr>
              <a:lnSpc>
                <a:spcPct val="120000"/>
              </a:lnSpc>
            </a:pPr>
            <a:r>
              <a:rPr kumimoji="1" lang="ja-JP" altLang="en-US" sz="1600" b="1" dirty="0"/>
              <a:t>一人ひとりに合わせて</a:t>
            </a:r>
            <a:br>
              <a:rPr kumimoji="1" lang="en-US" altLang="ja-JP" sz="1600" b="1" dirty="0"/>
            </a:br>
            <a:r>
              <a:rPr kumimoji="1" lang="ja-JP" altLang="en-US" sz="1600" b="1" dirty="0"/>
              <a:t>話したいテーマを検討できる</a:t>
            </a:r>
          </a:p>
        </p:txBody>
      </p:sp>
      <p:pic>
        <p:nvPicPr>
          <p:cNvPr id="8" name="図 7">
            <a:extLst>
              <a:ext uri="{FF2B5EF4-FFF2-40B4-BE49-F238E27FC236}">
                <a16:creationId xmlns:a16="http://schemas.microsoft.com/office/drawing/2014/main" id="{46A2A1D7-4CB2-E885-4614-8470F8507277}"/>
              </a:ext>
            </a:extLst>
          </p:cNvPr>
          <p:cNvPicPr>
            <a:picLocks noChangeAspect="1"/>
          </p:cNvPicPr>
          <p:nvPr/>
        </p:nvPicPr>
        <p:blipFill>
          <a:blip r:embed="rId3"/>
          <a:stretch>
            <a:fillRect/>
          </a:stretch>
        </p:blipFill>
        <p:spPr>
          <a:xfrm>
            <a:off x="3466630" y="2803160"/>
            <a:ext cx="782126" cy="881477"/>
          </a:xfrm>
          <a:prstGeom prst="rect">
            <a:avLst/>
          </a:prstGeom>
        </p:spPr>
      </p:pic>
      <p:sp>
        <p:nvSpPr>
          <p:cNvPr id="9" name="角丸四角形 9">
            <a:extLst>
              <a:ext uri="{FF2B5EF4-FFF2-40B4-BE49-F238E27FC236}">
                <a16:creationId xmlns:a16="http://schemas.microsoft.com/office/drawing/2014/main" id="{3DBF865C-1964-504A-D8C5-90C4AA008D73}"/>
              </a:ext>
            </a:extLst>
          </p:cNvPr>
          <p:cNvSpPr/>
          <p:nvPr/>
        </p:nvSpPr>
        <p:spPr>
          <a:xfrm>
            <a:off x="809100" y="4206809"/>
            <a:ext cx="3306725" cy="404037"/>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a:solidFill>
                  <a:schemeClr val="bg2"/>
                </a:solidFill>
              </a:rPr>
              <a:t>1on1</a:t>
            </a:r>
            <a:endParaRPr kumimoji="1" lang="ja-JP" altLang="en-US" b="1">
              <a:solidFill>
                <a:schemeClr val="bg2"/>
              </a:solidFill>
            </a:endParaRPr>
          </a:p>
        </p:txBody>
      </p:sp>
      <p:sp>
        <p:nvSpPr>
          <p:cNvPr id="10" name="テキスト ボックス 9">
            <a:extLst>
              <a:ext uri="{FF2B5EF4-FFF2-40B4-BE49-F238E27FC236}">
                <a16:creationId xmlns:a16="http://schemas.microsoft.com/office/drawing/2014/main" id="{05AD6AC1-8562-D640-0012-EFC260D2B536}"/>
              </a:ext>
            </a:extLst>
          </p:cNvPr>
          <p:cNvSpPr txBox="1"/>
          <p:nvPr/>
        </p:nvSpPr>
        <p:spPr>
          <a:xfrm>
            <a:off x="745816" y="4717475"/>
            <a:ext cx="3433291" cy="961482"/>
          </a:xfrm>
          <a:prstGeom prst="rect">
            <a:avLst/>
          </a:prstGeom>
          <a:noFill/>
        </p:spPr>
        <p:txBody>
          <a:bodyPr wrap="square" rtlCol="0">
            <a:spAutoFit/>
          </a:bodyPr>
          <a:lstStyle/>
          <a:p>
            <a:pPr>
              <a:lnSpc>
                <a:spcPct val="120000"/>
              </a:lnSpc>
            </a:pPr>
            <a:r>
              <a:rPr kumimoji="1" lang="ja-JP" altLang="en-US" sz="1600" b="1"/>
              <a:t>アンケートがない時期でも、</a:t>
            </a:r>
            <a:endParaRPr kumimoji="1" lang="en-US" altLang="ja-JP" sz="1600" b="1"/>
          </a:p>
          <a:p>
            <a:pPr>
              <a:lnSpc>
                <a:spcPct val="120000"/>
              </a:lnSpc>
            </a:pPr>
            <a:r>
              <a:rPr kumimoji="1" lang="ja-JP" altLang="en-US" sz="1600" b="1"/>
              <a:t>メンバーが自分で</a:t>
            </a:r>
            <a:endParaRPr kumimoji="1" lang="en-US" altLang="ja-JP" sz="1600" b="1"/>
          </a:p>
          <a:p>
            <a:pPr>
              <a:lnSpc>
                <a:spcPct val="120000"/>
              </a:lnSpc>
            </a:pPr>
            <a:r>
              <a:rPr kumimoji="1" lang="ja-JP" altLang="en-US" sz="1600" b="1"/>
              <a:t>話したいテーマを申請できる</a:t>
            </a:r>
          </a:p>
        </p:txBody>
      </p:sp>
      <p:pic>
        <p:nvPicPr>
          <p:cNvPr id="11" name="図 10">
            <a:extLst>
              <a:ext uri="{FF2B5EF4-FFF2-40B4-BE49-F238E27FC236}">
                <a16:creationId xmlns:a16="http://schemas.microsoft.com/office/drawing/2014/main" id="{6A38B31B-02DB-289D-00B9-963A2E1F6D3E}"/>
              </a:ext>
            </a:extLst>
          </p:cNvPr>
          <p:cNvPicPr>
            <a:picLocks noChangeAspect="1"/>
          </p:cNvPicPr>
          <p:nvPr/>
        </p:nvPicPr>
        <p:blipFill>
          <a:blip r:embed="rId4"/>
          <a:stretch>
            <a:fillRect/>
          </a:stretch>
        </p:blipFill>
        <p:spPr>
          <a:xfrm>
            <a:off x="3398895" y="5414820"/>
            <a:ext cx="945623" cy="792914"/>
          </a:xfrm>
          <a:prstGeom prst="rect">
            <a:avLst/>
          </a:prstGeom>
        </p:spPr>
      </p:pic>
      <p:sp>
        <p:nvSpPr>
          <p:cNvPr id="12" name="十字形 11">
            <a:extLst>
              <a:ext uri="{FF2B5EF4-FFF2-40B4-BE49-F238E27FC236}">
                <a16:creationId xmlns:a16="http://schemas.microsoft.com/office/drawing/2014/main" id="{579E9124-1903-4FFA-AA3F-681CD6B2CF07}"/>
              </a:ext>
            </a:extLst>
          </p:cNvPr>
          <p:cNvSpPr/>
          <p:nvPr/>
        </p:nvSpPr>
        <p:spPr>
          <a:xfrm>
            <a:off x="2195761" y="3701221"/>
            <a:ext cx="533400" cy="533400"/>
          </a:xfrm>
          <a:prstGeom prst="plus">
            <a:avLst/>
          </a:prstGeom>
          <a:solidFill>
            <a:schemeClr val="tx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トライプ矢印 13">
            <a:extLst>
              <a:ext uri="{FF2B5EF4-FFF2-40B4-BE49-F238E27FC236}">
                <a16:creationId xmlns:a16="http://schemas.microsoft.com/office/drawing/2014/main" id="{F7435ADC-DF27-1F7C-272B-AB3EA6B83894}"/>
              </a:ext>
            </a:extLst>
          </p:cNvPr>
          <p:cNvSpPr/>
          <p:nvPr/>
        </p:nvSpPr>
        <p:spPr>
          <a:xfrm>
            <a:off x="4690447" y="3351640"/>
            <a:ext cx="1219200" cy="1600230"/>
          </a:xfrm>
          <a:prstGeom prst="stripedRightArrow">
            <a:avLst/>
          </a:prstGeom>
          <a:gradFill flip="none" rotWithShape="1">
            <a:gsLst>
              <a:gs pos="0">
                <a:srgbClr val="FF7E7F"/>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6645B383-0CF7-3D91-583B-8FA44376D7B1}"/>
              </a:ext>
            </a:extLst>
          </p:cNvPr>
          <p:cNvSpPr txBox="1"/>
          <p:nvPr/>
        </p:nvSpPr>
        <p:spPr>
          <a:xfrm>
            <a:off x="6048945" y="2335737"/>
            <a:ext cx="3433291" cy="1543756"/>
          </a:xfrm>
          <a:prstGeom prst="rect">
            <a:avLst/>
          </a:prstGeom>
          <a:noFill/>
        </p:spPr>
        <p:txBody>
          <a:bodyPr wrap="square" rtlCol="0">
            <a:spAutoFit/>
          </a:bodyPr>
          <a:lstStyle/>
          <a:p>
            <a:pPr algn="ctr">
              <a:lnSpc>
                <a:spcPct val="120000"/>
              </a:lnSpc>
            </a:pPr>
            <a:r>
              <a:rPr kumimoji="1" lang="ja-JP" altLang="en-US" sz="1600" b="1" dirty="0"/>
              <a:t>メンバー＋上司</a:t>
            </a:r>
            <a:br>
              <a:rPr kumimoji="1" lang="en-US" altLang="ja-JP" sz="1600" b="1" dirty="0"/>
            </a:br>
            <a:r>
              <a:rPr kumimoji="1" lang="ja-JP" altLang="en-US" sz="1600" b="1" dirty="0"/>
              <a:t>双方にとって</a:t>
            </a:r>
            <a:endParaRPr kumimoji="1" lang="en-US" altLang="ja-JP" sz="1600" b="1" dirty="0"/>
          </a:p>
          <a:p>
            <a:pPr algn="ctr">
              <a:lnSpc>
                <a:spcPct val="120000"/>
              </a:lnSpc>
            </a:pPr>
            <a:r>
              <a:rPr kumimoji="1" lang="ja-JP" altLang="en-US" sz="2400" b="1" dirty="0">
                <a:solidFill>
                  <a:schemeClr val="accent4"/>
                </a:solidFill>
              </a:rPr>
              <a:t>有意義な</a:t>
            </a:r>
            <a:br>
              <a:rPr kumimoji="1" lang="en-US" altLang="ja-JP" sz="2400" b="1" dirty="0">
                <a:solidFill>
                  <a:schemeClr val="accent4"/>
                </a:solidFill>
              </a:rPr>
            </a:br>
            <a:r>
              <a:rPr kumimoji="1" lang="en-US" altLang="ja-JP" sz="2400" b="1" dirty="0">
                <a:solidFill>
                  <a:schemeClr val="accent4"/>
                </a:solidFill>
              </a:rPr>
              <a:t>1on1</a:t>
            </a:r>
            <a:r>
              <a:rPr kumimoji="1" lang="ja-JP" altLang="en-US" sz="2400" b="1" dirty="0">
                <a:solidFill>
                  <a:schemeClr val="accent4"/>
                </a:solidFill>
              </a:rPr>
              <a:t>の実現</a:t>
            </a:r>
            <a:r>
              <a:rPr kumimoji="1" lang="ja-JP" altLang="en-US" sz="1600" b="1" dirty="0"/>
              <a:t>へ！</a:t>
            </a:r>
          </a:p>
        </p:txBody>
      </p:sp>
      <p:cxnSp>
        <p:nvCxnSpPr>
          <p:cNvPr id="15" name="直線コネクタ 14">
            <a:extLst>
              <a:ext uri="{FF2B5EF4-FFF2-40B4-BE49-F238E27FC236}">
                <a16:creationId xmlns:a16="http://schemas.microsoft.com/office/drawing/2014/main" id="{42EA73E4-53E0-0976-AF5B-FE146FD29662}"/>
              </a:ext>
            </a:extLst>
          </p:cNvPr>
          <p:cNvCxnSpPr/>
          <p:nvPr/>
        </p:nvCxnSpPr>
        <p:spPr>
          <a:xfrm>
            <a:off x="5702300" y="2739989"/>
            <a:ext cx="693291" cy="786434"/>
          </a:xfrm>
          <a:prstGeom prst="line">
            <a:avLst/>
          </a:prstGeom>
        </p:spPr>
        <p:style>
          <a:lnRef idx="1">
            <a:schemeClr val="dk1"/>
          </a:lnRef>
          <a:fillRef idx="0">
            <a:schemeClr val="dk1"/>
          </a:fillRef>
          <a:effectRef idx="0">
            <a:schemeClr val="dk1"/>
          </a:effectRef>
          <a:fontRef idx="minor">
            <a:schemeClr val="tx1"/>
          </a:fontRef>
        </p:style>
      </p:cxnSp>
      <p:cxnSp>
        <p:nvCxnSpPr>
          <p:cNvPr id="16" name="直線コネクタ 15">
            <a:extLst>
              <a:ext uri="{FF2B5EF4-FFF2-40B4-BE49-F238E27FC236}">
                <a16:creationId xmlns:a16="http://schemas.microsoft.com/office/drawing/2014/main" id="{B13E457B-4B0E-BB31-2919-8C64654676CC}"/>
              </a:ext>
            </a:extLst>
          </p:cNvPr>
          <p:cNvCxnSpPr>
            <a:cxnSpLocks/>
          </p:cNvCxnSpPr>
          <p:nvPr/>
        </p:nvCxnSpPr>
        <p:spPr>
          <a:xfrm flipH="1">
            <a:off x="9052159" y="2739989"/>
            <a:ext cx="606788" cy="786434"/>
          </a:xfrm>
          <a:prstGeom prst="line">
            <a:avLst/>
          </a:prstGeom>
        </p:spPr>
        <p:style>
          <a:lnRef idx="1">
            <a:schemeClr val="dk1"/>
          </a:lnRef>
          <a:fillRef idx="0">
            <a:schemeClr val="dk1"/>
          </a:fillRef>
          <a:effectRef idx="0">
            <a:schemeClr val="dk1"/>
          </a:effectRef>
          <a:fontRef idx="minor">
            <a:schemeClr val="tx1"/>
          </a:fontRef>
        </p:style>
      </p:cxnSp>
      <p:pic>
        <p:nvPicPr>
          <p:cNvPr id="17" name="図 16">
            <a:extLst>
              <a:ext uri="{FF2B5EF4-FFF2-40B4-BE49-F238E27FC236}">
                <a16:creationId xmlns:a16="http://schemas.microsoft.com/office/drawing/2014/main" id="{E3F28E91-E9CA-FCCA-C18F-14563A8BEA74}"/>
              </a:ext>
            </a:extLst>
          </p:cNvPr>
          <p:cNvPicPr>
            <a:picLocks noChangeAspect="1"/>
          </p:cNvPicPr>
          <p:nvPr/>
        </p:nvPicPr>
        <p:blipFill>
          <a:blip r:embed="rId5"/>
          <a:stretch>
            <a:fillRect/>
          </a:stretch>
        </p:blipFill>
        <p:spPr>
          <a:xfrm>
            <a:off x="6593117" y="3978276"/>
            <a:ext cx="2344945" cy="1959068"/>
          </a:xfrm>
          <a:prstGeom prst="rect">
            <a:avLst/>
          </a:prstGeom>
        </p:spPr>
      </p:pic>
      <p:sp>
        <p:nvSpPr>
          <p:cNvPr id="18" name="四角形: 角を丸くする 17">
            <a:extLst>
              <a:ext uri="{FF2B5EF4-FFF2-40B4-BE49-F238E27FC236}">
                <a16:creationId xmlns:a16="http://schemas.microsoft.com/office/drawing/2014/main" id="{868FD9AA-9DD1-5841-2090-3602C0AB489D}"/>
              </a:ext>
            </a:extLst>
          </p:cNvPr>
          <p:cNvSpPr/>
          <p:nvPr/>
        </p:nvSpPr>
        <p:spPr>
          <a:xfrm>
            <a:off x="327897" y="803389"/>
            <a:ext cx="9250206" cy="689206"/>
          </a:xfrm>
          <a:prstGeom prst="roundRect">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pPr>
              <a:lnSpc>
                <a:spcPct val="130000"/>
              </a:lnSpc>
            </a:pPr>
            <a:r>
              <a:rPr kumimoji="1" lang="ja-JP" altLang="en-US" sz="1600" b="1">
                <a:solidFill>
                  <a:schemeClr val="tx1"/>
                </a:solidFill>
                <a:latin typeface="Yu Gothic" panose="020B0400000000000000" pitchFamily="34" charset="-128"/>
                <a:ea typeface="Yu Gothic" panose="020B0400000000000000" pitchFamily="34" charset="-128"/>
              </a:rPr>
              <a:t>皆さんのコンディション＋皆さんが話したいことを事前に把握することで、</a:t>
            </a:r>
            <a:endParaRPr kumimoji="1" lang="en-US" altLang="ja-JP" sz="1600" b="1">
              <a:solidFill>
                <a:schemeClr val="tx1"/>
              </a:solidFill>
              <a:latin typeface="Yu Gothic" panose="020B0400000000000000" pitchFamily="34" charset="-128"/>
              <a:ea typeface="Yu Gothic" panose="020B0400000000000000" pitchFamily="34" charset="-128"/>
            </a:endParaRPr>
          </a:p>
          <a:p>
            <a:pPr>
              <a:lnSpc>
                <a:spcPct val="130000"/>
              </a:lnSpc>
            </a:pPr>
            <a:r>
              <a:rPr kumimoji="1" lang="ja-JP" altLang="en-US" sz="1600" b="1">
                <a:solidFill>
                  <a:schemeClr val="tx1"/>
                </a:solidFill>
                <a:latin typeface="Yu Gothic" panose="020B0400000000000000" pitchFamily="34" charset="-128"/>
                <a:ea typeface="Yu Gothic" panose="020B0400000000000000" pitchFamily="34" charset="-128"/>
              </a:rPr>
              <a:t>有意義な</a:t>
            </a:r>
            <a:r>
              <a:rPr kumimoji="1" lang="en-US" altLang="ja-JP" sz="1600" b="1">
                <a:solidFill>
                  <a:schemeClr val="tx1"/>
                </a:solidFill>
                <a:latin typeface="Yu Gothic" panose="020B0400000000000000" pitchFamily="34" charset="-128"/>
                <a:ea typeface="Yu Gothic" panose="020B0400000000000000" pitchFamily="34" charset="-128"/>
              </a:rPr>
              <a:t>1on1</a:t>
            </a:r>
            <a:r>
              <a:rPr kumimoji="1" lang="ja-JP" altLang="en-US" sz="1600" b="1">
                <a:solidFill>
                  <a:schemeClr val="tx1"/>
                </a:solidFill>
                <a:latin typeface="Yu Gothic" panose="020B0400000000000000" pitchFamily="34" charset="-128"/>
                <a:ea typeface="Yu Gothic" panose="020B0400000000000000" pitchFamily="34" charset="-128"/>
              </a:rPr>
              <a:t>を実現します。</a:t>
            </a:r>
            <a:endParaRPr kumimoji="1" lang="en-US" altLang="ja-JP" sz="1600" b="1">
              <a:solidFill>
                <a:schemeClr val="tx1"/>
              </a:solidFill>
              <a:latin typeface="Yu Gothic" panose="020B0400000000000000" pitchFamily="34" charset="-128"/>
              <a:ea typeface="Yu Gothic" panose="020B0400000000000000" pitchFamily="34" charset="-128"/>
            </a:endParaRPr>
          </a:p>
        </p:txBody>
      </p:sp>
      <p:sp>
        <p:nvSpPr>
          <p:cNvPr id="19" name="四角形: 角を丸くする 18">
            <a:extLst>
              <a:ext uri="{FF2B5EF4-FFF2-40B4-BE49-F238E27FC236}">
                <a16:creationId xmlns:a16="http://schemas.microsoft.com/office/drawing/2014/main" id="{DC7EB09A-38FC-7DB8-3572-FDF58D4E3875}"/>
              </a:ext>
            </a:extLst>
          </p:cNvPr>
          <p:cNvSpPr/>
          <p:nvPr/>
        </p:nvSpPr>
        <p:spPr>
          <a:xfrm>
            <a:off x="809100" y="3153376"/>
            <a:ext cx="2281084" cy="482249"/>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accent1"/>
                </a:solidFill>
              </a:rPr>
              <a:t>上司から</a:t>
            </a:r>
            <a:r>
              <a:rPr kumimoji="1" lang="ja-JP" altLang="en-US" sz="1100" b="1" dirty="0">
                <a:solidFill>
                  <a:schemeClr val="accent1"/>
                </a:solidFill>
              </a:rPr>
              <a:t>の対話</a:t>
            </a:r>
            <a:endParaRPr kumimoji="1" lang="ja-JP" altLang="en-US" sz="1200" b="1" dirty="0">
              <a:solidFill>
                <a:schemeClr val="accent1"/>
              </a:solidFill>
            </a:endParaRPr>
          </a:p>
        </p:txBody>
      </p:sp>
      <p:sp>
        <p:nvSpPr>
          <p:cNvPr id="20" name="四角形: 角を丸くする 19">
            <a:extLst>
              <a:ext uri="{FF2B5EF4-FFF2-40B4-BE49-F238E27FC236}">
                <a16:creationId xmlns:a16="http://schemas.microsoft.com/office/drawing/2014/main" id="{2811667E-4BCC-BF0E-E026-D52C6CB84949}"/>
              </a:ext>
            </a:extLst>
          </p:cNvPr>
          <p:cNvSpPr/>
          <p:nvPr/>
        </p:nvSpPr>
        <p:spPr>
          <a:xfrm>
            <a:off x="809100" y="5785586"/>
            <a:ext cx="2281084" cy="482249"/>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accent5"/>
                </a:solidFill>
              </a:rPr>
              <a:t>メンバーから</a:t>
            </a:r>
            <a:r>
              <a:rPr kumimoji="1" lang="ja-JP" altLang="en-US" sz="1100" b="1">
                <a:solidFill>
                  <a:schemeClr val="accent5"/>
                </a:solidFill>
              </a:rPr>
              <a:t>の対話</a:t>
            </a:r>
            <a:endParaRPr kumimoji="1" lang="ja-JP" altLang="en-US" sz="1200" b="1">
              <a:solidFill>
                <a:schemeClr val="accent5"/>
              </a:solidFill>
            </a:endParaRPr>
          </a:p>
        </p:txBody>
      </p:sp>
    </p:spTree>
    <p:extLst>
      <p:ext uri="{BB962C8B-B14F-4D97-AF65-F5344CB8AC3E}">
        <p14:creationId xmlns:p14="http://schemas.microsoft.com/office/powerpoint/2010/main" val="2054945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5F4C28E-5B7D-4DE6-89D0-846B974A8CC0}"/>
              </a:ext>
            </a:extLst>
          </p:cNvPr>
          <p:cNvSpPr>
            <a:spLocks noGrp="1"/>
          </p:cNvSpPr>
          <p:nvPr>
            <p:ph type="title"/>
          </p:nvPr>
        </p:nvSpPr>
        <p:spPr/>
        <p:txBody>
          <a:bodyPr>
            <a:normAutofit/>
          </a:bodyPr>
          <a:lstStyle/>
          <a:p>
            <a:r>
              <a:rPr lang="en-US" altLang="ja-JP"/>
              <a:t>1on1</a:t>
            </a:r>
            <a:r>
              <a:rPr lang="ja-JP" altLang="en-US"/>
              <a:t>の流れ</a:t>
            </a:r>
          </a:p>
        </p:txBody>
      </p:sp>
      <p:pic>
        <p:nvPicPr>
          <p:cNvPr id="2" name="グラフィックス 1">
            <a:extLst>
              <a:ext uri="{FF2B5EF4-FFF2-40B4-BE49-F238E27FC236}">
                <a16:creationId xmlns:a16="http://schemas.microsoft.com/office/drawing/2014/main" id="{7FEA771E-2FE8-8C25-7BBA-E40AEC6F52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4104" y="4340138"/>
            <a:ext cx="495942" cy="495942"/>
          </a:xfrm>
          <a:prstGeom prst="rect">
            <a:avLst/>
          </a:prstGeom>
        </p:spPr>
      </p:pic>
      <p:pic>
        <p:nvPicPr>
          <p:cNvPr id="4" name="グラフィックス 3">
            <a:extLst>
              <a:ext uri="{FF2B5EF4-FFF2-40B4-BE49-F238E27FC236}">
                <a16:creationId xmlns:a16="http://schemas.microsoft.com/office/drawing/2014/main" id="{0CD4E9A2-C94C-F56E-1C2C-79B45AA6CC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4104" y="5792612"/>
            <a:ext cx="495942" cy="495942"/>
          </a:xfrm>
          <a:prstGeom prst="rect">
            <a:avLst/>
          </a:prstGeom>
        </p:spPr>
      </p:pic>
      <p:pic>
        <p:nvPicPr>
          <p:cNvPr id="5" name="グラフィックス 4">
            <a:extLst>
              <a:ext uri="{FF2B5EF4-FFF2-40B4-BE49-F238E27FC236}">
                <a16:creationId xmlns:a16="http://schemas.microsoft.com/office/drawing/2014/main" id="{54834BE3-A432-60F1-8948-6646052BA0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4104" y="2782999"/>
            <a:ext cx="495942" cy="495942"/>
          </a:xfrm>
          <a:prstGeom prst="rect">
            <a:avLst/>
          </a:prstGeom>
        </p:spPr>
      </p:pic>
      <p:sp>
        <p:nvSpPr>
          <p:cNvPr id="7" name="テキスト ボックス 6">
            <a:extLst>
              <a:ext uri="{FF2B5EF4-FFF2-40B4-BE49-F238E27FC236}">
                <a16:creationId xmlns:a16="http://schemas.microsoft.com/office/drawing/2014/main" id="{456EBD60-E1ED-9FC9-DFD2-32D4A18CB67F}"/>
              </a:ext>
            </a:extLst>
          </p:cNvPr>
          <p:cNvSpPr txBox="1"/>
          <p:nvPr/>
        </p:nvSpPr>
        <p:spPr>
          <a:xfrm>
            <a:off x="821637" y="2523180"/>
            <a:ext cx="800876" cy="307777"/>
          </a:xfrm>
          <a:prstGeom prst="rect">
            <a:avLst/>
          </a:prstGeom>
          <a:noFill/>
        </p:spPr>
        <p:txBody>
          <a:bodyPr wrap="square" rtlCol="0">
            <a:spAutoFit/>
          </a:bodyPr>
          <a:lstStyle/>
          <a:p>
            <a:pPr algn="ctr"/>
            <a:r>
              <a:rPr kumimoji="1" lang="ja-JP" altLang="en-US" sz="1400" b="1"/>
              <a:t>人事</a:t>
            </a:r>
            <a:endParaRPr kumimoji="1" lang="ja-JP" altLang="en-US" b="1"/>
          </a:p>
        </p:txBody>
      </p:sp>
      <p:sp>
        <p:nvSpPr>
          <p:cNvPr id="8" name="テキスト ボックス 7">
            <a:extLst>
              <a:ext uri="{FF2B5EF4-FFF2-40B4-BE49-F238E27FC236}">
                <a16:creationId xmlns:a16="http://schemas.microsoft.com/office/drawing/2014/main" id="{5231E656-6216-7529-E8A9-5EC0EB1D0BEA}"/>
              </a:ext>
            </a:extLst>
          </p:cNvPr>
          <p:cNvSpPr txBox="1"/>
          <p:nvPr/>
        </p:nvSpPr>
        <p:spPr>
          <a:xfrm>
            <a:off x="506764" y="4091113"/>
            <a:ext cx="1430622" cy="307777"/>
          </a:xfrm>
          <a:prstGeom prst="rect">
            <a:avLst/>
          </a:prstGeom>
          <a:noFill/>
        </p:spPr>
        <p:txBody>
          <a:bodyPr wrap="square" rtlCol="0">
            <a:spAutoFit/>
          </a:bodyPr>
          <a:lstStyle/>
          <a:p>
            <a:pPr algn="ctr"/>
            <a:r>
              <a:rPr kumimoji="1" lang="ja-JP" altLang="en-US" sz="1400" b="1"/>
              <a:t>上司・閲覧者</a:t>
            </a:r>
          </a:p>
        </p:txBody>
      </p:sp>
      <p:sp>
        <p:nvSpPr>
          <p:cNvPr id="9" name="テキスト ボックス 8">
            <a:extLst>
              <a:ext uri="{FF2B5EF4-FFF2-40B4-BE49-F238E27FC236}">
                <a16:creationId xmlns:a16="http://schemas.microsoft.com/office/drawing/2014/main" id="{E5E8C927-B888-4B82-0A2C-054E0D1DFE76}"/>
              </a:ext>
            </a:extLst>
          </p:cNvPr>
          <p:cNvSpPr txBox="1"/>
          <p:nvPr/>
        </p:nvSpPr>
        <p:spPr>
          <a:xfrm>
            <a:off x="506764" y="5575261"/>
            <a:ext cx="1430622" cy="307777"/>
          </a:xfrm>
          <a:prstGeom prst="rect">
            <a:avLst/>
          </a:prstGeom>
          <a:noFill/>
        </p:spPr>
        <p:txBody>
          <a:bodyPr wrap="square" rtlCol="0">
            <a:spAutoFit/>
          </a:bodyPr>
          <a:lstStyle/>
          <a:p>
            <a:pPr algn="ctr"/>
            <a:r>
              <a:rPr kumimoji="1" lang="ja-JP" altLang="en-US" sz="1400" b="1"/>
              <a:t>メンバー</a:t>
            </a:r>
          </a:p>
        </p:txBody>
      </p:sp>
      <p:sp>
        <p:nvSpPr>
          <p:cNvPr id="10" name="四角形: 角を丸くする 9">
            <a:extLst>
              <a:ext uri="{FF2B5EF4-FFF2-40B4-BE49-F238E27FC236}">
                <a16:creationId xmlns:a16="http://schemas.microsoft.com/office/drawing/2014/main" id="{DE0FADC0-B75E-F247-838E-62B622C646D5}"/>
              </a:ext>
            </a:extLst>
          </p:cNvPr>
          <p:cNvSpPr/>
          <p:nvPr/>
        </p:nvSpPr>
        <p:spPr>
          <a:xfrm>
            <a:off x="1804034" y="2577092"/>
            <a:ext cx="1507569" cy="701849"/>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rgbClr val="333333"/>
                </a:solidFill>
                <a:latin typeface="DengXian"/>
                <a:ea typeface="游ゴシック"/>
              </a:rPr>
              <a:t>1on1</a:t>
            </a:r>
            <a:r>
              <a:rPr kumimoji="1" lang="ja-JP" altLang="en-US" sz="1200" b="1">
                <a:solidFill>
                  <a:srgbClr val="333333"/>
                </a:solidFill>
                <a:latin typeface="DengXian"/>
                <a:ea typeface="游ゴシック"/>
              </a:rPr>
              <a:t>案内メール</a:t>
            </a:r>
          </a:p>
        </p:txBody>
      </p:sp>
      <p:sp>
        <p:nvSpPr>
          <p:cNvPr id="12" name="四角形: 角を丸くする 11">
            <a:extLst>
              <a:ext uri="{FF2B5EF4-FFF2-40B4-BE49-F238E27FC236}">
                <a16:creationId xmlns:a16="http://schemas.microsoft.com/office/drawing/2014/main" id="{83CFC49E-23C6-CCD8-1C64-18DFADA3CA00}"/>
              </a:ext>
            </a:extLst>
          </p:cNvPr>
          <p:cNvSpPr/>
          <p:nvPr/>
        </p:nvSpPr>
        <p:spPr>
          <a:xfrm>
            <a:off x="2155216" y="4146629"/>
            <a:ext cx="1507569" cy="701849"/>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DengXian"/>
                <a:ea typeface="游ゴシック"/>
              </a:rPr>
              <a:t>初期設定</a:t>
            </a:r>
            <a:br>
              <a:rPr kumimoji="1" lang="en-US" altLang="ja-JP" sz="1200" b="1">
                <a:solidFill>
                  <a:schemeClr val="tx1"/>
                </a:solidFill>
                <a:latin typeface="DengXian"/>
                <a:ea typeface="游ゴシック"/>
              </a:rPr>
            </a:br>
            <a:r>
              <a:rPr kumimoji="1" lang="ja-JP" altLang="en-US" sz="900" b="1">
                <a:solidFill>
                  <a:schemeClr val="tx1"/>
                </a:solidFill>
                <a:latin typeface="DengXian"/>
                <a:ea typeface="游ゴシック"/>
              </a:rPr>
              <a:t>（</a:t>
            </a:r>
            <a:r>
              <a:rPr kumimoji="1" lang="en-US" altLang="ja-JP" sz="900" b="1">
                <a:solidFill>
                  <a:schemeClr val="tx1"/>
                </a:solidFill>
                <a:latin typeface="DengXian"/>
                <a:ea typeface="游ゴシック"/>
              </a:rPr>
              <a:t>Outlook</a:t>
            </a:r>
            <a:r>
              <a:rPr kumimoji="1" lang="ja-JP" altLang="en-US" sz="900" b="1">
                <a:solidFill>
                  <a:schemeClr val="tx1"/>
                </a:solidFill>
                <a:latin typeface="DengXian"/>
                <a:ea typeface="游ゴシック"/>
              </a:rPr>
              <a:t>連携・通知）</a:t>
            </a:r>
            <a:endParaRPr kumimoji="1" lang="ja-JP" altLang="en-US" sz="1200" b="1">
              <a:solidFill>
                <a:schemeClr val="tx1"/>
              </a:solidFill>
              <a:latin typeface="DengXian"/>
              <a:ea typeface="游ゴシック"/>
            </a:endParaRPr>
          </a:p>
        </p:txBody>
      </p:sp>
      <p:sp>
        <p:nvSpPr>
          <p:cNvPr id="14" name="四角形: 角を丸くする 13">
            <a:extLst>
              <a:ext uri="{FF2B5EF4-FFF2-40B4-BE49-F238E27FC236}">
                <a16:creationId xmlns:a16="http://schemas.microsoft.com/office/drawing/2014/main" id="{4A29492A-0ED3-730E-220C-2CF6A0390D0C}"/>
              </a:ext>
            </a:extLst>
          </p:cNvPr>
          <p:cNvSpPr/>
          <p:nvPr/>
        </p:nvSpPr>
        <p:spPr>
          <a:xfrm>
            <a:off x="2155216" y="5586705"/>
            <a:ext cx="1507569" cy="701849"/>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2"/>
                </a:solidFill>
                <a:latin typeface="DengXian"/>
                <a:ea typeface="游ゴシック"/>
              </a:rPr>
              <a:t>初期設定</a:t>
            </a:r>
            <a:br>
              <a:rPr kumimoji="1" lang="en-US" altLang="ja-JP" sz="1200" b="1">
                <a:solidFill>
                  <a:schemeClr val="bg2"/>
                </a:solidFill>
                <a:latin typeface="DengXian"/>
                <a:ea typeface="游ゴシック"/>
              </a:rPr>
            </a:br>
            <a:r>
              <a:rPr kumimoji="1" lang="ja-JP" altLang="en-US" sz="900" b="1">
                <a:solidFill>
                  <a:schemeClr val="bg2"/>
                </a:solidFill>
                <a:latin typeface="DengXian"/>
                <a:ea typeface="游ゴシック"/>
              </a:rPr>
              <a:t>（</a:t>
            </a:r>
            <a:r>
              <a:rPr kumimoji="1" lang="en-US" altLang="ja-JP" sz="900" b="1">
                <a:solidFill>
                  <a:schemeClr val="bg2"/>
                </a:solidFill>
                <a:latin typeface="DengXian"/>
                <a:ea typeface="游ゴシック"/>
              </a:rPr>
              <a:t>Outlook</a:t>
            </a:r>
            <a:r>
              <a:rPr kumimoji="1" lang="ja-JP" altLang="en-US" sz="900" b="1">
                <a:solidFill>
                  <a:schemeClr val="bg2"/>
                </a:solidFill>
                <a:latin typeface="DengXian"/>
                <a:ea typeface="游ゴシック"/>
              </a:rPr>
              <a:t>連携・通知）</a:t>
            </a:r>
            <a:endParaRPr kumimoji="1" lang="ja-JP" altLang="en-US" sz="1200" b="1">
              <a:solidFill>
                <a:schemeClr val="bg2"/>
              </a:solidFill>
              <a:latin typeface="DengXian"/>
              <a:ea typeface="游ゴシック"/>
            </a:endParaRPr>
          </a:p>
        </p:txBody>
      </p:sp>
      <p:sp>
        <p:nvSpPr>
          <p:cNvPr id="24" name="四角形: 角を丸くする 23">
            <a:extLst>
              <a:ext uri="{FF2B5EF4-FFF2-40B4-BE49-F238E27FC236}">
                <a16:creationId xmlns:a16="http://schemas.microsoft.com/office/drawing/2014/main" id="{350F8B91-D2E7-9B2D-D644-354E9840632B}"/>
              </a:ext>
            </a:extLst>
          </p:cNvPr>
          <p:cNvSpPr/>
          <p:nvPr/>
        </p:nvSpPr>
        <p:spPr>
          <a:xfrm>
            <a:off x="3984653" y="4151190"/>
            <a:ext cx="997361" cy="720087"/>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DengXian"/>
                <a:ea typeface="游ゴシック"/>
              </a:rPr>
              <a:t>確認</a:t>
            </a:r>
          </a:p>
        </p:txBody>
      </p:sp>
      <p:sp>
        <p:nvSpPr>
          <p:cNvPr id="25" name="四角形: 角を丸くする 24">
            <a:extLst>
              <a:ext uri="{FF2B5EF4-FFF2-40B4-BE49-F238E27FC236}">
                <a16:creationId xmlns:a16="http://schemas.microsoft.com/office/drawing/2014/main" id="{BD3108BF-C051-2F85-7044-A89F3B562613}"/>
              </a:ext>
            </a:extLst>
          </p:cNvPr>
          <p:cNvSpPr/>
          <p:nvPr/>
        </p:nvSpPr>
        <p:spPr>
          <a:xfrm>
            <a:off x="3984653" y="5586705"/>
            <a:ext cx="997361" cy="701849"/>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bg2"/>
                </a:solidFill>
                <a:latin typeface="DengXian"/>
                <a:ea typeface="游ゴシック"/>
              </a:rPr>
              <a:t>1on1</a:t>
            </a:r>
            <a:r>
              <a:rPr kumimoji="1" lang="ja-JP" altLang="en-US" sz="1200" b="1">
                <a:solidFill>
                  <a:schemeClr val="bg2"/>
                </a:solidFill>
                <a:latin typeface="DengXian"/>
                <a:ea typeface="游ゴシック"/>
              </a:rPr>
              <a:t>予定</a:t>
            </a:r>
            <a:br>
              <a:rPr kumimoji="1" lang="en-US" altLang="ja-JP" sz="1200" b="1">
                <a:solidFill>
                  <a:schemeClr val="bg2"/>
                </a:solidFill>
                <a:latin typeface="DengXian"/>
                <a:ea typeface="游ゴシック"/>
              </a:rPr>
            </a:br>
            <a:r>
              <a:rPr kumimoji="1" lang="ja-JP" altLang="en-US" sz="1200" b="1">
                <a:solidFill>
                  <a:schemeClr val="bg2"/>
                </a:solidFill>
                <a:latin typeface="DengXian"/>
                <a:ea typeface="游ゴシック"/>
              </a:rPr>
              <a:t>作成</a:t>
            </a:r>
          </a:p>
        </p:txBody>
      </p:sp>
      <p:cxnSp>
        <p:nvCxnSpPr>
          <p:cNvPr id="27" name="コネクタ: カギ線 26">
            <a:extLst>
              <a:ext uri="{FF2B5EF4-FFF2-40B4-BE49-F238E27FC236}">
                <a16:creationId xmlns:a16="http://schemas.microsoft.com/office/drawing/2014/main" id="{6E7EF87B-FC5F-6CAB-FE16-EB7A6C893C65}"/>
              </a:ext>
            </a:extLst>
          </p:cNvPr>
          <p:cNvCxnSpPr>
            <a:cxnSpLocks/>
            <a:endCxn id="12" idx="1"/>
          </p:cNvCxnSpPr>
          <p:nvPr/>
        </p:nvCxnSpPr>
        <p:spPr>
          <a:xfrm rot="16200000" flipH="1">
            <a:off x="1445259" y="3787596"/>
            <a:ext cx="1218613" cy="201302"/>
          </a:xfrm>
          <a:prstGeom prst="bentConnector2">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9" name="コネクタ: カギ線 28">
            <a:extLst>
              <a:ext uri="{FF2B5EF4-FFF2-40B4-BE49-F238E27FC236}">
                <a16:creationId xmlns:a16="http://schemas.microsoft.com/office/drawing/2014/main" id="{80960F48-2586-F97F-A192-8277DE190D76}"/>
              </a:ext>
            </a:extLst>
          </p:cNvPr>
          <p:cNvCxnSpPr>
            <a:cxnSpLocks/>
            <a:endCxn id="14" idx="1"/>
          </p:cNvCxnSpPr>
          <p:nvPr/>
        </p:nvCxnSpPr>
        <p:spPr>
          <a:xfrm rot="16200000" flipH="1">
            <a:off x="757585" y="4539999"/>
            <a:ext cx="2593958" cy="201303"/>
          </a:xfrm>
          <a:prstGeom prst="bentConnector2">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DB05C781-6AD0-FEAA-CE0F-562A3D02B686}"/>
              </a:ext>
            </a:extLst>
          </p:cNvPr>
          <p:cNvCxnSpPr>
            <a:cxnSpLocks/>
            <a:stCxn id="25" idx="0"/>
            <a:endCxn id="24" idx="2"/>
          </p:cNvCxnSpPr>
          <p:nvPr/>
        </p:nvCxnSpPr>
        <p:spPr>
          <a:xfrm flipV="1">
            <a:off x="4483334" y="4871277"/>
            <a:ext cx="0" cy="715428"/>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7" name="四角形: 角を丸くする 46">
            <a:extLst>
              <a:ext uri="{FF2B5EF4-FFF2-40B4-BE49-F238E27FC236}">
                <a16:creationId xmlns:a16="http://schemas.microsoft.com/office/drawing/2014/main" id="{4C4F006A-2ADF-DC9B-6031-BBF87A806922}"/>
              </a:ext>
            </a:extLst>
          </p:cNvPr>
          <p:cNvSpPr/>
          <p:nvPr/>
        </p:nvSpPr>
        <p:spPr>
          <a:xfrm>
            <a:off x="5277596" y="5586705"/>
            <a:ext cx="997361" cy="701849"/>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2"/>
                </a:solidFill>
                <a:latin typeface="DengXian"/>
                <a:ea typeface="游ゴシック"/>
              </a:rPr>
              <a:t>トピック設定</a:t>
            </a:r>
          </a:p>
        </p:txBody>
      </p:sp>
      <p:sp>
        <p:nvSpPr>
          <p:cNvPr id="48" name="四角形: 角を丸くする 47">
            <a:extLst>
              <a:ext uri="{FF2B5EF4-FFF2-40B4-BE49-F238E27FC236}">
                <a16:creationId xmlns:a16="http://schemas.microsoft.com/office/drawing/2014/main" id="{08F91C9A-6D76-78EC-A32B-25A65F1F0758}"/>
              </a:ext>
            </a:extLst>
          </p:cNvPr>
          <p:cNvSpPr/>
          <p:nvPr/>
        </p:nvSpPr>
        <p:spPr>
          <a:xfrm>
            <a:off x="5277596" y="4123930"/>
            <a:ext cx="997361" cy="701849"/>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DengXian"/>
                <a:ea typeface="游ゴシック"/>
              </a:rPr>
              <a:t>確認</a:t>
            </a:r>
          </a:p>
        </p:txBody>
      </p:sp>
      <p:cxnSp>
        <p:nvCxnSpPr>
          <p:cNvPr id="49" name="直線矢印コネクタ 48">
            <a:extLst>
              <a:ext uri="{FF2B5EF4-FFF2-40B4-BE49-F238E27FC236}">
                <a16:creationId xmlns:a16="http://schemas.microsoft.com/office/drawing/2014/main" id="{AB7C1DAA-E013-B8A3-594D-90952CB54D9C}"/>
              </a:ext>
            </a:extLst>
          </p:cNvPr>
          <p:cNvCxnSpPr>
            <a:cxnSpLocks/>
            <a:stCxn id="25" idx="3"/>
            <a:endCxn id="47" idx="1"/>
          </p:cNvCxnSpPr>
          <p:nvPr/>
        </p:nvCxnSpPr>
        <p:spPr>
          <a:xfrm>
            <a:off x="4982014" y="5937630"/>
            <a:ext cx="295582"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03CAD939-553A-C4EB-380F-D05B31954F24}"/>
              </a:ext>
            </a:extLst>
          </p:cNvPr>
          <p:cNvCxnSpPr>
            <a:cxnSpLocks/>
            <a:stCxn id="47" idx="0"/>
            <a:endCxn id="48" idx="2"/>
          </p:cNvCxnSpPr>
          <p:nvPr/>
        </p:nvCxnSpPr>
        <p:spPr>
          <a:xfrm flipV="1">
            <a:off x="5776277" y="4825779"/>
            <a:ext cx="0" cy="760926"/>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57" name="図 56">
            <a:extLst>
              <a:ext uri="{FF2B5EF4-FFF2-40B4-BE49-F238E27FC236}">
                <a16:creationId xmlns:a16="http://schemas.microsoft.com/office/drawing/2014/main" id="{1AFE9B52-68F7-174F-2EDA-4A53059BCE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27142" y="3391505"/>
            <a:ext cx="251062" cy="251062"/>
          </a:xfrm>
          <a:prstGeom prst="rect">
            <a:avLst/>
          </a:prstGeom>
        </p:spPr>
      </p:pic>
      <p:pic>
        <p:nvPicPr>
          <p:cNvPr id="58" name="図 57">
            <a:extLst>
              <a:ext uri="{FF2B5EF4-FFF2-40B4-BE49-F238E27FC236}">
                <a16:creationId xmlns:a16="http://schemas.microsoft.com/office/drawing/2014/main" id="{D473F8FD-7055-0180-472A-FE1B33F8CD8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9956" y="5028609"/>
            <a:ext cx="251062" cy="251062"/>
          </a:xfrm>
          <a:prstGeom prst="rect">
            <a:avLst/>
          </a:prstGeom>
        </p:spPr>
      </p:pic>
      <p:pic>
        <p:nvPicPr>
          <p:cNvPr id="59" name="図 58">
            <a:extLst>
              <a:ext uri="{FF2B5EF4-FFF2-40B4-BE49-F238E27FC236}">
                <a16:creationId xmlns:a16="http://schemas.microsoft.com/office/drawing/2014/main" id="{309F5ADE-BAAC-15C9-0E85-C5558FCEEE4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55248" y="5028609"/>
            <a:ext cx="251062" cy="251062"/>
          </a:xfrm>
          <a:prstGeom prst="rect">
            <a:avLst/>
          </a:prstGeom>
        </p:spPr>
      </p:pic>
      <p:sp>
        <p:nvSpPr>
          <p:cNvPr id="61" name="四角形: 角を丸くする 60">
            <a:extLst>
              <a:ext uri="{FF2B5EF4-FFF2-40B4-BE49-F238E27FC236}">
                <a16:creationId xmlns:a16="http://schemas.microsoft.com/office/drawing/2014/main" id="{66656C1D-34C9-92FE-FD64-58B17AD7CE1C}"/>
              </a:ext>
            </a:extLst>
          </p:cNvPr>
          <p:cNvSpPr/>
          <p:nvPr/>
        </p:nvSpPr>
        <p:spPr>
          <a:xfrm>
            <a:off x="6579106" y="4123930"/>
            <a:ext cx="997361" cy="2164624"/>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333333"/>
                </a:solidFill>
                <a:effectLst/>
                <a:uLnTx/>
                <a:uFillTx/>
                <a:latin typeface="DengXian"/>
                <a:ea typeface="游ゴシック"/>
                <a:cs typeface="+mn-cs"/>
              </a:rPr>
              <a:t>メモ記入</a:t>
            </a:r>
          </a:p>
        </p:txBody>
      </p:sp>
      <p:cxnSp>
        <p:nvCxnSpPr>
          <p:cNvPr id="62" name="直線矢印コネクタ 61">
            <a:extLst>
              <a:ext uri="{FF2B5EF4-FFF2-40B4-BE49-F238E27FC236}">
                <a16:creationId xmlns:a16="http://schemas.microsoft.com/office/drawing/2014/main" id="{C0E57C2A-270A-A3EC-85FD-7B9A240210AF}"/>
              </a:ext>
            </a:extLst>
          </p:cNvPr>
          <p:cNvCxnSpPr>
            <a:cxnSpLocks/>
            <a:stCxn id="48" idx="3"/>
          </p:cNvCxnSpPr>
          <p:nvPr/>
        </p:nvCxnSpPr>
        <p:spPr>
          <a:xfrm>
            <a:off x="6274957" y="4474855"/>
            <a:ext cx="288000"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CE2D668B-9E97-86AB-5572-2D01AE0A1BA6}"/>
              </a:ext>
            </a:extLst>
          </p:cNvPr>
          <p:cNvCxnSpPr>
            <a:cxnSpLocks/>
          </p:cNvCxnSpPr>
          <p:nvPr/>
        </p:nvCxnSpPr>
        <p:spPr>
          <a:xfrm>
            <a:off x="6274957" y="5937630"/>
            <a:ext cx="288000"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2" name="四角形: 角を丸くする 21">
            <a:extLst>
              <a:ext uri="{FF2B5EF4-FFF2-40B4-BE49-F238E27FC236}">
                <a16:creationId xmlns:a16="http://schemas.microsoft.com/office/drawing/2014/main" id="{76F4F776-73D5-6234-0082-927B71302996}"/>
              </a:ext>
            </a:extLst>
          </p:cNvPr>
          <p:cNvSpPr/>
          <p:nvPr/>
        </p:nvSpPr>
        <p:spPr>
          <a:xfrm>
            <a:off x="7870564" y="4123930"/>
            <a:ext cx="997361" cy="2164624"/>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srgbClr val="333333"/>
                </a:solidFill>
                <a:effectLst/>
                <a:uLnTx/>
                <a:uFillTx/>
                <a:latin typeface="DengXian"/>
                <a:ea typeface="游ゴシック"/>
                <a:cs typeface="+mn-cs"/>
              </a:rPr>
              <a:t>1on1</a:t>
            </a:r>
            <a:r>
              <a:rPr kumimoji="1" lang="ja-JP" altLang="en-US" sz="1200" b="1" i="0" u="none" strike="noStrike" kern="1200" cap="none" spc="0" normalizeH="0" baseline="0" noProof="0">
                <a:ln>
                  <a:noFill/>
                </a:ln>
                <a:solidFill>
                  <a:srgbClr val="333333"/>
                </a:solidFill>
                <a:effectLst/>
                <a:uLnTx/>
                <a:uFillTx/>
                <a:latin typeface="DengXian"/>
                <a:ea typeface="游ゴシック"/>
                <a:cs typeface="+mn-cs"/>
              </a:rPr>
              <a:t>履歴</a:t>
            </a:r>
            <a:br>
              <a:rPr kumimoji="1" lang="en-US" altLang="ja-JP" sz="1200" b="1" i="0" u="none" strike="noStrike" kern="1200" cap="none" spc="0" normalizeH="0" baseline="0" noProof="0">
                <a:ln>
                  <a:noFill/>
                </a:ln>
                <a:solidFill>
                  <a:srgbClr val="333333"/>
                </a:solidFill>
                <a:effectLst/>
                <a:uLnTx/>
                <a:uFillTx/>
                <a:latin typeface="DengXian"/>
                <a:ea typeface="游ゴシック"/>
                <a:cs typeface="+mn-cs"/>
              </a:rPr>
            </a:br>
            <a:r>
              <a:rPr kumimoji="1" lang="ja-JP" altLang="en-US" sz="1200" b="1" i="0" u="none" strike="noStrike" kern="1200" cap="none" spc="0" normalizeH="0" baseline="0" noProof="0">
                <a:ln>
                  <a:noFill/>
                </a:ln>
                <a:solidFill>
                  <a:srgbClr val="333333"/>
                </a:solidFill>
                <a:effectLst/>
                <a:uLnTx/>
                <a:uFillTx/>
                <a:latin typeface="DengXian"/>
                <a:ea typeface="游ゴシック"/>
                <a:cs typeface="+mn-cs"/>
              </a:rPr>
              <a:t>振り返り</a:t>
            </a:r>
          </a:p>
        </p:txBody>
      </p:sp>
      <p:cxnSp>
        <p:nvCxnSpPr>
          <p:cNvPr id="28" name="直線矢印コネクタ 27">
            <a:extLst>
              <a:ext uri="{FF2B5EF4-FFF2-40B4-BE49-F238E27FC236}">
                <a16:creationId xmlns:a16="http://schemas.microsoft.com/office/drawing/2014/main" id="{6042CBD2-B1FA-C8C6-280B-D988325E357C}"/>
              </a:ext>
            </a:extLst>
          </p:cNvPr>
          <p:cNvCxnSpPr>
            <a:cxnSpLocks/>
          </p:cNvCxnSpPr>
          <p:nvPr/>
        </p:nvCxnSpPr>
        <p:spPr>
          <a:xfrm>
            <a:off x="7576467" y="4474855"/>
            <a:ext cx="288000"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0AC6FB33-150C-E575-E397-3B71D09FC3BB}"/>
              </a:ext>
            </a:extLst>
          </p:cNvPr>
          <p:cNvCxnSpPr>
            <a:cxnSpLocks/>
          </p:cNvCxnSpPr>
          <p:nvPr/>
        </p:nvCxnSpPr>
        <p:spPr>
          <a:xfrm>
            <a:off x="7576467" y="5937630"/>
            <a:ext cx="288000"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1" name="矢印: 五方向 30">
            <a:extLst>
              <a:ext uri="{FF2B5EF4-FFF2-40B4-BE49-F238E27FC236}">
                <a16:creationId xmlns:a16="http://schemas.microsoft.com/office/drawing/2014/main" id="{2BDEFEBE-D49D-C4D7-D255-C955CADADBC0}"/>
              </a:ext>
            </a:extLst>
          </p:cNvPr>
          <p:cNvSpPr/>
          <p:nvPr/>
        </p:nvSpPr>
        <p:spPr>
          <a:xfrm>
            <a:off x="1804034" y="2111410"/>
            <a:ext cx="4758923" cy="317296"/>
          </a:xfrm>
          <a:prstGeom prst="homePlate">
            <a:avLst>
              <a:gd name="adj" fmla="val 37084"/>
            </a:avLst>
          </a:prstGeom>
          <a:solidFill>
            <a:schemeClr val="tx1">
              <a:lumMod val="20000"/>
              <a:lumOff val="80000"/>
            </a:schemeClr>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tx1"/>
                </a:solidFill>
              </a:rPr>
              <a:t>1on1</a:t>
            </a:r>
            <a:r>
              <a:rPr kumimoji="1" lang="ja-JP" altLang="en-US" sz="1200" b="1">
                <a:solidFill>
                  <a:schemeClr val="tx1"/>
                </a:solidFill>
              </a:rPr>
              <a:t>前</a:t>
            </a:r>
          </a:p>
        </p:txBody>
      </p:sp>
      <p:sp>
        <p:nvSpPr>
          <p:cNvPr id="32" name="矢印: 五方向 31">
            <a:extLst>
              <a:ext uri="{FF2B5EF4-FFF2-40B4-BE49-F238E27FC236}">
                <a16:creationId xmlns:a16="http://schemas.microsoft.com/office/drawing/2014/main" id="{A1A3CADA-9D49-66E2-9036-3EAD50BB7690}"/>
              </a:ext>
            </a:extLst>
          </p:cNvPr>
          <p:cNvSpPr/>
          <p:nvPr/>
        </p:nvSpPr>
        <p:spPr>
          <a:xfrm>
            <a:off x="6562957" y="2111410"/>
            <a:ext cx="1249251" cy="317296"/>
          </a:xfrm>
          <a:prstGeom prst="homePlate">
            <a:avLst>
              <a:gd name="adj" fmla="val 37084"/>
            </a:avLst>
          </a:prstGeom>
          <a:solidFill>
            <a:schemeClr val="tx1">
              <a:lumMod val="20000"/>
              <a:lumOff val="80000"/>
            </a:schemeClr>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tx1"/>
                </a:solidFill>
              </a:rPr>
              <a:t>1on1</a:t>
            </a:r>
            <a:r>
              <a:rPr kumimoji="1" lang="ja-JP" altLang="en-US" sz="1200" b="1">
                <a:solidFill>
                  <a:schemeClr val="tx1"/>
                </a:solidFill>
              </a:rPr>
              <a:t>中</a:t>
            </a:r>
            <a:endParaRPr kumimoji="1" lang="en-US" altLang="ja-JP" sz="1200" b="1">
              <a:solidFill>
                <a:schemeClr val="tx1"/>
              </a:solidFill>
            </a:endParaRPr>
          </a:p>
        </p:txBody>
      </p:sp>
      <p:sp>
        <p:nvSpPr>
          <p:cNvPr id="33" name="矢印: 五方向 32">
            <a:extLst>
              <a:ext uri="{FF2B5EF4-FFF2-40B4-BE49-F238E27FC236}">
                <a16:creationId xmlns:a16="http://schemas.microsoft.com/office/drawing/2014/main" id="{7D804FAA-9ADB-9A52-E658-BEF599692150}"/>
              </a:ext>
            </a:extLst>
          </p:cNvPr>
          <p:cNvSpPr/>
          <p:nvPr/>
        </p:nvSpPr>
        <p:spPr>
          <a:xfrm>
            <a:off x="7812208" y="2111410"/>
            <a:ext cx="1236599" cy="317296"/>
          </a:xfrm>
          <a:prstGeom prst="homePlate">
            <a:avLst>
              <a:gd name="adj" fmla="val 37084"/>
            </a:avLst>
          </a:prstGeom>
          <a:solidFill>
            <a:schemeClr val="tx1">
              <a:lumMod val="20000"/>
              <a:lumOff val="80000"/>
            </a:schemeClr>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tx1"/>
                </a:solidFill>
              </a:rPr>
              <a:t>1on1</a:t>
            </a:r>
            <a:r>
              <a:rPr kumimoji="1" lang="ja-JP" altLang="en-US" sz="1200" b="1">
                <a:solidFill>
                  <a:schemeClr val="tx1"/>
                </a:solidFill>
              </a:rPr>
              <a:t>後</a:t>
            </a:r>
            <a:endParaRPr kumimoji="1" lang="en-US" altLang="ja-JP" sz="1200" b="1">
              <a:solidFill>
                <a:schemeClr val="tx1"/>
              </a:solidFill>
            </a:endParaRPr>
          </a:p>
        </p:txBody>
      </p:sp>
      <p:sp>
        <p:nvSpPr>
          <p:cNvPr id="11" name="四角形吹き出し 15">
            <a:extLst>
              <a:ext uri="{FF2B5EF4-FFF2-40B4-BE49-F238E27FC236}">
                <a16:creationId xmlns:a16="http://schemas.microsoft.com/office/drawing/2014/main" id="{9E68B74E-8213-DC5A-877F-AE4A1E88F261}"/>
              </a:ext>
            </a:extLst>
          </p:cNvPr>
          <p:cNvSpPr/>
          <p:nvPr/>
        </p:nvSpPr>
        <p:spPr>
          <a:xfrm>
            <a:off x="2225753" y="4925794"/>
            <a:ext cx="2010839" cy="615837"/>
          </a:xfrm>
          <a:prstGeom prst="wedgeRectCallout">
            <a:avLst>
              <a:gd name="adj1" fmla="val 59991"/>
              <a:gd name="adj2" fmla="val -363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b="1">
                <a:solidFill>
                  <a:schemeClr val="bg2"/>
                </a:solidFill>
              </a:rPr>
              <a:t>インサイズから予定を招集</a:t>
            </a:r>
            <a:br>
              <a:rPr kumimoji="1" lang="en-US" altLang="ja-JP" sz="1100" b="1">
                <a:solidFill>
                  <a:schemeClr val="bg2"/>
                </a:solidFill>
              </a:rPr>
            </a:br>
            <a:r>
              <a:rPr kumimoji="1" lang="ja-JP" altLang="en-US" sz="1100" b="1">
                <a:solidFill>
                  <a:schemeClr val="bg2"/>
                </a:solidFill>
              </a:rPr>
              <a:t>すると、</a:t>
            </a:r>
            <a:r>
              <a:rPr kumimoji="1" lang="en-US" altLang="ja-JP" sz="1100" b="1">
                <a:solidFill>
                  <a:schemeClr val="bg2"/>
                </a:solidFill>
              </a:rPr>
              <a:t>Outlook</a:t>
            </a:r>
            <a:r>
              <a:rPr kumimoji="1" lang="ja-JP" altLang="en-US" sz="1100" b="1">
                <a:solidFill>
                  <a:schemeClr val="bg2"/>
                </a:solidFill>
              </a:rPr>
              <a:t>の</a:t>
            </a:r>
            <a:br>
              <a:rPr kumimoji="1" lang="en-US" altLang="ja-JP" sz="1100" b="1">
                <a:solidFill>
                  <a:schemeClr val="bg2"/>
                </a:solidFill>
              </a:rPr>
            </a:br>
            <a:r>
              <a:rPr kumimoji="1" lang="ja-JP" altLang="en-US" sz="1100" b="1">
                <a:solidFill>
                  <a:schemeClr val="bg2"/>
                </a:solidFill>
              </a:rPr>
              <a:t>スケジュールに連携されます。</a:t>
            </a:r>
            <a:endParaRPr kumimoji="1" lang="en-US" altLang="ja-JP" sz="1100" b="1">
              <a:solidFill>
                <a:schemeClr val="bg2"/>
              </a:solidFill>
            </a:endParaRPr>
          </a:p>
        </p:txBody>
      </p:sp>
      <p:sp>
        <p:nvSpPr>
          <p:cNvPr id="13" name="四角形: 角を丸くする 12">
            <a:extLst>
              <a:ext uri="{FF2B5EF4-FFF2-40B4-BE49-F238E27FC236}">
                <a16:creationId xmlns:a16="http://schemas.microsoft.com/office/drawing/2014/main" id="{CF75225D-C1D7-C361-EAB0-558EDDE0A786}"/>
              </a:ext>
            </a:extLst>
          </p:cNvPr>
          <p:cNvSpPr/>
          <p:nvPr/>
        </p:nvSpPr>
        <p:spPr>
          <a:xfrm>
            <a:off x="327897" y="803389"/>
            <a:ext cx="9250206" cy="1137804"/>
          </a:xfrm>
          <a:prstGeom prst="roundRect">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pPr marL="285750" indent="-285750">
              <a:lnSpc>
                <a:spcPct val="130000"/>
              </a:lnSpc>
              <a:buFont typeface="Arial" panose="020B0604020202020204" pitchFamily="34" charset="0"/>
              <a:buChar char="•"/>
            </a:pPr>
            <a:r>
              <a:rPr kumimoji="1" lang="en-US" altLang="ja-JP" sz="1600" b="1">
                <a:solidFill>
                  <a:schemeClr val="tx1"/>
                </a:solidFill>
                <a:latin typeface="Yu Gothic" panose="020B0400000000000000" pitchFamily="34" charset="-128"/>
                <a:ea typeface="Yu Gothic" panose="020B0400000000000000" pitchFamily="34" charset="-128"/>
              </a:rPr>
              <a:t>1on1</a:t>
            </a:r>
            <a:r>
              <a:rPr kumimoji="1" lang="ja-JP" altLang="en-US" sz="1600" b="1">
                <a:solidFill>
                  <a:schemeClr val="tx1"/>
                </a:solidFill>
                <a:latin typeface="Yu Gothic" panose="020B0400000000000000" pitchFamily="34" charset="-128"/>
                <a:ea typeface="Yu Gothic" panose="020B0400000000000000" pitchFamily="34" charset="-128"/>
              </a:rPr>
              <a:t>案内メールが届いたら、初期設定後</a:t>
            </a:r>
            <a:r>
              <a:rPr kumimoji="1" lang="ja-JP" altLang="en-US" sz="1600" b="1">
                <a:solidFill>
                  <a:schemeClr val="tx1"/>
                </a:solidFill>
                <a:highlight>
                  <a:srgbClr val="FFFF00"/>
                </a:highlight>
                <a:latin typeface="Yu Gothic" panose="020B0400000000000000" pitchFamily="34" charset="-128"/>
                <a:ea typeface="Yu Gothic" panose="020B0400000000000000" pitchFamily="34" charset="-128"/>
              </a:rPr>
              <a:t>インサイズから</a:t>
            </a:r>
            <a:r>
              <a:rPr kumimoji="1" lang="en-US" altLang="ja-JP" sz="1600" b="1">
                <a:solidFill>
                  <a:schemeClr val="tx1"/>
                </a:solidFill>
                <a:highlight>
                  <a:srgbClr val="FFFF00"/>
                </a:highlight>
                <a:latin typeface="Yu Gothic" panose="020B0400000000000000" pitchFamily="34" charset="-128"/>
                <a:ea typeface="Yu Gothic" panose="020B0400000000000000" pitchFamily="34" charset="-128"/>
              </a:rPr>
              <a:t>1on1</a:t>
            </a:r>
            <a:r>
              <a:rPr kumimoji="1" lang="ja-JP" altLang="en-US" sz="1600" b="1">
                <a:solidFill>
                  <a:schemeClr val="tx1"/>
                </a:solidFill>
                <a:highlight>
                  <a:srgbClr val="FFFF00"/>
                </a:highlight>
                <a:latin typeface="Yu Gothic" panose="020B0400000000000000" pitchFamily="34" charset="-128"/>
                <a:ea typeface="Yu Gothic" panose="020B0400000000000000" pitchFamily="34" charset="-128"/>
              </a:rPr>
              <a:t>の招集</a:t>
            </a:r>
            <a:r>
              <a:rPr kumimoji="1" lang="ja-JP" altLang="en-US" sz="1600" b="1">
                <a:solidFill>
                  <a:schemeClr val="tx1"/>
                </a:solidFill>
                <a:latin typeface="Yu Gothic" panose="020B0400000000000000" pitchFamily="34" charset="-128"/>
                <a:ea typeface="Yu Gothic" panose="020B0400000000000000" pitchFamily="34" charset="-128"/>
              </a:rPr>
              <a:t>を行ってください。</a:t>
            </a:r>
            <a:endParaRPr kumimoji="1" lang="en-US" altLang="ja-JP" sz="1600" b="1">
              <a:solidFill>
                <a:schemeClr val="tx1"/>
              </a:solidFill>
              <a:latin typeface="Yu Gothic" panose="020B0400000000000000" pitchFamily="34" charset="-128"/>
              <a:ea typeface="Yu Gothic" panose="020B0400000000000000" pitchFamily="34" charset="-128"/>
            </a:endParaRPr>
          </a:p>
          <a:p>
            <a:pPr marL="285750" indent="-285750">
              <a:lnSpc>
                <a:spcPct val="130000"/>
              </a:lnSpc>
              <a:buFont typeface="Arial" panose="020B0604020202020204" pitchFamily="34" charset="0"/>
              <a:buChar char="•"/>
            </a:pPr>
            <a:r>
              <a:rPr kumimoji="1" lang="en-US" altLang="ja-JP" sz="1600" b="1">
                <a:solidFill>
                  <a:schemeClr val="tx1"/>
                </a:solidFill>
                <a:highlight>
                  <a:srgbClr val="FFFF00"/>
                </a:highlight>
                <a:latin typeface="Yu Gothic" panose="020B0400000000000000" pitchFamily="34" charset="-128"/>
                <a:ea typeface="Yu Gothic" panose="020B0400000000000000" pitchFamily="34" charset="-128"/>
              </a:rPr>
              <a:t>1on1</a:t>
            </a:r>
            <a:r>
              <a:rPr kumimoji="1" lang="ja-JP" altLang="en-US" sz="1600" b="1">
                <a:solidFill>
                  <a:schemeClr val="tx1"/>
                </a:solidFill>
                <a:highlight>
                  <a:srgbClr val="FFFF00"/>
                </a:highlight>
                <a:latin typeface="Yu Gothic" panose="020B0400000000000000" pitchFamily="34" charset="-128"/>
                <a:ea typeface="Yu Gothic" panose="020B0400000000000000" pitchFamily="34" charset="-128"/>
              </a:rPr>
              <a:t>実施前に、</a:t>
            </a:r>
            <a:r>
              <a:rPr kumimoji="1" lang="en-US" altLang="ja-JP" sz="1600" b="1">
                <a:solidFill>
                  <a:schemeClr val="tx1"/>
                </a:solidFill>
                <a:highlight>
                  <a:srgbClr val="FFFF00"/>
                </a:highlight>
                <a:latin typeface="Yu Gothic" panose="020B0400000000000000" pitchFamily="34" charset="-128"/>
                <a:ea typeface="Yu Gothic" panose="020B0400000000000000" pitchFamily="34" charset="-128"/>
              </a:rPr>
              <a:t>1on1</a:t>
            </a:r>
            <a:r>
              <a:rPr kumimoji="1" lang="ja-JP" altLang="en-US" sz="1600" b="1">
                <a:solidFill>
                  <a:schemeClr val="tx1"/>
                </a:solidFill>
                <a:highlight>
                  <a:srgbClr val="FFFF00"/>
                </a:highlight>
                <a:latin typeface="Yu Gothic" panose="020B0400000000000000" pitchFamily="34" charset="-128"/>
                <a:ea typeface="Yu Gothic" panose="020B0400000000000000" pitchFamily="34" charset="-128"/>
              </a:rPr>
              <a:t>で話したいトピックを設定</a:t>
            </a:r>
            <a:r>
              <a:rPr kumimoji="1" lang="ja-JP" altLang="en-US" sz="1600" b="1">
                <a:solidFill>
                  <a:schemeClr val="tx1"/>
                </a:solidFill>
                <a:latin typeface="Yu Gothic" panose="020B0400000000000000" pitchFamily="34" charset="-128"/>
                <a:ea typeface="Yu Gothic" panose="020B0400000000000000" pitchFamily="34" charset="-128"/>
              </a:rPr>
              <a:t>しましょう。</a:t>
            </a:r>
          </a:p>
        </p:txBody>
      </p:sp>
      <p:cxnSp>
        <p:nvCxnSpPr>
          <p:cNvPr id="38" name="直線矢印コネクタ 37">
            <a:extLst>
              <a:ext uri="{FF2B5EF4-FFF2-40B4-BE49-F238E27FC236}">
                <a16:creationId xmlns:a16="http://schemas.microsoft.com/office/drawing/2014/main" id="{DD317FB6-F600-7202-4AB1-06F03A44BBD4}"/>
              </a:ext>
            </a:extLst>
          </p:cNvPr>
          <p:cNvCxnSpPr>
            <a:cxnSpLocks/>
          </p:cNvCxnSpPr>
          <p:nvPr/>
        </p:nvCxnSpPr>
        <p:spPr>
          <a:xfrm>
            <a:off x="3689071" y="5937630"/>
            <a:ext cx="295582"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43" name="グループ化 42">
            <a:extLst>
              <a:ext uri="{FF2B5EF4-FFF2-40B4-BE49-F238E27FC236}">
                <a16:creationId xmlns:a16="http://schemas.microsoft.com/office/drawing/2014/main" id="{B27A8C79-ACE9-AB50-0922-9C6521C05A23}"/>
              </a:ext>
            </a:extLst>
          </p:cNvPr>
          <p:cNvGrpSpPr/>
          <p:nvPr/>
        </p:nvGrpSpPr>
        <p:grpSpPr>
          <a:xfrm>
            <a:off x="7132680" y="25926"/>
            <a:ext cx="2782547" cy="1147565"/>
            <a:chOff x="7066802" y="75001"/>
            <a:chExt cx="2782547" cy="1147565"/>
          </a:xfrm>
        </p:grpSpPr>
        <p:sp>
          <p:nvSpPr>
            <p:cNvPr id="45" name="正方形/長方形 44">
              <a:extLst>
                <a:ext uri="{FF2B5EF4-FFF2-40B4-BE49-F238E27FC236}">
                  <a16:creationId xmlns:a16="http://schemas.microsoft.com/office/drawing/2014/main" id="{CA53A229-9549-811A-21CA-292E6EE5575D}"/>
                </a:ext>
              </a:extLst>
            </p:cNvPr>
            <p:cNvSpPr/>
            <p:nvPr/>
          </p:nvSpPr>
          <p:spPr>
            <a:xfrm>
              <a:off x="7066803" y="75001"/>
              <a:ext cx="2782546" cy="1147565"/>
            </a:xfrm>
            <a:prstGeom prst="rect">
              <a:avLst/>
            </a:prstGeom>
            <a:solidFill>
              <a:schemeClr val="accent1">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bg2"/>
                  </a:solidFill>
                </a:rPr>
                <a:t>メンバー</a:t>
              </a:r>
              <a:r>
                <a:rPr kumimoji="1" lang="ja-JP" altLang="en-US" sz="1400" b="1">
                  <a:solidFill>
                    <a:schemeClr val="bg2"/>
                  </a:solidFill>
                </a:rPr>
                <a:t>から</a:t>
              </a:r>
              <a:endParaRPr kumimoji="1" lang="en-US" altLang="ja-JP" sz="1400" b="1">
                <a:solidFill>
                  <a:schemeClr val="bg2"/>
                </a:solidFill>
              </a:endParaRPr>
            </a:p>
            <a:p>
              <a:pPr algn="ctr"/>
              <a:r>
                <a:rPr kumimoji="1" lang="en-US" altLang="ja-JP" sz="1400" b="1">
                  <a:solidFill>
                    <a:schemeClr val="bg2"/>
                  </a:solidFill>
                </a:rPr>
                <a:t>1on1</a:t>
              </a:r>
              <a:r>
                <a:rPr kumimoji="1" lang="ja-JP" altLang="en-US" sz="1400" b="1">
                  <a:solidFill>
                    <a:schemeClr val="bg2"/>
                  </a:solidFill>
                </a:rPr>
                <a:t>を招集する場合、</a:t>
              </a:r>
              <a:endParaRPr kumimoji="1" lang="en-US" altLang="ja-JP" sz="1400" b="1">
                <a:solidFill>
                  <a:schemeClr val="bg2"/>
                </a:solidFill>
              </a:endParaRPr>
            </a:p>
            <a:p>
              <a:pPr algn="ctr"/>
              <a:r>
                <a:rPr kumimoji="1" lang="ja-JP" altLang="en-US" sz="1400" b="1">
                  <a:solidFill>
                    <a:schemeClr val="bg2"/>
                  </a:solidFill>
                </a:rPr>
                <a:t>このスライドを利用</a:t>
              </a:r>
              <a:endParaRPr kumimoji="1" lang="en-US" altLang="ja-JP" sz="1400" b="1">
                <a:solidFill>
                  <a:schemeClr val="bg2"/>
                </a:solidFill>
              </a:endParaRPr>
            </a:p>
          </p:txBody>
        </p:sp>
        <p:grpSp>
          <p:nvGrpSpPr>
            <p:cNvPr id="51" name="グループ化 50">
              <a:extLst>
                <a:ext uri="{FF2B5EF4-FFF2-40B4-BE49-F238E27FC236}">
                  <a16:creationId xmlns:a16="http://schemas.microsoft.com/office/drawing/2014/main" id="{C0ED2C83-D9FD-2302-4A08-133B6A1F804A}"/>
                </a:ext>
              </a:extLst>
            </p:cNvPr>
            <p:cNvGrpSpPr/>
            <p:nvPr/>
          </p:nvGrpSpPr>
          <p:grpSpPr>
            <a:xfrm>
              <a:off x="7066802" y="75001"/>
              <a:ext cx="250318" cy="206149"/>
              <a:chOff x="4969221" y="2306284"/>
              <a:chExt cx="512839" cy="422348"/>
            </a:xfrm>
          </p:grpSpPr>
          <p:sp>
            <p:nvSpPr>
              <p:cNvPr id="54" name="正方形/長方形 53">
                <a:extLst>
                  <a:ext uri="{FF2B5EF4-FFF2-40B4-BE49-F238E27FC236}">
                    <a16:creationId xmlns:a16="http://schemas.microsoft.com/office/drawing/2014/main" id="{415EF888-E7BC-578B-C78C-02944E51A141}"/>
                  </a:ext>
                </a:extLst>
              </p:cNvPr>
              <p:cNvSpPr/>
              <p:nvPr/>
            </p:nvSpPr>
            <p:spPr>
              <a:xfrm>
                <a:off x="4969221" y="2306284"/>
                <a:ext cx="512839" cy="422348"/>
              </a:xfrm>
              <a:prstGeom prst="rect">
                <a:avLst/>
              </a:prstGeom>
              <a:solidFill>
                <a:schemeClr val="bg2"/>
              </a:solidFill>
              <a:ln>
                <a:solidFill>
                  <a:srgbClr val="FF11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2"/>
                  </a:solidFill>
                </a:endParaRPr>
              </a:p>
            </p:txBody>
          </p:sp>
          <p:pic>
            <p:nvPicPr>
              <p:cNvPr id="63" name="図 62">
                <a:extLst>
                  <a:ext uri="{FF2B5EF4-FFF2-40B4-BE49-F238E27FC236}">
                    <a16:creationId xmlns:a16="http://schemas.microsoft.com/office/drawing/2014/main" id="{A256DDFA-1326-F038-6808-B3727177164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73240" y="2365059"/>
                <a:ext cx="304801" cy="304801"/>
              </a:xfrm>
              <a:prstGeom prst="rect">
                <a:avLst/>
              </a:prstGeom>
            </p:spPr>
          </p:pic>
        </p:grpSp>
      </p:grpSp>
      <p:sp>
        <p:nvSpPr>
          <p:cNvPr id="6" name="テキスト ボックス 5">
            <a:extLst>
              <a:ext uri="{FF2B5EF4-FFF2-40B4-BE49-F238E27FC236}">
                <a16:creationId xmlns:a16="http://schemas.microsoft.com/office/drawing/2014/main" id="{A538BCCC-7F29-83E4-DB69-74A75EACFF89}"/>
              </a:ext>
            </a:extLst>
          </p:cNvPr>
          <p:cNvSpPr txBox="1"/>
          <p:nvPr/>
        </p:nvSpPr>
        <p:spPr>
          <a:xfrm>
            <a:off x="5776275" y="5278557"/>
            <a:ext cx="616741" cy="307777"/>
          </a:xfrm>
          <a:prstGeom prst="rect">
            <a:avLst/>
          </a:prstGeom>
          <a:noFill/>
        </p:spPr>
        <p:txBody>
          <a:bodyPr wrap="square" rtlCol="0">
            <a:spAutoFit/>
          </a:bodyPr>
          <a:lstStyle/>
          <a:p>
            <a:r>
              <a:rPr kumimoji="1" lang="en-US" altLang="ja-JP" sz="700"/>
              <a:t>1on1</a:t>
            </a:r>
            <a:r>
              <a:rPr kumimoji="1" lang="ja-JP" altLang="en-US" sz="700"/>
              <a:t>当日に通知</a:t>
            </a:r>
          </a:p>
        </p:txBody>
      </p:sp>
      <p:sp>
        <p:nvSpPr>
          <p:cNvPr id="15" name="テキスト ボックス 14">
            <a:extLst>
              <a:ext uri="{FF2B5EF4-FFF2-40B4-BE49-F238E27FC236}">
                <a16:creationId xmlns:a16="http://schemas.microsoft.com/office/drawing/2014/main" id="{C73A4925-CE83-0E8B-97D1-6D570DF332E2}"/>
              </a:ext>
            </a:extLst>
          </p:cNvPr>
          <p:cNvSpPr txBox="1"/>
          <p:nvPr/>
        </p:nvSpPr>
        <p:spPr>
          <a:xfrm>
            <a:off x="4479113" y="5278557"/>
            <a:ext cx="616741" cy="307777"/>
          </a:xfrm>
          <a:prstGeom prst="rect">
            <a:avLst/>
          </a:prstGeom>
          <a:noFill/>
        </p:spPr>
        <p:txBody>
          <a:bodyPr wrap="square" rtlCol="0">
            <a:spAutoFit/>
          </a:bodyPr>
          <a:lstStyle/>
          <a:p>
            <a:r>
              <a:rPr kumimoji="1" lang="ja-JP" altLang="en-US" sz="700"/>
              <a:t>作成直後に通知</a:t>
            </a:r>
          </a:p>
        </p:txBody>
      </p:sp>
    </p:spTree>
    <p:extLst>
      <p:ext uri="{BB962C8B-B14F-4D97-AF65-F5344CB8AC3E}">
        <p14:creationId xmlns:p14="http://schemas.microsoft.com/office/powerpoint/2010/main" val="3739597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5F4C28E-5B7D-4DE6-89D0-846B974A8CC0}"/>
              </a:ext>
            </a:extLst>
          </p:cNvPr>
          <p:cNvSpPr>
            <a:spLocks noGrp="1"/>
          </p:cNvSpPr>
          <p:nvPr>
            <p:ph type="title"/>
          </p:nvPr>
        </p:nvSpPr>
        <p:spPr/>
        <p:txBody>
          <a:bodyPr>
            <a:normAutofit/>
          </a:bodyPr>
          <a:lstStyle/>
          <a:p>
            <a:r>
              <a:rPr lang="ja-JP" altLang="en-US"/>
              <a:t>参考）</a:t>
            </a:r>
            <a:r>
              <a:rPr lang="en-US" altLang="ja-JP"/>
              <a:t>1on1</a:t>
            </a:r>
            <a:r>
              <a:rPr lang="ja-JP" altLang="en-US"/>
              <a:t>の流れ　アンケートと同時に実施する場合</a:t>
            </a:r>
          </a:p>
        </p:txBody>
      </p:sp>
      <p:sp>
        <p:nvSpPr>
          <p:cNvPr id="15" name="四角形: 角を丸くする 14">
            <a:extLst>
              <a:ext uri="{FF2B5EF4-FFF2-40B4-BE49-F238E27FC236}">
                <a16:creationId xmlns:a16="http://schemas.microsoft.com/office/drawing/2014/main" id="{99C58644-49AD-D01A-8528-8D0E57F0716B}"/>
              </a:ext>
            </a:extLst>
          </p:cNvPr>
          <p:cNvSpPr/>
          <p:nvPr/>
        </p:nvSpPr>
        <p:spPr>
          <a:xfrm>
            <a:off x="327897" y="803389"/>
            <a:ext cx="9250206" cy="689206"/>
          </a:xfrm>
          <a:prstGeom prst="roundRect">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pPr>
              <a:lnSpc>
                <a:spcPct val="130000"/>
              </a:lnSpc>
            </a:pPr>
            <a:r>
              <a:rPr kumimoji="1" lang="ja-JP" altLang="en-US" sz="1600" b="1">
                <a:solidFill>
                  <a:schemeClr val="tx1"/>
                </a:solidFill>
                <a:latin typeface="Yu Gothic" panose="020B0400000000000000" pitchFamily="34" charset="-128"/>
                <a:ea typeface="Yu Gothic" panose="020B0400000000000000" pitchFamily="34" charset="-128"/>
              </a:rPr>
              <a:t>アンケートを実施する場合、</a:t>
            </a:r>
            <a:r>
              <a:rPr kumimoji="1" lang="en-US" altLang="ja-JP" sz="1600" b="1">
                <a:solidFill>
                  <a:schemeClr val="tx1"/>
                </a:solidFill>
                <a:highlight>
                  <a:srgbClr val="FFFF00"/>
                </a:highlight>
                <a:latin typeface="Yu Gothic" panose="020B0400000000000000" pitchFamily="34" charset="-128"/>
                <a:ea typeface="Yu Gothic" panose="020B0400000000000000" pitchFamily="34" charset="-128"/>
              </a:rPr>
              <a:t>1on1</a:t>
            </a:r>
            <a:r>
              <a:rPr kumimoji="1" lang="ja-JP" altLang="en-US" sz="1600" b="1">
                <a:solidFill>
                  <a:schemeClr val="tx1"/>
                </a:solidFill>
                <a:highlight>
                  <a:srgbClr val="FFFF00"/>
                </a:highlight>
                <a:latin typeface="Yu Gothic" panose="020B0400000000000000" pitchFamily="34" charset="-128"/>
                <a:ea typeface="Yu Gothic" panose="020B0400000000000000" pitchFamily="34" charset="-128"/>
              </a:rPr>
              <a:t>案内メールと同時に回答依頼メール</a:t>
            </a:r>
            <a:r>
              <a:rPr kumimoji="1" lang="ja-JP" altLang="en-US" sz="1600" b="1">
                <a:solidFill>
                  <a:schemeClr val="tx1"/>
                </a:solidFill>
                <a:latin typeface="Yu Gothic" panose="020B0400000000000000" pitchFamily="34" charset="-128"/>
                <a:ea typeface="Yu Gothic" panose="020B0400000000000000" pitchFamily="34" charset="-128"/>
              </a:rPr>
              <a:t>が届きます。</a:t>
            </a:r>
            <a:endParaRPr kumimoji="1" lang="en-US" altLang="ja-JP" sz="1600" b="1">
              <a:solidFill>
                <a:schemeClr val="tx1"/>
              </a:solidFill>
              <a:latin typeface="Yu Gothic" panose="020B0400000000000000" pitchFamily="34" charset="-128"/>
              <a:ea typeface="Yu Gothic" panose="020B0400000000000000" pitchFamily="34" charset="-128"/>
            </a:endParaRPr>
          </a:p>
          <a:p>
            <a:pPr>
              <a:lnSpc>
                <a:spcPct val="130000"/>
              </a:lnSpc>
            </a:pPr>
            <a:r>
              <a:rPr kumimoji="1" lang="ja-JP" altLang="en-US" sz="1600" b="1">
                <a:solidFill>
                  <a:schemeClr val="tx1"/>
                </a:solidFill>
                <a:latin typeface="Yu Gothic" panose="020B0400000000000000" pitchFamily="34" charset="-128"/>
                <a:ea typeface="Yu Gothic" panose="020B0400000000000000" pitchFamily="34" charset="-128"/>
              </a:rPr>
              <a:t>これまで通り、アンケートにご回答ください。</a:t>
            </a:r>
          </a:p>
        </p:txBody>
      </p:sp>
      <p:pic>
        <p:nvPicPr>
          <p:cNvPr id="18" name="グラフィックス 17">
            <a:extLst>
              <a:ext uri="{FF2B5EF4-FFF2-40B4-BE49-F238E27FC236}">
                <a16:creationId xmlns:a16="http://schemas.microsoft.com/office/drawing/2014/main" id="{65FB5A0D-E5C2-ED73-AF19-76B4214DC3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2430" y="4037940"/>
            <a:ext cx="495942" cy="495942"/>
          </a:xfrm>
          <a:prstGeom prst="rect">
            <a:avLst/>
          </a:prstGeom>
        </p:spPr>
      </p:pic>
      <p:pic>
        <p:nvPicPr>
          <p:cNvPr id="19" name="グラフィックス 18">
            <a:extLst>
              <a:ext uri="{FF2B5EF4-FFF2-40B4-BE49-F238E27FC236}">
                <a16:creationId xmlns:a16="http://schemas.microsoft.com/office/drawing/2014/main" id="{C80BAED9-84D7-3A90-CA9A-2EE1FA726F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2430" y="5490414"/>
            <a:ext cx="495942" cy="495942"/>
          </a:xfrm>
          <a:prstGeom prst="rect">
            <a:avLst/>
          </a:prstGeom>
        </p:spPr>
      </p:pic>
      <p:pic>
        <p:nvPicPr>
          <p:cNvPr id="20" name="グラフィックス 19">
            <a:extLst>
              <a:ext uri="{FF2B5EF4-FFF2-40B4-BE49-F238E27FC236}">
                <a16:creationId xmlns:a16="http://schemas.microsoft.com/office/drawing/2014/main" id="{0F727E1A-29DF-4A43-5B8B-6C63F25BAA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2430" y="2480801"/>
            <a:ext cx="495942" cy="495942"/>
          </a:xfrm>
          <a:prstGeom prst="rect">
            <a:avLst/>
          </a:prstGeom>
        </p:spPr>
      </p:pic>
      <p:sp>
        <p:nvSpPr>
          <p:cNvPr id="26" name="テキスト ボックス 25">
            <a:extLst>
              <a:ext uri="{FF2B5EF4-FFF2-40B4-BE49-F238E27FC236}">
                <a16:creationId xmlns:a16="http://schemas.microsoft.com/office/drawing/2014/main" id="{1EF5517F-9E68-7F2F-27B9-DB08FAA66051}"/>
              </a:ext>
            </a:extLst>
          </p:cNvPr>
          <p:cNvSpPr txBox="1"/>
          <p:nvPr/>
        </p:nvSpPr>
        <p:spPr>
          <a:xfrm>
            <a:off x="249963" y="2220982"/>
            <a:ext cx="800876" cy="307777"/>
          </a:xfrm>
          <a:prstGeom prst="rect">
            <a:avLst/>
          </a:prstGeom>
          <a:noFill/>
        </p:spPr>
        <p:txBody>
          <a:bodyPr wrap="square" rtlCol="0">
            <a:spAutoFit/>
          </a:bodyPr>
          <a:lstStyle/>
          <a:p>
            <a:pPr algn="ctr"/>
            <a:r>
              <a:rPr kumimoji="1" lang="ja-JP" altLang="en-US" sz="1400" b="1"/>
              <a:t>人事</a:t>
            </a:r>
            <a:endParaRPr kumimoji="1" lang="ja-JP" altLang="en-US" b="1"/>
          </a:p>
        </p:txBody>
      </p:sp>
      <p:sp>
        <p:nvSpPr>
          <p:cNvPr id="34" name="テキスト ボックス 33">
            <a:extLst>
              <a:ext uri="{FF2B5EF4-FFF2-40B4-BE49-F238E27FC236}">
                <a16:creationId xmlns:a16="http://schemas.microsoft.com/office/drawing/2014/main" id="{9CA1A20D-E586-EBFA-C3CE-FBA0A7E59999}"/>
              </a:ext>
            </a:extLst>
          </p:cNvPr>
          <p:cNvSpPr txBox="1"/>
          <p:nvPr/>
        </p:nvSpPr>
        <p:spPr>
          <a:xfrm>
            <a:off x="-64910" y="3788915"/>
            <a:ext cx="1430622" cy="307777"/>
          </a:xfrm>
          <a:prstGeom prst="rect">
            <a:avLst/>
          </a:prstGeom>
          <a:noFill/>
        </p:spPr>
        <p:txBody>
          <a:bodyPr wrap="square" rtlCol="0">
            <a:spAutoFit/>
          </a:bodyPr>
          <a:lstStyle/>
          <a:p>
            <a:pPr algn="ctr"/>
            <a:r>
              <a:rPr kumimoji="1" lang="ja-JP" altLang="en-US" sz="1400" b="1"/>
              <a:t>上司・閲覧者</a:t>
            </a:r>
          </a:p>
        </p:txBody>
      </p:sp>
      <p:sp>
        <p:nvSpPr>
          <p:cNvPr id="35" name="テキスト ボックス 34">
            <a:extLst>
              <a:ext uri="{FF2B5EF4-FFF2-40B4-BE49-F238E27FC236}">
                <a16:creationId xmlns:a16="http://schemas.microsoft.com/office/drawing/2014/main" id="{EFC4050F-0B63-9646-BFAA-7C9B9CA88564}"/>
              </a:ext>
            </a:extLst>
          </p:cNvPr>
          <p:cNvSpPr txBox="1"/>
          <p:nvPr/>
        </p:nvSpPr>
        <p:spPr>
          <a:xfrm>
            <a:off x="-64910" y="5337181"/>
            <a:ext cx="1430622" cy="307777"/>
          </a:xfrm>
          <a:prstGeom prst="rect">
            <a:avLst/>
          </a:prstGeom>
          <a:noFill/>
        </p:spPr>
        <p:txBody>
          <a:bodyPr wrap="square" rtlCol="0">
            <a:spAutoFit/>
          </a:bodyPr>
          <a:lstStyle/>
          <a:p>
            <a:pPr algn="ctr"/>
            <a:r>
              <a:rPr kumimoji="1" lang="ja-JP" altLang="en-US" sz="1400" b="1"/>
              <a:t>メンバー</a:t>
            </a:r>
          </a:p>
        </p:txBody>
      </p:sp>
      <p:sp>
        <p:nvSpPr>
          <p:cNvPr id="37" name="四角形: 角を丸くする 36">
            <a:extLst>
              <a:ext uri="{FF2B5EF4-FFF2-40B4-BE49-F238E27FC236}">
                <a16:creationId xmlns:a16="http://schemas.microsoft.com/office/drawing/2014/main" id="{3AE91207-3CB3-D514-B80A-A0C4B1E0BBB1}"/>
              </a:ext>
            </a:extLst>
          </p:cNvPr>
          <p:cNvSpPr/>
          <p:nvPr/>
        </p:nvSpPr>
        <p:spPr>
          <a:xfrm>
            <a:off x="1460026" y="2793512"/>
            <a:ext cx="1298195" cy="428317"/>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rgbClr val="333333"/>
                </a:solidFill>
                <a:latin typeface="DengXian"/>
                <a:ea typeface="游ゴシック"/>
              </a:rPr>
              <a:t>1on1</a:t>
            </a:r>
            <a:r>
              <a:rPr kumimoji="1" lang="ja-JP" altLang="en-US" sz="1200" b="1">
                <a:solidFill>
                  <a:srgbClr val="333333"/>
                </a:solidFill>
                <a:latin typeface="DengXian"/>
                <a:ea typeface="游ゴシック"/>
              </a:rPr>
              <a:t>案内</a:t>
            </a:r>
            <a:br>
              <a:rPr kumimoji="1" lang="en-US" altLang="ja-JP" sz="1200" b="1">
                <a:solidFill>
                  <a:srgbClr val="333333"/>
                </a:solidFill>
                <a:latin typeface="DengXian"/>
                <a:ea typeface="游ゴシック"/>
              </a:rPr>
            </a:br>
            <a:r>
              <a:rPr kumimoji="1" lang="ja-JP" altLang="en-US" sz="1200" b="1">
                <a:solidFill>
                  <a:srgbClr val="333333"/>
                </a:solidFill>
                <a:latin typeface="DengXian"/>
                <a:ea typeface="游ゴシック"/>
              </a:rPr>
              <a:t>メール</a:t>
            </a:r>
            <a:endParaRPr kumimoji="1" lang="en-US" altLang="ja-JP" sz="1200" b="1">
              <a:solidFill>
                <a:srgbClr val="333333"/>
              </a:solidFill>
              <a:latin typeface="DengXian"/>
              <a:ea typeface="游ゴシック"/>
            </a:endParaRPr>
          </a:p>
        </p:txBody>
      </p:sp>
      <p:sp>
        <p:nvSpPr>
          <p:cNvPr id="38" name="四角形: 角を丸くする 37">
            <a:extLst>
              <a:ext uri="{FF2B5EF4-FFF2-40B4-BE49-F238E27FC236}">
                <a16:creationId xmlns:a16="http://schemas.microsoft.com/office/drawing/2014/main" id="{4BF1076B-274F-F46D-2A1F-11EC52BB1A43}"/>
              </a:ext>
            </a:extLst>
          </p:cNvPr>
          <p:cNvSpPr/>
          <p:nvPr/>
        </p:nvSpPr>
        <p:spPr>
          <a:xfrm>
            <a:off x="1583543" y="3844431"/>
            <a:ext cx="1016049" cy="701849"/>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DengXian"/>
                <a:ea typeface="游ゴシック"/>
              </a:rPr>
              <a:t>アンケート回答</a:t>
            </a:r>
          </a:p>
        </p:txBody>
      </p:sp>
      <p:sp>
        <p:nvSpPr>
          <p:cNvPr id="43" name="四角形: 角を丸くする 42">
            <a:extLst>
              <a:ext uri="{FF2B5EF4-FFF2-40B4-BE49-F238E27FC236}">
                <a16:creationId xmlns:a16="http://schemas.microsoft.com/office/drawing/2014/main" id="{9663AD69-F673-DDFD-4511-C5E9254513A5}"/>
              </a:ext>
            </a:extLst>
          </p:cNvPr>
          <p:cNvSpPr/>
          <p:nvPr/>
        </p:nvSpPr>
        <p:spPr>
          <a:xfrm>
            <a:off x="1583543" y="5284507"/>
            <a:ext cx="1016049" cy="701849"/>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2"/>
                </a:solidFill>
                <a:latin typeface="DengXian"/>
                <a:ea typeface="游ゴシック"/>
              </a:rPr>
              <a:t>アンケート回答</a:t>
            </a:r>
          </a:p>
        </p:txBody>
      </p:sp>
      <p:sp>
        <p:nvSpPr>
          <p:cNvPr id="45" name="四角形: 角を丸くする 44">
            <a:extLst>
              <a:ext uri="{FF2B5EF4-FFF2-40B4-BE49-F238E27FC236}">
                <a16:creationId xmlns:a16="http://schemas.microsoft.com/office/drawing/2014/main" id="{F1897129-D964-459C-AD87-889EEADB7389}"/>
              </a:ext>
            </a:extLst>
          </p:cNvPr>
          <p:cNvSpPr/>
          <p:nvPr/>
        </p:nvSpPr>
        <p:spPr>
          <a:xfrm>
            <a:off x="3909800" y="5284505"/>
            <a:ext cx="997361" cy="701849"/>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bg2"/>
                </a:solidFill>
                <a:latin typeface="DengXian"/>
                <a:ea typeface="游ゴシック"/>
              </a:rPr>
              <a:t>1on1</a:t>
            </a:r>
            <a:r>
              <a:rPr kumimoji="1" lang="ja-JP" altLang="en-US" sz="1200" b="1">
                <a:solidFill>
                  <a:schemeClr val="bg2"/>
                </a:solidFill>
                <a:latin typeface="DengXian"/>
                <a:ea typeface="游ゴシック"/>
              </a:rPr>
              <a:t>予定</a:t>
            </a:r>
            <a:br>
              <a:rPr kumimoji="1" lang="en-US" altLang="ja-JP" sz="1200" b="1">
                <a:solidFill>
                  <a:schemeClr val="bg2"/>
                </a:solidFill>
                <a:latin typeface="DengXian"/>
                <a:ea typeface="游ゴシック"/>
              </a:rPr>
            </a:br>
            <a:r>
              <a:rPr kumimoji="1" lang="ja-JP" altLang="en-US" sz="1200" b="1">
                <a:solidFill>
                  <a:schemeClr val="bg2"/>
                </a:solidFill>
                <a:latin typeface="DengXian"/>
                <a:ea typeface="游ゴシック"/>
              </a:rPr>
              <a:t>作成</a:t>
            </a:r>
          </a:p>
        </p:txBody>
      </p:sp>
      <p:sp>
        <p:nvSpPr>
          <p:cNvPr id="51" name="四角形: 角を丸くする 50">
            <a:extLst>
              <a:ext uri="{FF2B5EF4-FFF2-40B4-BE49-F238E27FC236}">
                <a16:creationId xmlns:a16="http://schemas.microsoft.com/office/drawing/2014/main" id="{E96EC906-BF32-5C96-86D7-862C2D2FA352}"/>
              </a:ext>
            </a:extLst>
          </p:cNvPr>
          <p:cNvSpPr/>
          <p:nvPr/>
        </p:nvSpPr>
        <p:spPr>
          <a:xfrm>
            <a:off x="3900035" y="3850909"/>
            <a:ext cx="997361" cy="701847"/>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DengXian"/>
                <a:ea typeface="游ゴシック"/>
              </a:rPr>
              <a:t>確認</a:t>
            </a:r>
          </a:p>
        </p:txBody>
      </p:sp>
      <p:cxnSp>
        <p:nvCxnSpPr>
          <p:cNvPr id="66" name="コネクタ: カギ線 65">
            <a:extLst>
              <a:ext uri="{FF2B5EF4-FFF2-40B4-BE49-F238E27FC236}">
                <a16:creationId xmlns:a16="http://schemas.microsoft.com/office/drawing/2014/main" id="{700C61CB-175E-0F59-10E4-7251B1B3AD99}"/>
              </a:ext>
            </a:extLst>
          </p:cNvPr>
          <p:cNvCxnSpPr>
            <a:cxnSpLocks/>
            <a:endCxn id="38" idx="1"/>
          </p:cNvCxnSpPr>
          <p:nvPr/>
        </p:nvCxnSpPr>
        <p:spPr>
          <a:xfrm rot="16200000" flipH="1">
            <a:off x="873584" y="3485397"/>
            <a:ext cx="1218614" cy="201304"/>
          </a:xfrm>
          <a:prstGeom prst="bentConnector2">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67" name="コネクタ: カギ線 66">
            <a:extLst>
              <a:ext uri="{FF2B5EF4-FFF2-40B4-BE49-F238E27FC236}">
                <a16:creationId xmlns:a16="http://schemas.microsoft.com/office/drawing/2014/main" id="{055795CC-F5F4-7EC0-452D-5579F25A7B76}"/>
              </a:ext>
            </a:extLst>
          </p:cNvPr>
          <p:cNvCxnSpPr>
            <a:cxnSpLocks/>
            <a:endCxn id="43" idx="1"/>
          </p:cNvCxnSpPr>
          <p:nvPr/>
        </p:nvCxnSpPr>
        <p:spPr>
          <a:xfrm rot="16200000" flipH="1">
            <a:off x="24059" y="4075947"/>
            <a:ext cx="2917665" cy="201304"/>
          </a:xfrm>
          <a:prstGeom prst="bentConnector2">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401ECC3C-4492-D842-593F-A99769F854D3}"/>
              </a:ext>
            </a:extLst>
          </p:cNvPr>
          <p:cNvCxnSpPr>
            <a:cxnSpLocks/>
            <a:stCxn id="45" idx="0"/>
            <a:endCxn id="51" idx="2"/>
          </p:cNvCxnSpPr>
          <p:nvPr/>
        </p:nvCxnSpPr>
        <p:spPr>
          <a:xfrm flipH="1" flipV="1">
            <a:off x="4398716" y="4552756"/>
            <a:ext cx="9765" cy="731749"/>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73" name="四角形: 角を丸くする 72">
            <a:extLst>
              <a:ext uri="{FF2B5EF4-FFF2-40B4-BE49-F238E27FC236}">
                <a16:creationId xmlns:a16="http://schemas.microsoft.com/office/drawing/2014/main" id="{8EC5DC88-ACD2-CDD4-F212-882144C50EBE}"/>
              </a:ext>
            </a:extLst>
          </p:cNvPr>
          <p:cNvSpPr/>
          <p:nvPr/>
        </p:nvSpPr>
        <p:spPr>
          <a:xfrm>
            <a:off x="5048926" y="5284507"/>
            <a:ext cx="997361" cy="701849"/>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2"/>
                </a:solidFill>
                <a:latin typeface="DengXian"/>
                <a:ea typeface="游ゴシック"/>
              </a:rPr>
              <a:t>トピック設定</a:t>
            </a:r>
          </a:p>
        </p:txBody>
      </p:sp>
      <p:sp>
        <p:nvSpPr>
          <p:cNvPr id="74" name="四角形: 角を丸くする 73">
            <a:extLst>
              <a:ext uri="{FF2B5EF4-FFF2-40B4-BE49-F238E27FC236}">
                <a16:creationId xmlns:a16="http://schemas.microsoft.com/office/drawing/2014/main" id="{6FB824F5-CC12-7D54-694C-7B0870115775}"/>
              </a:ext>
            </a:extLst>
          </p:cNvPr>
          <p:cNvSpPr/>
          <p:nvPr/>
        </p:nvSpPr>
        <p:spPr>
          <a:xfrm>
            <a:off x="5088275" y="3821732"/>
            <a:ext cx="997361" cy="701849"/>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DengXian"/>
                <a:ea typeface="游ゴシック"/>
              </a:rPr>
              <a:t>確認</a:t>
            </a:r>
          </a:p>
        </p:txBody>
      </p:sp>
      <p:cxnSp>
        <p:nvCxnSpPr>
          <p:cNvPr id="75" name="直線矢印コネクタ 74">
            <a:extLst>
              <a:ext uri="{FF2B5EF4-FFF2-40B4-BE49-F238E27FC236}">
                <a16:creationId xmlns:a16="http://schemas.microsoft.com/office/drawing/2014/main" id="{94F65418-CC21-3144-6A47-0D80C887E11E}"/>
              </a:ext>
            </a:extLst>
          </p:cNvPr>
          <p:cNvCxnSpPr>
            <a:cxnSpLocks/>
            <a:endCxn id="73" idx="1"/>
          </p:cNvCxnSpPr>
          <p:nvPr/>
        </p:nvCxnSpPr>
        <p:spPr>
          <a:xfrm>
            <a:off x="4891897" y="5635432"/>
            <a:ext cx="157029"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矢印コネクタ 75">
            <a:extLst>
              <a:ext uri="{FF2B5EF4-FFF2-40B4-BE49-F238E27FC236}">
                <a16:creationId xmlns:a16="http://schemas.microsoft.com/office/drawing/2014/main" id="{ABA8513D-B502-19A7-AAAA-B574CBA0F3D4}"/>
              </a:ext>
            </a:extLst>
          </p:cNvPr>
          <p:cNvCxnSpPr>
            <a:cxnSpLocks/>
            <a:stCxn id="73" idx="0"/>
            <a:endCxn id="74" idx="2"/>
          </p:cNvCxnSpPr>
          <p:nvPr/>
        </p:nvCxnSpPr>
        <p:spPr>
          <a:xfrm flipV="1">
            <a:off x="5547607" y="4523581"/>
            <a:ext cx="0" cy="760926"/>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77" name="図 76">
            <a:extLst>
              <a:ext uri="{FF2B5EF4-FFF2-40B4-BE49-F238E27FC236}">
                <a16:creationId xmlns:a16="http://schemas.microsoft.com/office/drawing/2014/main" id="{5870D79E-A5E9-E5A0-227E-925F323CD72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87183" y="4726411"/>
            <a:ext cx="251062" cy="251062"/>
          </a:xfrm>
          <a:prstGeom prst="rect">
            <a:avLst/>
          </a:prstGeom>
        </p:spPr>
      </p:pic>
      <p:pic>
        <p:nvPicPr>
          <p:cNvPr id="78" name="図 77">
            <a:extLst>
              <a:ext uri="{FF2B5EF4-FFF2-40B4-BE49-F238E27FC236}">
                <a16:creationId xmlns:a16="http://schemas.microsoft.com/office/drawing/2014/main" id="{116F9F5E-764E-1511-740C-234C3C5078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55468" y="3263560"/>
            <a:ext cx="251062" cy="251062"/>
          </a:xfrm>
          <a:prstGeom prst="rect">
            <a:avLst/>
          </a:prstGeom>
        </p:spPr>
      </p:pic>
      <p:pic>
        <p:nvPicPr>
          <p:cNvPr id="80" name="図 79">
            <a:extLst>
              <a:ext uri="{FF2B5EF4-FFF2-40B4-BE49-F238E27FC236}">
                <a16:creationId xmlns:a16="http://schemas.microsoft.com/office/drawing/2014/main" id="{75A75A9E-C1E6-6AC4-7F6C-DDC6494ED7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19256" y="4726411"/>
            <a:ext cx="251062" cy="251062"/>
          </a:xfrm>
          <a:prstGeom prst="rect">
            <a:avLst/>
          </a:prstGeom>
        </p:spPr>
      </p:pic>
      <p:sp>
        <p:nvSpPr>
          <p:cNvPr id="81" name="四角形: 角を丸くする 80">
            <a:extLst>
              <a:ext uri="{FF2B5EF4-FFF2-40B4-BE49-F238E27FC236}">
                <a16:creationId xmlns:a16="http://schemas.microsoft.com/office/drawing/2014/main" id="{0F9B93B3-5C87-A66D-C395-435C35E4E104}"/>
              </a:ext>
            </a:extLst>
          </p:cNvPr>
          <p:cNvSpPr/>
          <p:nvPr/>
        </p:nvSpPr>
        <p:spPr>
          <a:xfrm>
            <a:off x="7529499" y="3821732"/>
            <a:ext cx="902101" cy="2164624"/>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rgbClr val="333333"/>
                </a:solidFill>
                <a:latin typeface="DengXian"/>
                <a:ea typeface="游ゴシック"/>
              </a:rPr>
              <a:t>レポート参照</a:t>
            </a:r>
            <a:endParaRPr kumimoji="1" lang="en-US" altLang="ja-JP" sz="1200" b="1">
              <a:solidFill>
                <a:srgbClr val="333333"/>
              </a:solidFill>
              <a:latin typeface="DengXian"/>
              <a:ea typeface="游ゴシック"/>
            </a:endParaRPr>
          </a:p>
          <a:p>
            <a:pPr algn="ctr"/>
            <a:endParaRPr kumimoji="1" lang="en-US" altLang="ja-JP" sz="1200" b="1">
              <a:solidFill>
                <a:srgbClr val="333333"/>
              </a:solidFill>
              <a:latin typeface="DengXian"/>
              <a:ea typeface="游ゴシック"/>
            </a:endParaRPr>
          </a:p>
          <a:p>
            <a:pPr algn="ctr"/>
            <a:r>
              <a:rPr kumimoji="1" lang="ja-JP" altLang="en-US" sz="1200" b="1">
                <a:solidFill>
                  <a:srgbClr val="333333"/>
                </a:solidFill>
                <a:latin typeface="DengXian"/>
                <a:ea typeface="游ゴシック"/>
              </a:rPr>
              <a:t>メモ記入</a:t>
            </a:r>
          </a:p>
        </p:txBody>
      </p:sp>
      <p:cxnSp>
        <p:nvCxnSpPr>
          <p:cNvPr id="83" name="直線矢印コネクタ 82">
            <a:extLst>
              <a:ext uri="{FF2B5EF4-FFF2-40B4-BE49-F238E27FC236}">
                <a16:creationId xmlns:a16="http://schemas.microsoft.com/office/drawing/2014/main" id="{8EA7D63D-FA0A-4164-CDB1-DA10934EC508}"/>
              </a:ext>
            </a:extLst>
          </p:cNvPr>
          <p:cNvCxnSpPr>
            <a:cxnSpLocks/>
          </p:cNvCxnSpPr>
          <p:nvPr/>
        </p:nvCxnSpPr>
        <p:spPr>
          <a:xfrm>
            <a:off x="6934172" y="5635432"/>
            <a:ext cx="288000"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84" name="四角形: 角を丸くする 83">
            <a:extLst>
              <a:ext uri="{FF2B5EF4-FFF2-40B4-BE49-F238E27FC236}">
                <a16:creationId xmlns:a16="http://schemas.microsoft.com/office/drawing/2014/main" id="{1E5B8494-CB38-3E7C-506B-14505C61C453}"/>
              </a:ext>
            </a:extLst>
          </p:cNvPr>
          <p:cNvSpPr/>
          <p:nvPr/>
        </p:nvSpPr>
        <p:spPr>
          <a:xfrm>
            <a:off x="8676002" y="3821732"/>
            <a:ext cx="902101" cy="2164624"/>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srgbClr val="333333"/>
                </a:solidFill>
                <a:effectLst/>
                <a:uLnTx/>
                <a:uFillTx/>
                <a:latin typeface="DengXian"/>
                <a:ea typeface="游ゴシック"/>
                <a:cs typeface="+mn-cs"/>
              </a:rPr>
              <a:t>1on1</a:t>
            </a:r>
            <a:br>
              <a:rPr kumimoji="1" lang="en-US" altLang="ja-JP" sz="1200" b="1" i="0" u="none" strike="noStrike" kern="1200" cap="none" spc="0" normalizeH="0" baseline="0" noProof="0">
                <a:ln>
                  <a:noFill/>
                </a:ln>
                <a:solidFill>
                  <a:srgbClr val="333333"/>
                </a:solidFill>
                <a:effectLst/>
                <a:uLnTx/>
                <a:uFillTx/>
                <a:latin typeface="DengXian"/>
                <a:ea typeface="游ゴシック"/>
                <a:cs typeface="+mn-cs"/>
              </a:rPr>
            </a:br>
            <a:r>
              <a:rPr kumimoji="1" lang="ja-JP" altLang="en-US" sz="1200" b="1" i="0" u="none" strike="noStrike" kern="1200" cap="none" spc="0" normalizeH="0" baseline="0" noProof="0">
                <a:ln>
                  <a:noFill/>
                </a:ln>
                <a:solidFill>
                  <a:srgbClr val="333333"/>
                </a:solidFill>
                <a:effectLst/>
                <a:uLnTx/>
                <a:uFillTx/>
                <a:latin typeface="DengXian"/>
                <a:ea typeface="游ゴシック"/>
                <a:cs typeface="+mn-cs"/>
              </a:rPr>
              <a:t>履歴</a:t>
            </a:r>
            <a:br>
              <a:rPr kumimoji="1" lang="en-US" altLang="ja-JP" sz="1200" b="1" i="0" u="none" strike="noStrike" kern="1200" cap="none" spc="0" normalizeH="0" baseline="0" noProof="0">
                <a:ln>
                  <a:noFill/>
                </a:ln>
                <a:solidFill>
                  <a:srgbClr val="333333"/>
                </a:solidFill>
                <a:effectLst/>
                <a:uLnTx/>
                <a:uFillTx/>
                <a:latin typeface="DengXian"/>
                <a:ea typeface="游ゴシック"/>
                <a:cs typeface="+mn-cs"/>
              </a:rPr>
            </a:br>
            <a:r>
              <a:rPr kumimoji="1" lang="ja-JP" altLang="en-US" sz="1200" b="1" i="0" u="none" strike="noStrike" kern="1200" cap="none" spc="0" normalizeH="0" baseline="0" noProof="0">
                <a:ln>
                  <a:noFill/>
                </a:ln>
                <a:solidFill>
                  <a:srgbClr val="333333"/>
                </a:solidFill>
                <a:effectLst/>
                <a:uLnTx/>
                <a:uFillTx/>
                <a:latin typeface="DengXian"/>
                <a:ea typeface="游ゴシック"/>
                <a:cs typeface="+mn-cs"/>
              </a:rPr>
              <a:t>振り返り</a:t>
            </a:r>
          </a:p>
        </p:txBody>
      </p:sp>
      <p:cxnSp>
        <p:nvCxnSpPr>
          <p:cNvPr id="85" name="直線矢印コネクタ 84">
            <a:extLst>
              <a:ext uri="{FF2B5EF4-FFF2-40B4-BE49-F238E27FC236}">
                <a16:creationId xmlns:a16="http://schemas.microsoft.com/office/drawing/2014/main" id="{7735193A-1B05-C1FC-B4F2-48244FF06CC7}"/>
              </a:ext>
            </a:extLst>
          </p:cNvPr>
          <p:cNvCxnSpPr>
            <a:cxnSpLocks/>
          </p:cNvCxnSpPr>
          <p:nvPr/>
        </p:nvCxnSpPr>
        <p:spPr>
          <a:xfrm>
            <a:off x="8431600" y="4172657"/>
            <a:ext cx="288000"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線矢印コネクタ 85">
            <a:extLst>
              <a:ext uri="{FF2B5EF4-FFF2-40B4-BE49-F238E27FC236}">
                <a16:creationId xmlns:a16="http://schemas.microsoft.com/office/drawing/2014/main" id="{75A4E242-9E29-8BCD-601F-CCF3467A92B1}"/>
              </a:ext>
            </a:extLst>
          </p:cNvPr>
          <p:cNvCxnSpPr>
            <a:cxnSpLocks/>
          </p:cNvCxnSpPr>
          <p:nvPr/>
        </p:nvCxnSpPr>
        <p:spPr>
          <a:xfrm>
            <a:off x="8431600" y="5635432"/>
            <a:ext cx="288000"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87" name="矢印: 五方向 86">
            <a:extLst>
              <a:ext uri="{FF2B5EF4-FFF2-40B4-BE49-F238E27FC236}">
                <a16:creationId xmlns:a16="http://schemas.microsoft.com/office/drawing/2014/main" id="{46B09222-45D9-501C-3A25-A0FA2BC242BC}"/>
              </a:ext>
            </a:extLst>
          </p:cNvPr>
          <p:cNvSpPr/>
          <p:nvPr/>
        </p:nvSpPr>
        <p:spPr>
          <a:xfrm>
            <a:off x="1232361" y="1809212"/>
            <a:ext cx="6282018" cy="317296"/>
          </a:xfrm>
          <a:prstGeom prst="homePlate">
            <a:avLst>
              <a:gd name="adj" fmla="val 37084"/>
            </a:avLst>
          </a:prstGeom>
          <a:solidFill>
            <a:schemeClr val="tx1">
              <a:lumMod val="20000"/>
              <a:lumOff val="80000"/>
            </a:schemeClr>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tx1"/>
                </a:solidFill>
              </a:rPr>
              <a:t>1on1</a:t>
            </a:r>
            <a:r>
              <a:rPr kumimoji="1" lang="ja-JP" altLang="en-US" sz="1200" b="1">
                <a:solidFill>
                  <a:schemeClr val="tx1"/>
                </a:solidFill>
              </a:rPr>
              <a:t>前</a:t>
            </a:r>
          </a:p>
        </p:txBody>
      </p:sp>
      <p:sp>
        <p:nvSpPr>
          <p:cNvPr id="88" name="矢印: 五方向 87">
            <a:extLst>
              <a:ext uri="{FF2B5EF4-FFF2-40B4-BE49-F238E27FC236}">
                <a16:creationId xmlns:a16="http://schemas.microsoft.com/office/drawing/2014/main" id="{F3144413-C210-3EF9-4FE2-D78D0A672117}"/>
              </a:ext>
            </a:extLst>
          </p:cNvPr>
          <p:cNvSpPr/>
          <p:nvPr/>
        </p:nvSpPr>
        <p:spPr>
          <a:xfrm>
            <a:off x="7514378" y="1809212"/>
            <a:ext cx="1053225" cy="317296"/>
          </a:xfrm>
          <a:prstGeom prst="homePlate">
            <a:avLst>
              <a:gd name="adj" fmla="val 37084"/>
            </a:avLst>
          </a:prstGeom>
          <a:solidFill>
            <a:schemeClr val="tx1">
              <a:lumMod val="20000"/>
              <a:lumOff val="80000"/>
            </a:schemeClr>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tx1"/>
                </a:solidFill>
              </a:rPr>
              <a:t>1on1</a:t>
            </a:r>
            <a:r>
              <a:rPr kumimoji="1" lang="ja-JP" altLang="en-US" sz="1200" b="1">
                <a:solidFill>
                  <a:schemeClr val="tx1"/>
                </a:solidFill>
              </a:rPr>
              <a:t>中</a:t>
            </a:r>
            <a:endParaRPr kumimoji="1" lang="en-US" altLang="ja-JP" sz="1200" b="1">
              <a:solidFill>
                <a:schemeClr val="tx1"/>
              </a:solidFill>
            </a:endParaRPr>
          </a:p>
        </p:txBody>
      </p:sp>
      <p:sp>
        <p:nvSpPr>
          <p:cNvPr id="89" name="矢印: 五方向 88">
            <a:extLst>
              <a:ext uri="{FF2B5EF4-FFF2-40B4-BE49-F238E27FC236}">
                <a16:creationId xmlns:a16="http://schemas.microsoft.com/office/drawing/2014/main" id="{2375C25C-0C3B-4EA7-0950-6866CEE47125}"/>
              </a:ext>
            </a:extLst>
          </p:cNvPr>
          <p:cNvSpPr/>
          <p:nvPr/>
        </p:nvSpPr>
        <p:spPr>
          <a:xfrm>
            <a:off x="8567603" y="1809212"/>
            <a:ext cx="1042559" cy="317296"/>
          </a:xfrm>
          <a:prstGeom prst="homePlate">
            <a:avLst>
              <a:gd name="adj" fmla="val 37084"/>
            </a:avLst>
          </a:prstGeom>
          <a:solidFill>
            <a:schemeClr val="tx1">
              <a:lumMod val="20000"/>
              <a:lumOff val="80000"/>
            </a:schemeClr>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tx1"/>
                </a:solidFill>
              </a:rPr>
              <a:t>1on1</a:t>
            </a:r>
            <a:r>
              <a:rPr kumimoji="1" lang="ja-JP" altLang="en-US" sz="1200" b="1">
                <a:solidFill>
                  <a:schemeClr val="tx1"/>
                </a:solidFill>
              </a:rPr>
              <a:t>後</a:t>
            </a:r>
            <a:endParaRPr kumimoji="1" lang="en-US" altLang="ja-JP" sz="1200" b="1">
              <a:solidFill>
                <a:schemeClr val="tx1"/>
              </a:solidFill>
            </a:endParaRPr>
          </a:p>
        </p:txBody>
      </p:sp>
      <p:sp>
        <p:nvSpPr>
          <p:cNvPr id="99" name="四角形: 角を丸くする 98">
            <a:extLst>
              <a:ext uri="{FF2B5EF4-FFF2-40B4-BE49-F238E27FC236}">
                <a16:creationId xmlns:a16="http://schemas.microsoft.com/office/drawing/2014/main" id="{59DF66D3-C933-551A-F48A-C0361C08FFB6}"/>
              </a:ext>
            </a:extLst>
          </p:cNvPr>
          <p:cNvSpPr/>
          <p:nvPr/>
        </p:nvSpPr>
        <p:spPr>
          <a:xfrm>
            <a:off x="5697504" y="2274894"/>
            <a:ext cx="941153" cy="701849"/>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rgbClr val="333333"/>
                </a:solidFill>
                <a:latin typeface="DengXian"/>
                <a:ea typeface="游ゴシック"/>
              </a:rPr>
              <a:t>結果通知メール</a:t>
            </a:r>
          </a:p>
        </p:txBody>
      </p:sp>
      <p:sp>
        <p:nvSpPr>
          <p:cNvPr id="104" name="四角形: 角を丸くする 103">
            <a:extLst>
              <a:ext uri="{FF2B5EF4-FFF2-40B4-BE49-F238E27FC236}">
                <a16:creationId xmlns:a16="http://schemas.microsoft.com/office/drawing/2014/main" id="{B4718B27-CCCA-D5BC-A01B-0B2ADA1B6DE6}"/>
              </a:ext>
            </a:extLst>
          </p:cNvPr>
          <p:cNvSpPr/>
          <p:nvPr/>
        </p:nvSpPr>
        <p:spPr>
          <a:xfrm>
            <a:off x="6356692" y="3825683"/>
            <a:ext cx="902100" cy="701849"/>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DengXian"/>
                <a:ea typeface="游ゴシック"/>
              </a:rPr>
              <a:t>レポート確認</a:t>
            </a:r>
          </a:p>
        </p:txBody>
      </p:sp>
      <p:sp>
        <p:nvSpPr>
          <p:cNvPr id="105" name="四角形: 角を丸くする 104">
            <a:extLst>
              <a:ext uri="{FF2B5EF4-FFF2-40B4-BE49-F238E27FC236}">
                <a16:creationId xmlns:a16="http://schemas.microsoft.com/office/drawing/2014/main" id="{3EAE5D75-1573-628E-B080-DB90FF73756C}"/>
              </a:ext>
            </a:extLst>
          </p:cNvPr>
          <p:cNvSpPr/>
          <p:nvPr/>
        </p:nvSpPr>
        <p:spPr>
          <a:xfrm>
            <a:off x="6382997" y="5284505"/>
            <a:ext cx="902100" cy="701849"/>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2"/>
                </a:solidFill>
                <a:latin typeface="DengXian"/>
                <a:ea typeface="游ゴシック"/>
              </a:rPr>
              <a:t>レポート確認</a:t>
            </a:r>
          </a:p>
        </p:txBody>
      </p:sp>
      <p:cxnSp>
        <p:nvCxnSpPr>
          <p:cNvPr id="132" name="直線矢印コネクタ 131">
            <a:extLst>
              <a:ext uri="{FF2B5EF4-FFF2-40B4-BE49-F238E27FC236}">
                <a16:creationId xmlns:a16="http://schemas.microsoft.com/office/drawing/2014/main" id="{49A94D67-17A8-9F0D-94D0-365E305E4995}"/>
              </a:ext>
            </a:extLst>
          </p:cNvPr>
          <p:cNvCxnSpPr>
            <a:cxnSpLocks/>
          </p:cNvCxnSpPr>
          <p:nvPr/>
        </p:nvCxnSpPr>
        <p:spPr>
          <a:xfrm flipV="1">
            <a:off x="7277838" y="4172656"/>
            <a:ext cx="244402"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直線矢印コネクタ 134">
            <a:extLst>
              <a:ext uri="{FF2B5EF4-FFF2-40B4-BE49-F238E27FC236}">
                <a16:creationId xmlns:a16="http://schemas.microsoft.com/office/drawing/2014/main" id="{015C51D7-1819-BA74-C296-FD8DE3D39FB1}"/>
              </a:ext>
            </a:extLst>
          </p:cNvPr>
          <p:cNvCxnSpPr>
            <a:cxnSpLocks/>
          </p:cNvCxnSpPr>
          <p:nvPr/>
        </p:nvCxnSpPr>
        <p:spPr>
          <a:xfrm flipV="1">
            <a:off x="7285097" y="5631477"/>
            <a:ext cx="244402"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8" name="四角形: 角を丸くする 7">
            <a:extLst>
              <a:ext uri="{FF2B5EF4-FFF2-40B4-BE49-F238E27FC236}">
                <a16:creationId xmlns:a16="http://schemas.microsoft.com/office/drawing/2014/main" id="{B992A23A-8338-B663-9668-35252C260B2C}"/>
              </a:ext>
            </a:extLst>
          </p:cNvPr>
          <p:cNvSpPr/>
          <p:nvPr/>
        </p:nvSpPr>
        <p:spPr>
          <a:xfrm>
            <a:off x="2758221" y="3843885"/>
            <a:ext cx="1007940" cy="701849"/>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DengXian"/>
                <a:ea typeface="游ゴシック"/>
              </a:rPr>
              <a:t>初期設定</a:t>
            </a:r>
            <a:br>
              <a:rPr kumimoji="1" lang="en-US" altLang="ja-JP" sz="1200" b="1">
                <a:solidFill>
                  <a:schemeClr val="tx1"/>
                </a:solidFill>
                <a:latin typeface="DengXian"/>
                <a:ea typeface="游ゴシック"/>
              </a:rPr>
            </a:br>
            <a:r>
              <a:rPr kumimoji="1" lang="ja-JP" altLang="en-US" sz="900" b="1">
                <a:solidFill>
                  <a:schemeClr val="tx1"/>
                </a:solidFill>
                <a:latin typeface="DengXian"/>
                <a:ea typeface="游ゴシック"/>
              </a:rPr>
              <a:t>（</a:t>
            </a:r>
            <a:r>
              <a:rPr kumimoji="1" lang="en-US" altLang="ja-JP" sz="900" b="1">
                <a:solidFill>
                  <a:schemeClr val="tx1"/>
                </a:solidFill>
                <a:latin typeface="DengXian"/>
                <a:ea typeface="游ゴシック"/>
              </a:rPr>
              <a:t>Outlook</a:t>
            </a:r>
            <a:r>
              <a:rPr kumimoji="1" lang="ja-JP" altLang="en-US" sz="900" b="1">
                <a:solidFill>
                  <a:schemeClr val="tx1"/>
                </a:solidFill>
                <a:latin typeface="DengXian"/>
                <a:ea typeface="游ゴシック"/>
              </a:rPr>
              <a:t>連携・通知）</a:t>
            </a:r>
            <a:endParaRPr kumimoji="1" lang="ja-JP" altLang="en-US" sz="1200" b="1">
              <a:solidFill>
                <a:schemeClr val="tx1"/>
              </a:solidFill>
              <a:latin typeface="DengXian"/>
              <a:ea typeface="游ゴシック"/>
            </a:endParaRPr>
          </a:p>
        </p:txBody>
      </p:sp>
      <p:cxnSp>
        <p:nvCxnSpPr>
          <p:cNvPr id="21" name="直線矢印コネクタ 20">
            <a:extLst>
              <a:ext uri="{FF2B5EF4-FFF2-40B4-BE49-F238E27FC236}">
                <a16:creationId xmlns:a16="http://schemas.microsoft.com/office/drawing/2014/main" id="{D379709B-230E-953D-199A-ABC67166B0B2}"/>
              </a:ext>
            </a:extLst>
          </p:cNvPr>
          <p:cNvCxnSpPr>
            <a:cxnSpLocks/>
            <a:endCxn id="45" idx="1"/>
          </p:cNvCxnSpPr>
          <p:nvPr/>
        </p:nvCxnSpPr>
        <p:spPr>
          <a:xfrm>
            <a:off x="3766161" y="5634377"/>
            <a:ext cx="143639" cy="1053"/>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8" name="コネクタ: カギ線 27">
            <a:extLst>
              <a:ext uri="{FF2B5EF4-FFF2-40B4-BE49-F238E27FC236}">
                <a16:creationId xmlns:a16="http://schemas.microsoft.com/office/drawing/2014/main" id="{98A83ACA-1221-E8D2-1C57-002B65386F48}"/>
              </a:ext>
            </a:extLst>
          </p:cNvPr>
          <p:cNvCxnSpPr>
            <a:cxnSpLocks/>
          </p:cNvCxnSpPr>
          <p:nvPr/>
        </p:nvCxnSpPr>
        <p:spPr>
          <a:xfrm rot="16200000" flipH="1">
            <a:off x="5663515" y="3485397"/>
            <a:ext cx="1218614" cy="201304"/>
          </a:xfrm>
          <a:prstGeom prst="bentConnector2">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9" name="コネクタ: カギ線 28">
            <a:extLst>
              <a:ext uri="{FF2B5EF4-FFF2-40B4-BE49-F238E27FC236}">
                <a16:creationId xmlns:a16="http://schemas.microsoft.com/office/drawing/2014/main" id="{B708FDD6-8BAD-6335-BAEE-AF819F939E91}"/>
              </a:ext>
            </a:extLst>
          </p:cNvPr>
          <p:cNvCxnSpPr>
            <a:cxnSpLocks/>
          </p:cNvCxnSpPr>
          <p:nvPr/>
        </p:nvCxnSpPr>
        <p:spPr>
          <a:xfrm rot="16200000" flipH="1">
            <a:off x="4975842" y="4237800"/>
            <a:ext cx="2593958" cy="201306"/>
          </a:xfrm>
          <a:prstGeom prst="bentConnector2">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30" name="図 29">
            <a:extLst>
              <a:ext uri="{FF2B5EF4-FFF2-40B4-BE49-F238E27FC236}">
                <a16:creationId xmlns:a16="http://schemas.microsoft.com/office/drawing/2014/main" id="{4679D22F-E74C-F7B9-85E5-AE0BF1EE48E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65615" y="3089307"/>
            <a:ext cx="251062" cy="251062"/>
          </a:xfrm>
          <a:prstGeom prst="rect">
            <a:avLst/>
          </a:prstGeom>
        </p:spPr>
      </p:pic>
      <p:grpSp>
        <p:nvGrpSpPr>
          <p:cNvPr id="31" name="グループ化 30">
            <a:extLst>
              <a:ext uri="{FF2B5EF4-FFF2-40B4-BE49-F238E27FC236}">
                <a16:creationId xmlns:a16="http://schemas.microsoft.com/office/drawing/2014/main" id="{6672AF4A-8022-8D79-F5F3-3B9856BCFCCB}"/>
              </a:ext>
            </a:extLst>
          </p:cNvPr>
          <p:cNvGrpSpPr/>
          <p:nvPr/>
        </p:nvGrpSpPr>
        <p:grpSpPr>
          <a:xfrm>
            <a:off x="7132680" y="7632"/>
            <a:ext cx="2782547" cy="1147565"/>
            <a:chOff x="7066802" y="75001"/>
            <a:chExt cx="2782547" cy="1147565"/>
          </a:xfrm>
        </p:grpSpPr>
        <p:sp>
          <p:nvSpPr>
            <p:cNvPr id="32" name="正方形/長方形 31">
              <a:extLst>
                <a:ext uri="{FF2B5EF4-FFF2-40B4-BE49-F238E27FC236}">
                  <a16:creationId xmlns:a16="http://schemas.microsoft.com/office/drawing/2014/main" id="{7976E251-A6C0-DDCE-D5DD-FFB655F823C8}"/>
                </a:ext>
              </a:extLst>
            </p:cNvPr>
            <p:cNvSpPr/>
            <p:nvPr/>
          </p:nvSpPr>
          <p:spPr>
            <a:xfrm>
              <a:off x="7066803" y="75001"/>
              <a:ext cx="2782546" cy="1147565"/>
            </a:xfrm>
            <a:prstGeom prst="rect">
              <a:avLst/>
            </a:prstGeom>
            <a:solidFill>
              <a:schemeClr val="accent1">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bg2"/>
                  </a:solidFill>
                </a:rPr>
                <a:t>メンバー</a:t>
              </a:r>
              <a:r>
                <a:rPr kumimoji="1" lang="ja-JP" altLang="en-US" sz="1400" b="1">
                  <a:solidFill>
                    <a:schemeClr val="bg2"/>
                  </a:solidFill>
                </a:rPr>
                <a:t>から</a:t>
              </a:r>
              <a:endParaRPr kumimoji="1" lang="en-US" altLang="ja-JP" sz="1400" b="1">
                <a:solidFill>
                  <a:schemeClr val="bg2"/>
                </a:solidFill>
              </a:endParaRPr>
            </a:p>
            <a:p>
              <a:pPr algn="ctr"/>
              <a:r>
                <a:rPr kumimoji="1" lang="en-US" altLang="ja-JP" sz="1400" b="1">
                  <a:solidFill>
                    <a:schemeClr val="bg2"/>
                  </a:solidFill>
                </a:rPr>
                <a:t>1on1</a:t>
              </a:r>
              <a:r>
                <a:rPr kumimoji="1" lang="ja-JP" altLang="en-US" sz="1400" b="1">
                  <a:solidFill>
                    <a:schemeClr val="bg2"/>
                  </a:solidFill>
                </a:rPr>
                <a:t>を招集する場合、</a:t>
              </a:r>
              <a:endParaRPr kumimoji="1" lang="en-US" altLang="ja-JP" sz="1400" b="1">
                <a:solidFill>
                  <a:schemeClr val="bg2"/>
                </a:solidFill>
              </a:endParaRPr>
            </a:p>
            <a:p>
              <a:pPr algn="ctr"/>
              <a:r>
                <a:rPr kumimoji="1" lang="ja-JP" altLang="en-US" sz="1400" b="1">
                  <a:solidFill>
                    <a:schemeClr val="bg2"/>
                  </a:solidFill>
                </a:rPr>
                <a:t>このスライドを利用</a:t>
              </a:r>
              <a:endParaRPr kumimoji="1" lang="en-US" altLang="ja-JP" sz="1400" b="1">
                <a:solidFill>
                  <a:schemeClr val="bg2"/>
                </a:solidFill>
              </a:endParaRPr>
            </a:p>
          </p:txBody>
        </p:sp>
        <p:grpSp>
          <p:nvGrpSpPr>
            <p:cNvPr id="33" name="グループ化 32">
              <a:extLst>
                <a:ext uri="{FF2B5EF4-FFF2-40B4-BE49-F238E27FC236}">
                  <a16:creationId xmlns:a16="http://schemas.microsoft.com/office/drawing/2014/main" id="{34E986EF-C30D-1613-EF03-1CCB39F2BF8F}"/>
                </a:ext>
              </a:extLst>
            </p:cNvPr>
            <p:cNvGrpSpPr/>
            <p:nvPr/>
          </p:nvGrpSpPr>
          <p:grpSpPr>
            <a:xfrm>
              <a:off x="7066802" y="75001"/>
              <a:ext cx="250318" cy="206149"/>
              <a:chOff x="4969221" y="2306284"/>
              <a:chExt cx="512839" cy="422348"/>
            </a:xfrm>
          </p:grpSpPr>
          <p:sp>
            <p:nvSpPr>
              <p:cNvPr id="36" name="正方形/長方形 35">
                <a:extLst>
                  <a:ext uri="{FF2B5EF4-FFF2-40B4-BE49-F238E27FC236}">
                    <a16:creationId xmlns:a16="http://schemas.microsoft.com/office/drawing/2014/main" id="{7C649510-2265-350C-73AA-8473BD658DE2}"/>
                  </a:ext>
                </a:extLst>
              </p:cNvPr>
              <p:cNvSpPr/>
              <p:nvPr/>
            </p:nvSpPr>
            <p:spPr>
              <a:xfrm>
                <a:off x="4969221" y="2306284"/>
                <a:ext cx="512839" cy="422348"/>
              </a:xfrm>
              <a:prstGeom prst="rect">
                <a:avLst/>
              </a:prstGeom>
              <a:solidFill>
                <a:schemeClr val="bg2"/>
              </a:solidFill>
              <a:ln>
                <a:solidFill>
                  <a:srgbClr val="FF11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2"/>
                  </a:solidFill>
                </a:endParaRPr>
              </a:p>
            </p:txBody>
          </p:sp>
          <p:pic>
            <p:nvPicPr>
              <p:cNvPr id="39" name="図 38">
                <a:extLst>
                  <a:ext uri="{FF2B5EF4-FFF2-40B4-BE49-F238E27FC236}">
                    <a16:creationId xmlns:a16="http://schemas.microsoft.com/office/drawing/2014/main" id="{7BC30B99-EE73-B416-C3AC-4BAFE45B6E6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73240" y="2365059"/>
                <a:ext cx="304801" cy="304801"/>
              </a:xfrm>
              <a:prstGeom prst="rect">
                <a:avLst/>
              </a:prstGeom>
            </p:spPr>
          </p:pic>
        </p:grpSp>
      </p:grpSp>
      <p:sp>
        <p:nvSpPr>
          <p:cNvPr id="42" name="四角形: 角を丸くする 41">
            <a:extLst>
              <a:ext uri="{FF2B5EF4-FFF2-40B4-BE49-F238E27FC236}">
                <a16:creationId xmlns:a16="http://schemas.microsoft.com/office/drawing/2014/main" id="{6164F665-526C-E9E2-2413-2CBED21418EC}"/>
              </a:ext>
            </a:extLst>
          </p:cNvPr>
          <p:cNvSpPr/>
          <p:nvPr/>
        </p:nvSpPr>
        <p:spPr>
          <a:xfrm>
            <a:off x="1232360" y="2289450"/>
            <a:ext cx="1507569" cy="428317"/>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rgbClr val="333333"/>
                </a:solidFill>
                <a:latin typeface="DengXian"/>
                <a:ea typeface="游ゴシック"/>
              </a:rPr>
              <a:t>回答依頼</a:t>
            </a:r>
            <a:br>
              <a:rPr kumimoji="1" lang="en-US" altLang="ja-JP" sz="1200" b="1">
                <a:solidFill>
                  <a:srgbClr val="333333"/>
                </a:solidFill>
                <a:latin typeface="DengXian"/>
                <a:ea typeface="游ゴシック"/>
              </a:rPr>
            </a:br>
            <a:r>
              <a:rPr kumimoji="1" lang="ja-JP" altLang="en-US" sz="1200" b="1">
                <a:solidFill>
                  <a:srgbClr val="333333"/>
                </a:solidFill>
                <a:latin typeface="DengXian"/>
                <a:ea typeface="游ゴシック"/>
              </a:rPr>
              <a:t>メール</a:t>
            </a:r>
          </a:p>
        </p:txBody>
      </p:sp>
      <p:pic>
        <p:nvPicPr>
          <p:cNvPr id="50" name="図 49">
            <a:extLst>
              <a:ext uri="{FF2B5EF4-FFF2-40B4-BE49-F238E27FC236}">
                <a16:creationId xmlns:a16="http://schemas.microsoft.com/office/drawing/2014/main" id="{D009BB4F-81C8-23B9-9E76-D7FAE9FB74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42979" y="3263560"/>
            <a:ext cx="251062" cy="251062"/>
          </a:xfrm>
          <a:prstGeom prst="rect">
            <a:avLst/>
          </a:prstGeom>
        </p:spPr>
      </p:pic>
      <p:sp>
        <p:nvSpPr>
          <p:cNvPr id="58" name="四角形: 角を丸くする 57">
            <a:extLst>
              <a:ext uri="{FF2B5EF4-FFF2-40B4-BE49-F238E27FC236}">
                <a16:creationId xmlns:a16="http://schemas.microsoft.com/office/drawing/2014/main" id="{35CDBDEA-8154-DA05-55FB-169983E2DB97}"/>
              </a:ext>
            </a:extLst>
          </p:cNvPr>
          <p:cNvSpPr/>
          <p:nvPr/>
        </p:nvSpPr>
        <p:spPr>
          <a:xfrm>
            <a:off x="2758221" y="5294033"/>
            <a:ext cx="1007940" cy="701849"/>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2"/>
                </a:solidFill>
                <a:latin typeface="DengXian"/>
                <a:ea typeface="游ゴシック"/>
              </a:rPr>
              <a:t>初期設定</a:t>
            </a:r>
            <a:br>
              <a:rPr kumimoji="1" lang="en-US" altLang="ja-JP" sz="1200" b="1">
                <a:solidFill>
                  <a:schemeClr val="bg2"/>
                </a:solidFill>
                <a:latin typeface="DengXian"/>
                <a:ea typeface="游ゴシック"/>
              </a:rPr>
            </a:br>
            <a:r>
              <a:rPr kumimoji="1" lang="ja-JP" altLang="en-US" sz="900" b="1">
                <a:solidFill>
                  <a:schemeClr val="bg2"/>
                </a:solidFill>
                <a:latin typeface="DengXian"/>
                <a:ea typeface="游ゴシック"/>
              </a:rPr>
              <a:t>（</a:t>
            </a:r>
            <a:r>
              <a:rPr kumimoji="1" lang="en-US" altLang="ja-JP" sz="900" b="1">
                <a:solidFill>
                  <a:schemeClr val="bg2"/>
                </a:solidFill>
                <a:latin typeface="DengXian"/>
                <a:ea typeface="游ゴシック"/>
              </a:rPr>
              <a:t>Outlook</a:t>
            </a:r>
            <a:r>
              <a:rPr kumimoji="1" lang="ja-JP" altLang="en-US" sz="900" b="1">
                <a:solidFill>
                  <a:schemeClr val="bg2"/>
                </a:solidFill>
                <a:latin typeface="DengXian"/>
                <a:ea typeface="游ゴシック"/>
              </a:rPr>
              <a:t>連携・通知）</a:t>
            </a:r>
          </a:p>
        </p:txBody>
      </p:sp>
      <p:grpSp>
        <p:nvGrpSpPr>
          <p:cNvPr id="107" name="グループ化 106">
            <a:extLst>
              <a:ext uri="{FF2B5EF4-FFF2-40B4-BE49-F238E27FC236}">
                <a16:creationId xmlns:a16="http://schemas.microsoft.com/office/drawing/2014/main" id="{377DD82D-7C64-95C9-5917-DDF69CF1B213}"/>
              </a:ext>
            </a:extLst>
          </p:cNvPr>
          <p:cNvGrpSpPr/>
          <p:nvPr/>
        </p:nvGrpSpPr>
        <p:grpSpPr>
          <a:xfrm>
            <a:off x="2101628" y="3221829"/>
            <a:ext cx="667670" cy="2399716"/>
            <a:chOff x="2101628" y="3221829"/>
            <a:chExt cx="667670" cy="2399716"/>
          </a:xfrm>
        </p:grpSpPr>
        <p:cxnSp>
          <p:nvCxnSpPr>
            <p:cNvPr id="64" name="直線コネクタ 63">
              <a:extLst>
                <a:ext uri="{FF2B5EF4-FFF2-40B4-BE49-F238E27FC236}">
                  <a16:creationId xmlns:a16="http://schemas.microsoft.com/office/drawing/2014/main" id="{655ACBFB-35D2-AC27-8A66-7462AD694F90}"/>
                </a:ext>
              </a:extLst>
            </p:cNvPr>
            <p:cNvCxnSpPr>
              <a:stCxn id="37" idx="2"/>
            </p:cNvCxnSpPr>
            <p:nvPr/>
          </p:nvCxnSpPr>
          <p:spPr>
            <a:xfrm flipH="1">
              <a:off x="2109123" y="3221829"/>
              <a:ext cx="1" cy="364219"/>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69" name="直線コネクタ 68">
              <a:extLst>
                <a:ext uri="{FF2B5EF4-FFF2-40B4-BE49-F238E27FC236}">
                  <a16:creationId xmlns:a16="http://schemas.microsoft.com/office/drawing/2014/main" id="{0AEF5260-DEDA-6268-F60D-D13957A1A1F3}"/>
                </a:ext>
              </a:extLst>
            </p:cNvPr>
            <p:cNvCxnSpPr/>
            <p:nvPr/>
          </p:nvCxnSpPr>
          <p:spPr>
            <a:xfrm>
              <a:off x="2101628" y="3586048"/>
              <a:ext cx="540000" cy="0"/>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72" name="直線コネクタ 71">
              <a:extLst>
                <a:ext uri="{FF2B5EF4-FFF2-40B4-BE49-F238E27FC236}">
                  <a16:creationId xmlns:a16="http://schemas.microsoft.com/office/drawing/2014/main" id="{38918F08-FA38-A2CC-23C8-B24786518785}"/>
                </a:ext>
              </a:extLst>
            </p:cNvPr>
            <p:cNvCxnSpPr>
              <a:cxnSpLocks/>
            </p:cNvCxnSpPr>
            <p:nvPr/>
          </p:nvCxnSpPr>
          <p:spPr>
            <a:xfrm>
              <a:off x="2627990" y="3572260"/>
              <a:ext cx="0" cy="622549"/>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100" name="直線矢印コネクタ 99">
              <a:extLst>
                <a:ext uri="{FF2B5EF4-FFF2-40B4-BE49-F238E27FC236}">
                  <a16:creationId xmlns:a16="http://schemas.microsoft.com/office/drawing/2014/main" id="{E2413AC8-82F0-450A-80BF-5524DD726AF3}"/>
                </a:ext>
              </a:extLst>
            </p:cNvPr>
            <p:cNvCxnSpPr>
              <a:cxnSpLocks/>
            </p:cNvCxnSpPr>
            <p:nvPr/>
          </p:nvCxnSpPr>
          <p:spPr>
            <a:xfrm>
              <a:off x="2625659" y="4194810"/>
              <a:ext cx="143639" cy="1053"/>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97A85AEF-6F7F-7656-9E4D-AD43AEA54D57}"/>
                </a:ext>
              </a:extLst>
            </p:cNvPr>
            <p:cNvCxnSpPr>
              <a:cxnSpLocks/>
            </p:cNvCxnSpPr>
            <p:nvPr/>
          </p:nvCxnSpPr>
          <p:spPr>
            <a:xfrm>
              <a:off x="2627990" y="3586048"/>
              <a:ext cx="0" cy="2034443"/>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103" name="直線矢印コネクタ 102">
              <a:extLst>
                <a:ext uri="{FF2B5EF4-FFF2-40B4-BE49-F238E27FC236}">
                  <a16:creationId xmlns:a16="http://schemas.microsoft.com/office/drawing/2014/main" id="{58778AF9-E591-C5B3-95EB-389339296746}"/>
                </a:ext>
              </a:extLst>
            </p:cNvPr>
            <p:cNvCxnSpPr>
              <a:cxnSpLocks/>
            </p:cNvCxnSpPr>
            <p:nvPr/>
          </p:nvCxnSpPr>
          <p:spPr>
            <a:xfrm>
              <a:off x="2625659" y="5620492"/>
              <a:ext cx="143639" cy="1053"/>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
        <p:nvSpPr>
          <p:cNvPr id="2" name="テキスト ボックス 1">
            <a:extLst>
              <a:ext uri="{FF2B5EF4-FFF2-40B4-BE49-F238E27FC236}">
                <a16:creationId xmlns:a16="http://schemas.microsoft.com/office/drawing/2014/main" id="{461F9703-D24D-02F8-3D46-D96C7093502E}"/>
              </a:ext>
            </a:extLst>
          </p:cNvPr>
          <p:cNvSpPr txBox="1"/>
          <p:nvPr/>
        </p:nvSpPr>
        <p:spPr>
          <a:xfrm>
            <a:off x="5524731" y="4951060"/>
            <a:ext cx="616741" cy="307777"/>
          </a:xfrm>
          <a:prstGeom prst="rect">
            <a:avLst/>
          </a:prstGeom>
          <a:noFill/>
        </p:spPr>
        <p:txBody>
          <a:bodyPr wrap="square" rtlCol="0">
            <a:spAutoFit/>
          </a:bodyPr>
          <a:lstStyle/>
          <a:p>
            <a:r>
              <a:rPr kumimoji="1" lang="en-US" altLang="ja-JP" sz="700"/>
              <a:t>1on1</a:t>
            </a:r>
            <a:r>
              <a:rPr kumimoji="1" lang="ja-JP" altLang="en-US" sz="700"/>
              <a:t>当日に通知</a:t>
            </a:r>
          </a:p>
        </p:txBody>
      </p:sp>
      <p:sp>
        <p:nvSpPr>
          <p:cNvPr id="4" name="テキスト ボックス 3">
            <a:extLst>
              <a:ext uri="{FF2B5EF4-FFF2-40B4-BE49-F238E27FC236}">
                <a16:creationId xmlns:a16="http://schemas.microsoft.com/office/drawing/2014/main" id="{C95AFE64-B921-CA93-BC94-C35744BD2BF4}"/>
              </a:ext>
            </a:extLst>
          </p:cNvPr>
          <p:cNvSpPr txBox="1"/>
          <p:nvPr/>
        </p:nvSpPr>
        <p:spPr>
          <a:xfrm>
            <a:off x="4358394" y="4951060"/>
            <a:ext cx="616741" cy="307777"/>
          </a:xfrm>
          <a:prstGeom prst="rect">
            <a:avLst/>
          </a:prstGeom>
          <a:noFill/>
        </p:spPr>
        <p:txBody>
          <a:bodyPr wrap="square" rtlCol="0">
            <a:spAutoFit/>
          </a:bodyPr>
          <a:lstStyle/>
          <a:p>
            <a:r>
              <a:rPr kumimoji="1" lang="ja-JP" altLang="en-US" sz="700"/>
              <a:t>作成直後に通知</a:t>
            </a:r>
          </a:p>
        </p:txBody>
      </p:sp>
    </p:spTree>
    <p:extLst>
      <p:ext uri="{BB962C8B-B14F-4D97-AF65-F5344CB8AC3E}">
        <p14:creationId xmlns:p14="http://schemas.microsoft.com/office/powerpoint/2010/main" val="397319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5F4C28E-5B7D-4DE6-89D0-846B974A8CC0}"/>
              </a:ext>
            </a:extLst>
          </p:cNvPr>
          <p:cNvSpPr>
            <a:spLocks noGrp="1"/>
          </p:cNvSpPr>
          <p:nvPr>
            <p:ph type="title"/>
          </p:nvPr>
        </p:nvSpPr>
        <p:spPr/>
        <p:txBody>
          <a:bodyPr>
            <a:normAutofit/>
          </a:bodyPr>
          <a:lstStyle/>
          <a:p>
            <a:r>
              <a:rPr lang="ja-JP" altLang="en-US" sz="2400">
                <a:latin typeface="Yu Gothic" panose="020B0400000000000000" pitchFamily="34" charset="-128"/>
                <a:ea typeface="Yu Gothic" panose="020B0400000000000000" pitchFamily="34" charset="-128"/>
              </a:rPr>
              <a:t>画面イメージ：初期設定</a:t>
            </a:r>
          </a:p>
        </p:txBody>
      </p:sp>
      <p:sp>
        <p:nvSpPr>
          <p:cNvPr id="34" name="四角形: 角を丸くする 33">
            <a:extLst>
              <a:ext uri="{FF2B5EF4-FFF2-40B4-BE49-F238E27FC236}">
                <a16:creationId xmlns:a16="http://schemas.microsoft.com/office/drawing/2014/main" id="{3B98743B-7561-4A90-99AE-BDED419DC677}"/>
              </a:ext>
            </a:extLst>
          </p:cNvPr>
          <p:cNvSpPr/>
          <p:nvPr/>
        </p:nvSpPr>
        <p:spPr>
          <a:xfrm>
            <a:off x="327897" y="803389"/>
            <a:ext cx="9250206" cy="544513"/>
          </a:xfrm>
          <a:prstGeom prst="roundRect">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pPr>
              <a:lnSpc>
                <a:spcPct val="130000"/>
              </a:lnSpc>
            </a:pPr>
            <a:r>
              <a:rPr kumimoji="1" lang="ja-JP" altLang="en-US" sz="1600" b="1">
                <a:solidFill>
                  <a:schemeClr val="tx1"/>
                </a:solidFill>
                <a:latin typeface="Yu Gothic" panose="020B0400000000000000" pitchFamily="34" charset="-128"/>
                <a:ea typeface="Yu Gothic" panose="020B0400000000000000" pitchFamily="34" charset="-128"/>
              </a:rPr>
              <a:t>はじめに、</a:t>
            </a:r>
            <a:r>
              <a:rPr kumimoji="1" lang="en-US" altLang="ja-JP" sz="1600" b="1">
                <a:solidFill>
                  <a:schemeClr val="tx1"/>
                </a:solidFill>
                <a:latin typeface="Yu Gothic" panose="020B0400000000000000" pitchFamily="34" charset="-128"/>
                <a:ea typeface="Yu Gothic" panose="020B0400000000000000" pitchFamily="34" charset="-128"/>
              </a:rPr>
              <a:t>Outlook</a:t>
            </a:r>
            <a:r>
              <a:rPr kumimoji="1" lang="ja-JP" altLang="en-US" sz="1600" b="1">
                <a:solidFill>
                  <a:schemeClr val="tx1"/>
                </a:solidFill>
                <a:latin typeface="Yu Gothic" panose="020B0400000000000000" pitchFamily="34" charset="-128"/>
                <a:ea typeface="Yu Gothic" panose="020B0400000000000000" pitchFamily="34" charset="-128"/>
              </a:rPr>
              <a:t>連携・</a:t>
            </a:r>
            <a:r>
              <a:rPr kumimoji="1" lang="en-US" altLang="ja-JP" sz="1600" b="1">
                <a:solidFill>
                  <a:schemeClr val="tx1"/>
                </a:solidFill>
                <a:latin typeface="Yu Gothic" panose="020B0400000000000000" pitchFamily="34" charset="-128"/>
                <a:ea typeface="Yu Gothic" panose="020B0400000000000000" pitchFamily="34" charset="-128"/>
              </a:rPr>
              <a:t>Teams</a:t>
            </a:r>
            <a:r>
              <a:rPr kumimoji="1" lang="ja-JP" altLang="en-US" sz="1600" b="1">
                <a:solidFill>
                  <a:schemeClr val="tx1"/>
                </a:solidFill>
                <a:latin typeface="Yu Gothic" panose="020B0400000000000000" pitchFamily="34" charset="-128"/>
                <a:ea typeface="Yu Gothic" panose="020B0400000000000000" pitchFamily="34" charset="-128"/>
              </a:rPr>
              <a:t>連携・通知設定を行ってください。</a:t>
            </a:r>
            <a:endParaRPr kumimoji="1" lang="en-US" altLang="ja-JP" sz="1600" b="1">
              <a:solidFill>
                <a:schemeClr val="tx1"/>
              </a:solidFill>
              <a:latin typeface="Yu Gothic" panose="020B0400000000000000" pitchFamily="34" charset="-128"/>
              <a:ea typeface="Yu Gothic" panose="020B0400000000000000" pitchFamily="34" charset="-128"/>
            </a:endParaRPr>
          </a:p>
        </p:txBody>
      </p:sp>
      <p:grpSp>
        <p:nvGrpSpPr>
          <p:cNvPr id="7" name="グループ化 6">
            <a:extLst>
              <a:ext uri="{FF2B5EF4-FFF2-40B4-BE49-F238E27FC236}">
                <a16:creationId xmlns:a16="http://schemas.microsoft.com/office/drawing/2014/main" id="{584D1403-C340-C9BC-2D2D-C67001BE5C74}"/>
              </a:ext>
            </a:extLst>
          </p:cNvPr>
          <p:cNvGrpSpPr/>
          <p:nvPr/>
        </p:nvGrpSpPr>
        <p:grpSpPr>
          <a:xfrm>
            <a:off x="7132680" y="25926"/>
            <a:ext cx="2782547" cy="1147565"/>
            <a:chOff x="7066802" y="75001"/>
            <a:chExt cx="2782547" cy="1147565"/>
          </a:xfrm>
        </p:grpSpPr>
        <p:sp>
          <p:nvSpPr>
            <p:cNvPr id="9" name="正方形/長方形 8">
              <a:extLst>
                <a:ext uri="{FF2B5EF4-FFF2-40B4-BE49-F238E27FC236}">
                  <a16:creationId xmlns:a16="http://schemas.microsoft.com/office/drawing/2014/main" id="{01472C34-3C36-61C4-A6C8-F3FDEFF77780}"/>
                </a:ext>
              </a:extLst>
            </p:cNvPr>
            <p:cNvSpPr/>
            <p:nvPr/>
          </p:nvSpPr>
          <p:spPr>
            <a:xfrm>
              <a:off x="7066803" y="75001"/>
              <a:ext cx="2782546" cy="1147565"/>
            </a:xfrm>
            <a:prstGeom prst="rect">
              <a:avLst/>
            </a:prstGeom>
            <a:solidFill>
              <a:schemeClr val="accent1">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bg2"/>
                  </a:solidFill>
                </a:rPr>
                <a:t>メンバー</a:t>
              </a:r>
              <a:r>
                <a:rPr kumimoji="1" lang="ja-JP" altLang="en-US" sz="1400" b="1">
                  <a:solidFill>
                    <a:schemeClr val="bg2"/>
                  </a:solidFill>
                </a:rPr>
                <a:t>から</a:t>
              </a:r>
              <a:endParaRPr kumimoji="1" lang="en-US" altLang="ja-JP" sz="1400" b="1">
                <a:solidFill>
                  <a:schemeClr val="bg2"/>
                </a:solidFill>
              </a:endParaRPr>
            </a:p>
            <a:p>
              <a:pPr algn="ctr"/>
              <a:r>
                <a:rPr kumimoji="1" lang="en-US" altLang="ja-JP" sz="1400" b="1">
                  <a:solidFill>
                    <a:schemeClr val="bg2"/>
                  </a:solidFill>
                </a:rPr>
                <a:t>1on1</a:t>
              </a:r>
              <a:r>
                <a:rPr kumimoji="1" lang="ja-JP" altLang="en-US" sz="1400" b="1">
                  <a:solidFill>
                    <a:schemeClr val="bg2"/>
                  </a:solidFill>
                </a:rPr>
                <a:t>を招集する場合、</a:t>
              </a:r>
              <a:endParaRPr kumimoji="1" lang="en-US" altLang="ja-JP" sz="1400" b="1">
                <a:solidFill>
                  <a:schemeClr val="bg2"/>
                </a:solidFill>
              </a:endParaRPr>
            </a:p>
            <a:p>
              <a:pPr algn="ctr"/>
              <a:r>
                <a:rPr kumimoji="1" lang="ja-JP" altLang="en-US" sz="1400" b="1">
                  <a:solidFill>
                    <a:schemeClr val="bg2"/>
                  </a:solidFill>
                </a:rPr>
                <a:t>このスライドを利用</a:t>
              </a:r>
              <a:endParaRPr kumimoji="1" lang="en-US" altLang="ja-JP" sz="1400" b="1">
                <a:solidFill>
                  <a:schemeClr val="bg2"/>
                </a:solidFill>
              </a:endParaRPr>
            </a:p>
          </p:txBody>
        </p:sp>
        <p:grpSp>
          <p:nvGrpSpPr>
            <p:cNvPr id="11" name="グループ化 10">
              <a:extLst>
                <a:ext uri="{FF2B5EF4-FFF2-40B4-BE49-F238E27FC236}">
                  <a16:creationId xmlns:a16="http://schemas.microsoft.com/office/drawing/2014/main" id="{2158FB57-0F9A-8869-65D1-9AB230F11355}"/>
                </a:ext>
              </a:extLst>
            </p:cNvPr>
            <p:cNvGrpSpPr/>
            <p:nvPr/>
          </p:nvGrpSpPr>
          <p:grpSpPr>
            <a:xfrm>
              <a:off x="7066802" y="75001"/>
              <a:ext cx="250318" cy="206149"/>
              <a:chOff x="4969221" y="2306284"/>
              <a:chExt cx="512839" cy="422348"/>
            </a:xfrm>
          </p:grpSpPr>
          <p:sp>
            <p:nvSpPr>
              <p:cNvPr id="13" name="正方形/長方形 12">
                <a:extLst>
                  <a:ext uri="{FF2B5EF4-FFF2-40B4-BE49-F238E27FC236}">
                    <a16:creationId xmlns:a16="http://schemas.microsoft.com/office/drawing/2014/main" id="{53FB1825-11BA-1059-EE0B-F13CDC8DE896}"/>
                  </a:ext>
                </a:extLst>
              </p:cNvPr>
              <p:cNvSpPr/>
              <p:nvPr/>
            </p:nvSpPr>
            <p:spPr>
              <a:xfrm>
                <a:off x="4969221" y="2306284"/>
                <a:ext cx="512839" cy="422348"/>
              </a:xfrm>
              <a:prstGeom prst="rect">
                <a:avLst/>
              </a:prstGeom>
              <a:solidFill>
                <a:schemeClr val="bg2"/>
              </a:solidFill>
              <a:ln>
                <a:solidFill>
                  <a:srgbClr val="FF11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2"/>
                  </a:solidFill>
                </a:endParaRPr>
              </a:p>
            </p:txBody>
          </p:sp>
          <p:pic>
            <p:nvPicPr>
              <p:cNvPr id="14" name="図 13">
                <a:extLst>
                  <a:ext uri="{FF2B5EF4-FFF2-40B4-BE49-F238E27FC236}">
                    <a16:creationId xmlns:a16="http://schemas.microsoft.com/office/drawing/2014/main" id="{88281B8A-4312-6128-D134-C2184A835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3240" y="2365059"/>
                <a:ext cx="304801" cy="304801"/>
              </a:xfrm>
              <a:prstGeom prst="rect">
                <a:avLst/>
              </a:prstGeom>
            </p:spPr>
          </p:pic>
        </p:grpSp>
      </p:grpSp>
      <p:grpSp>
        <p:nvGrpSpPr>
          <p:cNvPr id="2" name="グループ化 1">
            <a:extLst>
              <a:ext uri="{FF2B5EF4-FFF2-40B4-BE49-F238E27FC236}">
                <a16:creationId xmlns:a16="http://schemas.microsoft.com/office/drawing/2014/main" id="{13A2108D-FB8B-DD04-F216-845E44583AEB}"/>
              </a:ext>
            </a:extLst>
          </p:cNvPr>
          <p:cNvGrpSpPr/>
          <p:nvPr/>
        </p:nvGrpSpPr>
        <p:grpSpPr>
          <a:xfrm>
            <a:off x="421977" y="1447274"/>
            <a:ext cx="9062046" cy="4960776"/>
            <a:chOff x="421977" y="1447274"/>
            <a:chExt cx="9062046" cy="4960776"/>
          </a:xfrm>
        </p:grpSpPr>
        <p:pic>
          <p:nvPicPr>
            <p:cNvPr id="8" name="図 7" descr="グラフィカル ユーザー インターフェイス, テキスト, アプリケーション, メール&#10;&#10;自動的に生成された説明">
              <a:extLst>
                <a:ext uri="{FF2B5EF4-FFF2-40B4-BE49-F238E27FC236}">
                  <a16:creationId xmlns:a16="http://schemas.microsoft.com/office/drawing/2014/main" id="{0C1D5BB8-888E-0B0F-B27D-B513B9D333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977" y="1447274"/>
              <a:ext cx="9062046" cy="4960776"/>
            </a:xfrm>
            <a:prstGeom prst="rect">
              <a:avLst/>
            </a:prstGeom>
            <a:ln>
              <a:solidFill>
                <a:schemeClr val="tx1">
                  <a:lumMod val="20000"/>
                  <a:lumOff val="80000"/>
                </a:schemeClr>
              </a:solidFill>
            </a:ln>
          </p:spPr>
        </p:pic>
        <p:pic>
          <p:nvPicPr>
            <p:cNvPr id="10" name="図 9">
              <a:extLst>
                <a:ext uri="{FF2B5EF4-FFF2-40B4-BE49-F238E27FC236}">
                  <a16:creationId xmlns:a16="http://schemas.microsoft.com/office/drawing/2014/main" id="{CC4F3102-1098-331B-14AB-ED3AB452360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51338" y="5260644"/>
              <a:ext cx="160294" cy="280513"/>
            </a:xfrm>
            <a:prstGeom prst="rect">
              <a:avLst/>
            </a:prstGeom>
            <a:ln>
              <a:noFill/>
            </a:ln>
          </p:spPr>
        </p:pic>
      </p:grpSp>
      <p:sp>
        <p:nvSpPr>
          <p:cNvPr id="12" name="四角形吹き出し 15">
            <a:extLst>
              <a:ext uri="{FF2B5EF4-FFF2-40B4-BE49-F238E27FC236}">
                <a16:creationId xmlns:a16="http://schemas.microsoft.com/office/drawing/2014/main" id="{8AEF4E7B-7A7A-541F-1E4D-B28CA6B6253E}"/>
              </a:ext>
            </a:extLst>
          </p:cNvPr>
          <p:cNvSpPr/>
          <p:nvPr/>
        </p:nvSpPr>
        <p:spPr>
          <a:xfrm>
            <a:off x="6955746" y="2234780"/>
            <a:ext cx="2622357" cy="674651"/>
          </a:xfrm>
          <a:prstGeom prst="wedgeRectCallout">
            <a:avLst>
              <a:gd name="adj1" fmla="val -66295"/>
              <a:gd name="adj2" fmla="val 7983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100" b="1">
                <a:solidFill>
                  <a:schemeClr val="bg2"/>
                </a:solidFill>
              </a:rPr>
              <a:t>Outlook</a:t>
            </a:r>
            <a:r>
              <a:rPr kumimoji="1" lang="ja-JP" altLang="en-US" sz="1100" b="1">
                <a:solidFill>
                  <a:schemeClr val="bg2"/>
                </a:solidFill>
              </a:rPr>
              <a:t>・</a:t>
            </a:r>
            <a:r>
              <a:rPr kumimoji="1" lang="en-US" altLang="ja-JP" sz="1100" b="1">
                <a:solidFill>
                  <a:schemeClr val="bg2"/>
                </a:solidFill>
              </a:rPr>
              <a:t>Teams</a:t>
            </a:r>
            <a:r>
              <a:rPr kumimoji="1" lang="ja-JP" altLang="en-US" sz="1100" b="1">
                <a:solidFill>
                  <a:schemeClr val="bg2"/>
                </a:solidFill>
              </a:rPr>
              <a:t>との連携を</a:t>
            </a:r>
            <a:br>
              <a:rPr kumimoji="1" lang="en-US" altLang="ja-JP" sz="1100" b="1">
                <a:solidFill>
                  <a:schemeClr val="bg2"/>
                </a:solidFill>
              </a:rPr>
            </a:br>
            <a:r>
              <a:rPr kumimoji="1" lang="ja-JP" altLang="en-US" sz="1100" b="1">
                <a:solidFill>
                  <a:schemeClr val="bg2"/>
                </a:solidFill>
              </a:rPr>
              <a:t>設定できます。連携してください。</a:t>
            </a:r>
            <a:endParaRPr kumimoji="1" lang="en-US" altLang="ja-JP" sz="1100" b="1">
              <a:solidFill>
                <a:schemeClr val="bg2"/>
              </a:solidFill>
            </a:endParaRPr>
          </a:p>
        </p:txBody>
      </p:sp>
    </p:spTree>
    <p:extLst>
      <p:ext uri="{BB962C8B-B14F-4D97-AF65-F5344CB8AC3E}">
        <p14:creationId xmlns:p14="http://schemas.microsoft.com/office/powerpoint/2010/main" val="1860505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5F4C28E-5B7D-4DE6-89D0-846B974A8CC0}"/>
              </a:ext>
            </a:extLst>
          </p:cNvPr>
          <p:cNvSpPr>
            <a:spLocks noGrp="1"/>
          </p:cNvSpPr>
          <p:nvPr>
            <p:ph type="title"/>
          </p:nvPr>
        </p:nvSpPr>
        <p:spPr/>
        <p:txBody>
          <a:bodyPr>
            <a:normAutofit/>
          </a:bodyPr>
          <a:lstStyle/>
          <a:p>
            <a:r>
              <a:rPr lang="ja-JP" altLang="en-US" sz="2400">
                <a:latin typeface="Yu Gothic" panose="020B0400000000000000" pitchFamily="34" charset="-128"/>
                <a:ea typeface="Yu Gothic" panose="020B0400000000000000" pitchFamily="34" charset="-128"/>
              </a:rPr>
              <a:t>画面イメージ：</a:t>
            </a:r>
            <a:r>
              <a:rPr lang="en-US" altLang="ja-JP" sz="2400">
                <a:latin typeface="Yu Gothic" panose="020B0400000000000000" pitchFamily="34" charset="-128"/>
                <a:ea typeface="Yu Gothic" panose="020B0400000000000000" pitchFamily="34" charset="-128"/>
              </a:rPr>
              <a:t>1on1</a:t>
            </a:r>
            <a:r>
              <a:rPr lang="ja-JP" altLang="en-US" sz="2400">
                <a:latin typeface="Yu Gothic" panose="020B0400000000000000" pitchFamily="34" charset="-128"/>
                <a:ea typeface="Yu Gothic" panose="020B0400000000000000" pitchFamily="34" charset="-128"/>
              </a:rPr>
              <a:t>予定作成</a:t>
            </a:r>
          </a:p>
        </p:txBody>
      </p:sp>
      <p:sp>
        <p:nvSpPr>
          <p:cNvPr id="34" name="四角形: 角を丸くする 33">
            <a:extLst>
              <a:ext uri="{FF2B5EF4-FFF2-40B4-BE49-F238E27FC236}">
                <a16:creationId xmlns:a16="http://schemas.microsoft.com/office/drawing/2014/main" id="{3B98743B-7561-4A90-99AE-BDED419DC677}"/>
              </a:ext>
            </a:extLst>
          </p:cNvPr>
          <p:cNvSpPr/>
          <p:nvPr/>
        </p:nvSpPr>
        <p:spPr>
          <a:xfrm>
            <a:off x="327897" y="803389"/>
            <a:ext cx="9250206" cy="544513"/>
          </a:xfrm>
          <a:prstGeom prst="roundRect">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pPr>
              <a:lnSpc>
                <a:spcPct val="130000"/>
              </a:lnSpc>
            </a:pPr>
            <a:r>
              <a:rPr kumimoji="1" lang="en-US" altLang="ja-JP" sz="1600" b="1">
                <a:solidFill>
                  <a:schemeClr val="tx1"/>
                </a:solidFill>
                <a:latin typeface="Yu Gothic" panose="020B0400000000000000" pitchFamily="34" charset="-128"/>
                <a:ea typeface="Yu Gothic" panose="020B0400000000000000" pitchFamily="34" charset="-128"/>
              </a:rPr>
              <a:t>Outlook</a:t>
            </a:r>
            <a:r>
              <a:rPr kumimoji="1" lang="ja-JP" altLang="en-US" sz="1600" b="1">
                <a:solidFill>
                  <a:schemeClr val="tx1"/>
                </a:solidFill>
                <a:latin typeface="Yu Gothic" panose="020B0400000000000000" pitchFamily="34" charset="-128"/>
                <a:ea typeface="Yu Gothic" panose="020B0400000000000000" pitchFamily="34" charset="-128"/>
              </a:rPr>
              <a:t>と連携されたカレンダーを確認しながら、</a:t>
            </a:r>
            <a:r>
              <a:rPr kumimoji="1" lang="en-US" altLang="ja-JP" sz="1600" b="1">
                <a:solidFill>
                  <a:schemeClr val="tx1"/>
                </a:solidFill>
                <a:latin typeface="Yu Gothic" panose="020B0400000000000000" pitchFamily="34" charset="-128"/>
                <a:ea typeface="Yu Gothic" panose="020B0400000000000000" pitchFamily="34" charset="-128"/>
              </a:rPr>
              <a:t>1on1</a:t>
            </a:r>
            <a:r>
              <a:rPr kumimoji="1" lang="ja-JP" altLang="en-US" sz="1600" b="1">
                <a:solidFill>
                  <a:schemeClr val="tx1"/>
                </a:solidFill>
                <a:latin typeface="Yu Gothic" panose="020B0400000000000000" pitchFamily="34" charset="-128"/>
                <a:ea typeface="Yu Gothic" panose="020B0400000000000000" pitchFamily="34" charset="-128"/>
              </a:rPr>
              <a:t>の予定を作成してください。</a:t>
            </a:r>
            <a:endParaRPr kumimoji="1" lang="en-US" altLang="ja-JP" sz="1600" b="1">
              <a:solidFill>
                <a:schemeClr val="tx1"/>
              </a:solidFill>
              <a:latin typeface="Yu Gothic" panose="020B0400000000000000" pitchFamily="34" charset="-128"/>
              <a:ea typeface="Yu Gothic" panose="020B0400000000000000" pitchFamily="34" charset="-128"/>
            </a:endParaRPr>
          </a:p>
        </p:txBody>
      </p:sp>
      <p:grpSp>
        <p:nvGrpSpPr>
          <p:cNvPr id="7" name="グループ化 6">
            <a:extLst>
              <a:ext uri="{FF2B5EF4-FFF2-40B4-BE49-F238E27FC236}">
                <a16:creationId xmlns:a16="http://schemas.microsoft.com/office/drawing/2014/main" id="{584D1403-C340-C9BC-2D2D-C67001BE5C74}"/>
              </a:ext>
            </a:extLst>
          </p:cNvPr>
          <p:cNvGrpSpPr/>
          <p:nvPr/>
        </p:nvGrpSpPr>
        <p:grpSpPr>
          <a:xfrm>
            <a:off x="7132680" y="25926"/>
            <a:ext cx="2782547" cy="1147565"/>
            <a:chOff x="7066802" y="75001"/>
            <a:chExt cx="2782547" cy="1147565"/>
          </a:xfrm>
        </p:grpSpPr>
        <p:sp>
          <p:nvSpPr>
            <p:cNvPr id="9" name="正方形/長方形 8">
              <a:extLst>
                <a:ext uri="{FF2B5EF4-FFF2-40B4-BE49-F238E27FC236}">
                  <a16:creationId xmlns:a16="http://schemas.microsoft.com/office/drawing/2014/main" id="{01472C34-3C36-61C4-A6C8-F3FDEFF77780}"/>
                </a:ext>
              </a:extLst>
            </p:cNvPr>
            <p:cNvSpPr/>
            <p:nvPr/>
          </p:nvSpPr>
          <p:spPr>
            <a:xfrm>
              <a:off x="7066803" y="75001"/>
              <a:ext cx="2782546" cy="1147565"/>
            </a:xfrm>
            <a:prstGeom prst="rect">
              <a:avLst/>
            </a:prstGeom>
            <a:solidFill>
              <a:schemeClr val="accent1">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bg2"/>
                  </a:solidFill>
                </a:rPr>
                <a:t>メンバー</a:t>
              </a:r>
              <a:r>
                <a:rPr kumimoji="1" lang="ja-JP" altLang="en-US" sz="1400" b="1">
                  <a:solidFill>
                    <a:schemeClr val="bg2"/>
                  </a:solidFill>
                </a:rPr>
                <a:t>から</a:t>
              </a:r>
              <a:endParaRPr kumimoji="1" lang="en-US" altLang="ja-JP" sz="1400" b="1">
                <a:solidFill>
                  <a:schemeClr val="bg2"/>
                </a:solidFill>
              </a:endParaRPr>
            </a:p>
            <a:p>
              <a:pPr algn="ctr"/>
              <a:r>
                <a:rPr kumimoji="1" lang="en-US" altLang="ja-JP" sz="1400" b="1">
                  <a:solidFill>
                    <a:schemeClr val="bg2"/>
                  </a:solidFill>
                </a:rPr>
                <a:t>1on1</a:t>
              </a:r>
              <a:r>
                <a:rPr kumimoji="1" lang="ja-JP" altLang="en-US" sz="1400" b="1">
                  <a:solidFill>
                    <a:schemeClr val="bg2"/>
                  </a:solidFill>
                </a:rPr>
                <a:t>を招集する場合、</a:t>
              </a:r>
              <a:endParaRPr kumimoji="1" lang="en-US" altLang="ja-JP" sz="1400" b="1">
                <a:solidFill>
                  <a:schemeClr val="bg2"/>
                </a:solidFill>
              </a:endParaRPr>
            </a:p>
            <a:p>
              <a:pPr algn="ctr"/>
              <a:r>
                <a:rPr kumimoji="1" lang="ja-JP" altLang="en-US" sz="1400" b="1">
                  <a:solidFill>
                    <a:schemeClr val="bg2"/>
                  </a:solidFill>
                </a:rPr>
                <a:t>このスライドを利用</a:t>
              </a:r>
              <a:endParaRPr kumimoji="1" lang="en-US" altLang="ja-JP" sz="1400" b="1">
                <a:solidFill>
                  <a:schemeClr val="bg2"/>
                </a:solidFill>
              </a:endParaRPr>
            </a:p>
          </p:txBody>
        </p:sp>
        <p:grpSp>
          <p:nvGrpSpPr>
            <p:cNvPr id="11" name="グループ化 10">
              <a:extLst>
                <a:ext uri="{FF2B5EF4-FFF2-40B4-BE49-F238E27FC236}">
                  <a16:creationId xmlns:a16="http://schemas.microsoft.com/office/drawing/2014/main" id="{2158FB57-0F9A-8869-65D1-9AB230F11355}"/>
                </a:ext>
              </a:extLst>
            </p:cNvPr>
            <p:cNvGrpSpPr/>
            <p:nvPr/>
          </p:nvGrpSpPr>
          <p:grpSpPr>
            <a:xfrm>
              <a:off x="7066802" y="75001"/>
              <a:ext cx="250318" cy="206149"/>
              <a:chOff x="4969221" y="2306284"/>
              <a:chExt cx="512839" cy="422348"/>
            </a:xfrm>
          </p:grpSpPr>
          <p:sp>
            <p:nvSpPr>
              <p:cNvPr id="13" name="正方形/長方形 12">
                <a:extLst>
                  <a:ext uri="{FF2B5EF4-FFF2-40B4-BE49-F238E27FC236}">
                    <a16:creationId xmlns:a16="http://schemas.microsoft.com/office/drawing/2014/main" id="{53FB1825-11BA-1059-EE0B-F13CDC8DE896}"/>
                  </a:ext>
                </a:extLst>
              </p:cNvPr>
              <p:cNvSpPr/>
              <p:nvPr/>
            </p:nvSpPr>
            <p:spPr>
              <a:xfrm>
                <a:off x="4969221" y="2306284"/>
                <a:ext cx="512839" cy="422348"/>
              </a:xfrm>
              <a:prstGeom prst="rect">
                <a:avLst/>
              </a:prstGeom>
              <a:solidFill>
                <a:schemeClr val="bg2"/>
              </a:solidFill>
              <a:ln>
                <a:solidFill>
                  <a:srgbClr val="FF11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2"/>
                  </a:solidFill>
                </a:endParaRPr>
              </a:p>
            </p:txBody>
          </p:sp>
          <p:pic>
            <p:nvPicPr>
              <p:cNvPr id="14" name="図 13">
                <a:extLst>
                  <a:ext uri="{FF2B5EF4-FFF2-40B4-BE49-F238E27FC236}">
                    <a16:creationId xmlns:a16="http://schemas.microsoft.com/office/drawing/2014/main" id="{88281B8A-4312-6128-D134-C2184A835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3240" y="2365059"/>
                <a:ext cx="304801" cy="304801"/>
              </a:xfrm>
              <a:prstGeom prst="rect">
                <a:avLst/>
              </a:prstGeom>
            </p:spPr>
          </p:pic>
        </p:grpSp>
      </p:grpSp>
      <p:pic>
        <p:nvPicPr>
          <p:cNvPr id="5" name="図 4">
            <a:extLst>
              <a:ext uri="{FF2B5EF4-FFF2-40B4-BE49-F238E27FC236}">
                <a16:creationId xmlns:a16="http://schemas.microsoft.com/office/drawing/2014/main" id="{18AA55C6-E510-157D-0F0A-DBA6F9EFB525}"/>
              </a:ext>
            </a:extLst>
          </p:cNvPr>
          <p:cNvPicPr>
            <a:picLocks noChangeAspect="1"/>
          </p:cNvPicPr>
          <p:nvPr/>
        </p:nvPicPr>
        <p:blipFill>
          <a:blip r:embed="rId4"/>
          <a:stretch>
            <a:fillRect/>
          </a:stretch>
        </p:blipFill>
        <p:spPr>
          <a:xfrm>
            <a:off x="324001" y="1800538"/>
            <a:ext cx="4992939" cy="4254073"/>
          </a:xfrm>
          <a:prstGeom prst="rect">
            <a:avLst/>
          </a:prstGeom>
          <a:ln>
            <a:solidFill>
              <a:schemeClr val="bg1"/>
            </a:solidFill>
          </a:ln>
        </p:spPr>
      </p:pic>
      <p:sp>
        <p:nvSpPr>
          <p:cNvPr id="6" name="正方形/長方形 5">
            <a:extLst>
              <a:ext uri="{FF2B5EF4-FFF2-40B4-BE49-F238E27FC236}">
                <a16:creationId xmlns:a16="http://schemas.microsoft.com/office/drawing/2014/main" id="{07933C55-1D0A-A2DD-E4DA-2053F1ACD08C}"/>
              </a:ext>
            </a:extLst>
          </p:cNvPr>
          <p:cNvSpPr/>
          <p:nvPr/>
        </p:nvSpPr>
        <p:spPr>
          <a:xfrm>
            <a:off x="618865" y="5646868"/>
            <a:ext cx="1076122" cy="328411"/>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吹き出し 15">
            <a:extLst>
              <a:ext uri="{FF2B5EF4-FFF2-40B4-BE49-F238E27FC236}">
                <a16:creationId xmlns:a16="http://schemas.microsoft.com/office/drawing/2014/main" id="{3C75D882-9A61-4EA2-4580-2AE9A9F023C0}"/>
              </a:ext>
            </a:extLst>
          </p:cNvPr>
          <p:cNvSpPr/>
          <p:nvPr/>
        </p:nvSpPr>
        <p:spPr>
          <a:xfrm>
            <a:off x="1829638" y="5470931"/>
            <a:ext cx="2396662" cy="680284"/>
          </a:xfrm>
          <a:prstGeom prst="wedgeRectCallout">
            <a:avLst>
              <a:gd name="adj1" fmla="val -61033"/>
              <a:gd name="adj2" fmla="val -676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050" b="1">
                <a:solidFill>
                  <a:schemeClr val="bg2"/>
                </a:solidFill>
              </a:rPr>
              <a:t>1on1</a:t>
            </a:r>
            <a:r>
              <a:rPr kumimoji="1" lang="ja-JP" altLang="en-US" sz="1050" b="1">
                <a:solidFill>
                  <a:schemeClr val="bg2"/>
                </a:solidFill>
              </a:rPr>
              <a:t>を設定できる相手の一覧が</a:t>
            </a:r>
            <a:br>
              <a:rPr kumimoji="1" lang="en-US" altLang="ja-JP" sz="1050" b="1">
                <a:solidFill>
                  <a:schemeClr val="bg2"/>
                </a:solidFill>
              </a:rPr>
            </a:br>
            <a:r>
              <a:rPr kumimoji="1" lang="ja-JP" altLang="en-US" sz="1050" b="1">
                <a:solidFill>
                  <a:schemeClr val="bg2"/>
                </a:solidFill>
              </a:rPr>
              <a:t>表示されます。</a:t>
            </a:r>
            <a:endParaRPr kumimoji="1" lang="en-US" altLang="ja-JP" sz="800">
              <a:solidFill>
                <a:schemeClr val="bg2"/>
              </a:solidFill>
            </a:endParaRPr>
          </a:p>
        </p:txBody>
      </p:sp>
      <p:sp>
        <p:nvSpPr>
          <p:cNvPr id="10" name="テキスト ボックス 9">
            <a:extLst>
              <a:ext uri="{FF2B5EF4-FFF2-40B4-BE49-F238E27FC236}">
                <a16:creationId xmlns:a16="http://schemas.microsoft.com/office/drawing/2014/main" id="{0E7B718C-4EFD-4ED6-9202-16C94667EA20}"/>
              </a:ext>
            </a:extLst>
          </p:cNvPr>
          <p:cNvSpPr txBox="1"/>
          <p:nvPr/>
        </p:nvSpPr>
        <p:spPr>
          <a:xfrm>
            <a:off x="206062" y="1481256"/>
            <a:ext cx="5643814" cy="276999"/>
          </a:xfrm>
          <a:prstGeom prst="rect">
            <a:avLst/>
          </a:prstGeom>
          <a:noFill/>
        </p:spPr>
        <p:txBody>
          <a:bodyPr wrap="square" rtlCol="0">
            <a:spAutoFit/>
          </a:bodyPr>
          <a:lstStyle/>
          <a:p>
            <a:r>
              <a:rPr kumimoji="1" lang="ja-JP" altLang="en-US" sz="1200"/>
              <a:t>▼</a:t>
            </a:r>
            <a:r>
              <a:rPr kumimoji="1" lang="en-US" altLang="ja-JP" sz="1200"/>
              <a:t>1on1</a:t>
            </a:r>
            <a:r>
              <a:rPr kumimoji="1" lang="ja-JP" altLang="en-US" sz="1200"/>
              <a:t>設定画面　</a:t>
            </a:r>
            <a:r>
              <a:rPr kumimoji="1" lang="ja-JP" altLang="en-US" sz="1000"/>
              <a:t>＊案内メールをクリックすると、このページが開きます</a:t>
            </a:r>
            <a:endParaRPr kumimoji="1" lang="ja-JP" altLang="en-US" sz="1200"/>
          </a:p>
        </p:txBody>
      </p:sp>
      <p:grpSp>
        <p:nvGrpSpPr>
          <p:cNvPr id="19" name="グループ化 18">
            <a:extLst>
              <a:ext uri="{FF2B5EF4-FFF2-40B4-BE49-F238E27FC236}">
                <a16:creationId xmlns:a16="http://schemas.microsoft.com/office/drawing/2014/main" id="{E006399A-2E49-F698-C3E1-8E54DF7721F9}"/>
              </a:ext>
            </a:extLst>
          </p:cNvPr>
          <p:cNvGrpSpPr/>
          <p:nvPr/>
        </p:nvGrpSpPr>
        <p:grpSpPr>
          <a:xfrm>
            <a:off x="5647208" y="1800538"/>
            <a:ext cx="4108541" cy="1471464"/>
            <a:chOff x="5275501" y="1654444"/>
            <a:chExt cx="4108541" cy="1471464"/>
          </a:xfrm>
        </p:grpSpPr>
        <p:grpSp>
          <p:nvGrpSpPr>
            <p:cNvPr id="20" name="グループ化 19">
              <a:extLst>
                <a:ext uri="{FF2B5EF4-FFF2-40B4-BE49-F238E27FC236}">
                  <a16:creationId xmlns:a16="http://schemas.microsoft.com/office/drawing/2014/main" id="{A9533391-584F-EFB9-44B2-A5D530B449F0}"/>
                </a:ext>
              </a:extLst>
            </p:cNvPr>
            <p:cNvGrpSpPr/>
            <p:nvPr/>
          </p:nvGrpSpPr>
          <p:grpSpPr>
            <a:xfrm>
              <a:off x="5286221" y="1654444"/>
              <a:ext cx="4097821" cy="1446618"/>
              <a:chOff x="5432086" y="1499208"/>
              <a:chExt cx="5411668" cy="1910434"/>
            </a:xfrm>
          </p:grpSpPr>
          <p:pic>
            <p:nvPicPr>
              <p:cNvPr id="22" name="図 21">
                <a:extLst>
                  <a:ext uri="{FF2B5EF4-FFF2-40B4-BE49-F238E27FC236}">
                    <a16:creationId xmlns:a16="http://schemas.microsoft.com/office/drawing/2014/main" id="{02B5E415-43E6-633D-F084-42AB7A85E7DE}"/>
                  </a:ext>
                </a:extLst>
              </p:cNvPr>
              <p:cNvPicPr>
                <a:picLocks noChangeAspect="1"/>
              </p:cNvPicPr>
              <p:nvPr/>
            </p:nvPicPr>
            <p:blipFill rotWithShape="1">
              <a:blip r:embed="rId5"/>
              <a:srcRect b="11270"/>
              <a:stretch/>
            </p:blipFill>
            <p:spPr>
              <a:xfrm>
                <a:off x="5432086" y="1499208"/>
                <a:ext cx="5411668" cy="1910434"/>
              </a:xfrm>
              <a:prstGeom prst="rect">
                <a:avLst/>
              </a:prstGeom>
            </p:spPr>
          </p:pic>
          <p:sp>
            <p:nvSpPr>
              <p:cNvPr id="24" name="正方形/長方形 23">
                <a:extLst>
                  <a:ext uri="{FF2B5EF4-FFF2-40B4-BE49-F238E27FC236}">
                    <a16:creationId xmlns:a16="http://schemas.microsoft.com/office/drawing/2014/main" id="{EF2ACFB1-5492-ACCB-F3F8-CE3931BF46BA}"/>
                  </a:ext>
                </a:extLst>
              </p:cNvPr>
              <p:cNvSpPr/>
              <p:nvPr/>
            </p:nvSpPr>
            <p:spPr>
              <a:xfrm>
                <a:off x="9394200" y="2234482"/>
                <a:ext cx="1372887" cy="971225"/>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4C47E3B2-F932-02E5-F88C-8237934173FE}"/>
                  </a:ext>
                </a:extLst>
              </p:cNvPr>
              <p:cNvPicPr>
                <a:picLocks noChangeAspect="1"/>
              </p:cNvPicPr>
              <p:nvPr/>
            </p:nvPicPr>
            <p:blipFill>
              <a:blip r:embed="rId6"/>
              <a:stretch>
                <a:fillRect/>
              </a:stretch>
            </p:blipFill>
            <p:spPr>
              <a:xfrm>
                <a:off x="5536792" y="2300242"/>
                <a:ext cx="4006797" cy="1109399"/>
              </a:xfrm>
              <a:prstGeom prst="rect">
                <a:avLst/>
              </a:prstGeom>
            </p:spPr>
          </p:pic>
        </p:grpSp>
        <p:sp>
          <p:nvSpPr>
            <p:cNvPr id="21" name="正方形/長方形 20">
              <a:extLst>
                <a:ext uri="{FF2B5EF4-FFF2-40B4-BE49-F238E27FC236}">
                  <a16:creationId xmlns:a16="http://schemas.microsoft.com/office/drawing/2014/main" id="{9E9D7B48-5CE9-1D8E-48D7-190C80851A5C}"/>
                </a:ext>
              </a:extLst>
            </p:cNvPr>
            <p:cNvSpPr/>
            <p:nvPr/>
          </p:nvSpPr>
          <p:spPr>
            <a:xfrm>
              <a:off x="5275501" y="1668818"/>
              <a:ext cx="4097822" cy="1457090"/>
            </a:xfrm>
            <a:prstGeom prst="rect">
              <a:avLst/>
            </a:prstGeom>
            <a:noFill/>
            <a:ln>
              <a:solidFill>
                <a:schemeClr val="tx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6" name="直線矢印コネクタ 25">
            <a:extLst>
              <a:ext uri="{FF2B5EF4-FFF2-40B4-BE49-F238E27FC236}">
                <a16:creationId xmlns:a16="http://schemas.microsoft.com/office/drawing/2014/main" id="{A657B8BC-E9CF-FDD6-7C43-4CC104BB6499}"/>
              </a:ext>
            </a:extLst>
          </p:cNvPr>
          <p:cNvCxnSpPr>
            <a:cxnSpLocks/>
          </p:cNvCxnSpPr>
          <p:nvPr/>
        </p:nvCxnSpPr>
        <p:spPr>
          <a:xfrm flipV="1">
            <a:off x="1360449" y="2973659"/>
            <a:ext cx="4329429" cy="2576605"/>
          </a:xfrm>
          <a:prstGeom prst="straightConnector1">
            <a:avLst/>
          </a:prstGeom>
          <a:ln w="349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32" name="図 31">
            <a:extLst>
              <a:ext uri="{FF2B5EF4-FFF2-40B4-BE49-F238E27FC236}">
                <a16:creationId xmlns:a16="http://schemas.microsoft.com/office/drawing/2014/main" id="{246C935F-36AF-A599-8B72-39917DFF6D10}"/>
              </a:ext>
            </a:extLst>
          </p:cNvPr>
          <p:cNvPicPr>
            <a:picLocks noChangeAspect="1"/>
          </p:cNvPicPr>
          <p:nvPr/>
        </p:nvPicPr>
        <p:blipFill>
          <a:blip r:embed="rId7"/>
          <a:stretch>
            <a:fillRect/>
          </a:stretch>
        </p:blipFill>
        <p:spPr>
          <a:xfrm>
            <a:off x="5634828" y="3585999"/>
            <a:ext cx="4151426" cy="2714605"/>
          </a:xfrm>
          <a:prstGeom prst="rect">
            <a:avLst/>
          </a:prstGeom>
        </p:spPr>
      </p:pic>
      <p:pic>
        <p:nvPicPr>
          <p:cNvPr id="33" name="図 32">
            <a:extLst>
              <a:ext uri="{FF2B5EF4-FFF2-40B4-BE49-F238E27FC236}">
                <a16:creationId xmlns:a16="http://schemas.microsoft.com/office/drawing/2014/main" id="{81F98A99-DA8C-4BCD-3944-D9C7C6BBA1C3}"/>
              </a:ext>
            </a:extLst>
          </p:cNvPr>
          <p:cNvPicPr>
            <a:picLocks noChangeAspect="1"/>
          </p:cNvPicPr>
          <p:nvPr/>
        </p:nvPicPr>
        <p:blipFill>
          <a:blip r:embed="rId8"/>
          <a:stretch>
            <a:fillRect/>
          </a:stretch>
        </p:blipFill>
        <p:spPr>
          <a:xfrm>
            <a:off x="7875058" y="4345248"/>
            <a:ext cx="1367555" cy="1061429"/>
          </a:xfrm>
          <a:prstGeom prst="rect">
            <a:avLst/>
          </a:prstGeom>
        </p:spPr>
      </p:pic>
      <p:sp>
        <p:nvSpPr>
          <p:cNvPr id="35" name="四角形吹き出し 15">
            <a:extLst>
              <a:ext uri="{FF2B5EF4-FFF2-40B4-BE49-F238E27FC236}">
                <a16:creationId xmlns:a16="http://schemas.microsoft.com/office/drawing/2014/main" id="{2E3B90FF-1BE7-6FC3-42CF-0A7F3C2CC34A}"/>
              </a:ext>
            </a:extLst>
          </p:cNvPr>
          <p:cNvSpPr/>
          <p:nvPr/>
        </p:nvSpPr>
        <p:spPr>
          <a:xfrm>
            <a:off x="7081812" y="5517028"/>
            <a:ext cx="2408972" cy="640345"/>
          </a:xfrm>
          <a:prstGeom prst="wedgeRectCallout">
            <a:avLst>
              <a:gd name="adj1" fmla="val -13742"/>
              <a:gd name="adj2" fmla="val -7675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a:solidFill>
                  <a:schemeClr val="bg2"/>
                </a:solidFill>
              </a:rPr>
              <a:t>カレンダーから空いている日時を</a:t>
            </a:r>
            <a:endParaRPr kumimoji="1" lang="en-US" altLang="ja-JP" sz="1050" b="1">
              <a:solidFill>
                <a:schemeClr val="bg2"/>
              </a:solidFill>
            </a:endParaRPr>
          </a:p>
          <a:p>
            <a:r>
              <a:rPr kumimoji="1" lang="ja-JP" altLang="en-US" sz="1050" b="1">
                <a:solidFill>
                  <a:schemeClr val="bg2"/>
                </a:solidFill>
              </a:rPr>
              <a:t>クリックし、</a:t>
            </a:r>
            <a:r>
              <a:rPr kumimoji="1" lang="en-US" altLang="ja-JP" sz="1050" b="1">
                <a:solidFill>
                  <a:schemeClr val="bg2"/>
                </a:solidFill>
              </a:rPr>
              <a:t>1on1</a:t>
            </a:r>
            <a:r>
              <a:rPr kumimoji="1" lang="ja-JP" altLang="en-US" sz="1050" b="1">
                <a:solidFill>
                  <a:schemeClr val="bg2"/>
                </a:solidFill>
              </a:rPr>
              <a:t>予定を作成します。</a:t>
            </a:r>
            <a:endParaRPr kumimoji="1" lang="en-US" altLang="ja-JP" sz="1050" b="1">
              <a:solidFill>
                <a:schemeClr val="bg2"/>
              </a:solidFill>
            </a:endParaRPr>
          </a:p>
        </p:txBody>
      </p:sp>
      <p:cxnSp>
        <p:nvCxnSpPr>
          <p:cNvPr id="37" name="直線矢印コネクタ 36">
            <a:extLst>
              <a:ext uri="{FF2B5EF4-FFF2-40B4-BE49-F238E27FC236}">
                <a16:creationId xmlns:a16="http://schemas.microsoft.com/office/drawing/2014/main" id="{C4F5DBCB-B924-DA01-D0C1-E36CACB6F384}"/>
              </a:ext>
            </a:extLst>
          </p:cNvPr>
          <p:cNvCxnSpPr>
            <a:cxnSpLocks/>
          </p:cNvCxnSpPr>
          <p:nvPr/>
        </p:nvCxnSpPr>
        <p:spPr>
          <a:xfrm>
            <a:off x="6298609" y="2965439"/>
            <a:ext cx="0" cy="927121"/>
          </a:xfrm>
          <a:prstGeom prst="straightConnector1">
            <a:avLst/>
          </a:prstGeom>
          <a:ln w="349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EACC08D9-BEC2-4D79-5DBE-BE1101606D2D}"/>
              </a:ext>
            </a:extLst>
          </p:cNvPr>
          <p:cNvSpPr txBox="1"/>
          <p:nvPr/>
        </p:nvSpPr>
        <p:spPr>
          <a:xfrm>
            <a:off x="845031" y="5431901"/>
            <a:ext cx="528030" cy="107722"/>
          </a:xfrm>
          <a:prstGeom prst="rect">
            <a:avLst/>
          </a:prstGeom>
          <a:solidFill>
            <a:schemeClr val="bg2"/>
          </a:solidFill>
        </p:spPr>
        <p:txBody>
          <a:bodyPr wrap="square" lIns="0" tIns="0" rIns="0" bIns="0" rtlCol="0">
            <a:spAutoFit/>
          </a:bodyPr>
          <a:lstStyle/>
          <a:p>
            <a:r>
              <a:rPr kumimoji="1" lang="ja-JP" altLang="en-US" sz="700" b="1"/>
              <a:t>上司敦</a:t>
            </a:r>
          </a:p>
        </p:txBody>
      </p:sp>
    </p:spTree>
    <p:extLst>
      <p:ext uri="{BB962C8B-B14F-4D97-AF65-F5344CB8AC3E}">
        <p14:creationId xmlns:p14="http://schemas.microsoft.com/office/powerpoint/2010/main" val="2621987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F3D25E5-389A-CB9E-971F-0CCF309FAB64}"/>
              </a:ext>
            </a:extLst>
          </p:cNvPr>
          <p:cNvPicPr>
            <a:picLocks noChangeAspect="1"/>
          </p:cNvPicPr>
          <p:nvPr/>
        </p:nvPicPr>
        <p:blipFill>
          <a:blip r:embed="rId3"/>
          <a:stretch>
            <a:fillRect/>
          </a:stretch>
        </p:blipFill>
        <p:spPr>
          <a:xfrm>
            <a:off x="976992" y="1392906"/>
            <a:ext cx="7890933" cy="5007984"/>
          </a:xfrm>
          <a:prstGeom prst="rect">
            <a:avLst/>
          </a:prstGeom>
          <a:ln>
            <a:solidFill>
              <a:schemeClr val="tx1">
                <a:lumMod val="20000"/>
                <a:lumOff val="80000"/>
              </a:schemeClr>
            </a:solidFill>
          </a:ln>
        </p:spPr>
      </p:pic>
      <p:sp>
        <p:nvSpPr>
          <p:cNvPr id="3" name="タイトル 2">
            <a:extLst>
              <a:ext uri="{FF2B5EF4-FFF2-40B4-BE49-F238E27FC236}">
                <a16:creationId xmlns:a16="http://schemas.microsoft.com/office/drawing/2014/main" id="{85F4C28E-5B7D-4DE6-89D0-846B974A8CC0}"/>
              </a:ext>
            </a:extLst>
          </p:cNvPr>
          <p:cNvSpPr>
            <a:spLocks noGrp="1"/>
          </p:cNvSpPr>
          <p:nvPr>
            <p:ph type="title"/>
          </p:nvPr>
        </p:nvSpPr>
        <p:spPr/>
        <p:txBody>
          <a:bodyPr>
            <a:normAutofit/>
          </a:bodyPr>
          <a:lstStyle/>
          <a:p>
            <a:r>
              <a:rPr lang="ja-JP" altLang="en-US" sz="2400">
                <a:latin typeface="Yu Gothic" panose="020B0400000000000000" pitchFamily="34" charset="-128"/>
                <a:ea typeface="Yu Gothic" panose="020B0400000000000000" pitchFamily="34" charset="-128"/>
              </a:rPr>
              <a:t>画面イメージ：トピック設定</a:t>
            </a:r>
          </a:p>
        </p:txBody>
      </p:sp>
      <p:sp>
        <p:nvSpPr>
          <p:cNvPr id="27" name="四角形吹き出し 15">
            <a:extLst>
              <a:ext uri="{FF2B5EF4-FFF2-40B4-BE49-F238E27FC236}">
                <a16:creationId xmlns:a16="http://schemas.microsoft.com/office/drawing/2014/main" id="{D75CDCDB-7806-7DFE-8950-B25847B44504}"/>
              </a:ext>
            </a:extLst>
          </p:cNvPr>
          <p:cNvSpPr/>
          <p:nvPr/>
        </p:nvSpPr>
        <p:spPr>
          <a:xfrm>
            <a:off x="2874104" y="3261943"/>
            <a:ext cx="966367" cy="469990"/>
          </a:xfrm>
          <a:prstGeom prst="wedgeRectCallout">
            <a:avLst>
              <a:gd name="adj1" fmla="val -64379"/>
              <a:gd name="adj2" fmla="val 5769"/>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050" b="1">
                <a:solidFill>
                  <a:schemeClr val="tx1"/>
                </a:solidFill>
              </a:rPr>
              <a:t>1on1</a:t>
            </a:r>
            <a:r>
              <a:rPr kumimoji="1" lang="ja-JP" altLang="en-US" sz="1050" b="1">
                <a:solidFill>
                  <a:schemeClr val="tx1"/>
                </a:solidFill>
              </a:rPr>
              <a:t>の日時</a:t>
            </a:r>
            <a:endParaRPr kumimoji="1" lang="en-US" altLang="ja-JP" sz="1050" b="1">
              <a:solidFill>
                <a:schemeClr val="tx1"/>
              </a:solidFill>
            </a:endParaRPr>
          </a:p>
        </p:txBody>
      </p:sp>
      <p:sp>
        <p:nvSpPr>
          <p:cNvPr id="31" name="四角形吹き出し 15">
            <a:extLst>
              <a:ext uri="{FF2B5EF4-FFF2-40B4-BE49-F238E27FC236}">
                <a16:creationId xmlns:a16="http://schemas.microsoft.com/office/drawing/2014/main" id="{DEC341A9-32E9-EA59-C88C-23674BE11EBB}"/>
              </a:ext>
            </a:extLst>
          </p:cNvPr>
          <p:cNvSpPr/>
          <p:nvPr/>
        </p:nvSpPr>
        <p:spPr>
          <a:xfrm>
            <a:off x="7836555" y="3982799"/>
            <a:ext cx="1493711" cy="469990"/>
          </a:xfrm>
          <a:prstGeom prst="wedgeRectCallout">
            <a:avLst>
              <a:gd name="adj1" fmla="val -19102"/>
              <a:gd name="adj2" fmla="val -87005"/>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a:solidFill>
                  <a:schemeClr val="tx1"/>
                </a:solidFill>
              </a:rPr>
              <a:t>アンケート結果</a:t>
            </a:r>
            <a:endParaRPr kumimoji="1" lang="en-US" altLang="ja-JP" sz="1050" b="1">
              <a:solidFill>
                <a:schemeClr val="tx1"/>
              </a:solidFill>
            </a:endParaRPr>
          </a:p>
          <a:p>
            <a:r>
              <a:rPr kumimoji="1" lang="ja-JP" altLang="en-US" sz="1050" b="1">
                <a:solidFill>
                  <a:schemeClr val="tx1"/>
                </a:solidFill>
              </a:rPr>
              <a:t>（面談用レポート）</a:t>
            </a:r>
            <a:endParaRPr kumimoji="1" lang="en-US" altLang="ja-JP" sz="1050" b="1">
              <a:solidFill>
                <a:schemeClr val="tx1"/>
              </a:solidFill>
            </a:endParaRPr>
          </a:p>
        </p:txBody>
      </p:sp>
      <p:sp>
        <p:nvSpPr>
          <p:cNvPr id="5" name="正方形/長方形 4">
            <a:extLst>
              <a:ext uri="{FF2B5EF4-FFF2-40B4-BE49-F238E27FC236}">
                <a16:creationId xmlns:a16="http://schemas.microsoft.com/office/drawing/2014/main" id="{CEE59705-4667-5CB8-2ADC-02B45E147885}"/>
              </a:ext>
            </a:extLst>
          </p:cNvPr>
          <p:cNvSpPr/>
          <p:nvPr/>
        </p:nvSpPr>
        <p:spPr>
          <a:xfrm>
            <a:off x="1301662" y="2404532"/>
            <a:ext cx="1269675" cy="274504"/>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b="1">
                <a:solidFill>
                  <a:schemeClr val="tx1"/>
                </a:solidFill>
              </a:rPr>
              <a:t>上司 敦</a:t>
            </a:r>
            <a:r>
              <a:rPr kumimoji="1" lang="ja-JP" altLang="en-US" sz="900" b="1">
                <a:solidFill>
                  <a:schemeClr val="tx1"/>
                </a:solidFill>
              </a:rPr>
              <a:t>さん</a:t>
            </a:r>
            <a:endParaRPr kumimoji="1" lang="ja-JP" altLang="en-US" sz="1400" b="1">
              <a:solidFill>
                <a:schemeClr val="tx1"/>
              </a:solidFill>
            </a:endParaRPr>
          </a:p>
        </p:txBody>
      </p:sp>
      <p:sp>
        <p:nvSpPr>
          <p:cNvPr id="6" name="正方形/長方形 5">
            <a:extLst>
              <a:ext uri="{FF2B5EF4-FFF2-40B4-BE49-F238E27FC236}">
                <a16:creationId xmlns:a16="http://schemas.microsoft.com/office/drawing/2014/main" id="{20907F94-B270-4F0F-9E14-C4E57FB0F28E}"/>
              </a:ext>
            </a:extLst>
          </p:cNvPr>
          <p:cNvSpPr/>
          <p:nvPr/>
        </p:nvSpPr>
        <p:spPr>
          <a:xfrm>
            <a:off x="7158051" y="4931872"/>
            <a:ext cx="1269675" cy="131654"/>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kumimoji="1" lang="ja-JP" altLang="en-US" sz="700" b="1">
                <a:solidFill>
                  <a:schemeClr val="tx1"/>
                </a:solidFill>
              </a:rPr>
              <a:t>上司敦</a:t>
            </a:r>
          </a:p>
        </p:txBody>
      </p:sp>
      <p:sp>
        <p:nvSpPr>
          <p:cNvPr id="8" name="四角形吹き出し 15">
            <a:extLst>
              <a:ext uri="{FF2B5EF4-FFF2-40B4-BE49-F238E27FC236}">
                <a16:creationId xmlns:a16="http://schemas.microsoft.com/office/drawing/2014/main" id="{2402B200-6808-2CFC-FB2D-267AFE5A3ACD}"/>
              </a:ext>
            </a:extLst>
          </p:cNvPr>
          <p:cNvSpPr/>
          <p:nvPr/>
        </p:nvSpPr>
        <p:spPr>
          <a:xfrm>
            <a:off x="2754407" y="2306789"/>
            <a:ext cx="1205762" cy="469990"/>
          </a:xfrm>
          <a:prstGeom prst="wedgeRectCallout">
            <a:avLst>
              <a:gd name="adj1" fmla="val -64379"/>
              <a:gd name="adj2" fmla="val 5769"/>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050" b="1">
                <a:solidFill>
                  <a:schemeClr val="tx1"/>
                </a:solidFill>
              </a:rPr>
              <a:t>1on1</a:t>
            </a:r>
            <a:r>
              <a:rPr kumimoji="1" lang="ja-JP" altLang="en-US" sz="1050" b="1">
                <a:solidFill>
                  <a:schemeClr val="tx1"/>
                </a:solidFill>
              </a:rPr>
              <a:t>の相手名</a:t>
            </a:r>
            <a:endParaRPr kumimoji="1" lang="en-US" altLang="ja-JP" sz="1050" b="1">
              <a:solidFill>
                <a:schemeClr val="tx1"/>
              </a:solidFill>
            </a:endParaRPr>
          </a:p>
        </p:txBody>
      </p:sp>
      <p:sp>
        <p:nvSpPr>
          <p:cNvPr id="17" name="フリーフォーム: 図形 16">
            <a:extLst>
              <a:ext uri="{FF2B5EF4-FFF2-40B4-BE49-F238E27FC236}">
                <a16:creationId xmlns:a16="http://schemas.microsoft.com/office/drawing/2014/main" id="{2EDFCA98-DFC5-BE08-44F9-238A07BEE7F8}"/>
              </a:ext>
            </a:extLst>
          </p:cNvPr>
          <p:cNvSpPr/>
          <p:nvPr/>
        </p:nvSpPr>
        <p:spPr>
          <a:xfrm>
            <a:off x="1001172" y="4274415"/>
            <a:ext cx="6182279" cy="1578223"/>
          </a:xfrm>
          <a:custGeom>
            <a:avLst/>
            <a:gdLst>
              <a:gd name="connsiteX0" fmla="*/ 0 w 6182279"/>
              <a:gd name="connsiteY0" fmla="*/ 0 h 1578223"/>
              <a:gd name="connsiteX1" fmla="*/ 6182279 w 6182279"/>
              <a:gd name="connsiteY1" fmla="*/ 0 h 1578223"/>
              <a:gd name="connsiteX2" fmla="*/ 6182279 w 6182279"/>
              <a:gd name="connsiteY2" fmla="*/ 612453 h 1578223"/>
              <a:gd name="connsiteX3" fmla="*/ 3905057 w 6182279"/>
              <a:gd name="connsiteY3" fmla="*/ 612453 h 1578223"/>
              <a:gd name="connsiteX4" fmla="*/ 3905057 w 6182279"/>
              <a:gd name="connsiteY4" fmla="*/ 1578223 h 1578223"/>
              <a:gd name="connsiteX5" fmla="*/ 0 w 6182279"/>
              <a:gd name="connsiteY5" fmla="*/ 1578223 h 1578223"/>
              <a:gd name="connsiteX6" fmla="*/ 0 w 6182279"/>
              <a:gd name="connsiteY6" fmla="*/ 612453 h 1578223"/>
              <a:gd name="connsiteX7" fmla="*/ 0 w 6182279"/>
              <a:gd name="connsiteY7" fmla="*/ 469991 h 157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82279" h="1578223">
                <a:moveTo>
                  <a:pt x="0" y="0"/>
                </a:moveTo>
                <a:lnTo>
                  <a:pt x="6182279" y="0"/>
                </a:lnTo>
                <a:lnTo>
                  <a:pt x="6182279" y="612453"/>
                </a:lnTo>
                <a:lnTo>
                  <a:pt x="3905057" y="612453"/>
                </a:lnTo>
                <a:lnTo>
                  <a:pt x="3905057" y="1578223"/>
                </a:lnTo>
                <a:lnTo>
                  <a:pt x="0" y="1578223"/>
                </a:lnTo>
                <a:lnTo>
                  <a:pt x="0" y="612453"/>
                </a:lnTo>
                <a:lnTo>
                  <a:pt x="0" y="469991"/>
                </a:lnTo>
                <a:close/>
              </a:path>
            </a:pathLst>
          </a:cu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8" name="四角形吹き出し 15">
            <a:extLst>
              <a:ext uri="{FF2B5EF4-FFF2-40B4-BE49-F238E27FC236}">
                <a16:creationId xmlns:a16="http://schemas.microsoft.com/office/drawing/2014/main" id="{263C9117-7FB9-E1E4-76C8-1598A29BE07F}"/>
              </a:ext>
            </a:extLst>
          </p:cNvPr>
          <p:cNvSpPr/>
          <p:nvPr/>
        </p:nvSpPr>
        <p:spPr>
          <a:xfrm>
            <a:off x="2282934" y="3982102"/>
            <a:ext cx="1269470" cy="469990"/>
          </a:xfrm>
          <a:prstGeom prst="wedgeRectCallout">
            <a:avLst>
              <a:gd name="adj1" fmla="val -67617"/>
              <a:gd name="adj2" fmla="val 5080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bg2"/>
                </a:solidFill>
              </a:rPr>
              <a:t>①トピックを選択</a:t>
            </a:r>
            <a:endParaRPr kumimoji="1" lang="en-US" altLang="ja-JP" sz="1050" b="1" dirty="0">
              <a:solidFill>
                <a:schemeClr val="bg2"/>
              </a:solidFill>
            </a:endParaRPr>
          </a:p>
        </p:txBody>
      </p:sp>
      <p:sp>
        <p:nvSpPr>
          <p:cNvPr id="10" name="四角形吹き出し 15">
            <a:extLst>
              <a:ext uri="{FF2B5EF4-FFF2-40B4-BE49-F238E27FC236}">
                <a16:creationId xmlns:a16="http://schemas.microsoft.com/office/drawing/2014/main" id="{95628F4A-A1CE-3310-85CB-F949E358A0F7}"/>
              </a:ext>
            </a:extLst>
          </p:cNvPr>
          <p:cNvSpPr/>
          <p:nvPr/>
        </p:nvSpPr>
        <p:spPr>
          <a:xfrm>
            <a:off x="4262935" y="3982102"/>
            <a:ext cx="1182340" cy="469990"/>
          </a:xfrm>
          <a:prstGeom prst="wedgeRectCallout">
            <a:avLst>
              <a:gd name="adj1" fmla="val -67617"/>
              <a:gd name="adj2" fmla="val 5080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bg2"/>
                </a:solidFill>
              </a:rPr>
              <a:t>②サブトピックを選択</a:t>
            </a:r>
            <a:endParaRPr kumimoji="1" lang="en-US" altLang="ja-JP" sz="1050" b="1" dirty="0">
              <a:solidFill>
                <a:schemeClr val="bg2"/>
              </a:solidFill>
            </a:endParaRPr>
          </a:p>
        </p:txBody>
      </p:sp>
      <p:sp>
        <p:nvSpPr>
          <p:cNvPr id="12" name="四角形吹き出し 15">
            <a:extLst>
              <a:ext uri="{FF2B5EF4-FFF2-40B4-BE49-F238E27FC236}">
                <a16:creationId xmlns:a16="http://schemas.microsoft.com/office/drawing/2014/main" id="{4A7D9F80-DF9A-96BA-ADFF-4DAC2747468F}"/>
              </a:ext>
            </a:extLst>
          </p:cNvPr>
          <p:cNvSpPr/>
          <p:nvPr/>
        </p:nvSpPr>
        <p:spPr>
          <a:xfrm>
            <a:off x="4690125" y="4828531"/>
            <a:ext cx="1743043" cy="469990"/>
          </a:xfrm>
          <a:prstGeom prst="wedgeRectCallout">
            <a:avLst>
              <a:gd name="adj1" fmla="val -67617"/>
              <a:gd name="adj2" fmla="val 5080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bg2"/>
                </a:solidFill>
              </a:rPr>
              <a:t>③必要に応じて話したい内容を記載</a:t>
            </a:r>
            <a:endParaRPr kumimoji="1" lang="en-US" altLang="ja-JP" sz="1050" b="1" dirty="0">
              <a:solidFill>
                <a:schemeClr val="bg2"/>
              </a:solidFill>
            </a:endParaRPr>
          </a:p>
        </p:txBody>
      </p:sp>
      <p:sp>
        <p:nvSpPr>
          <p:cNvPr id="4" name="四角形: 角を丸くする 3">
            <a:extLst>
              <a:ext uri="{FF2B5EF4-FFF2-40B4-BE49-F238E27FC236}">
                <a16:creationId xmlns:a16="http://schemas.microsoft.com/office/drawing/2014/main" id="{FD0322D7-2FFB-751C-3E69-F4B427E373B3}"/>
              </a:ext>
            </a:extLst>
          </p:cNvPr>
          <p:cNvSpPr/>
          <p:nvPr/>
        </p:nvSpPr>
        <p:spPr>
          <a:xfrm>
            <a:off x="327897" y="803389"/>
            <a:ext cx="9250206" cy="544513"/>
          </a:xfrm>
          <a:prstGeom prst="roundRect">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pPr>
              <a:lnSpc>
                <a:spcPct val="130000"/>
              </a:lnSpc>
            </a:pPr>
            <a:r>
              <a:rPr kumimoji="1" lang="ja-JP" altLang="en-US" sz="1600" b="1">
                <a:solidFill>
                  <a:schemeClr val="tx1"/>
                </a:solidFill>
                <a:latin typeface="Yu Gothic" panose="020B0400000000000000" pitchFamily="34" charset="-128"/>
                <a:ea typeface="Yu Gothic" panose="020B0400000000000000" pitchFamily="34" charset="-128"/>
              </a:rPr>
              <a:t>この内容は、</a:t>
            </a:r>
            <a:r>
              <a:rPr kumimoji="1" lang="ja-JP" altLang="en-US" sz="1600" b="1">
                <a:solidFill>
                  <a:srgbClr val="FF0000"/>
                </a:solidFill>
                <a:latin typeface="Yu Gothic" panose="020B0400000000000000" pitchFamily="34" charset="-128"/>
                <a:ea typeface="Yu Gothic" panose="020B0400000000000000" pitchFamily="34" charset="-128"/>
              </a:rPr>
              <a:t>●●●●</a:t>
            </a:r>
            <a:r>
              <a:rPr kumimoji="1" lang="ja-JP" altLang="en-US" sz="1600" b="1">
                <a:solidFill>
                  <a:schemeClr val="tx1"/>
                </a:solidFill>
                <a:latin typeface="Yu Gothic" panose="020B0400000000000000" pitchFamily="34" charset="-128"/>
                <a:ea typeface="Yu Gothic" panose="020B0400000000000000" pitchFamily="34" charset="-128"/>
              </a:rPr>
              <a:t>が閲覧できます。</a:t>
            </a:r>
            <a:endParaRPr kumimoji="1" lang="en-US" altLang="ja-JP" sz="1600" b="1">
              <a:solidFill>
                <a:schemeClr val="tx1"/>
              </a:solidFill>
              <a:latin typeface="Yu Gothic" panose="020B0400000000000000" pitchFamily="34" charset="-128"/>
              <a:ea typeface="Yu Gothic" panose="020B0400000000000000" pitchFamily="34" charset="-128"/>
            </a:endParaRPr>
          </a:p>
        </p:txBody>
      </p:sp>
      <p:grpSp>
        <p:nvGrpSpPr>
          <p:cNvPr id="15" name="グループ化 14">
            <a:extLst>
              <a:ext uri="{FF2B5EF4-FFF2-40B4-BE49-F238E27FC236}">
                <a16:creationId xmlns:a16="http://schemas.microsoft.com/office/drawing/2014/main" id="{6D472757-C1AF-8076-4FF1-91FA87384D7F}"/>
              </a:ext>
            </a:extLst>
          </p:cNvPr>
          <p:cNvGrpSpPr/>
          <p:nvPr/>
        </p:nvGrpSpPr>
        <p:grpSpPr>
          <a:xfrm>
            <a:off x="-194508" y="1269611"/>
            <a:ext cx="4790470" cy="1963673"/>
            <a:chOff x="5210963" y="2306283"/>
            <a:chExt cx="2780379" cy="949055"/>
          </a:xfrm>
        </p:grpSpPr>
        <p:sp>
          <p:nvSpPr>
            <p:cNvPr id="16" name="正方形/長方形 15">
              <a:extLst>
                <a:ext uri="{FF2B5EF4-FFF2-40B4-BE49-F238E27FC236}">
                  <a16:creationId xmlns:a16="http://schemas.microsoft.com/office/drawing/2014/main" id="{19EB9B1C-7E9A-4A4B-E641-9ADFE208120C}"/>
                </a:ext>
              </a:extLst>
            </p:cNvPr>
            <p:cNvSpPr/>
            <p:nvPr/>
          </p:nvSpPr>
          <p:spPr>
            <a:xfrm>
              <a:off x="5210964" y="2306283"/>
              <a:ext cx="2780378" cy="949055"/>
            </a:xfrm>
            <a:prstGeom prst="rect">
              <a:avLst/>
            </a:prstGeom>
            <a:solidFill>
              <a:schemeClr val="accent1">
                <a:lumMod val="75000"/>
              </a:schemeClr>
            </a:solidFill>
            <a:ln>
              <a:solidFill>
                <a:srgbClr val="FF1111"/>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kumimoji="1" lang="ja-JP" altLang="en-US" sz="1400" b="1" dirty="0">
                  <a:solidFill>
                    <a:schemeClr val="bg2"/>
                  </a:solidFill>
                </a:rPr>
                <a:t>↑</a:t>
              </a:r>
              <a:endParaRPr kumimoji="1" lang="en-US" altLang="ja-JP" sz="1400" b="1" dirty="0">
                <a:solidFill>
                  <a:schemeClr val="bg2"/>
                </a:solidFill>
              </a:endParaRPr>
            </a:p>
            <a:p>
              <a:pPr algn="ctr"/>
              <a:r>
                <a:rPr kumimoji="1" lang="ja-JP" altLang="en-US" sz="1400" b="1" dirty="0">
                  <a:solidFill>
                    <a:schemeClr val="bg2"/>
                  </a:solidFill>
                </a:rPr>
                <a:t>●●●●には、以下のいずれかをご記入ください。</a:t>
              </a:r>
              <a:endParaRPr kumimoji="1" lang="en-US" altLang="ja-JP" sz="1400" b="1" dirty="0">
                <a:solidFill>
                  <a:schemeClr val="bg2"/>
                </a:solidFill>
              </a:endParaRPr>
            </a:p>
            <a:p>
              <a:pPr algn="ctr"/>
              <a:r>
                <a:rPr kumimoji="1" lang="ja-JP" altLang="en-US" sz="1400" b="1" dirty="0">
                  <a:solidFill>
                    <a:schemeClr val="bg2"/>
                  </a:solidFill>
                </a:rPr>
                <a:t>②の管理者</a:t>
              </a:r>
              <a:r>
                <a:rPr kumimoji="1" lang="en-US" altLang="ja-JP" sz="1400" b="1" dirty="0">
                  <a:solidFill>
                    <a:schemeClr val="bg2"/>
                  </a:solidFill>
                </a:rPr>
                <a:t>/</a:t>
              </a:r>
              <a:r>
                <a:rPr kumimoji="1" lang="ja-JP" altLang="en-US" sz="1400" b="1" dirty="0">
                  <a:solidFill>
                    <a:schemeClr val="bg2"/>
                  </a:solidFill>
                </a:rPr>
                <a:t>上司</a:t>
              </a:r>
              <a:r>
                <a:rPr kumimoji="1" lang="en-US" altLang="ja-JP" sz="1400" b="1" dirty="0">
                  <a:solidFill>
                    <a:schemeClr val="bg2"/>
                  </a:solidFill>
                </a:rPr>
                <a:t>/</a:t>
              </a:r>
              <a:r>
                <a:rPr kumimoji="1" lang="ja-JP" altLang="en-US" sz="1400" b="1" dirty="0">
                  <a:solidFill>
                    <a:schemeClr val="bg2"/>
                  </a:solidFill>
                </a:rPr>
                <a:t>閲覧者の組み合わせは企業ごとに自由に設定できます。各社の設定に合わせて編集してください。</a:t>
              </a:r>
              <a:endParaRPr kumimoji="1" lang="en-US" altLang="ja-JP" sz="1400" b="1" dirty="0">
                <a:solidFill>
                  <a:schemeClr val="bg2"/>
                </a:solidFill>
              </a:endParaRPr>
            </a:p>
            <a:p>
              <a:pPr algn="ctr"/>
              <a:r>
                <a:rPr kumimoji="1" lang="ja-JP" altLang="en-US" sz="1400" b="1" dirty="0">
                  <a:solidFill>
                    <a:schemeClr val="bg2"/>
                  </a:solidFill>
                </a:rPr>
                <a:t>（例：当事者＋管理者、当事者＋管理者＋閲覧者など）</a:t>
              </a:r>
              <a:endParaRPr kumimoji="1" lang="en-US" altLang="ja-JP" sz="1400" b="1" dirty="0">
                <a:solidFill>
                  <a:schemeClr val="bg2"/>
                </a:solidFill>
              </a:endParaRPr>
            </a:p>
            <a:p>
              <a:pPr algn="ctr"/>
              <a:endParaRPr kumimoji="1" lang="en-US" altLang="ja-JP" sz="1400" b="1" dirty="0">
                <a:solidFill>
                  <a:schemeClr val="bg2"/>
                </a:solidFill>
              </a:endParaRPr>
            </a:p>
            <a:p>
              <a:pPr algn="ctr"/>
              <a:r>
                <a:rPr kumimoji="1" lang="ja-JP" altLang="en-US" sz="1400" b="1" dirty="0">
                  <a:solidFill>
                    <a:schemeClr val="bg2"/>
                  </a:solidFill>
                </a:rPr>
                <a:t>①当事者のみ</a:t>
              </a:r>
              <a:endParaRPr kumimoji="1" lang="en-US" altLang="ja-JP" sz="1400" b="1" dirty="0">
                <a:solidFill>
                  <a:schemeClr val="bg2"/>
                </a:solidFill>
              </a:endParaRPr>
            </a:p>
            <a:p>
              <a:pPr algn="ctr"/>
              <a:r>
                <a:rPr kumimoji="1" lang="ja-JP" altLang="en-US" sz="1400" b="1" dirty="0">
                  <a:solidFill>
                    <a:schemeClr val="bg2"/>
                  </a:solidFill>
                </a:rPr>
                <a:t>②当事者＋管理者</a:t>
              </a:r>
              <a:r>
                <a:rPr kumimoji="1" lang="en-US" altLang="ja-JP" sz="1400" b="1" dirty="0">
                  <a:solidFill>
                    <a:schemeClr val="bg2"/>
                  </a:solidFill>
                </a:rPr>
                <a:t>/</a:t>
              </a:r>
              <a:r>
                <a:rPr kumimoji="1" lang="ja-JP" altLang="en-US" sz="1400" b="1" dirty="0">
                  <a:solidFill>
                    <a:schemeClr val="bg2"/>
                  </a:solidFill>
                </a:rPr>
                <a:t>上司</a:t>
              </a:r>
              <a:r>
                <a:rPr kumimoji="1" lang="en-US" altLang="ja-JP" sz="1400" b="1" dirty="0">
                  <a:solidFill>
                    <a:schemeClr val="bg2"/>
                  </a:solidFill>
                </a:rPr>
                <a:t>/</a:t>
              </a:r>
              <a:r>
                <a:rPr kumimoji="1" lang="ja-JP" altLang="en-US" sz="1400" b="1" dirty="0">
                  <a:solidFill>
                    <a:schemeClr val="bg2"/>
                  </a:solidFill>
                </a:rPr>
                <a:t>閲覧者</a:t>
              </a:r>
              <a:endParaRPr kumimoji="1" lang="en-US" altLang="ja-JP" sz="1400" b="1" dirty="0">
                <a:solidFill>
                  <a:schemeClr val="bg2"/>
                </a:solidFill>
              </a:endParaRPr>
            </a:p>
          </p:txBody>
        </p:sp>
        <p:grpSp>
          <p:nvGrpSpPr>
            <p:cNvPr id="23" name="グループ化 22">
              <a:extLst>
                <a:ext uri="{FF2B5EF4-FFF2-40B4-BE49-F238E27FC236}">
                  <a16:creationId xmlns:a16="http://schemas.microsoft.com/office/drawing/2014/main" id="{EB866E14-CC8D-22FC-3FD0-5330BF2DE5DD}"/>
                </a:ext>
              </a:extLst>
            </p:cNvPr>
            <p:cNvGrpSpPr/>
            <p:nvPr/>
          </p:nvGrpSpPr>
          <p:grpSpPr>
            <a:xfrm>
              <a:off x="5210963" y="2306284"/>
              <a:ext cx="250318" cy="206149"/>
              <a:chOff x="5372888" y="2306284"/>
              <a:chExt cx="512839" cy="422348"/>
            </a:xfrm>
          </p:grpSpPr>
          <p:sp>
            <p:nvSpPr>
              <p:cNvPr id="24" name="正方形/長方形 23">
                <a:extLst>
                  <a:ext uri="{FF2B5EF4-FFF2-40B4-BE49-F238E27FC236}">
                    <a16:creationId xmlns:a16="http://schemas.microsoft.com/office/drawing/2014/main" id="{C6119393-74E6-18F5-DB1B-C9C03A61D45B}"/>
                  </a:ext>
                </a:extLst>
              </p:cNvPr>
              <p:cNvSpPr/>
              <p:nvPr/>
            </p:nvSpPr>
            <p:spPr>
              <a:xfrm>
                <a:off x="5372888" y="2306284"/>
                <a:ext cx="512839" cy="422348"/>
              </a:xfrm>
              <a:prstGeom prst="rect">
                <a:avLst/>
              </a:prstGeom>
              <a:solidFill>
                <a:schemeClr val="bg2"/>
              </a:solidFill>
              <a:ln>
                <a:solidFill>
                  <a:srgbClr val="FF11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2"/>
                  </a:solidFill>
                </a:endParaRPr>
              </a:p>
            </p:txBody>
          </p:sp>
          <p:pic>
            <p:nvPicPr>
              <p:cNvPr id="25" name="図 24">
                <a:extLst>
                  <a:ext uri="{FF2B5EF4-FFF2-40B4-BE49-F238E27FC236}">
                    <a16:creationId xmlns:a16="http://schemas.microsoft.com/office/drawing/2014/main" id="{1C75E226-1B5B-3A54-1981-D1D41127EF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6908" y="2365058"/>
                <a:ext cx="304800" cy="304800"/>
              </a:xfrm>
              <a:prstGeom prst="rect">
                <a:avLst/>
              </a:prstGeom>
            </p:spPr>
          </p:pic>
        </p:grpSp>
      </p:grpSp>
      <p:grpSp>
        <p:nvGrpSpPr>
          <p:cNvPr id="7" name="グループ化 6">
            <a:extLst>
              <a:ext uri="{FF2B5EF4-FFF2-40B4-BE49-F238E27FC236}">
                <a16:creationId xmlns:a16="http://schemas.microsoft.com/office/drawing/2014/main" id="{584D1403-C340-C9BC-2D2D-C67001BE5C74}"/>
              </a:ext>
            </a:extLst>
          </p:cNvPr>
          <p:cNvGrpSpPr/>
          <p:nvPr/>
        </p:nvGrpSpPr>
        <p:grpSpPr>
          <a:xfrm>
            <a:off x="7132680" y="25926"/>
            <a:ext cx="2782547" cy="1147565"/>
            <a:chOff x="7066802" y="75001"/>
            <a:chExt cx="2782547" cy="1147565"/>
          </a:xfrm>
        </p:grpSpPr>
        <p:sp>
          <p:nvSpPr>
            <p:cNvPr id="9" name="正方形/長方形 8">
              <a:extLst>
                <a:ext uri="{FF2B5EF4-FFF2-40B4-BE49-F238E27FC236}">
                  <a16:creationId xmlns:a16="http://schemas.microsoft.com/office/drawing/2014/main" id="{01472C34-3C36-61C4-A6C8-F3FDEFF77780}"/>
                </a:ext>
              </a:extLst>
            </p:cNvPr>
            <p:cNvSpPr/>
            <p:nvPr/>
          </p:nvSpPr>
          <p:spPr>
            <a:xfrm>
              <a:off x="7066803" y="75001"/>
              <a:ext cx="2782546" cy="1147565"/>
            </a:xfrm>
            <a:prstGeom prst="rect">
              <a:avLst/>
            </a:prstGeom>
            <a:solidFill>
              <a:schemeClr val="accent1">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bg2"/>
                  </a:solidFill>
                </a:rPr>
                <a:t>メンバー</a:t>
              </a:r>
              <a:r>
                <a:rPr kumimoji="1" lang="ja-JP" altLang="en-US" sz="1400" b="1">
                  <a:solidFill>
                    <a:schemeClr val="bg2"/>
                  </a:solidFill>
                </a:rPr>
                <a:t>から</a:t>
              </a:r>
              <a:endParaRPr kumimoji="1" lang="en-US" altLang="ja-JP" sz="1400" b="1">
                <a:solidFill>
                  <a:schemeClr val="bg2"/>
                </a:solidFill>
              </a:endParaRPr>
            </a:p>
            <a:p>
              <a:pPr algn="ctr"/>
              <a:r>
                <a:rPr kumimoji="1" lang="en-US" altLang="ja-JP" sz="1400" b="1">
                  <a:solidFill>
                    <a:schemeClr val="bg2"/>
                  </a:solidFill>
                </a:rPr>
                <a:t>1on1</a:t>
              </a:r>
              <a:r>
                <a:rPr kumimoji="1" lang="ja-JP" altLang="en-US" sz="1400" b="1">
                  <a:solidFill>
                    <a:schemeClr val="bg2"/>
                  </a:solidFill>
                </a:rPr>
                <a:t>を招集する場合、</a:t>
              </a:r>
              <a:endParaRPr kumimoji="1" lang="en-US" altLang="ja-JP" sz="1400" b="1">
                <a:solidFill>
                  <a:schemeClr val="bg2"/>
                </a:solidFill>
              </a:endParaRPr>
            </a:p>
            <a:p>
              <a:pPr algn="ctr"/>
              <a:r>
                <a:rPr kumimoji="1" lang="ja-JP" altLang="en-US" sz="1400" b="1">
                  <a:solidFill>
                    <a:schemeClr val="bg2"/>
                  </a:solidFill>
                </a:rPr>
                <a:t>このスライドを利用</a:t>
              </a:r>
              <a:endParaRPr kumimoji="1" lang="en-US" altLang="ja-JP" sz="1400" b="1">
                <a:solidFill>
                  <a:schemeClr val="bg2"/>
                </a:solidFill>
              </a:endParaRPr>
            </a:p>
          </p:txBody>
        </p:sp>
        <p:grpSp>
          <p:nvGrpSpPr>
            <p:cNvPr id="11" name="グループ化 10">
              <a:extLst>
                <a:ext uri="{FF2B5EF4-FFF2-40B4-BE49-F238E27FC236}">
                  <a16:creationId xmlns:a16="http://schemas.microsoft.com/office/drawing/2014/main" id="{2158FB57-0F9A-8869-65D1-9AB230F11355}"/>
                </a:ext>
              </a:extLst>
            </p:cNvPr>
            <p:cNvGrpSpPr/>
            <p:nvPr/>
          </p:nvGrpSpPr>
          <p:grpSpPr>
            <a:xfrm>
              <a:off x="7066802" y="75001"/>
              <a:ext cx="250318" cy="206149"/>
              <a:chOff x="4969221" y="2306284"/>
              <a:chExt cx="512839" cy="422348"/>
            </a:xfrm>
          </p:grpSpPr>
          <p:sp>
            <p:nvSpPr>
              <p:cNvPr id="13" name="正方形/長方形 12">
                <a:extLst>
                  <a:ext uri="{FF2B5EF4-FFF2-40B4-BE49-F238E27FC236}">
                    <a16:creationId xmlns:a16="http://schemas.microsoft.com/office/drawing/2014/main" id="{53FB1825-11BA-1059-EE0B-F13CDC8DE896}"/>
                  </a:ext>
                </a:extLst>
              </p:cNvPr>
              <p:cNvSpPr/>
              <p:nvPr/>
            </p:nvSpPr>
            <p:spPr>
              <a:xfrm>
                <a:off x="4969221" y="2306284"/>
                <a:ext cx="512839" cy="422348"/>
              </a:xfrm>
              <a:prstGeom prst="rect">
                <a:avLst/>
              </a:prstGeom>
              <a:solidFill>
                <a:schemeClr val="bg2"/>
              </a:solidFill>
              <a:ln>
                <a:solidFill>
                  <a:srgbClr val="FF11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2"/>
                  </a:solidFill>
                </a:endParaRPr>
              </a:p>
            </p:txBody>
          </p:sp>
          <p:pic>
            <p:nvPicPr>
              <p:cNvPr id="14" name="図 13">
                <a:extLst>
                  <a:ext uri="{FF2B5EF4-FFF2-40B4-BE49-F238E27FC236}">
                    <a16:creationId xmlns:a16="http://schemas.microsoft.com/office/drawing/2014/main" id="{88281B8A-4312-6128-D134-C2184A8353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3240" y="2365059"/>
                <a:ext cx="304801" cy="304801"/>
              </a:xfrm>
              <a:prstGeom prst="rect">
                <a:avLst/>
              </a:prstGeom>
            </p:spPr>
          </p:pic>
        </p:grpSp>
      </p:grpSp>
      <p:sp>
        <p:nvSpPr>
          <p:cNvPr id="18" name="正方形/長方形 17">
            <a:extLst>
              <a:ext uri="{FF2B5EF4-FFF2-40B4-BE49-F238E27FC236}">
                <a16:creationId xmlns:a16="http://schemas.microsoft.com/office/drawing/2014/main" id="{8159559E-8CF8-69EA-C2F0-02BAD2300443}"/>
              </a:ext>
            </a:extLst>
          </p:cNvPr>
          <p:cNvSpPr/>
          <p:nvPr/>
        </p:nvSpPr>
        <p:spPr>
          <a:xfrm>
            <a:off x="7703618" y="3633324"/>
            <a:ext cx="740292" cy="154336"/>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700" b="1" dirty="0">
                <a:solidFill>
                  <a:schemeClr val="accent5"/>
                </a:solidFill>
              </a:rPr>
              <a:t>1on1</a:t>
            </a:r>
            <a:r>
              <a:rPr kumimoji="1" lang="ja-JP" altLang="en-US" sz="700" b="1" dirty="0">
                <a:solidFill>
                  <a:schemeClr val="accent5"/>
                </a:solidFill>
              </a:rPr>
              <a:t>テーマシート</a:t>
            </a:r>
          </a:p>
        </p:txBody>
      </p:sp>
    </p:spTree>
    <p:extLst>
      <p:ext uri="{BB962C8B-B14F-4D97-AF65-F5344CB8AC3E}">
        <p14:creationId xmlns:p14="http://schemas.microsoft.com/office/powerpoint/2010/main" val="177935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5F4C28E-5B7D-4DE6-89D0-846B974A8CC0}"/>
              </a:ext>
            </a:extLst>
          </p:cNvPr>
          <p:cNvSpPr>
            <a:spLocks noGrp="1"/>
          </p:cNvSpPr>
          <p:nvPr>
            <p:ph type="title"/>
          </p:nvPr>
        </p:nvSpPr>
        <p:spPr/>
        <p:txBody>
          <a:bodyPr>
            <a:normAutofit/>
          </a:bodyPr>
          <a:lstStyle/>
          <a:p>
            <a:r>
              <a:rPr lang="en-US" altLang="ja-JP"/>
              <a:t>1on1</a:t>
            </a:r>
            <a:r>
              <a:rPr lang="ja-JP" altLang="en-US"/>
              <a:t>の流れ</a:t>
            </a:r>
          </a:p>
        </p:txBody>
      </p:sp>
      <p:pic>
        <p:nvPicPr>
          <p:cNvPr id="2" name="グラフィックス 1">
            <a:extLst>
              <a:ext uri="{FF2B5EF4-FFF2-40B4-BE49-F238E27FC236}">
                <a16:creationId xmlns:a16="http://schemas.microsoft.com/office/drawing/2014/main" id="{7FEA771E-2FE8-8C25-7BBA-E40AEC6F52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3922" y="4037940"/>
            <a:ext cx="495942" cy="495942"/>
          </a:xfrm>
          <a:prstGeom prst="rect">
            <a:avLst/>
          </a:prstGeom>
        </p:spPr>
      </p:pic>
      <p:pic>
        <p:nvPicPr>
          <p:cNvPr id="4" name="グラフィックス 3">
            <a:extLst>
              <a:ext uri="{FF2B5EF4-FFF2-40B4-BE49-F238E27FC236}">
                <a16:creationId xmlns:a16="http://schemas.microsoft.com/office/drawing/2014/main" id="{0CD4E9A2-C94C-F56E-1C2C-79B45AA6CC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73922" y="5490414"/>
            <a:ext cx="495942" cy="495942"/>
          </a:xfrm>
          <a:prstGeom prst="rect">
            <a:avLst/>
          </a:prstGeom>
        </p:spPr>
      </p:pic>
      <p:pic>
        <p:nvPicPr>
          <p:cNvPr id="5" name="グラフィックス 4">
            <a:extLst>
              <a:ext uri="{FF2B5EF4-FFF2-40B4-BE49-F238E27FC236}">
                <a16:creationId xmlns:a16="http://schemas.microsoft.com/office/drawing/2014/main" id="{54834BE3-A432-60F1-8948-6646052BA0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3922" y="2480801"/>
            <a:ext cx="495942" cy="495942"/>
          </a:xfrm>
          <a:prstGeom prst="rect">
            <a:avLst/>
          </a:prstGeom>
        </p:spPr>
      </p:pic>
      <p:sp>
        <p:nvSpPr>
          <p:cNvPr id="7" name="テキスト ボックス 6">
            <a:extLst>
              <a:ext uri="{FF2B5EF4-FFF2-40B4-BE49-F238E27FC236}">
                <a16:creationId xmlns:a16="http://schemas.microsoft.com/office/drawing/2014/main" id="{456EBD60-E1ED-9FC9-DFD2-32D4A18CB67F}"/>
              </a:ext>
            </a:extLst>
          </p:cNvPr>
          <p:cNvSpPr txBox="1"/>
          <p:nvPr/>
        </p:nvSpPr>
        <p:spPr>
          <a:xfrm>
            <a:off x="1021455" y="2220982"/>
            <a:ext cx="800876" cy="307777"/>
          </a:xfrm>
          <a:prstGeom prst="rect">
            <a:avLst/>
          </a:prstGeom>
          <a:noFill/>
        </p:spPr>
        <p:txBody>
          <a:bodyPr wrap="square" rtlCol="0">
            <a:spAutoFit/>
          </a:bodyPr>
          <a:lstStyle/>
          <a:p>
            <a:pPr algn="ctr"/>
            <a:r>
              <a:rPr kumimoji="1" lang="ja-JP" altLang="en-US" sz="1400" b="1"/>
              <a:t>人事</a:t>
            </a:r>
            <a:endParaRPr kumimoji="1" lang="ja-JP" altLang="en-US" b="1"/>
          </a:p>
        </p:txBody>
      </p:sp>
      <p:sp>
        <p:nvSpPr>
          <p:cNvPr id="8" name="テキスト ボックス 7">
            <a:extLst>
              <a:ext uri="{FF2B5EF4-FFF2-40B4-BE49-F238E27FC236}">
                <a16:creationId xmlns:a16="http://schemas.microsoft.com/office/drawing/2014/main" id="{5231E656-6216-7529-E8A9-5EC0EB1D0BEA}"/>
              </a:ext>
            </a:extLst>
          </p:cNvPr>
          <p:cNvSpPr txBox="1"/>
          <p:nvPr/>
        </p:nvSpPr>
        <p:spPr>
          <a:xfrm>
            <a:off x="706582" y="3788915"/>
            <a:ext cx="1430622" cy="307777"/>
          </a:xfrm>
          <a:prstGeom prst="rect">
            <a:avLst/>
          </a:prstGeom>
          <a:noFill/>
        </p:spPr>
        <p:txBody>
          <a:bodyPr wrap="square" rtlCol="0">
            <a:spAutoFit/>
          </a:bodyPr>
          <a:lstStyle/>
          <a:p>
            <a:pPr algn="ctr"/>
            <a:r>
              <a:rPr kumimoji="1" lang="ja-JP" altLang="en-US" sz="1400" b="1"/>
              <a:t>上司・閲覧者</a:t>
            </a:r>
          </a:p>
        </p:txBody>
      </p:sp>
      <p:sp>
        <p:nvSpPr>
          <p:cNvPr id="9" name="テキスト ボックス 8">
            <a:extLst>
              <a:ext uri="{FF2B5EF4-FFF2-40B4-BE49-F238E27FC236}">
                <a16:creationId xmlns:a16="http://schemas.microsoft.com/office/drawing/2014/main" id="{E5E8C927-B888-4B82-0A2C-054E0D1DFE76}"/>
              </a:ext>
            </a:extLst>
          </p:cNvPr>
          <p:cNvSpPr txBox="1"/>
          <p:nvPr/>
        </p:nvSpPr>
        <p:spPr>
          <a:xfrm>
            <a:off x="706582" y="5258721"/>
            <a:ext cx="1430622" cy="307777"/>
          </a:xfrm>
          <a:prstGeom prst="rect">
            <a:avLst/>
          </a:prstGeom>
          <a:noFill/>
        </p:spPr>
        <p:txBody>
          <a:bodyPr wrap="square" rtlCol="0">
            <a:spAutoFit/>
          </a:bodyPr>
          <a:lstStyle/>
          <a:p>
            <a:pPr algn="ctr"/>
            <a:r>
              <a:rPr kumimoji="1" lang="ja-JP" altLang="en-US" sz="1400" b="1"/>
              <a:t>メンバー</a:t>
            </a:r>
          </a:p>
        </p:txBody>
      </p:sp>
      <p:sp>
        <p:nvSpPr>
          <p:cNvPr id="10" name="四角形: 角を丸くする 9">
            <a:extLst>
              <a:ext uri="{FF2B5EF4-FFF2-40B4-BE49-F238E27FC236}">
                <a16:creationId xmlns:a16="http://schemas.microsoft.com/office/drawing/2014/main" id="{DE0FADC0-B75E-F247-838E-62B622C646D5}"/>
              </a:ext>
            </a:extLst>
          </p:cNvPr>
          <p:cNvSpPr/>
          <p:nvPr/>
        </p:nvSpPr>
        <p:spPr>
          <a:xfrm>
            <a:off x="2003852" y="2274894"/>
            <a:ext cx="1507569" cy="701849"/>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rgbClr val="333333"/>
                </a:solidFill>
                <a:latin typeface="DengXian"/>
                <a:ea typeface="游ゴシック"/>
              </a:rPr>
              <a:t>1on1</a:t>
            </a:r>
            <a:r>
              <a:rPr kumimoji="1" lang="ja-JP" altLang="en-US" sz="1200" b="1">
                <a:solidFill>
                  <a:srgbClr val="333333"/>
                </a:solidFill>
                <a:latin typeface="DengXian"/>
                <a:ea typeface="游ゴシック"/>
              </a:rPr>
              <a:t>案内メール</a:t>
            </a:r>
          </a:p>
        </p:txBody>
      </p:sp>
      <p:sp>
        <p:nvSpPr>
          <p:cNvPr id="12" name="四角形: 角を丸くする 11">
            <a:extLst>
              <a:ext uri="{FF2B5EF4-FFF2-40B4-BE49-F238E27FC236}">
                <a16:creationId xmlns:a16="http://schemas.microsoft.com/office/drawing/2014/main" id="{83CFC49E-23C6-CCD8-1C64-18DFADA3CA00}"/>
              </a:ext>
            </a:extLst>
          </p:cNvPr>
          <p:cNvSpPr/>
          <p:nvPr/>
        </p:nvSpPr>
        <p:spPr>
          <a:xfrm>
            <a:off x="2355034" y="3844431"/>
            <a:ext cx="1507569" cy="701849"/>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DengXian"/>
                <a:ea typeface="游ゴシック"/>
              </a:rPr>
              <a:t>初期設定</a:t>
            </a:r>
            <a:br>
              <a:rPr kumimoji="1" lang="en-US" altLang="ja-JP" sz="1200" b="1">
                <a:solidFill>
                  <a:schemeClr val="tx1"/>
                </a:solidFill>
                <a:latin typeface="DengXian"/>
                <a:ea typeface="游ゴシック"/>
              </a:rPr>
            </a:br>
            <a:r>
              <a:rPr kumimoji="1" lang="ja-JP" altLang="en-US" sz="900" b="1">
                <a:solidFill>
                  <a:schemeClr val="tx1"/>
                </a:solidFill>
                <a:latin typeface="DengXian"/>
                <a:ea typeface="游ゴシック"/>
              </a:rPr>
              <a:t>（</a:t>
            </a:r>
            <a:r>
              <a:rPr kumimoji="1" lang="en-US" altLang="ja-JP" sz="900" b="1">
                <a:solidFill>
                  <a:schemeClr val="tx1"/>
                </a:solidFill>
                <a:latin typeface="DengXian"/>
                <a:ea typeface="游ゴシック"/>
              </a:rPr>
              <a:t>Outlook</a:t>
            </a:r>
            <a:r>
              <a:rPr kumimoji="1" lang="ja-JP" altLang="en-US" sz="900" b="1">
                <a:solidFill>
                  <a:schemeClr val="tx1"/>
                </a:solidFill>
                <a:latin typeface="DengXian"/>
                <a:ea typeface="游ゴシック"/>
              </a:rPr>
              <a:t>連携・通知）</a:t>
            </a:r>
            <a:endParaRPr kumimoji="1" lang="ja-JP" altLang="en-US" sz="1200" b="1">
              <a:solidFill>
                <a:schemeClr val="tx1"/>
              </a:solidFill>
              <a:latin typeface="DengXian"/>
              <a:ea typeface="游ゴシック"/>
            </a:endParaRPr>
          </a:p>
        </p:txBody>
      </p:sp>
      <p:sp>
        <p:nvSpPr>
          <p:cNvPr id="14" name="四角形: 角を丸くする 13">
            <a:extLst>
              <a:ext uri="{FF2B5EF4-FFF2-40B4-BE49-F238E27FC236}">
                <a16:creationId xmlns:a16="http://schemas.microsoft.com/office/drawing/2014/main" id="{4A29492A-0ED3-730E-220C-2CF6A0390D0C}"/>
              </a:ext>
            </a:extLst>
          </p:cNvPr>
          <p:cNvSpPr/>
          <p:nvPr/>
        </p:nvSpPr>
        <p:spPr>
          <a:xfrm>
            <a:off x="2355034" y="5284507"/>
            <a:ext cx="1507569" cy="701849"/>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2"/>
                </a:solidFill>
                <a:latin typeface="DengXian"/>
                <a:ea typeface="游ゴシック"/>
              </a:rPr>
              <a:t>初期設定</a:t>
            </a:r>
            <a:br>
              <a:rPr kumimoji="1" lang="en-US" altLang="ja-JP" sz="1200" b="1">
                <a:solidFill>
                  <a:schemeClr val="bg2"/>
                </a:solidFill>
                <a:latin typeface="DengXian"/>
                <a:ea typeface="游ゴシック"/>
              </a:rPr>
            </a:br>
            <a:r>
              <a:rPr kumimoji="1" lang="ja-JP" altLang="en-US" sz="900" b="1">
                <a:solidFill>
                  <a:schemeClr val="bg2"/>
                </a:solidFill>
                <a:latin typeface="DengXian"/>
                <a:ea typeface="游ゴシック"/>
              </a:rPr>
              <a:t>（</a:t>
            </a:r>
            <a:r>
              <a:rPr kumimoji="1" lang="en-US" altLang="ja-JP" sz="900" b="1">
                <a:solidFill>
                  <a:schemeClr val="bg2"/>
                </a:solidFill>
                <a:latin typeface="DengXian"/>
                <a:ea typeface="游ゴシック"/>
              </a:rPr>
              <a:t>Outlook</a:t>
            </a:r>
            <a:r>
              <a:rPr kumimoji="1" lang="ja-JP" altLang="en-US" sz="900" b="1">
                <a:solidFill>
                  <a:schemeClr val="bg2"/>
                </a:solidFill>
                <a:latin typeface="DengXian"/>
                <a:ea typeface="游ゴシック"/>
              </a:rPr>
              <a:t>連携・通知）</a:t>
            </a:r>
            <a:endParaRPr kumimoji="1" lang="ja-JP" altLang="en-US" sz="1200" b="1">
              <a:solidFill>
                <a:schemeClr val="bg2"/>
              </a:solidFill>
              <a:latin typeface="DengXian"/>
              <a:ea typeface="游ゴシック"/>
            </a:endParaRPr>
          </a:p>
        </p:txBody>
      </p:sp>
      <p:sp>
        <p:nvSpPr>
          <p:cNvPr id="16" name="四角形: 角を丸くする 15">
            <a:extLst>
              <a:ext uri="{FF2B5EF4-FFF2-40B4-BE49-F238E27FC236}">
                <a16:creationId xmlns:a16="http://schemas.microsoft.com/office/drawing/2014/main" id="{D178BD7B-FF9E-6B2A-8328-C1809B4CA986}"/>
              </a:ext>
            </a:extLst>
          </p:cNvPr>
          <p:cNvSpPr/>
          <p:nvPr/>
        </p:nvSpPr>
        <p:spPr>
          <a:xfrm>
            <a:off x="4150136" y="3844938"/>
            <a:ext cx="997361" cy="701849"/>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tx1"/>
                </a:solidFill>
                <a:latin typeface="DengXian"/>
                <a:ea typeface="游ゴシック"/>
              </a:rPr>
              <a:t>1on1</a:t>
            </a:r>
            <a:r>
              <a:rPr kumimoji="1" lang="ja-JP" altLang="en-US" sz="1200" b="1">
                <a:solidFill>
                  <a:schemeClr val="tx1"/>
                </a:solidFill>
                <a:latin typeface="DengXian"/>
                <a:ea typeface="游ゴシック"/>
              </a:rPr>
              <a:t>予定</a:t>
            </a:r>
            <a:br>
              <a:rPr kumimoji="1" lang="en-US" altLang="ja-JP" sz="1200" b="1">
                <a:solidFill>
                  <a:schemeClr val="tx1"/>
                </a:solidFill>
                <a:latin typeface="DengXian"/>
                <a:ea typeface="游ゴシック"/>
              </a:rPr>
            </a:br>
            <a:r>
              <a:rPr kumimoji="1" lang="ja-JP" altLang="en-US" sz="1200" b="1">
                <a:solidFill>
                  <a:schemeClr val="tx1"/>
                </a:solidFill>
                <a:latin typeface="DengXian"/>
                <a:ea typeface="游ゴシック"/>
              </a:rPr>
              <a:t>作成</a:t>
            </a:r>
          </a:p>
        </p:txBody>
      </p:sp>
      <p:sp>
        <p:nvSpPr>
          <p:cNvPr id="23" name="四角形: 角を丸くする 22">
            <a:extLst>
              <a:ext uri="{FF2B5EF4-FFF2-40B4-BE49-F238E27FC236}">
                <a16:creationId xmlns:a16="http://schemas.microsoft.com/office/drawing/2014/main" id="{133A551B-69C8-C259-C6CA-2977A9ABDB50}"/>
              </a:ext>
            </a:extLst>
          </p:cNvPr>
          <p:cNvSpPr/>
          <p:nvPr/>
        </p:nvSpPr>
        <p:spPr>
          <a:xfrm>
            <a:off x="4150136" y="5284507"/>
            <a:ext cx="997361" cy="701847"/>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2"/>
                </a:solidFill>
                <a:latin typeface="DengXian"/>
                <a:ea typeface="游ゴシック"/>
              </a:rPr>
              <a:t>確認</a:t>
            </a:r>
          </a:p>
        </p:txBody>
      </p:sp>
      <p:cxnSp>
        <p:nvCxnSpPr>
          <p:cNvPr id="27" name="コネクタ: カギ線 26">
            <a:extLst>
              <a:ext uri="{FF2B5EF4-FFF2-40B4-BE49-F238E27FC236}">
                <a16:creationId xmlns:a16="http://schemas.microsoft.com/office/drawing/2014/main" id="{6E7EF87B-FC5F-6CAB-FE16-EB7A6C893C65}"/>
              </a:ext>
            </a:extLst>
          </p:cNvPr>
          <p:cNvCxnSpPr>
            <a:cxnSpLocks/>
            <a:endCxn id="12" idx="1"/>
          </p:cNvCxnSpPr>
          <p:nvPr/>
        </p:nvCxnSpPr>
        <p:spPr>
          <a:xfrm rot="16200000" flipH="1">
            <a:off x="1645077" y="3485398"/>
            <a:ext cx="1218613" cy="201302"/>
          </a:xfrm>
          <a:prstGeom prst="bentConnector2">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9" name="コネクタ: カギ線 28">
            <a:extLst>
              <a:ext uri="{FF2B5EF4-FFF2-40B4-BE49-F238E27FC236}">
                <a16:creationId xmlns:a16="http://schemas.microsoft.com/office/drawing/2014/main" id="{80960F48-2586-F97F-A192-8277DE190D76}"/>
              </a:ext>
            </a:extLst>
          </p:cNvPr>
          <p:cNvCxnSpPr>
            <a:cxnSpLocks/>
            <a:endCxn id="14" idx="1"/>
          </p:cNvCxnSpPr>
          <p:nvPr/>
        </p:nvCxnSpPr>
        <p:spPr>
          <a:xfrm rot="16200000" flipH="1">
            <a:off x="957403" y="4237801"/>
            <a:ext cx="2593958" cy="201303"/>
          </a:xfrm>
          <a:prstGeom prst="bentConnector2">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88427470-5F36-AA96-F86D-59E7D0D30363}"/>
              </a:ext>
            </a:extLst>
          </p:cNvPr>
          <p:cNvCxnSpPr>
            <a:stCxn id="12" idx="3"/>
            <a:endCxn id="16" idx="1"/>
          </p:cNvCxnSpPr>
          <p:nvPr/>
        </p:nvCxnSpPr>
        <p:spPr>
          <a:xfrm>
            <a:off x="3862603" y="4195356"/>
            <a:ext cx="287533" cy="507"/>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E3419536-2879-22D7-0D8A-5CB272C9B0F4}"/>
              </a:ext>
            </a:extLst>
          </p:cNvPr>
          <p:cNvCxnSpPr>
            <a:cxnSpLocks/>
            <a:stCxn id="16" idx="2"/>
            <a:endCxn id="23" idx="0"/>
          </p:cNvCxnSpPr>
          <p:nvPr/>
        </p:nvCxnSpPr>
        <p:spPr>
          <a:xfrm>
            <a:off x="4648817" y="4546787"/>
            <a:ext cx="0" cy="73772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7" name="四角形: 角を丸くする 46">
            <a:extLst>
              <a:ext uri="{FF2B5EF4-FFF2-40B4-BE49-F238E27FC236}">
                <a16:creationId xmlns:a16="http://schemas.microsoft.com/office/drawing/2014/main" id="{4C4F006A-2ADF-DC9B-6031-BBF87A806922}"/>
              </a:ext>
            </a:extLst>
          </p:cNvPr>
          <p:cNvSpPr/>
          <p:nvPr/>
        </p:nvSpPr>
        <p:spPr>
          <a:xfrm>
            <a:off x="5432306" y="5284507"/>
            <a:ext cx="997361" cy="701849"/>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2"/>
                </a:solidFill>
                <a:latin typeface="DengXian"/>
                <a:ea typeface="游ゴシック"/>
              </a:rPr>
              <a:t>トピック設定</a:t>
            </a:r>
          </a:p>
        </p:txBody>
      </p:sp>
      <p:sp>
        <p:nvSpPr>
          <p:cNvPr id="48" name="四角形: 角を丸くする 47">
            <a:extLst>
              <a:ext uri="{FF2B5EF4-FFF2-40B4-BE49-F238E27FC236}">
                <a16:creationId xmlns:a16="http://schemas.microsoft.com/office/drawing/2014/main" id="{08F91C9A-6D76-78EC-A32B-25A65F1F0758}"/>
              </a:ext>
            </a:extLst>
          </p:cNvPr>
          <p:cNvSpPr/>
          <p:nvPr/>
        </p:nvSpPr>
        <p:spPr>
          <a:xfrm>
            <a:off x="5432306" y="3821732"/>
            <a:ext cx="997361" cy="701849"/>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DengXian"/>
                <a:ea typeface="游ゴシック"/>
              </a:rPr>
              <a:t>確認</a:t>
            </a:r>
          </a:p>
        </p:txBody>
      </p:sp>
      <p:cxnSp>
        <p:nvCxnSpPr>
          <p:cNvPr id="49" name="直線矢印コネクタ 48">
            <a:extLst>
              <a:ext uri="{FF2B5EF4-FFF2-40B4-BE49-F238E27FC236}">
                <a16:creationId xmlns:a16="http://schemas.microsoft.com/office/drawing/2014/main" id="{AB7C1DAA-E013-B8A3-594D-90952CB54D9C}"/>
              </a:ext>
            </a:extLst>
          </p:cNvPr>
          <p:cNvCxnSpPr>
            <a:cxnSpLocks/>
            <a:endCxn id="47" idx="1"/>
          </p:cNvCxnSpPr>
          <p:nvPr/>
        </p:nvCxnSpPr>
        <p:spPr>
          <a:xfrm>
            <a:off x="5136724" y="5635432"/>
            <a:ext cx="295582"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03CAD939-553A-C4EB-380F-D05B31954F24}"/>
              </a:ext>
            </a:extLst>
          </p:cNvPr>
          <p:cNvCxnSpPr>
            <a:cxnSpLocks/>
            <a:stCxn id="47" idx="0"/>
            <a:endCxn id="48" idx="2"/>
          </p:cNvCxnSpPr>
          <p:nvPr/>
        </p:nvCxnSpPr>
        <p:spPr>
          <a:xfrm flipV="1">
            <a:off x="5930987" y="4523581"/>
            <a:ext cx="0" cy="760926"/>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56" name="図 55">
            <a:extLst>
              <a:ext uri="{FF2B5EF4-FFF2-40B4-BE49-F238E27FC236}">
                <a16:creationId xmlns:a16="http://schemas.microsoft.com/office/drawing/2014/main" id="{E29AE851-6331-757C-8195-0BFA1B3569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35505" y="4726411"/>
            <a:ext cx="251062" cy="251062"/>
          </a:xfrm>
          <a:prstGeom prst="rect">
            <a:avLst/>
          </a:prstGeom>
        </p:spPr>
      </p:pic>
      <p:pic>
        <p:nvPicPr>
          <p:cNvPr id="57" name="図 56">
            <a:extLst>
              <a:ext uri="{FF2B5EF4-FFF2-40B4-BE49-F238E27FC236}">
                <a16:creationId xmlns:a16="http://schemas.microsoft.com/office/drawing/2014/main" id="{1AFE9B52-68F7-174F-2EDA-4A53059BCE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26960" y="3089307"/>
            <a:ext cx="251062" cy="251062"/>
          </a:xfrm>
          <a:prstGeom prst="rect">
            <a:avLst/>
          </a:prstGeom>
        </p:spPr>
      </p:pic>
      <p:pic>
        <p:nvPicPr>
          <p:cNvPr id="59" name="図 58">
            <a:extLst>
              <a:ext uri="{FF2B5EF4-FFF2-40B4-BE49-F238E27FC236}">
                <a16:creationId xmlns:a16="http://schemas.microsoft.com/office/drawing/2014/main" id="{309F5ADE-BAAC-15C9-0E85-C5558FCEEE4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09958" y="4726411"/>
            <a:ext cx="251062" cy="251062"/>
          </a:xfrm>
          <a:prstGeom prst="rect">
            <a:avLst/>
          </a:prstGeom>
        </p:spPr>
      </p:pic>
      <p:sp>
        <p:nvSpPr>
          <p:cNvPr id="61" name="四角形: 角を丸くする 60">
            <a:extLst>
              <a:ext uri="{FF2B5EF4-FFF2-40B4-BE49-F238E27FC236}">
                <a16:creationId xmlns:a16="http://schemas.microsoft.com/office/drawing/2014/main" id="{66656C1D-34C9-92FE-FD64-58B17AD7CE1C}"/>
              </a:ext>
            </a:extLst>
          </p:cNvPr>
          <p:cNvSpPr/>
          <p:nvPr/>
        </p:nvSpPr>
        <p:spPr>
          <a:xfrm>
            <a:off x="6733816" y="3821732"/>
            <a:ext cx="997361" cy="2164624"/>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333333"/>
                </a:solidFill>
                <a:effectLst/>
                <a:uLnTx/>
                <a:uFillTx/>
                <a:latin typeface="DengXian"/>
                <a:ea typeface="游ゴシック"/>
                <a:cs typeface="+mn-cs"/>
              </a:rPr>
              <a:t>メモ記入</a:t>
            </a:r>
          </a:p>
        </p:txBody>
      </p:sp>
      <p:cxnSp>
        <p:nvCxnSpPr>
          <p:cNvPr id="62" name="直線矢印コネクタ 61">
            <a:extLst>
              <a:ext uri="{FF2B5EF4-FFF2-40B4-BE49-F238E27FC236}">
                <a16:creationId xmlns:a16="http://schemas.microsoft.com/office/drawing/2014/main" id="{C0E57C2A-270A-A3EC-85FD-7B9A240210AF}"/>
              </a:ext>
            </a:extLst>
          </p:cNvPr>
          <p:cNvCxnSpPr>
            <a:cxnSpLocks/>
            <a:stCxn id="48" idx="3"/>
          </p:cNvCxnSpPr>
          <p:nvPr/>
        </p:nvCxnSpPr>
        <p:spPr>
          <a:xfrm>
            <a:off x="6429667" y="4172657"/>
            <a:ext cx="288000"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CE2D668B-9E97-86AB-5572-2D01AE0A1BA6}"/>
              </a:ext>
            </a:extLst>
          </p:cNvPr>
          <p:cNvCxnSpPr>
            <a:cxnSpLocks/>
          </p:cNvCxnSpPr>
          <p:nvPr/>
        </p:nvCxnSpPr>
        <p:spPr>
          <a:xfrm>
            <a:off x="6429667" y="5635432"/>
            <a:ext cx="288000"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2" name="四角形: 角を丸くする 21">
            <a:extLst>
              <a:ext uri="{FF2B5EF4-FFF2-40B4-BE49-F238E27FC236}">
                <a16:creationId xmlns:a16="http://schemas.microsoft.com/office/drawing/2014/main" id="{76F4F776-73D5-6234-0082-927B71302996}"/>
              </a:ext>
            </a:extLst>
          </p:cNvPr>
          <p:cNvSpPr/>
          <p:nvPr/>
        </p:nvSpPr>
        <p:spPr>
          <a:xfrm>
            <a:off x="8025274" y="3821732"/>
            <a:ext cx="997361" cy="2164624"/>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srgbClr val="333333"/>
                </a:solidFill>
                <a:effectLst/>
                <a:uLnTx/>
                <a:uFillTx/>
                <a:latin typeface="DengXian"/>
                <a:ea typeface="游ゴシック"/>
                <a:cs typeface="+mn-cs"/>
              </a:rPr>
              <a:t>1on1</a:t>
            </a:r>
            <a:r>
              <a:rPr kumimoji="1" lang="ja-JP" altLang="en-US" sz="1200" b="1" i="0" u="none" strike="noStrike" kern="1200" cap="none" spc="0" normalizeH="0" baseline="0" noProof="0">
                <a:ln>
                  <a:noFill/>
                </a:ln>
                <a:solidFill>
                  <a:srgbClr val="333333"/>
                </a:solidFill>
                <a:effectLst/>
                <a:uLnTx/>
                <a:uFillTx/>
                <a:latin typeface="DengXian"/>
                <a:ea typeface="游ゴシック"/>
                <a:cs typeface="+mn-cs"/>
              </a:rPr>
              <a:t>履歴</a:t>
            </a:r>
            <a:br>
              <a:rPr kumimoji="1" lang="en-US" altLang="ja-JP" sz="1200" b="1" i="0" u="none" strike="noStrike" kern="1200" cap="none" spc="0" normalizeH="0" baseline="0" noProof="0">
                <a:ln>
                  <a:noFill/>
                </a:ln>
                <a:solidFill>
                  <a:srgbClr val="333333"/>
                </a:solidFill>
                <a:effectLst/>
                <a:uLnTx/>
                <a:uFillTx/>
                <a:latin typeface="DengXian"/>
                <a:ea typeface="游ゴシック"/>
                <a:cs typeface="+mn-cs"/>
              </a:rPr>
            </a:br>
            <a:r>
              <a:rPr kumimoji="1" lang="ja-JP" altLang="en-US" sz="1200" b="1" i="0" u="none" strike="noStrike" kern="1200" cap="none" spc="0" normalizeH="0" baseline="0" noProof="0">
                <a:ln>
                  <a:noFill/>
                </a:ln>
                <a:solidFill>
                  <a:srgbClr val="333333"/>
                </a:solidFill>
                <a:effectLst/>
                <a:uLnTx/>
                <a:uFillTx/>
                <a:latin typeface="DengXian"/>
                <a:ea typeface="游ゴシック"/>
                <a:cs typeface="+mn-cs"/>
              </a:rPr>
              <a:t>振り返り</a:t>
            </a:r>
          </a:p>
        </p:txBody>
      </p:sp>
      <p:cxnSp>
        <p:nvCxnSpPr>
          <p:cNvPr id="28" name="直線矢印コネクタ 27">
            <a:extLst>
              <a:ext uri="{FF2B5EF4-FFF2-40B4-BE49-F238E27FC236}">
                <a16:creationId xmlns:a16="http://schemas.microsoft.com/office/drawing/2014/main" id="{6042CBD2-B1FA-C8C6-280B-D988325E357C}"/>
              </a:ext>
            </a:extLst>
          </p:cNvPr>
          <p:cNvCxnSpPr>
            <a:cxnSpLocks/>
          </p:cNvCxnSpPr>
          <p:nvPr/>
        </p:nvCxnSpPr>
        <p:spPr>
          <a:xfrm>
            <a:off x="7731177" y="4172657"/>
            <a:ext cx="288000"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0AC6FB33-150C-E575-E397-3B71D09FC3BB}"/>
              </a:ext>
            </a:extLst>
          </p:cNvPr>
          <p:cNvCxnSpPr>
            <a:cxnSpLocks/>
          </p:cNvCxnSpPr>
          <p:nvPr/>
        </p:nvCxnSpPr>
        <p:spPr>
          <a:xfrm>
            <a:off x="7731177" y="5635432"/>
            <a:ext cx="288000"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1" name="矢印: 五方向 30">
            <a:extLst>
              <a:ext uri="{FF2B5EF4-FFF2-40B4-BE49-F238E27FC236}">
                <a16:creationId xmlns:a16="http://schemas.microsoft.com/office/drawing/2014/main" id="{2BDEFEBE-D49D-C4D7-D255-C955CADADBC0}"/>
              </a:ext>
            </a:extLst>
          </p:cNvPr>
          <p:cNvSpPr/>
          <p:nvPr/>
        </p:nvSpPr>
        <p:spPr>
          <a:xfrm>
            <a:off x="2003852" y="1809212"/>
            <a:ext cx="4532933" cy="317296"/>
          </a:xfrm>
          <a:prstGeom prst="homePlate">
            <a:avLst>
              <a:gd name="adj" fmla="val 37084"/>
            </a:avLst>
          </a:prstGeom>
          <a:solidFill>
            <a:schemeClr val="tx1">
              <a:lumMod val="20000"/>
              <a:lumOff val="80000"/>
            </a:schemeClr>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tx1"/>
                </a:solidFill>
              </a:rPr>
              <a:t>1on1</a:t>
            </a:r>
            <a:r>
              <a:rPr kumimoji="1" lang="ja-JP" altLang="en-US" sz="1200" b="1">
                <a:solidFill>
                  <a:schemeClr val="tx1"/>
                </a:solidFill>
              </a:rPr>
              <a:t>前</a:t>
            </a:r>
          </a:p>
        </p:txBody>
      </p:sp>
      <p:sp>
        <p:nvSpPr>
          <p:cNvPr id="32" name="矢印: 五方向 31">
            <a:extLst>
              <a:ext uri="{FF2B5EF4-FFF2-40B4-BE49-F238E27FC236}">
                <a16:creationId xmlns:a16="http://schemas.microsoft.com/office/drawing/2014/main" id="{A1A3CADA-9D49-66E2-9036-3EAD50BB7690}"/>
              </a:ext>
            </a:extLst>
          </p:cNvPr>
          <p:cNvSpPr/>
          <p:nvPr/>
        </p:nvSpPr>
        <p:spPr>
          <a:xfrm>
            <a:off x="6536785" y="1809212"/>
            <a:ext cx="1249251" cy="317296"/>
          </a:xfrm>
          <a:prstGeom prst="homePlate">
            <a:avLst>
              <a:gd name="adj" fmla="val 37084"/>
            </a:avLst>
          </a:prstGeom>
          <a:solidFill>
            <a:schemeClr val="tx1">
              <a:lumMod val="20000"/>
              <a:lumOff val="80000"/>
            </a:schemeClr>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tx1"/>
                </a:solidFill>
              </a:rPr>
              <a:t>1on1</a:t>
            </a:r>
            <a:r>
              <a:rPr kumimoji="1" lang="ja-JP" altLang="en-US" sz="1200" b="1">
                <a:solidFill>
                  <a:schemeClr val="tx1"/>
                </a:solidFill>
              </a:rPr>
              <a:t>中</a:t>
            </a:r>
            <a:endParaRPr kumimoji="1" lang="en-US" altLang="ja-JP" sz="1200" b="1">
              <a:solidFill>
                <a:schemeClr val="tx1"/>
              </a:solidFill>
            </a:endParaRPr>
          </a:p>
        </p:txBody>
      </p:sp>
      <p:sp>
        <p:nvSpPr>
          <p:cNvPr id="33" name="矢印: 五方向 32">
            <a:extLst>
              <a:ext uri="{FF2B5EF4-FFF2-40B4-BE49-F238E27FC236}">
                <a16:creationId xmlns:a16="http://schemas.microsoft.com/office/drawing/2014/main" id="{7D804FAA-9ADB-9A52-E658-BEF599692150}"/>
              </a:ext>
            </a:extLst>
          </p:cNvPr>
          <p:cNvSpPr/>
          <p:nvPr/>
        </p:nvSpPr>
        <p:spPr>
          <a:xfrm>
            <a:off x="7786036" y="1809212"/>
            <a:ext cx="1236599" cy="317296"/>
          </a:xfrm>
          <a:prstGeom prst="homePlate">
            <a:avLst>
              <a:gd name="adj" fmla="val 37084"/>
            </a:avLst>
          </a:prstGeom>
          <a:solidFill>
            <a:schemeClr val="tx1">
              <a:lumMod val="20000"/>
              <a:lumOff val="80000"/>
            </a:schemeClr>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tx1"/>
                </a:solidFill>
              </a:rPr>
              <a:t>1on1</a:t>
            </a:r>
            <a:r>
              <a:rPr kumimoji="1" lang="ja-JP" altLang="en-US" sz="1200" b="1">
                <a:solidFill>
                  <a:schemeClr val="tx1"/>
                </a:solidFill>
              </a:rPr>
              <a:t>後</a:t>
            </a:r>
            <a:endParaRPr kumimoji="1" lang="en-US" altLang="ja-JP" sz="1200" b="1">
              <a:solidFill>
                <a:schemeClr val="tx1"/>
              </a:solidFill>
            </a:endParaRPr>
          </a:p>
        </p:txBody>
      </p:sp>
      <p:sp>
        <p:nvSpPr>
          <p:cNvPr id="11" name="四角形吹き出し 15">
            <a:extLst>
              <a:ext uri="{FF2B5EF4-FFF2-40B4-BE49-F238E27FC236}">
                <a16:creationId xmlns:a16="http://schemas.microsoft.com/office/drawing/2014/main" id="{9E68B74E-8213-DC5A-877F-AE4A1E88F261}"/>
              </a:ext>
            </a:extLst>
          </p:cNvPr>
          <p:cNvSpPr/>
          <p:nvPr/>
        </p:nvSpPr>
        <p:spPr>
          <a:xfrm>
            <a:off x="2425571" y="4623596"/>
            <a:ext cx="2010839" cy="615837"/>
          </a:xfrm>
          <a:prstGeom prst="wedgeRectCallout">
            <a:avLst>
              <a:gd name="adj1" fmla="val 59991"/>
              <a:gd name="adj2" fmla="val -363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b="1">
                <a:solidFill>
                  <a:schemeClr val="bg2"/>
                </a:solidFill>
              </a:rPr>
              <a:t>インサイズから予定を招集</a:t>
            </a:r>
            <a:br>
              <a:rPr kumimoji="1" lang="en-US" altLang="ja-JP" sz="1100" b="1">
                <a:solidFill>
                  <a:schemeClr val="bg2"/>
                </a:solidFill>
              </a:rPr>
            </a:br>
            <a:r>
              <a:rPr kumimoji="1" lang="ja-JP" altLang="en-US" sz="1100" b="1">
                <a:solidFill>
                  <a:schemeClr val="bg2"/>
                </a:solidFill>
              </a:rPr>
              <a:t>すると、</a:t>
            </a:r>
            <a:r>
              <a:rPr kumimoji="1" lang="en-US" altLang="ja-JP" sz="1100" b="1">
                <a:solidFill>
                  <a:schemeClr val="bg2"/>
                </a:solidFill>
              </a:rPr>
              <a:t>Outlook</a:t>
            </a:r>
            <a:r>
              <a:rPr kumimoji="1" lang="ja-JP" altLang="en-US" sz="1100" b="1">
                <a:solidFill>
                  <a:schemeClr val="bg2"/>
                </a:solidFill>
              </a:rPr>
              <a:t>の</a:t>
            </a:r>
            <a:br>
              <a:rPr kumimoji="1" lang="en-US" altLang="ja-JP" sz="1100" b="1">
                <a:solidFill>
                  <a:schemeClr val="bg2"/>
                </a:solidFill>
              </a:rPr>
            </a:br>
            <a:r>
              <a:rPr kumimoji="1" lang="ja-JP" altLang="en-US" sz="1100" b="1">
                <a:solidFill>
                  <a:schemeClr val="bg2"/>
                </a:solidFill>
              </a:rPr>
              <a:t>スケジュールに連携されます。</a:t>
            </a:r>
            <a:endParaRPr kumimoji="1" lang="en-US" altLang="ja-JP" sz="1100" b="1">
              <a:solidFill>
                <a:schemeClr val="bg2"/>
              </a:solidFill>
            </a:endParaRPr>
          </a:p>
        </p:txBody>
      </p:sp>
      <p:sp>
        <p:nvSpPr>
          <p:cNvPr id="13" name="四角形: 角を丸くする 12">
            <a:extLst>
              <a:ext uri="{FF2B5EF4-FFF2-40B4-BE49-F238E27FC236}">
                <a16:creationId xmlns:a16="http://schemas.microsoft.com/office/drawing/2014/main" id="{CF75225D-C1D7-C361-EAB0-558EDDE0A786}"/>
              </a:ext>
            </a:extLst>
          </p:cNvPr>
          <p:cNvSpPr/>
          <p:nvPr/>
        </p:nvSpPr>
        <p:spPr>
          <a:xfrm>
            <a:off x="327897" y="803389"/>
            <a:ext cx="9250206" cy="689206"/>
          </a:xfrm>
          <a:prstGeom prst="roundRect">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pPr marL="285750" indent="-285750">
              <a:lnSpc>
                <a:spcPct val="130000"/>
              </a:lnSpc>
              <a:buFont typeface="Arial" panose="020B0604020202020204" pitchFamily="34" charset="0"/>
              <a:buChar char="•"/>
            </a:pPr>
            <a:r>
              <a:rPr kumimoji="1" lang="en-US" altLang="ja-JP" sz="1600" b="1">
                <a:solidFill>
                  <a:schemeClr val="tx1"/>
                </a:solidFill>
                <a:latin typeface="Yu Gothic" panose="020B0400000000000000" pitchFamily="34" charset="-128"/>
                <a:ea typeface="Yu Gothic" panose="020B0400000000000000" pitchFamily="34" charset="-128"/>
              </a:rPr>
              <a:t>1on1</a:t>
            </a:r>
            <a:r>
              <a:rPr kumimoji="1" lang="ja-JP" altLang="en-US" sz="1600" b="1">
                <a:solidFill>
                  <a:schemeClr val="tx1"/>
                </a:solidFill>
                <a:latin typeface="Yu Gothic" panose="020B0400000000000000" pitchFamily="34" charset="-128"/>
                <a:ea typeface="Yu Gothic" panose="020B0400000000000000" pitchFamily="34" charset="-128"/>
              </a:rPr>
              <a:t>案内メールが届いたら、</a:t>
            </a:r>
            <a:r>
              <a:rPr kumimoji="1" lang="ja-JP" altLang="en-US" sz="1600" b="1">
                <a:solidFill>
                  <a:schemeClr val="tx1"/>
                </a:solidFill>
                <a:highlight>
                  <a:srgbClr val="FFFF00"/>
                </a:highlight>
                <a:latin typeface="Yu Gothic" panose="020B0400000000000000" pitchFamily="34" charset="-128"/>
                <a:ea typeface="Yu Gothic" panose="020B0400000000000000" pitchFamily="34" charset="-128"/>
              </a:rPr>
              <a:t>初期設定</a:t>
            </a:r>
            <a:r>
              <a:rPr kumimoji="1" lang="ja-JP" altLang="en-US" sz="1600" b="1">
                <a:solidFill>
                  <a:schemeClr val="tx1"/>
                </a:solidFill>
                <a:latin typeface="Yu Gothic" panose="020B0400000000000000" pitchFamily="34" charset="-128"/>
                <a:ea typeface="Yu Gothic" panose="020B0400000000000000" pitchFamily="34" charset="-128"/>
              </a:rPr>
              <a:t>をしてください。</a:t>
            </a:r>
            <a:endParaRPr kumimoji="1" lang="en-US" altLang="ja-JP" sz="1600" b="1">
              <a:solidFill>
                <a:schemeClr val="tx1"/>
              </a:solidFill>
              <a:latin typeface="Yu Gothic" panose="020B0400000000000000" pitchFamily="34" charset="-128"/>
              <a:ea typeface="Yu Gothic" panose="020B0400000000000000" pitchFamily="34" charset="-128"/>
            </a:endParaRPr>
          </a:p>
          <a:p>
            <a:pPr marL="285750" indent="-285750">
              <a:lnSpc>
                <a:spcPct val="130000"/>
              </a:lnSpc>
              <a:buFont typeface="Arial" panose="020B0604020202020204" pitchFamily="34" charset="0"/>
              <a:buChar char="•"/>
            </a:pPr>
            <a:r>
              <a:rPr kumimoji="1" lang="ja-JP" altLang="en-US" sz="1600" b="1">
                <a:solidFill>
                  <a:schemeClr val="tx1"/>
                </a:solidFill>
                <a:latin typeface="Yu Gothic" panose="020B0400000000000000" pitchFamily="34" charset="-128"/>
                <a:ea typeface="Yu Gothic" panose="020B0400000000000000" pitchFamily="34" charset="-128"/>
              </a:rPr>
              <a:t>上司から</a:t>
            </a:r>
            <a:r>
              <a:rPr kumimoji="1" lang="en-US" altLang="ja-JP" sz="1600" b="1">
                <a:solidFill>
                  <a:schemeClr val="tx1"/>
                </a:solidFill>
                <a:latin typeface="Yu Gothic" panose="020B0400000000000000" pitchFamily="34" charset="-128"/>
                <a:ea typeface="Yu Gothic" panose="020B0400000000000000" pitchFamily="34" charset="-128"/>
              </a:rPr>
              <a:t>1on1</a:t>
            </a:r>
            <a:r>
              <a:rPr kumimoji="1" lang="ja-JP" altLang="en-US" sz="1600" b="1">
                <a:solidFill>
                  <a:schemeClr val="tx1"/>
                </a:solidFill>
                <a:latin typeface="Yu Gothic" panose="020B0400000000000000" pitchFamily="34" charset="-128"/>
                <a:ea typeface="Yu Gothic" panose="020B0400000000000000" pitchFamily="34" charset="-128"/>
              </a:rPr>
              <a:t>の招集が来たら、</a:t>
            </a:r>
            <a:r>
              <a:rPr kumimoji="1" lang="en-US" altLang="ja-JP" sz="1600" b="1">
                <a:solidFill>
                  <a:schemeClr val="tx1"/>
                </a:solidFill>
                <a:highlight>
                  <a:srgbClr val="FFFF00"/>
                </a:highlight>
                <a:latin typeface="Yu Gothic" panose="020B0400000000000000" pitchFamily="34" charset="-128"/>
                <a:ea typeface="Yu Gothic" panose="020B0400000000000000" pitchFamily="34" charset="-128"/>
              </a:rPr>
              <a:t>1on1</a:t>
            </a:r>
            <a:r>
              <a:rPr kumimoji="1" lang="ja-JP" altLang="en-US" sz="1600" b="1">
                <a:solidFill>
                  <a:schemeClr val="tx1"/>
                </a:solidFill>
                <a:highlight>
                  <a:srgbClr val="FFFF00"/>
                </a:highlight>
                <a:latin typeface="Yu Gothic" panose="020B0400000000000000" pitchFamily="34" charset="-128"/>
                <a:ea typeface="Yu Gothic" panose="020B0400000000000000" pitchFamily="34" charset="-128"/>
              </a:rPr>
              <a:t>実施前に、</a:t>
            </a:r>
            <a:r>
              <a:rPr kumimoji="1" lang="en-US" altLang="ja-JP" sz="1600" b="1">
                <a:solidFill>
                  <a:schemeClr val="tx1"/>
                </a:solidFill>
                <a:highlight>
                  <a:srgbClr val="FFFF00"/>
                </a:highlight>
                <a:latin typeface="Yu Gothic" panose="020B0400000000000000" pitchFamily="34" charset="-128"/>
                <a:ea typeface="Yu Gothic" panose="020B0400000000000000" pitchFamily="34" charset="-128"/>
              </a:rPr>
              <a:t>1on1</a:t>
            </a:r>
            <a:r>
              <a:rPr kumimoji="1" lang="ja-JP" altLang="en-US" sz="1600" b="1">
                <a:solidFill>
                  <a:schemeClr val="tx1"/>
                </a:solidFill>
                <a:highlight>
                  <a:srgbClr val="FFFF00"/>
                </a:highlight>
                <a:latin typeface="Yu Gothic" panose="020B0400000000000000" pitchFamily="34" charset="-128"/>
                <a:ea typeface="Yu Gothic" panose="020B0400000000000000" pitchFamily="34" charset="-128"/>
              </a:rPr>
              <a:t>で話したいトピックを設定</a:t>
            </a:r>
            <a:r>
              <a:rPr kumimoji="1" lang="ja-JP" altLang="en-US" sz="1600" b="1">
                <a:solidFill>
                  <a:schemeClr val="tx1"/>
                </a:solidFill>
                <a:latin typeface="Yu Gothic" panose="020B0400000000000000" pitchFamily="34" charset="-128"/>
                <a:ea typeface="Yu Gothic" panose="020B0400000000000000" pitchFamily="34" charset="-128"/>
              </a:rPr>
              <a:t>しましょう。</a:t>
            </a:r>
          </a:p>
        </p:txBody>
      </p:sp>
      <p:grpSp>
        <p:nvGrpSpPr>
          <p:cNvPr id="46" name="グループ化 45">
            <a:extLst>
              <a:ext uri="{FF2B5EF4-FFF2-40B4-BE49-F238E27FC236}">
                <a16:creationId xmlns:a16="http://schemas.microsoft.com/office/drawing/2014/main" id="{7FBC9E21-5830-0059-2283-4F58387B7CD9}"/>
              </a:ext>
            </a:extLst>
          </p:cNvPr>
          <p:cNvGrpSpPr/>
          <p:nvPr/>
        </p:nvGrpSpPr>
        <p:grpSpPr>
          <a:xfrm>
            <a:off x="7050231" y="52221"/>
            <a:ext cx="2782547" cy="1147565"/>
            <a:chOff x="7066802" y="75001"/>
            <a:chExt cx="2782547" cy="1147565"/>
          </a:xfrm>
        </p:grpSpPr>
        <p:sp>
          <p:nvSpPr>
            <p:cNvPr id="17" name="正方形/長方形 16">
              <a:extLst>
                <a:ext uri="{FF2B5EF4-FFF2-40B4-BE49-F238E27FC236}">
                  <a16:creationId xmlns:a16="http://schemas.microsoft.com/office/drawing/2014/main" id="{065997C8-2E6F-EC17-5079-E6F6DD8EE5A0}"/>
                </a:ext>
              </a:extLst>
            </p:cNvPr>
            <p:cNvSpPr/>
            <p:nvPr/>
          </p:nvSpPr>
          <p:spPr>
            <a:xfrm>
              <a:off x="7066803" y="75001"/>
              <a:ext cx="2782546" cy="1147565"/>
            </a:xfrm>
            <a:prstGeom prst="rect">
              <a:avLst/>
            </a:prstGeom>
            <a:solidFill>
              <a:schemeClr val="accent1">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bg2"/>
                  </a:solidFill>
                </a:rPr>
                <a:t>上司</a:t>
              </a:r>
              <a:r>
                <a:rPr kumimoji="1" lang="ja-JP" altLang="en-US" sz="1400" b="1">
                  <a:solidFill>
                    <a:schemeClr val="bg2"/>
                  </a:solidFill>
                </a:rPr>
                <a:t>から</a:t>
              </a:r>
              <a:endParaRPr kumimoji="1" lang="en-US" altLang="ja-JP" sz="1400" b="1">
                <a:solidFill>
                  <a:schemeClr val="bg2"/>
                </a:solidFill>
              </a:endParaRPr>
            </a:p>
            <a:p>
              <a:pPr algn="ctr"/>
              <a:r>
                <a:rPr kumimoji="1" lang="en-US" altLang="ja-JP" sz="1400" b="1">
                  <a:solidFill>
                    <a:schemeClr val="bg2"/>
                  </a:solidFill>
                </a:rPr>
                <a:t>1on1</a:t>
              </a:r>
              <a:r>
                <a:rPr kumimoji="1" lang="ja-JP" altLang="en-US" sz="1400" b="1">
                  <a:solidFill>
                    <a:schemeClr val="bg2"/>
                  </a:solidFill>
                </a:rPr>
                <a:t>を招集する場合、</a:t>
              </a:r>
              <a:endParaRPr kumimoji="1" lang="en-US" altLang="ja-JP" sz="1400" b="1">
                <a:solidFill>
                  <a:schemeClr val="bg2"/>
                </a:solidFill>
              </a:endParaRPr>
            </a:p>
            <a:p>
              <a:pPr algn="ctr"/>
              <a:r>
                <a:rPr kumimoji="1" lang="ja-JP" altLang="en-US" sz="1400" b="1">
                  <a:solidFill>
                    <a:schemeClr val="bg2"/>
                  </a:solidFill>
                </a:rPr>
                <a:t>このスライドを利用</a:t>
              </a:r>
              <a:endParaRPr kumimoji="1" lang="en-US" altLang="ja-JP" sz="1400" b="1">
                <a:solidFill>
                  <a:schemeClr val="bg2"/>
                </a:solidFill>
              </a:endParaRPr>
            </a:p>
          </p:txBody>
        </p:sp>
        <p:grpSp>
          <p:nvGrpSpPr>
            <p:cNvPr id="39" name="グループ化 38">
              <a:extLst>
                <a:ext uri="{FF2B5EF4-FFF2-40B4-BE49-F238E27FC236}">
                  <a16:creationId xmlns:a16="http://schemas.microsoft.com/office/drawing/2014/main" id="{D73C513D-D331-475D-FF17-A92CBE854D25}"/>
                </a:ext>
              </a:extLst>
            </p:cNvPr>
            <p:cNvGrpSpPr/>
            <p:nvPr/>
          </p:nvGrpSpPr>
          <p:grpSpPr>
            <a:xfrm>
              <a:off x="7066802" y="75001"/>
              <a:ext cx="250318" cy="206149"/>
              <a:chOff x="4969221" y="2306284"/>
              <a:chExt cx="512839" cy="422348"/>
            </a:xfrm>
          </p:grpSpPr>
          <p:sp>
            <p:nvSpPr>
              <p:cNvPr id="40" name="正方形/長方形 39">
                <a:extLst>
                  <a:ext uri="{FF2B5EF4-FFF2-40B4-BE49-F238E27FC236}">
                    <a16:creationId xmlns:a16="http://schemas.microsoft.com/office/drawing/2014/main" id="{E2CBBE12-BF2D-9EC4-DE3C-904E402BFCE6}"/>
                  </a:ext>
                </a:extLst>
              </p:cNvPr>
              <p:cNvSpPr/>
              <p:nvPr/>
            </p:nvSpPr>
            <p:spPr>
              <a:xfrm>
                <a:off x="4969221" y="2306284"/>
                <a:ext cx="512839" cy="422348"/>
              </a:xfrm>
              <a:prstGeom prst="rect">
                <a:avLst/>
              </a:prstGeom>
              <a:solidFill>
                <a:schemeClr val="bg2"/>
              </a:solidFill>
              <a:ln>
                <a:solidFill>
                  <a:srgbClr val="FF11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2"/>
                  </a:solidFill>
                </a:endParaRPr>
              </a:p>
            </p:txBody>
          </p:sp>
          <p:pic>
            <p:nvPicPr>
              <p:cNvPr id="44" name="図 43">
                <a:extLst>
                  <a:ext uri="{FF2B5EF4-FFF2-40B4-BE49-F238E27FC236}">
                    <a16:creationId xmlns:a16="http://schemas.microsoft.com/office/drawing/2014/main" id="{20128A7F-5A3B-07A9-67D9-155BDAD1BFC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73240" y="2365059"/>
                <a:ext cx="304801" cy="304801"/>
              </a:xfrm>
              <a:prstGeom prst="rect">
                <a:avLst/>
              </a:prstGeom>
            </p:spPr>
          </p:pic>
        </p:grpSp>
      </p:grpSp>
      <p:sp>
        <p:nvSpPr>
          <p:cNvPr id="6" name="テキスト ボックス 5">
            <a:extLst>
              <a:ext uri="{FF2B5EF4-FFF2-40B4-BE49-F238E27FC236}">
                <a16:creationId xmlns:a16="http://schemas.microsoft.com/office/drawing/2014/main" id="{0BB051FD-891E-5F93-4946-9736C8445436}"/>
              </a:ext>
            </a:extLst>
          </p:cNvPr>
          <p:cNvSpPr txBox="1"/>
          <p:nvPr/>
        </p:nvSpPr>
        <p:spPr>
          <a:xfrm>
            <a:off x="5920044" y="4938598"/>
            <a:ext cx="616741" cy="307777"/>
          </a:xfrm>
          <a:prstGeom prst="rect">
            <a:avLst/>
          </a:prstGeom>
          <a:noFill/>
        </p:spPr>
        <p:txBody>
          <a:bodyPr wrap="square" rtlCol="0">
            <a:spAutoFit/>
          </a:bodyPr>
          <a:lstStyle/>
          <a:p>
            <a:r>
              <a:rPr kumimoji="1" lang="en-US" altLang="ja-JP" sz="700"/>
              <a:t>1on1</a:t>
            </a:r>
            <a:r>
              <a:rPr kumimoji="1" lang="ja-JP" altLang="en-US" sz="700"/>
              <a:t>当日に通知</a:t>
            </a:r>
          </a:p>
        </p:txBody>
      </p:sp>
      <p:sp>
        <p:nvSpPr>
          <p:cNvPr id="15" name="テキスト ボックス 14">
            <a:extLst>
              <a:ext uri="{FF2B5EF4-FFF2-40B4-BE49-F238E27FC236}">
                <a16:creationId xmlns:a16="http://schemas.microsoft.com/office/drawing/2014/main" id="{EF076478-209D-ECDA-0BFE-4E29680458AA}"/>
              </a:ext>
            </a:extLst>
          </p:cNvPr>
          <p:cNvSpPr txBox="1"/>
          <p:nvPr/>
        </p:nvSpPr>
        <p:spPr>
          <a:xfrm>
            <a:off x="4622497" y="4938598"/>
            <a:ext cx="616741" cy="307777"/>
          </a:xfrm>
          <a:prstGeom prst="rect">
            <a:avLst/>
          </a:prstGeom>
          <a:noFill/>
        </p:spPr>
        <p:txBody>
          <a:bodyPr wrap="square" rtlCol="0">
            <a:spAutoFit/>
          </a:bodyPr>
          <a:lstStyle/>
          <a:p>
            <a:r>
              <a:rPr kumimoji="1" lang="ja-JP" altLang="en-US" sz="700"/>
              <a:t>作成直後に通知</a:t>
            </a:r>
          </a:p>
        </p:txBody>
      </p:sp>
    </p:spTree>
    <p:extLst>
      <p:ext uri="{BB962C8B-B14F-4D97-AF65-F5344CB8AC3E}">
        <p14:creationId xmlns:p14="http://schemas.microsoft.com/office/powerpoint/2010/main" val="3440485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5F4C28E-5B7D-4DE6-89D0-846B974A8CC0}"/>
              </a:ext>
            </a:extLst>
          </p:cNvPr>
          <p:cNvSpPr>
            <a:spLocks noGrp="1"/>
          </p:cNvSpPr>
          <p:nvPr>
            <p:ph type="title"/>
          </p:nvPr>
        </p:nvSpPr>
        <p:spPr/>
        <p:txBody>
          <a:bodyPr>
            <a:normAutofit/>
          </a:bodyPr>
          <a:lstStyle/>
          <a:p>
            <a:r>
              <a:rPr lang="ja-JP" altLang="en-US"/>
              <a:t>参考）</a:t>
            </a:r>
            <a:r>
              <a:rPr lang="en-US" altLang="ja-JP"/>
              <a:t>1on1</a:t>
            </a:r>
            <a:r>
              <a:rPr lang="ja-JP" altLang="en-US"/>
              <a:t>の流れ　アンケートと同時に実施する場合</a:t>
            </a:r>
          </a:p>
        </p:txBody>
      </p:sp>
      <p:sp>
        <p:nvSpPr>
          <p:cNvPr id="15" name="四角形: 角を丸くする 14">
            <a:extLst>
              <a:ext uri="{FF2B5EF4-FFF2-40B4-BE49-F238E27FC236}">
                <a16:creationId xmlns:a16="http://schemas.microsoft.com/office/drawing/2014/main" id="{99C58644-49AD-D01A-8528-8D0E57F0716B}"/>
              </a:ext>
            </a:extLst>
          </p:cNvPr>
          <p:cNvSpPr/>
          <p:nvPr/>
        </p:nvSpPr>
        <p:spPr>
          <a:xfrm>
            <a:off x="327897" y="803389"/>
            <a:ext cx="9250206" cy="689206"/>
          </a:xfrm>
          <a:prstGeom prst="roundRect">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pPr>
              <a:lnSpc>
                <a:spcPct val="130000"/>
              </a:lnSpc>
            </a:pPr>
            <a:r>
              <a:rPr kumimoji="1" lang="ja-JP" altLang="en-US" sz="1600" b="1">
                <a:solidFill>
                  <a:schemeClr val="tx1"/>
                </a:solidFill>
                <a:latin typeface="Yu Gothic" panose="020B0400000000000000" pitchFamily="34" charset="-128"/>
                <a:ea typeface="Yu Gothic" panose="020B0400000000000000" pitchFamily="34" charset="-128"/>
              </a:rPr>
              <a:t>アンケートを実施する場合、</a:t>
            </a:r>
            <a:r>
              <a:rPr kumimoji="1" lang="en-US" altLang="ja-JP" sz="1600" b="1">
                <a:solidFill>
                  <a:schemeClr val="tx1"/>
                </a:solidFill>
                <a:highlight>
                  <a:srgbClr val="FFFF00"/>
                </a:highlight>
                <a:latin typeface="Yu Gothic" panose="020B0400000000000000" pitchFamily="34" charset="-128"/>
                <a:ea typeface="Yu Gothic" panose="020B0400000000000000" pitchFamily="34" charset="-128"/>
              </a:rPr>
              <a:t>1on1</a:t>
            </a:r>
            <a:r>
              <a:rPr kumimoji="1" lang="ja-JP" altLang="en-US" sz="1600" b="1">
                <a:solidFill>
                  <a:schemeClr val="tx1"/>
                </a:solidFill>
                <a:highlight>
                  <a:srgbClr val="FFFF00"/>
                </a:highlight>
                <a:latin typeface="Yu Gothic" panose="020B0400000000000000" pitchFamily="34" charset="-128"/>
                <a:ea typeface="Yu Gothic" panose="020B0400000000000000" pitchFamily="34" charset="-128"/>
              </a:rPr>
              <a:t>案内メールと同時に回答依頼メール</a:t>
            </a:r>
            <a:r>
              <a:rPr kumimoji="1" lang="ja-JP" altLang="en-US" sz="1600" b="1">
                <a:solidFill>
                  <a:schemeClr val="tx1"/>
                </a:solidFill>
                <a:latin typeface="Yu Gothic" panose="020B0400000000000000" pitchFamily="34" charset="-128"/>
                <a:ea typeface="Yu Gothic" panose="020B0400000000000000" pitchFamily="34" charset="-128"/>
              </a:rPr>
              <a:t>が届きます。</a:t>
            </a:r>
            <a:endParaRPr kumimoji="1" lang="en-US" altLang="ja-JP" sz="1600" b="1">
              <a:solidFill>
                <a:schemeClr val="tx1"/>
              </a:solidFill>
              <a:latin typeface="Yu Gothic" panose="020B0400000000000000" pitchFamily="34" charset="-128"/>
              <a:ea typeface="Yu Gothic" panose="020B0400000000000000" pitchFamily="34" charset="-128"/>
            </a:endParaRPr>
          </a:p>
          <a:p>
            <a:pPr>
              <a:lnSpc>
                <a:spcPct val="130000"/>
              </a:lnSpc>
            </a:pPr>
            <a:r>
              <a:rPr kumimoji="1" lang="ja-JP" altLang="en-US" sz="1600" b="1">
                <a:solidFill>
                  <a:schemeClr val="tx1"/>
                </a:solidFill>
                <a:latin typeface="Yu Gothic" panose="020B0400000000000000" pitchFamily="34" charset="-128"/>
                <a:ea typeface="Yu Gothic" panose="020B0400000000000000" pitchFamily="34" charset="-128"/>
              </a:rPr>
              <a:t>これまで通り、アンケートにご回答ください。</a:t>
            </a:r>
          </a:p>
        </p:txBody>
      </p:sp>
      <p:pic>
        <p:nvPicPr>
          <p:cNvPr id="18" name="グラフィックス 17">
            <a:extLst>
              <a:ext uri="{FF2B5EF4-FFF2-40B4-BE49-F238E27FC236}">
                <a16:creationId xmlns:a16="http://schemas.microsoft.com/office/drawing/2014/main" id="{65FB5A0D-E5C2-ED73-AF19-76B4214DC3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2430" y="4037940"/>
            <a:ext cx="495942" cy="495942"/>
          </a:xfrm>
          <a:prstGeom prst="rect">
            <a:avLst/>
          </a:prstGeom>
        </p:spPr>
      </p:pic>
      <p:pic>
        <p:nvPicPr>
          <p:cNvPr id="19" name="グラフィックス 18">
            <a:extLst>
              <a:ext uri="{FF2B5EF4-FFF2-40B4-BE49-F238E27FC236}">
                <a16:creationId xmlns:a16="http://schemas.microsoft.com/office/drawing/2014/main" id="{C80BAED9-84D7-3A90-CA9A-2EE1FA726F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2430" y="5490414"/>
            <a:ext cx="495942" cy="495942"/>
          </a:xfrm>
          <a:prstGeom prst="rect">
            <a:avLst/>
          </a:prstGeom>
        </p:spPr>
      </p:pic>
      <p:pic>
        <p:nvPicPr>
          <p:cNvPr id="20" name="グラフィックス 19">
            <a:extLst>
              <a:ext uri="{FF2B5EF4-FFF2-40B4-BE49-F238E27FC236}">
                <a16:creationId xmlns:a16="http://schemas.microsoft.com/office/drawing/2014/main" id="{0F727E1A-29DF-4A43-5B8B-6C63F25BAA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2430" y="2480801"/>
            <a:ext cx="495942" cy="495942"/>
          </a:xfrm>
          <a:prstGeom prst="rect">
            <a:avLst/>
          </a:prstGeom>
        </p:spPr>
      </p:pic>
      <p:sp>
        <p:nvSpPr>
          <p:cNvPr id="26" name="テキスト ボックス 25">
            <a:extLst>
              <a:ext uri="{FF2B5EF4-FFF2-40B4-BE49-F238E27FC236}">
                <a16:creationId xmlns:a16="http://schemas.microsoft.com/office/drawing/2014/main" id="{1EF5517F-9E68-7F2F-27B9-DB08FAA66051}"/>
              </a:ext>
            </a:extLst>
          </p:cNvPr>
          <p:cNvSpPr txBox="1"/>
          <p:nvPr/>
        </p:nvSpPr>
        <p:spPr>
          <a:xfrm>
            <a:off x="249963" y="2220982"/>
            <a:ext cx="800876" cy="307777"/>
          </a:xfrm>
          <a:prstGeom prst="rect">
            <a:avLst/>
          </a:prstGeom>
          <a:noFill/>
        </p:spPr>
        <p:txBody>
          <a:bodyPr wrap="square" rtlCol="0">
            <a:spAutoFit/>
          </a:bodyPr>
          <a:lstStyle/>
          <a:p>
            <a:pPr algn="ctr"/>
            <a:r>
              <a:rPr kumimoji="1" lang="ja-JP" altLang="en-US" sz="1400" b="1"/>
              <a:t>人事</a:t>
            </a:r>
            <a:endParaRPr kumimoji="1" lang="ja-JP" altLang="en-US" b="1"/>
          </a:p>
        </p:txBody>
      </p:sp>
      <p:sp>
        <p:nvSpPr>
          <p:cNvPr id="34" name="テキスト ボックス 33">
            <a:extLst>
              <a:ext uri="{FF2B5EF4-FFF2-40B4-BE49-F238E27FC236}">
                <a16:creationId xmlns:a16="http://schemas.microsoft.com/office/drawing/2014/main" id="{9CA1A20D-E586-EBFA-C3CE-FBA0A7E59999}"/>
              </a:ext>
            </a:extLst>
          </p:cNvPr>
          <p:cNvSpPr txBox="1"/>
          <p:nvPr/>
        </p:nvSpPr>
        <p:spPr>
          <a:xfrm>
            <a:off x="-64910" y="3788915"/>
            <a:ext cx="1430622" cy="307777"/>
          </a:xfrm>
          <a:prstGeom prst="rect">
            <a:avLst/>
          </a:prstGeom>
          <a:noFill/>
        </p:spPr>
        <p:txBody>
          <a:bodyPr wrap="square" rtlCol="0">
            <a:spAutoFit/>
          </a:bodyPr>
          <a:lstStyle/>
          <a:p>
            <a:pPr algn="ctr"/>
            <a:r>
              <a:rPr kumimoji="1" lang="ja-JP" altLang="en-US" sz="1400" b="1"/>
              <a:t>上司・閲覧者</a:t>
            </a:r>
          </a:p>
        </p:txBody>
      </p:sp>
      <p:sp>
        <p:nvSpPr>
          <p:cNvPr id="35" name="テキスト ボックス 34">
            <a:extLst>
              <a:ext uri="{FF2B5EF4-FFF2-40B4-BE49-F238E27FC236}">
                <a16:creationId xmlns:a16="http://schemas.microsoft.com/office/drawing/2014/main" id="{EFC4050F-0B63-9646-BFAA-7C9B9CA88564}"/>
              </a:ext>
            </a:extLst>
          </p:cNvPr>
          <p:cNvSpPr txBox="1"/>
          <p:nvPr/>
        </p:nvSpPr>
        <p:spPr>
          <a:xfrm>
            <a:off x="-64910" y="5337181"/>
            <a:ext cx="1430622" cy="307777"/>
          </a:xfrm>
          <a:prstGeom prst="rect">
            <a:avLst/>
          </a:prstGeom>
          <a:noFill/>
        </p:spPr>
        <p:txBody>
          <a:bodyPr wrap="square" rtlCol="0">
            <a:spAutoFit/>
          </a:bodyPr>
          <a:lstStyle/>
          <a:p>
            <a:pPr algn="ctr"/>
            <a:r>
              <a:rPr kumimoji="1" lang="ja-JP" altLang="en-US" sz="1400" b="1"/>
              <a:t>メンバー</a:t>
            </a:r>
          </a:p>
        </p:txBody>
      </p:sp>
      <p:sp>
        <p:nvSpPr>
          <p:cNvPr id="37" name="四角形: 角を丸くする 36">
            <a:extLst>
              <a:ext uri="{FF2B5EF4-FFF2-40B4-BE49-F238E27FC236}">
                <a16:creationId xmlns:a16="http://schemas.microsoft.com/office/drawing/2014/main" id="{3AE91207-3CB3-D514-B80A-A0C4B1E0BBB1}"/>
              </a:ext>
            </a:extLst>
          </p:cNvPr>
          <p:cNvSpPr/>
          <p:nvPr/>
        </p:nvSpPr>
        <p:spPr>
          <a:xfrm>
            <a:off x="1460026" y="2793512"/>
            <a:ext cx="1298195" cy="428317"/>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rgbClr val="333333"/>
                </a:solidFill>
                <a:latin typeface="DengXian"/>
                <a:ea typeface="游ゴシック"/>
              </a:rPr>
              <a:t>1on1</a:t>
            </a:r>
            <a:r>
              <a:rPr kumimoji="1" lang="ja-JP" altLang="en-US" sz="1200" b="1">
                <a:solidFill>
                  <a:srgbClr val="333333"/>
                </a:solidFill>
                <a:latin typeface="DengXian"/>
                <a:ea typeface="游ゴシック"/>
              </a:rPr>
              <a:t>案内</a:t>
            </a:r>
            <a:br>
              <a:rPr kumimoji="1" lang="en-US" altLang="ja-JP" sz="1200" b="1">
                <a:solidFill>
                  <a:srgbClr val="333333"/>
                </a:solidFill>
                <a:latin typeface="DengXian"/>
                <a:ea typeface="游ゴシック"/>
              </a:rPr>
            </a:br>
            <a:r>
              <a:rPr kumimoji="1" lang="ja-JP" altLang="en-US" sz="1200" b="1">
                <a:solidFill>
                  <a:srgbClr val="333333"/>
                </a:solidFill>
                <a:latin typeface="DengXian"/>
                <a:ea typeface="游ゴシック"/>
              </a:rPr>
              <a:t>メール</a:t>
            </a:r>
            <a:endParaRPr kumimoji="1" lang="en-US" altLang="ja-JP" sz="1200" b="1">
              <a:solidFill>
                <a:srgbClr val="333333"/>
              </a:solidFill>
              <a:latin typeface="DengXian"/>
              <a:ea typeface="游ゴシック"/>
            </a:endParaRPr>
          </a:p>
        </p:txBody>
      </p:sp>
      <p:sp>
        <p:nvSpPr>
          <p:cNvPr id="38" name="四角形: 角を丸くする 37">
            <a:extLst>
              <a:ext uri="{FF2B5EF4-FFF2-40B4-BE49-F238E27FC236}">
                <a16:creationId xmlns:a16="http://schemas.microsoft.com/office/drawing/2014/main" id="{4BF1076B-274F-F46D-2A1F-11EC52BB1A43}"/>
              </a:ext>
            </a:extLst>
          </p:cNvPr>
          <p:cNvSpPr/>
          <p:nvPr/>
        </p:nvSpPr>
        <p:spPr>
          <a:xfrm>
            <a:off x="1583543" y="3844431"/>
            <a:ext cx="1016049" cy="701849"/>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DengXian"/>
                <a:ea typeface="游ゴシック"/>
              </a:rPr>
              <a:t>アンケート回答</a:t>
            </a:r>
          </a:p>
        </p:txBody>
      </p:sp>
      <p:sp>
        <p:nvSpPr>
          <p:cNvPr id="43" name="四角形: 角を丸くする 42">
            <a:extLst>
              <a:ext uri="{FF2B5EF4-FFF2-40B4-BE49-F238E27FC236}">
                <a16:creationId xmlns:a16="http://schemas.microsoft.com/office/drawing/2014/main" id="{9663AD69-F673-DDFD-4511-C5E9254513A5}"/>
              </a:ext>
            </a:extLst>
          </p:cNvPr>
          <p:cNvSpPr/>
          <p:nvPr/>
        </p:nvSpPr>
        <p:spPr>
          <a:xfrm>
            <a:off x="1583543" y="5284507"/>
            <a:ext cx="1016049" cy="701849"/>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2"/>
                </a:solidFill>
                <a:latin typeface="DengXian"/>
                <a:ea typeface="游ゴシック"/>
              </a:rPr>
              <a:t>アンケート回答</a:t>
            </a:r>
          </a:p>
        </p:txBody>
      </p:sp>
      <p:sp>
        <p:nvSpPr>
          <p:cNvPr id="45" name="四角形: 角を丸くする 44">
            <a:extLst>
              <a:ext uri="{FF2B5EF4-FFF2-40B4-BE49-F238E27FC236}">
                <a16:creationId xmlns:a16="http://schemas.microsoft.com/office/drawing/2014/main" id="{F1897129-D964-459C-AD87-889EEADB7389}"/>
              </a:ext>
            </a:extLst>
          </p:cNvPr>
          <p:cNvSpPr/>
          <p:nvPr/>
        </p:nvSpPr>
        <p:spPr>
          <a:xfrm>
            <a:off x="3909800" y="3844938"/>
            <a:ext cx="997361" cy="701849"/>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tx1"/>
                </a:solidFill>
                <a:latin typeface="DengXian"/>
                <a:ea typeface="游ゴシック"/>
              </a:rPr>
              <a:t>1on1</a:t>
            </a:r>
            <a:r>
              <a:rPr kumimoji="1" lang="ja-JP" altLang="en-US" sz="1200" b="1">
                <a:solidFill>
                  <a:schemeClr val="tx1"/>
                </a:solidFill>
                <a:latin typeface="DengXian"/>
                <a:ea typeface="游ゴシック"/>
              </a:rPr>
              <a:t>予定</a:t>
            </a:r>
            <a:br>
              <a:rPr kumimoji="1" lang="en-US" altLang="ja-JP" sz="1200" b="1">
                <a:solidFill>
                  <a:schemeClr val="tx1"/>
                </a:solidFill>
                <a:latin typeface="DengXian"/>
                <a:ea typeface="游ゴシック"/>
              </a:rPr>
            </a:br>
            <a:r>
              <a:rPr kumimoji="1" lang="ja-JP" altLang="en-US" sz="1200" b="1">
                <a:solidFill>
                  <a:schemeClr val="tx1"/>
                </a:solidFill>
                <a:latin typeface="DengXian"/>
                <a:ea typeface="游ゴシック"/>
              </a:rPr>
              <a:t>作成</a:t>
            </a:r>
          </a:p>
        </p:txBody>
      </p:sp>
      <p:sp>
        <p:nvSpPr>
          <p:cNvPr id="51" name="四角形: 角を丸くする 50">
            <a:extLst>
              <a:ext uri="{FF2B5EF4-FFF2-40B4-BE49-F238E27FC236}">
                <a16:creationId xmlns:a16="http://schemas.microsoft.com/office/drawing/2014/main" id="{E96EC906-BF32-5C96-86D7-862C2D2FA352}"/>
              </a:ext>
            </a:extLst>
          </p:cNvPr>
          <p:cNvSpPr/>
          <p:nvPr/>
        </p:nvSpPr>
        <p:spPr>
          <a:xfrm>
            <a:off x="3900035" y="5284507"/>
            <a:ext cx="997361" cy="701847"/>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2"/>
                </a:solidFill>
                <a:latin typeface="DengXian"/>
                <a:ea typeface="游ゴシック"/>
              </a:rPr>
              <a:t>確認</a:t>
            </a:r>
          </a:p>
        </p:txBody>
      </p:sp>
      <p:cxnSp>
        <p:nvCxnSpPr>
          <p:cNvPr id="66" name="コネクタ: カギ線 65">
            <a:extLst>
              <a:ext uri="{FF2B5EF4-FFF2-40B4-BE49-F238E27FC236}">
                <a16:creationId xmlns:a16="http://schemas.microsoft.com/office/drawing/2014/main" id="{700C61CB-175E-0F59-10E4-7251B1B3AD99}"/>
              </a:ext>
            </a:extLst>
          </p:cNvPr>
          <p:cNvCxnSpPr>
            <a:cxnSpLocks/>
            <a:endCxn id="38" idx="1"/>
          </p:cNvCxnSpPr>
          <p:nvPr/>
        </p:nvCxnSpPr>
        <p:spPr>
          <a:xfrm rot="16200000" flipH="1">
            <a:off x="873584" y="3485397"/>
            <a:ext cx="1218614" cy="201304"/>
          </a:xfrm>
          <a:prstGeom prst="bentConnector2">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67" name="コネクタ: カギ線 66">
            <a:extLst>
              <a:ext uri="{FF2B5EF4-FFF2-40B4-BE49-F238E27FC236}">
                <a16:creationId xmlns:a16="http://schemas.microsoft.com/office/drawing/2014/main" id="{055795CC-F5F4-7EC0-452D-5579F25A7B76}"/>
              </a:ext>
            </a:extLst>
          </p:cNvPr>
          <p:cNvCxnSpPr>
            <a:cxnSpLocks/>
            <a:endCxn id="43" idx="1"/>
          </p:cNvCxnSpPr>
          <p:nvPr/>
        </p:nvCxnSpPr>
        <p:spPr>
          <a:xfrm rot="16200000" flipH="1">
            <a:off x="24059" y="4075947"/>
            <a:ext cx="2917665" cy="201304"/>
          </a:xfrm>
          <a:prstGeom prst="bentConnector2">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401ECC3C-4492-D842-593F-A99769F854D3}"/>
              </a:ext>
            </a:extLst>
          </p:cNvPr>
          <p:cNvCxnSpPr>
            <a:cxnSpLocks/>
            <a:stCxn id="45" idx="2"/>
            <a:endCxn id="51" idx="0"/>
          </p:cNvCxnSpPr>
          <p:nvPr/>
        </p:nvCxnSpPr>
        <p:spPr>
          <a:xfrm flipH="1">
            <a:off x="4398716" y="4546787"/>
            <a:ext cx="0" cy="73772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73" name="四角形: 角を丸くする 72">
            <a:extLst>
              <a:ext uri="{FF2B5EF4-FFF2-40B4-BE49-F238E27FC236}">
                <a16:creationId xmlns:a16="http://schemas.microsoft.com/office/drawing/2014/main" id="{8EC5DC88-ACD2-CDD4-F212-882144C50EBE}"/>
              </a:ext>
            </a:extLst>
          </p:cNvPr>
          <p:cNvSpPr/>
          <p:nvPr/>
        </p:nvSpPr>
        <p:spPr>
          <a:xfrm>
            <a:off x="5048926" y="5284507"/>
            <a:ext cx="997361" cy="701849"/>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2"/>
                </a:solidFill>
                <a:latin typeface="DengXian"/>
                <a:ea typeface="游ゴシック"/>
              </a:rPr>
              <a:t>トピック設定</a:t>
            </a:r>
          </a:p>
        </p:txBody>
      </p:sp>
      <p:sp>
        <p:nvSpPr>
          <p:cNvPr id="74" name="四角形: 角を丸くする 73">
            <a:extLst>
              <a:ext uri="{FF2B5EF4-FFF2-40B4-BE49-F238E27FC236}">
                <a16:creationId xmlns:a16="http://schemas.microsoft.com/office/drawing/2014/main" id="{6FB824F5-CC12-7D54-694C-7B0870115775}"/>
              </a:ext>
            </a:extLst>
          </p:cNvPr>
          <p:cNvSpPr/>
          <p:nvPr/>
        </p:nvSpPr>
        <p:spPr>
          <a:xfrm>
            <a:off x="5088275" y="3821732"/>
            <a:ext cx="997361" cy="701849"/>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DengXian"/>
                <a:ea typeface="游ゴシック"/>
              </a:rPr>
              <a:t>確認</a:t>
            </a:r>
          </a:p>
        </p:txBody>
      </p:sp>
      <p:cxnSp>
        <p:nvCxnSpPr>
          <p:cNvPr id="75" name="直線矢印コネクタ 74">
            <a:extLst>
              <a:ext uri="{FF2B5EF4-FFF2-40B4-BE49-F238E27FC236}">
                <a16:creationId xmlns:a16="http://schemas.microsoft.com/office/drawing/2014/main" id="{94F65418-CC21-3144-6A47-0D80C887E11E}"/>
              </a:ext>
            </a:extLst>
          </p:cNvPr>
          <p:cNvCxnSpPr>
            <a:cxnSpLocks/>
            <a:endCxn id="73" idx="1"/>
          </p:cNvCxnSpPr>
          <p:nvPr/>
        </p:nvCxnSpPr>
        <p:spPr>
          <a:xfrm>
            <a:off x="4891897" y="5635432"/>
            <a:ext cx="157029"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矢印コネクタ 75">
            <a:extLst>
              <a:ext uri="{FF2B5EF4-FFF2-40B4-BE49-F238E27FC236}">
                <a16:creationId xmlns:a16="http://schemas.microsoft.com/office/drawing/2014/main" id="{ABA8513D-B502-19A7-AAAA-B574CBA0F3D4}"/>
              </a:ext>
            </a:extLst>
          </p:cNvPr>
          <p:cNvCxnSpPr>
            <a:cxnSpLocks/>
            <a:stCxn id="73" idx="0"/>
            <a:endCxn id="74" idx="2"/>
          </p:cNvCxnSpPr>
          <p:nvPr/>
        </p:nvCxnSpPr>
        <p:spPr>
          <a:xfrm flipV="1">
            <a:off x="5547607" y="4523581"/>
            <a:ext cx="0" cy="760926"/>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77" name="図 76">
            <a:extLst>
              <a:ext uri="{FF2B5EF4-FFF2-40B4-BE49-F238E27FC236}">
                <a16:creationId xmlns:a16="http://schemas.microsoft.com/office/drawing/2014/main" id="{5870D79E-A5E9-E5A0-227E-925F323CD72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59935" y="4726411"/>
            <a:ext cx="251062" cy="251062"/>
          </a:xfrm>
          <a:prstGeom prst="rect">
            <a:avLst/>
          </a:prstGeom>
        </p:spPr>
      </p:pic>
      <p:pic>
        <p:nvPicPr>
          <p:cNvPr id="78" name="図 77">
            <a:extLst>
              <a:ext uri="{FF2B5EF4-FFF2-40B4-BE49-F238E27FC236}">
                <a16:creationId xmlns:a16="http://schemas.microsoft.com/office/drawing/2014/main" id="{116F9F5E-764E-1511-740C-234C3C5078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55468" y="3263560"/>
            <a:ext cx="251062" cy="251062"/>
          </a:xfrm>
          <a:prstGeom prst="rect">
            <a:avLst/>
          </a:prstGeom>
        </p:spPr>
      </p:pic>
      <p:pic>
        <p:nvPicPr>
          <p:cNvPr id="80" name="図 79">
            <a:extLst>
              <a:ext uri="{FF2B5EF4-FFF2-40B4-BE49-F238E27FC236}">
                <a16:creationId xmlns:a16="http://schemas.microsoft.com/office/drawing/2014/main" id="{75A75A9E-C1E6-6AC4-7F6C-DDC6494ED7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19256" y="4726411"/>
            <a:ext cx="251062" cy="251062"/>
          </a:xfrm>
          <a:prstGeom prst="rect">
            <a:avLst/>
          </a:prstGeom>
        </p:spPr>
      </p:pic>
      <p:sp>
        <p:nvSpPr>
          <p:cNvPr id="81" name="四角形: 角を丸くする 80">
            <a:extLst>
              <a:ext uri="{FF2B5EF4-FFF2-40B4-BE49-F238E27FC236}">
                <a16:creationId xmlns:a16="http://schemas.microsoft.com/office/drawing/2014/main" id="{0F9B93B3-5C87-A66D-C395-435C35E4E104}"/>
              </a:ext>
            </a:extLst>
          </p:cNvPr>
          <p:cNvSpPr/>
          <p:nvPr/>
        </p:nvSpPr>
        <p:spPr>
          <a:xfrm>
            <a:off x="7529499" y="3821732"/>
            <a:ext cx="902101" cy="2164624"/>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rgbClr val="333333"/>
                </a:solidFill>
                <a:latin typeface="DengXian"/>
                <a:ea typeface="游ゴシック"/>
              </a:rPr>
              <a:t>レポート参照</a:t>
            </a:r>
            <a:endParaRPr kumimoji="1" lang="en-US" altLang="ja-JP" sz="1200" b="1">
              <a:solidFill>
                <a:srgbClr val="333333"/>
              </a:solidFill>
              <a:latin typeface="DengXian"/>
              <a:ea typeface="游ゴシック"/>
            </a:endParaRPr>
          </a:p>
          <a:p>
            <a:pPr algn="ctr"/>
            <a:endParaRPr kumimoji="1" lang="en-US" altLang="ja-JP" sz="1200" b="1">
              <a:solidFill>
                <a:srgbClr val="333333"/>
              </a:solidFill>
              <a:latin typeface="DengXian"/>
              <a:ea typeface="游ゴシック"/>
            </a:endParaRPr>
          </a:p>
          <a:p>
            <a:pPr algn="ctr"/>
            <a:r>
              <a:rPr kumimoji="1" lang="ja-JP" altLang="en-US" sz="1200" b="1">
                <a:solidFill>
                  <a:srgbClr val="333333"/>
                </a:solidFill>
                <a:latin typeface="DengXian"/>
                <a:ea typeface="游ゴシック"/>
              </a:rPr>
              <a:t>メモ記入</a:t>
            </a:r>
          </a:p>
        </p:txBody>
      </p:sp>
      <p:cxnSp>
        <p:nvCxnSpPr>
          <p:cNvPr id="83" name="直線矢印コネクタ 82">
            <a:extLst>
              <a:ext uri="{FF2B5EF4-FFF2-40B4-BE49-F238E27FC236}">
                <a16:creationId xmlns:a16="http://schemas.microsoft.com/office/drawing/2014/main" id="{8EA7D63D-FA0A-4164-CDB1-DA10934EC508}"/>
              </a:ext>
            </a:extLst>
          </p:cNvPr>
          <p:cNvCxnSpPr>
            <a:cxnSpLocks/>
          </p:cNvCxnSpPr>
          <p:nvPr/>
        </p:nvCxnSpPr>
        <p:spPr>
          <a:xfrm>
            <a:off x="6934172" y="5635432"/>
            <a:ext cx="288000"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84" name="四角形: 角を丸くする 83">
            <a:extLst>
              <a:ext uri="{FF2B5EF4-FFF2-40B4-BE49-F238E27FC236}">
                <a16:creationId xmlns:a16="http://schemas.microsoft.com/office/drawing/2014/main" id="{1E5B8494-CB38-3E7C-506B-14505C61C453}"/>
              </a:ext>
            </a:extLst>
          </p:cNvPr>
          <p:cNvSpPr/>
          <p:nvPr/>
        </p:nvSpPr>
        <p:spPr>
          <a:xfrm>
            <a:off x="8676002" y="3821732"/>
            <a:ext cx="902101" cy="2164624"/>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srgbClr val="333333"/>
                </a:solidFill>
                <a:effectLst/>
                <a:uLnTx/>
                <a:uFillTx/>
                <a:latin typeface="DengXian"/>
                <a:ea typeface="游ゴシック"/>
                <a:cs typeface="+mn-cs"/>
              </a:rPr>
              <a:t>1on1</a:t>
            </a:r>
            <a:br>
              <a:rPr kumimoji="1" lang="en-US" altLang="ja-JP" sz="1200" b="1" i="0" u="none" strike="noStrike" kern="1200" cap="none" spc="0" normalizeH="0" baseline="0" noProof="0">
                <a:ln>
                  <a:noFill/>
                </a:ln>
                <a:solidFill>
                  <a:srgbClr val="333333"/>
                </a:solidFill>
                <a:effectLst/>
                <a:uLnTx/>
                <a:uFillTx/>
                <a:latin typeface="DengXian"/>
                <a:ea typeface="游ゴシック"/>
                <a:cs typeface="+mn-cs"/>
              </a:rPr>
            </a:br>
            <a:r>
              <a:rPr kumimoji="1" lang="ja-JP" altLang="en-US" sz="1200" b="1" i="0" u="none" strike="noStrike" kern="1200" cap="none" spc="0" normalizeH="0" baseline="0" noProof="0">
                <a:ln>
                  <a:noFill/>
                </a:ln>
                <a:solidFill>
                  <a:srgbClr val="333333"/>
                </a:solidFill>
                <a:effectLst/>
                <a:uLnTx/>
                <a:uFillTx/>
                <a:latin typeface="DengXian"/>
                <a:ea typeface="游ゴシック"/>
                <a:cs typeface="+mn-cs"/>
              </a:rPr>
              <a:t>履歴</a:t>
            </a:r>
            <a:br>
              <a:rPr kumimoji="1" lang="en-US" altLang="ja-JP" sz="1200" b="1" i="0" u="none" strike="noStrike" kern="1200" cap="none" spc="0" normalizeH="0" baseline="0" noProof="0">
                <a:ln>
                  <a:noFill/>
                </a:ln>
                <a:solidFill>
                  <a:srgbClr val="333333"/>
                </a:solidFill>
                <a:effectLst/>
                <a:uLnTx/>
                <a:uFillTx/>
                <a:latin typeface="DengXian"/>
                <a:ea typeface="游ゴシック"/>
                <a:cs typeface="+mn-cs"/>
              </a:rPr>
            </a:br>
            <a:r>
              <a:rPr kumimoji="1" lang="ja-JP" altLang="en-US" sz="1200" b="1" i="0" u="none" strike="noStrike" kern="1200" cap="none" spc="0" normalizeH="0" baseline="0" noProof="0">
                <a:ln>
                  <a:noFill/>
                </a:ln>
                <a:solidFill>
                  <a:srgbClr val="333333"/>
                </a:solidFill>
                <a:effectLst/>
                <a:uLnTx/>
                <a:uFillTx/>
                <a:latin typeface="DengXian"/>
                <a:ea typeface="游ゴシック"/>
                <a:cs typeface="+mn-cs"/>
              </a:rPr>
              <a:t>振り返り</a:t>
            </a:r>
          </a:p>
        </p:txBody>
      </p:sp>
      <p:cxnSp>
        <p:nvCxnSpPr>
          <p:cNvPr id="85" name="直線矢印コネクタ 84">
            <a:extLst>
              <a:ext uri="{FF2B5EF4-FFF2-40B4-BE49-F238E27FC236}">
                <a16:creationId xmlns:a16="http://schemas.microsoft.com/office/drawing/2014/main" id="{7735193A-1B05-C1FC-B4F2-48244FF06CC7}"/>
              </a:ext>
            </a:extLst>
          </p:cNvPr>
          <p:cNvCxnSpPr>
            <a:cxnSpLocks/>
          </p:cNvCxnSpPr>
          <p:nvPr/>
        </p:nvCxnSpPr>
        <p:spPr>
          <a:xfrm>
            <a:off x="8431600" y="4172657"/>
            <a:ext cx="288000"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線矢印コネクタ 85">
            <a:extLst>
              <a:ext uri="{FF2B5EF4-FFF2-40B4-BE49-F238E27FC236}">
                <a16:creationId xmlns:a16="http://schemas.microsoft.com/office/drawing/2014/main" id="{75A4E242-9E29-8BCD-601F-CCF3467A92B1}"/>
              </a:ext>
            </a:extLst>
          </p:cNvPr>
          <p:cNvCxnSpPr>
            <a:cxnSpLocks/>
          </p:cNvCxnSpPr>
          <p:nvPr/>
        </p:nvCxnSpPr>
        <p:spPr>
          <a:xfrm>
            <a:off x="8431600" y="5635432"/>
            <a:ext cx="288000"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87" name="矢印: 五方向 86">
            <a:extLst>
              <a:ext uri="{FF2B5EF4-FFF2-40B4-BE49-F238E27FC236}">
                <a16:creationId xmlns:a16="http://schemas.microsoft.com/office/drawing/2014/main" id="{46B09222-45D9-501C-3A25-A0FA2BC242BC}"/>
              </a:ext>
            </a:extLst>
          </p:cNvPr>
          <p:cNvSpPr/>
          <p:nvPr/>
        </p:nvSpPr>
        <p:spPr>
          <a:xfrm>
            <a:off x="1232361" y="1809212"/>
            <a:ext cx="6282018" cy="317296"/>
          </a:xfrm>
          <a:prstGeom prst="homePlate">
            <a:avLst>
              <a:gd name="adj" fmla="val 37084"/>
            </a:avLst>
          </a:prstGeom>
          <a:solidFill>
            <a:schemeClr val="tx1">
              <a:lumMod val="20000"/>
              <a:lumOff val="80000"/>
            </a:schemeClr>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tx1"/>
                </a:solidFill>
              </a:rPr>
              <a:t>1on1</a:t>
            </a:r>
            <a:r>
              <a:rPr kumimoji="1" lang="ja-JP" altLang="en-US" sz="1200" b="1">
                <a:solidFill>
                  <a:schemeClr val="tx1"/>
                </a:solidFill>
              </a:rPr>
              <a:t>前</a:t>
            </a:r>
          </a:p>
        </p:txBody>
      </p:sp>
      <p:sp>
        <p:nvSpPr>
          <p:cNvPr id="88" name="矢印: 五方向 87">
            <a:extLst>
              <a:ext uri="{FF2B5EF4-FFF2-40B4-BE49-F238E27FC236}">
                <a16:creationId xmlns:a16="http://schemas.microsoft.com/office/drawing/2014/main" id="{F3144413-C210-3EF9-4FE2-D78D0A672117}"/>
              </a:ext>
            </a:extLst>
          </p:cNvPr>
          <p:cNvSpPr/>
          <p:nvPr/>
        </p:nvSpPr>
        <p:spPr>
          <a:xfrm>
            <a:off x="7514378" y="1809212"/>
            <a:ext cx="1053225" cy="317296"/>
          </a:xfrm>
          <a:prstGeom prst="homePlate">
            <a:avLst>
              <a:gd name="adj" fmla="val 37084"/>
            </a:avLst>
          </a:prstGeom>
          <a:solidFill>
            <a:schemeClr val="tx1">
              <a:lumMod val="20000"/>
              <a:lumOff val="80000"/>
            </a:schemeClr>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tx1"/>
                </a:solidFill>
              </a:rPr>
              <a:t>1on1</a:t>
            </a:r>
            <a:r>
              <a:rPr kumimoji="1" lang="ja-JP" altLang="en-US" sz="1200" b="1">
                <a:solidFill>
                  <a:schemeClr val="tx1"/>
                </a:solidFill>
              </a:rPr>
              <a:t>中</a:t>
            </a:r>
            <a:endParaRPr kumimoji="1" lang="en-US" altLang="ja-JP" sz="1200" b="1">
              <a:solidFill>
                <a:schemeClr val="tx1"/>
              </a:solidFill>
            </a:endParaRPr>
          </a:p>
        </p:txBody>
      </p:sp>
      <p:sp>
        <p:nvSpPr>
          <p:cNvPr id="89" name="矢印: 五方向 88">
            <a:extLst>
              <a:ext uri="{FF2B5EF4-FFF2-40B4-BE49-F238E27FC236}">
                <a16:creationId xmlns:a16="http://schemas.microsoft.com/office/drawing/2014/main" id="{2375C25C-0C3B-4EA7-0950-6866CEE47125}"/>
              </a:ext>
            </a:extLst>
          </p:cNvPr>
          <p:cNvSpPr/>
          <p:nvPr/>
        </p:nvSpPr>
        <p:spPr>
          <a:xfrm>
            <a:off x="8567603" y="1809212"/>
            <a:ext cx="1042559" cy="317296"/>
          </a:xfrm>
          <a:prstGeom prst="homePlate">
            <a:avLst>
              <a:gd name="adj" fmla="val 37084"/>
            </a:avLst>
          </a:prstGeom>
          <a:solidFill>
            <a:schemeClr val="tx1">
              <a:lumMod val="20000"/>
              <a:lumOff val="80000"/>
            </a:schemeClr>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tx1"/>
                </a:solidFill>
              </a:rPr>
              <a:t>1on1</a:t>
            </a:r>
            <a:r>
              <a:rPr kumimoji="1" lang="ja-JP" altLang="en-US" sz="1200" b="1">
                <a:solidFill>
                  <a:schemeClr val="tx1"/>
                </a:solidFill>
              </a:rPr>
              <a:t>後</a:t>
            </a:r>
            <a:endParaRPr kumimoji="1" lang="en-US" altLang="ja-JP" sz="1200" b="1">
              <a:solidFill>
                <a:schemeClr val="tx1"/>
              </a:solidFill>
            </a:endParaRPr>
          </a:p>
        </p:txBody>
      </p:sp>
      <p:sp>
        <p:nvSpPr>
          <p:cNvPr id="99" name="四角形: 角を丸くする 98">
            <a:extLst>
              <a:ext uri="{FF2B5EF4-FFF2-40B4-BE49-F238E27FC236}">
                <a16:creationId xmlns:a16="http://schemas.microsoft.com/office/drawing/2014/main" id="{59DF66D3-C933-551A-F48A-C0361C08FFB6}"/>
              </a:ext>
            </a:extLst>
          </p:cNvPr>
          <p:cNvSpPr/>
          <p:nvPr/>
        </p:nvSpPr>
        <p:spPr>
          <a:xfrm>
            <a:off x="5697504" y="2274894"/>
            <a:ext cx="941153" cy="701849"/>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rgbClr val="333333"/>
                </a:solidFill>
                <a:latin typeface="DengXian"/>
                <a:ea typeface="游ゴシック"/>
              </a:rPr>
              <a:t>結果通知メール</a:t>
            </a:r>
          </a:p>
        </p:txBody>
      </p:sp>
      <p:sp>
        <p:nvSpPr>
          <p:cNvPr id="104" name="四角形: 角を丸くする 103">
            <a:extLst>
              <a:ext uri="{FF2B5EF4-FFF2-40B4-BE49-F238E27FC236}">
                <a16:creationId xmlns:a16="http://schemas.microsoft.com/office/drawing/2014/main" id="{B4718B27-CCCA-D5BC-A01B-0B2ADA1B6DE6}"/>
              </a:ext>
            </a:extLst>
          </p:cNvPr>
          <p:cNvSpPr/>
          <p:nvPr/>
        </p:nvSpPr>
        <p:spPr>
          <a:xfrm>
            <a:off x="6356692" y="3825683"/>
            <a:ext cx="902100" cy="701849"/>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DengXian"/>
                <a:ea typeface="游ゴシック"/>
              </a:rPr>
              <a:t>レポート確認</a:t>
            </a:r>
          </a:p>
        </p:txBody>
      </p:sp>
      <p:sp>
        <p:nvSpPr>
          <p:cNvPr id="105" name="四角形: 角を丸くする 104">
            <a:extLst>
              <a:ext uri="{FF2B5EF4-FFF2-40B4-BE49-F238E27FC236}">
                <a16:creationId xmlns:a16="http://schemas.microsoft.com/office/drawing/2014/main" id="{3EAE5D75-1573-628E-B080-DB90FF73756C}"/>
              </a:ext>
            </a:extLst>
          </p:cNvPr>
          <p:cNvSpPr/>
          <p:nvPr/>
        </p:nvSpPr>
        <p:spPr>
          <a:xfrm>
            <a:off x="6382997" y="5284505"/>
            <a:ext cx="902100" cy="701849"/>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2"/>
                </a:solidFill>
                <a:latin typeface="DengXian"/>
                <a:ea typeface="游ゴシック"/>
              </a:rPr>
              <a:t>レポート確認</a:t>
            </a:r>
          </a:p>
        </p:txBody>
      </p:sp>
      <p:cxnSp>
        <p:nvCxnSpPr>
          <p:cNvPr id="132" name="直線矢印コネクタ 131">
            <a:extLst>
              <a:ext uri="{FF2B5EF4-FFF2-40B4-BE49-F238E27FC236}">
                <a16:creationId xmlns:a16="http://schemas.microsoft.com/office/drawing/2014/main" id="{49A94D67-17A8-9F0D-94D0-365E305E4995}"/>
              </a:ext>
            </a:extLst>
          </p:cNvPr>
          <p:cNvCxnSpPr>
            <a:cxnSpLocks/>
          </p:cNvCxnSpPr>
          <p:nvPr/>
        </p:nvCxnSpPr>
        <p:spPr>
          <a:xfrm flipV="1">
            <a:off x="7277838" y="4172656"/>
            <a:ext cx="244402"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直線矢印コネクタ 134">
            <a:extLst>
              <a:ext uri="{FF2B5EF4-FFF2-40B4-BE49-F238E27FC236}">
                <a16:creationId xmlns:a16="http://schemas.microsoft.com/office/drawing/2014/main" id="{015C51D7-1819-BA74-C296-FD8DE3D39FB1}"/>
              </a:ext>
            </a:extLst>
          </p:cNvPr>
          <p:cNvCxnSpPr>
            <a:cxnSpLocks/>
          </p:cNvCxnSpPr>
          <p:nvPr/>
        </p:nvCxnSpPr>
        <p:spPr>
          <a:xfrm flipV="1">
            <a:off x="7285097" y="5631477"/>
            <a:ext cx="244402"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8" name="四角形: 角を丸くする 7">
            <a:extLst>
              <a:ext uri="{FF2B5EF4-FFF2-40B4-BE49-F238E27FC236}">
                <a16:creationId xmlns:a16="http://schemas.microsoft.com/office/drawing/2014/main" id="{B992A23A-8338-B663-9668-35252C260B2C}"/>
              </a:ext>
            </a:extLst>
          </p:cNvPr>
          <p:cNvSpPr/>
          <p:nvPr/>
        </p:nvSpPr>
        <p:spPr>
          <a:xfrm>
            <a:off x="2758221" y="3843885"/>
            <a:ext cx="1007940" cy="701849"/>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latin typeface="DengXian"/>
                <a:ea typeface="游ゴシック"/>
              </a:rPr>
              <a:t>初期設定</a:t>
            </a:r>
            <a:br>
              <a:rPr kumimoji="1" lang="en-US" altLang="ja-JP" sz="1200" b="1">
                <a:solidFill>
                  <a:schemeClr val="tx1"/>
                </a:solidFill>
                <a:latin typeface="DengXian"/>
                <a:ea typeface="游ゴシック"/>
              </a:rPr>
            </a:br>
            <a:r>
              <a:rPr kumimoji="1" lang="ja-JP" altLang="en-US" sz="900" b="1">
                <a:solidFill>
                  <a:schemeClr val="tx1"/>
                </a:solidFill>
                <a:latin typeface="DengXian"/>
                <a:ea typeface="游ゴシック"/>
              </a:rPr>
              <a:t>（</a:t>
            </a:r>
            <a:r>
              <a:rPr kumimoji="1" lang="en-US" altLang="ja-JP" sz="900" b="1">
                <a:solidFill>
                  <a:schemeClr val="tx1"/>
                </a:solidFill>
                <a:latin typeface="DengXian"/>
                <a:ea typeface="游ゴシック"/>
              </a:rPr>
              <a:t>Outlook</a:t>
            </a:r>
            <a:r>
              <a:rPr kumimoji="1" lang="ja-JP" altLang="en-US" sz="900" b="1">
                <a:solidFill>
                  <a:schemeClr val="tx1"/>
                </a:solidFill>
                <a:latin typeface="DengXian"/>
                <a:ea typeface="游ゴシック"/>
              </a:rPr>
              <a:t>連携・通知）</a:t>
            </a:r>
            <a:endParaRPr kumimoji="1" lang="ja-JP" altLang="en-US" sz="1200" b="1">
              <a:solidFill>
                <a:schemeClr val="tx1"/>
              </a:solidFill>
              <a:latin typeface="DengXian"/>
              <a:ea typeface="游ゴシック"/>
            </a:endParaRPr>
          </a:p>
        </p:txBody>
      </p:sp>
      <p:cxnSp>
        <p:nvCxnSpPr>
          <p:cNvPr id="21" name="直線矢印コネクタ 20">
            <a:extLst>
              <a:ext uri="{FF2B5EF4-FFF2-40B4-BE49-F238E27FC236}">
                <a16:creationId xmlns:a16="http://schemas.microsoft.com/office/drawing/2014/main" id="{D379709B-230E-953D-199A-ABC67166B0B2}"/>
              </a:ext>
            </a:extLst>
          </p:cNvPr>
          <p:cNvCxnSpPr>
            <a:cxnSpLocks/>
            <a:stCxn id="8" idx="3"/>
            <a:endCxn id="45" idx="1"/>
          </p:cNvCxnSpPr>
          <p:nvPr/>
        </p:nvCxnSpPr>
        <p:spPr>
          <a:xfrm>
            <a:off x="3766161" y="4194810"/>
            <a:ext cx="143639" cy="1053"/>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8" name="コネクタ: カギ線 27">
            <a:extLst>
              <a:ext uri="{FF2B5EF4-FFF2-40B4-BE49-F238E27FC236}">
                <a16:creationId xmlns:a16="http://schemas.microsoft.com/office/drawing/2014/main" id="{98A83ACA-1221-E8D2-1C57-002B65386F48}"/>
              </a:ext>
            </a:extLst>
          </p:cNvPr>
          <p:cNvCxnSpPr>
            <a:cxnSpLocks/>
          </p:cNvCxnSpPr>
          <p:nvPr/>
        </p:nvCxnSpPr>
        <p:spPr>
          <a:xfrm rot="16200000" flipH="1">
            <a:off x="5663515" y="3485397"/>
            <a:ext cx="1218614" cy="201304"/>
          </a:xfrm>
          <a:prstGeom prst="bentConnector2">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9" name="コネクタ: カギ線 28">
            <a:extLst>
              <a:ext uri="{FF2B5EF4-FFF2-40B4-BE49-F238E27FC236}">
                <a16:creationId xmlns:a16="http://schemas.microsoft.com/office/drawing/2014/main" id="{B708FDD6-8BAD-6335-BAEE-AF819F939E91}"/>
              </a:ext>
            </a:extLst>
          </p:cNvPr>
          <p:cNvCxnSpPr>
            <a:cxnSpLocks/>
          </p:cNvCxnSpPr>
          <p:nvPr/>
        </p:nvCxnSpPr>
        <p:spPr>
          <a:xfrm rot="16200000" flipH="1">
            <a:off x="4975842" y="4237800"/>
            <a:ext cx="2593958" cy="201306"/>
          </a:xfrm>
          <a:prstGeom prst="bentConnector2">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30" name="図 29">
            <a:extLst>
              <a:ext uri="{FF2B5EF4-FFF2-40B4-BE49-F238E27FC236}">
                <a16:creationId xmlns:a16="http://schemas.microsoft.com/office/drawing/2014/main" id="{4679D22F-E74C-F7B9-85E5-AE0BF1EE48E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65615" y="3089307"/>
            <a:ext cx="251062" cy="251062"/>
          </a:xfrm>
          <a:prstGeom prst="rect">
            <a:avLst/>
          </a:prstGeom>
        </p:spPr>
      </p:pic>
      <p:grpSp>
        <p:nvGrpSpPr>
          <p:cNvPr id="31" name="グループ化 30">
            <a:extLst>
              <a:ext uri="{FF2B5EF4-FFF2-40B4-BE49-F238E27FC236}">
                <a16:creationId xmlns:a16="http://schemas.microsoft.com/office/drawing/2014/main" id="{6672AF4A-8022-8D79-F5F3-3B9856BCFCCB}"/>
              </a:ext>
            </a:extLst>
          </p:cNvPr>
          <p:cNvGrpSpPr/>
          <p:nvPr/>
        </p:nvGrpSpPr>
        <p:grpSpPr>
          <a:xfrm>
            <a:off x="6931754" y="138293"/>
            <a:ext cx="2782547" cy="1147565"/>
            <a:chOff x="7066802" y="75001"/>
            <a:chExt cx="2782547" cy="1147565"/>
          </a:xfrm>
        </p:grpSpPr>
        <p:sp>
          <p:nvSpPr>
            <p:cNvPr id="32" name="正方形/長方形 31">
              <a:extLst>
                <a:ext uri="{FF2B5EF4-FFF2-40B4-BE49-F238E27FC236}">
                  <a16:creationId xmlns:a16="http://schemas.microsoft.com/office/drawing/2014/main" id="{7976E251-A6C0-DDCE-D5DD-FFB655F823C8}"/>
                </a:ext>
              </a:extLst>
            </p:cNvPr>
            <p:cNvSpPr/>
            <p:nvPr/>
          </p:nvSpPr>
          <p:spPr>
            <a:xfrm>
              <a:off x="7066803" y="75001"/>
              <a:ext cx="2782546" cy="1147565"/>
            </a:xfrm>
            <a:prstGeom prst="rect">
              <a:avLst/>
            </a:prstGeom>
            <a:solidFill>
              <a:schemeClr val="accent1">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bg2"/>
                  </a:solidFill>
                </a:rPr>
                <a:t>上司</a:t>
              </a:r>
              <a:r>
                <a:rPr kumimoji="1" lang="ja-JP" altLang="en-US" sz="1400" b="1">
                  <a:solidFill>
                    <a:schemeClr val="bg2"/>
                  </a:solidFill>
                </a:rPr>
                <a:t>から</a:t>
              </a:r>
              <a:endParaRPr kumimoji="1" lang="en-US" altLang="ja-JP" sz="1400" b="1">
                <a:solidFill>
                  <a:schemeClr val="bg2"/>
                </a:solidFill>
              </a:endParaRPr>
            </a:p>
            <a:p>
              <a:pPr algn="ctr"/>
              <a:r>
                <a:rPr kumimoji="1" lang="en-US" altLang="ja-JP" sz="1400" b="1">
                  <a:solidFill>
                    <a:schemeClr val="bg2"/>
                  </a:solidFill>
                </a:rPr>
                <a:t>1on1</a:t>
              </a:r>
              <a:r>
                <a:rPr kumimoji="1" lang="ja-JP" altLang="en-US" sz="1400" b="1">
                  <a:solidFill>
                    <a:schemeClr val="bg2"/>
                  </a:solidFill>
                </a:rPr>
                <a:t>を招集する場合、</a:t>
              </a:r>
              <a:endParaRPr kumimoji="1" lang="en-US" altLang="ja-JP" sz="1400" b="1">
                <a:solidFill>
                  <a:schemeClr val="bg2"/>
                </a:solidFill>
              </a:endParaRPr>
            </a:p>
            <a:p>
              <a:pPr algn="ctr"/>
              <a:r>
                <a:rPr kumimoji="1" lang="ja-JP" altLang="en-US" sz="1400" b="1">
                  <a:solidFill>
                    <a:schemeClr val="bg2"/>
                  </a:solidFill>
                </a:rPr>
                <a:t>このスライドを利用</a:t>
              </a:r>
              <a:endParaRPr kumimoji="1" lang="en-US" altLang="ja-JP" sz="1400" b="1">
                <a:solidFill>
                  <a:schemeClr val="bg2"/>
                </a:solidFill>
              </a:endParaRPr>
            </a:p>
          </p:txBody>
        </p:sp>
        <p:grpSp>
          <p:nvGrpSpPr>
            <p:cNvPr id="33" name="グループ化 32">
              <a:extLst>
                <a:ext uri="{FF2B5EF4-FFF2-40B4-BE49-F238E27FC236}">
                  <a16:creationId xmlns:a16="http://schemas.microsoft.com/office/drawing/2014/main" id="{34E986EF-C30D-1613-EF03-1CCB39F2BF8F}"/>
                </a:ext>
              </a:extLst>
            </p:cNvPr>
            <p:cNvGrpSpPr/>
            <p:nvPr/>
          </p:nvGrpSpPr>
          <p:grpSpPr>
            <a:xfrm>
              <a:off x="7066802" y="75001"/>
              <a:ext cx="250318" cy="206149"/>
              <a:chOff x="4969221" y="2306284"/>
              <a:chExt cx="512839" cy="422348"/>
            </a:xfrm>
          </p:grpSpPr>
          <p:sp>
            <p:nvSpPr>
              <p:cNvPr id="36" name="正方形/長方形 35">
                <a:extLst>
                  <a:ext uri="{FF2B5EF4-FFF2-40B4-BE49-F238E27FC236}">
                    <a16:creationId xmlns:a16="http://schemas.microsoft.com/office/drawing/2014/main" id="{7C649510-2265-350C-73AA-8473BD658DE2}"/>
                  </a:ext>
                </a:extLst>
              </p:cNvPr>
              <p:cNvSpPr/>
              <p:nvPr/>
            </p:nvSpPr>
            <p:spPr>
              <a:xfrm>
                <a:off x="4969221" y="2306284"/>
                <a:ext cx="512839" cy="422348"/>
              </a:xfrm>
              <a:prstGeom prst="rect">
                <a:avLst/>
              </a:prstGeom>
              <a:solidFill>
                <a:schemeClr val="bg2"/>
              </a:solidFill>
              <a:ln>
                <a:solidFill>
                  <a:srgbClr val="FF11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2"/>
                  </a:solidFill>
                </a:endParaRPr>
              </a:p>
            </p:txBody>
          </p:sp>
          <p:pic>
            <p:nvPicPr>
              <p:cNvPr id="39" name="図 38">
                <a:extLst>
                  <a:ext uri="{FF2B5EF4-FFF2-40B4-BE49-F238E27FC236}">
                    <a16:creationId xmlns:a16="http://schemas.microsoft.com/office/drawing/2014/main" id="{7BC30B99-EE73-B416-C3AC-4BAFE45B6E6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73240" y="2365059"/>
                <a:ext cx="304801" cy="304801"/>
              </a:xfrm>
              <a:prstGeom prst="rect">
                <a:avLst/>
              </a:prstGeom>
            </p:spPr>
          </p:pic>
        </p:grpSp>
      </p:grpSp>
      <p:sp>
        <p:nvSpPr>
          <p:cNvPr id="42" name="四角形: 角を丸くする 41">
            <a:extLst>
              <a:ext uri="{FF2B5EF4-FFF2-40B4-BE49-F238E27FC236}">
                <a16:creationId xmlns:a16="http://schemas.microsoft.com/office/drawing/2014/main" id="{6164F665-526C-E9E2-2413-2CBED21418EC}"/>
              </a:ext>
            </a:extLst>
          </p:cNvPr>
          <p:cNvSpPr/>
          <p:nvPr/>
        </p:nvSpPr>
        <p:spPr>
          <a:xfrm>
            <a:off x="1232360" y="2289450"/>
            <a:ext cx="1507569" cy="428317"/>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rgbClr val="333333"/>
                </a:solidFill>
                <a:latin typeface="DengXian"/>
                <a:ea typeface="游ゴシック"/>
              </a:rPr>
              <a:t>回答依頼</a:t>
            </a:r>
            <a:br>
              <a:rPr kumimoji="1" lang="en-US" altLang="ja-JP" sz="1200" b="1">
                <a:solidFill>
                  <a:srgbClr val="333333"/>
                </a:solidFill>
                <a:latin typeface="DengXian"/>
                <a:ea typeface="游ゴシック"/>
              </a:rPr>
            </a:br>
            <a:r>
              <a:rPr kumimoji="1" lang="ja-JP" altLang="en-US" sz="1200" b="1">
                <a:solidFill>
                  <a:srgbClr val="333333"/>
                </a:solidFill>
                <a:latin typeface="DengXian"/>
                <a:ea typeface="游ゴシック"/>
              </a:rPr>
              <a:t>メール</a:t>
            </a:r>
          </a:p>
        </p:txBody>
      </p:sp>
      <p:pic>
        <p:nvPicPr>
          <p:cNvPr id="50" name="図 49">
            <a:extLst>
              <a:ext uri="{FF2B5EF4-FFF2-40B4-BE49-F238E27FC236}">
                <a16:creationId xmlns:a16="http://schemas.microsoft.com/office/drawing/2014/main" id="{D009BB4F-81C8-23B9-9E76-D7FAE9FB74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42979" y="3263560"/>
            <a:ext cx="251062" cy="251062"/>
          </a:xfrm>
          <a:prstGeom prst="rect">
            <a:avLst/>
          </a:prstGeom>
        </p:spPr>
      </p:pic>
      <p:sp>
        <p:nvSpPr>
          <p:cNvPr id="58" name="四角形: 角を丸くする 57">
            <a:extLst>
              <a:ext uri="{FF2B5EF4-FFF2-40B4-BE49-F238E27FC236}">
                <a16:creationId xmlns:a16="http://schemas.microsoft.com/office/drawing/2014/main" id="{35CDBDEA-8154-DA05-55FB-169983E2DB97}"/>
              </a:ext>
            </a:extLst>
          </p:cNvPr>
          <p:cNvSpPr/>
          <p:nvPr/>
        </p:nvSpPr>
        <p:spPr>
          <a:xfrm>
            <a:off x="2758221" y="5294033"/>
            <a:ext cx="1007940" cy="701849"/>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2"/>
                </a:solidFill>
                <a:latin typeface="DengXian"/>
                <a:ea typeface="游ゴシック"/>
              </a:rPr>
              <a:t>初期設定</a:t>
            </a:r>
            <a:br>
              <a:rPr kumimoji="1" lang="en-US" altLang="ja-JP" sz="1200" b="1">
                <a:solidFill>
                  <a:schemeClr val="bg2"/>
                </a:solidFill>
                <a:latin typeface="DengXian"/>
                <a:ea typeface="游ゴシック"/>
              </a:rPr>
            </a:br>
            <a:r>
              <a:rPr kumimoji="1" lang="ja-JP" altLang="en-US" sz="900" b="1">
                <a:solidFill>
                  <a:schemeClr val="bg2"/>
                </a:solidFill>
                <a:latin typeface="DengXian"/>
                <a:ea typeface="游ゴシック"/>
              </a:rPr>
              <a:t>（</a:t>
            </a:r>
            <a:r>
              <a:rPr kumimoji="1" lang="en-US" altLang="ja-JP" sz="900" b="1">
                <a:solidFill>
                  <a:schemeClr val="bg2"/>
                </a:solidFill>
                <a:latin typeface="DengXian"/>
                <a:ea typeface="游ゴシック"/>
              </a:rPr>
              <a:t>Outlook</a:t>
            </a:r>
            <a:r>
              <a:rPr kumimoji="1" lang="ja-JP" altLang="en-US" sz="900" b="1">
                <a:solidFill>
                  <a:schemeClr val="bg2"/>
                </a:solidFill>
                <a:latin typeface="DengXian"/>
                <a:ea typeface="游ゴシック"/>
              </a:rPr>
              <a:t>連携・通知）</a:t>
            </a:r>
          </a:p>
        </p:txBody>
      </p:sp>
      <p:grpSp>
        <p:nvGrpSpPr>
          <p:cNvPr id="107" name="グループ化 106">
            <a:extLst>
              <a:ext uri="{FF2B5EF4-FFF2-40B4-BE49-F238E27FC236}">
                <a16:creationId xmlns:a16="http://schemas.microsoft.com/office/drawing/2014/main" id="{377DD82D-7C64-95C9-5917-DDF69CF1B213}"/>
              </a:ext>
            </a:extLst>
          </p:cNvPr>
          <p:cNvGrpSpPr/>
          <p:nvPr/>
        </p:nvGrpSpPr>
        <p:grpSpPr>
          <a:xfrm>
            <a:off x="2101628" y="3221829"/>
            <a:ext cx="667670" cy="2399716"/>
            <a:chOff x="2101628" y="3221829"/>
            <a:chExt cx="667670" cy="2399716"/>
          </a:xfrm>
        </p:grpSpPr>
        <p:cxnSp>
          <p:nvCxnSpPr>
            <p:cNvPr id="64" name="直線コネクタ 63">
              <a:extLst>
                <a:ext uri="{FF2B5EF4-FFF2-40B4-BE49-F238E27FC236}">
                  <a16:creationId xmlns:a16="http://schemas.microsoft.com/office/drawing/2014/main" id="{655ACBFB-35D2-AC27-8A66-7462AD694F90}"/>
                </a:ext>
              </a:extLst>
            </p:cNvPr>
            <p:cNvCxnSpPr>
              <a:stCxn id="37" idx="2"/>
            </p:cNvCxnSpPr>
            <p:nvPr/>
          </p:nvCxnSpPr>
          <p:spPr>
            <a:xfrm flipH="1">
              <a:off x="2109123" y="3221829"/>
              <a:ext cx="1" cy="364219"/>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69" name="直線コネクタ 68">
              <a:extLst>
                <a:ext uri="{FF2B5EF4-FFF2-40B4-BE49-F238E27FC236}">
                  <a16:creationId xmlns:a16="http://schemas.microsoft.com/office/drawing/2014/main" id="{0AEF5260-DEDA-6268-F60D-D13957A1A1F3}"/>
                </a:ext>
              </a:extLst>
            </p:cNvPr>
            <p:cNvCxnSpPr/>
            <p:nvPr/>
          </p:nvCxnSpPr>
          <p:spPr>
            <a:xfrm>
              <a:off x="2101628" y="3586048"/>
              <a:ext cx="540000" cy="0"/>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72" name="直線コネクタ 71">
              <a:extLst>
                <a:ext uri="{FF2B5EF4-FFF2-40B4-BE49-F238E27FC236}">
                  <a16:creationId xmlns:a16="http://schemas.microsoft.com/office/drawing/2014/main" id="{38918F08-FA38-A2CC-23C8-B24786518785}"/>
                </a:ext>
              </a:extLst>
            </p:cNvPr>
            <p:cNvCxnSpPr>
              <a:cxnSpLocks/>
            </p:cNvCxnSpPr>
            <p:nvPr/>
          </p:nvCxnSpPr>
          <p:spPr>
            <a:xfrm>
              <a:off x="2627990" y="3572260"/>
              <a:ext cx="0" cy="622549"/>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100" name="直線矢印コネクタ 99">
              <a:extLst>
                <a:ext uri="{FF2B5EF4-FFF2-40B4-BE49-F238E27FC236}">
                  <a16:creationId xmlns:a16="http://schemas.microsoft.com/office/drawing/2014/main" id="{E2413AC8-82F0-450A-80BF-5524DD726AF3}"/>
                </a:ext>
              </a:extLst>
            </p:cNvPr>
            <p:cNvCxnSpPr>
              <a:cxnSpLocks/>
            </p:cNvCxnSpPr>
            <p:nvPr/>
          </p:nvCxnSpPr>
          <p:spPr>
            <a:xfrm>
              <a:off x="2625659" y="4194810"/>
              <a:ext cx="143639" cy="1053"/>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97A85AEF-6F7F-7656-9E4D-AD43AEA54D57}"/>
                </a:ext>
              </a:extLst>
            </p:cNvPr>
            <p:cNvCxnSpPr>
              <a:cxnSpLocks/>
            </p:cNvCxnSpPr>
            <p:nvPr/>
          </p:nvCxnSpPr>
          <p:spPr>
            <a:xfrm>
              <a:off x="2627990" y="3586048"/>
              <a:ext cx="0" cy="2034443"/>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103" name="直線矢印コネクタ 102">
              <a:extLst>
                <a:ext uri="{FF2B5EF4-FFF2-40B4-BE49-F238E27FC236}">
                  <a16:creationId xmlns:a16="http://schemas.microsoft.com/office/drawing/2014/main" id="{58778AF9-E591-C5B3-95EB-389339296746}"/>
                </a:ext>
              </a:extLst>
            </p:cNvPr>
            <p:cNvCxnSpPr>
              <a:cxnSpLocks/>
            </p:cNvCxnSpPr>
            <p:nvPr/>
          </p:nvCxnSpPr>
          <p:spPr>
            <a:xfrm>
              <a:off x="2625659" y="5620492"/>
              <a:ext cx="143639" cy="1053"/>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
        <p:nvSpPr>
          <p:cNvPr id="2" name="テキスト ボックス 1">
            <a:extLst>
              <a:ext uri="{FF2B5EF4-FFF2-40B4-BE49-F238E27FC236}">
                <a16:creationId xmlns:a16="http://schemas.microsoft.com/office/drawing/2014/main" id="{6B2334CE-C1D4-E9A3-CC20-3F6E09C320BB}"/>
              </a:ext>
            </a:extLst>
          </p:cNvPr>
          <p:cNvSpPr txBox="1"/>
          <p:nvPr/>
        </p:nvSpPr>
        <p:spPr>
          <a:xfrm>
            <a:off x="5524731" y="4951060"/>
            <a:ext cx="616741" cy="307777"/>
          </a:xfrm>
          <a:prstGeom prst="rect">
            <a:avLst/>
          </a:prstGeom>
          <a:noFill/>
        </p:spPr>
        <p:txBody>
          <a:bodyPr wrap="square" rtlCol="0">
            <a:spAutoFit/>
          </a:bodyPr>
          <a:lstStyle/>
          <a:p>
            <a:r>
              <a:rPr kumimoji="1" lang="en-US" altLang="ja-JP" sz="700"/>
              <a:t>1on1</a:t>
            </a:r>
            <a:r>
              <a:rPr kumimoji="1" lang="ja-JP" altLang="en-US" sz="700"/>
              <a:t>当日に通知</a:t>
            </a:r>
          </a:p>
        </p:txBody>
      </p:sp>
      <p:sp>
        <p:nvSpPr>
          <p:cNvPr id="4" name="テキスト ボックス 3">
            <a:extLst>
              <a:ext uri="{FF2B5EF4-FFF2-40B4-BE49-F238E27FC236}">
                <a16:creationId xmlns:a16="http://schemas.microsoft.com/office/drawing/2014/main" id="{6DD1942F-EEF2-844E-0E94-685F5C967231}"/>
              </a:ext>
            </a:extLst>
          </p:cNvPr>
          <p:cNvSpPr txBox="1"/>
          <p:nvPr/>
        </p:nvSpPr>
        <p:spPr>
          <a:xfrm>
            <a:off x="4358394" y="4951060"/>
            <a:ext cx="616741" cy="307777"/>
          </a:xfrm>
          <a:prstGeom prst="rect">
            <a:avLst/>
          </a:prstGeom>
          <a:noFill/>
        </p:spPr>
        <p:txBody>
          <a:bodyPr wrap="square" rtlCol="0">
            <a:spAutoFit/>
          </a:bodyPr>
          <a:lstStyle/>
          <a:p>
            <a:r>
              <a:rPr kumimoji="1" lang="ja-JP" altLang="en-US" sz="700"/>
              <a:t>作成直後に通知</a:t>
            </a:r>
          </a:p>
        </p:txBody>
      </p:sp>
    </p:spTree>
    <p:extLst>
      <p:ext uri="{BB962C8B-B14F-4D97-AF65-F5344CB8AC3E}">
        <p14:creationId xmlns:p14="http://schemas.microsoft.com/office/powerpoint/2010/main" val="2986203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AA0DA2C2-684A-9D33-AD39-44E234E72F74}"/>
              </a:ext>
            </a:extLst>
          </p:cNvPr>
          <p:cNvGrpSpPr/>
          <p:nvPr/>
        </p:nvGrpSpPr>
        <p:grpSpPr>
          <a:xfrm>
            <a:off x="421977" y="1447274"/>
            <a:ext cx="9062046" cy="4960776"/>
            <a:chOff x="421977" y="1447274"/>
            <a:chExt cx="9062046" cy="4960776"/>
          </a:xfrm>
        </p:grpSpPr>
        <p:pic>
          <p:nvPicPr>
            <p:cNvPr id="5" name="図 4" descr="グラフィカル ユーザー インターフェイス, テキスト, アプリケーション, メール&#10;&#10;自動的に生成された説明">
              <a:extLst>
                <a:ext uri="{FF2B5EF4-FFF2-40B4-BE49-F238E27FC236}">
                  <a16:creationId xmlns:a16="http://schemas.microsoft.com/office/drawing/2014/main" id="{35FE5872-6FC5-52E7-FFCB-53FD980685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977" y="1447274"/>
              <a:ext cx="9062046" cy="4960776"/>
            </a:xfrm>
            <a:prstGeom prst="rect">
              <a:avLst/>
            </a:prstGeom>
            <a:ln>
              <a:solidFill>
                <a:schemeClr val="tx1">
                  <a:lumMod val="20000"/>
                  <a:lumOff val="80000"/>
                </a:schemeClr>
              </a:solidFill>
            </a:ln>
          </p:spPr>
        </p:pic>
        <p:pic>
          <p:nvPicPr>
            <p:cNvPr id="4" name="図 3">
              <a:extLst>
                <a:ext uri="{FF2B5EF4-FFF2-40B4-BE49-F238E27FC236}">
                  <a16:creationId xmlns:a16="http://schemas.microsoft.com/office/drawing/2014/main" id="{1CC0C269-1E56-8D81-7B6A-59576E3DE26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51338" y="5260644"/>
              <a:ext cx="160294" cy="280513"/>
            </a:xfrm>
            <a:prstGeom prst="rect">
              <a:avLst/>
            </a:prstGeom>
            <a:ln>
              <a:noFill/>
            </a:ln>
          </p:spPr>
        </p:pic>
      </p:grpSp>
      <p:sp>
        <p:nvSpPr>
          <p:cNvPr id="3" name="タイトル 2">
            <a:extLst>
              <a:ext uri="{FF2B5EF4-FFF2-40B4-BE49-F238E27FC236}">
                <a16:creationId xmlns:a16="http://schemas.microsoft.com/office/drawing/2014/main" id="{85F4C28E-5B7D-4DE6-89D0-846B974A8CC0}"/>
              </a:ext>
            </a:extLst>
          </p:cNvPr>
          <p:cNvSpPr>
            <a:spLocks noGrp="1"/>
          </p:cNvSpPr>
          <p:nvPr>
            <p:ph type="title"/>
          </p:nvPr>
        </p:nvSpPr>
        <p:spPr/>
        <p:txBody>
          <a:bodyPr>
            <a:normAutofit/>
          </a:bodyPr>
          <a:lstStyle/>
          <a:p>
            <a:r>
              <a:rPr lang="ja-JP" altLang="en-US" sz="2400">
                <a:latin typeface="Yu Gothic" panose="020B0400000000000000" pitchFamily="34" charset="-128"/>
                <a:ea typeface="Yu Gothic" panose="020B0400000000000000" pitchFamily="34" charset="-128"/>
              </a:rPr>
              <a:t>画面イメージ：初期設定</a:t>
            </a:r>
          </a:p>
        </p:txBody>
      </p:sp>
      <p:sp>
        <p:nvSpPr>
          <p:cNvPr id="34" name="四角形: 角を丸くする 33">
            <a:extLst>
              <a:ext uri="{FF2B5EF4-FFF2-40B4-BE49-F238E27FC236}">
                <a16:creationId xmlns:a16="http://schemas.microsoft.com/office/drawing/2014/main" id="{3B98743B-7561-4A90-99AE-BDED419DC677}"/>
              </a:ext>
            </a:extLst>
          </p:cNvPr>
          <p:cNvSpPr/>
          <p:nvPr/>
        </p:nvSpPr>
        <p:spPr>
          <a:xfrm>
            <a:off x="327897" y="803389"/>
            <a:ext cx="9250206" cy="544513"/>
          </a:xfrm>
          <a:prstGeom prst="roundRect">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pPr>
              <a:lnSpc>
                <a:spcPct val="130000"/>
              </a:lnSpc>
            </a:pPr>
            <a:r>
              <a:rPr kumimoji="1" lang="ja-JP" altLang="en-US" sz="1600" b="1">
                <a:solidFill>
                  <a:schemeClr val="tx1"/>
                </a:solidFill>
                <a:latin typeface="Yu Gothic" panose="020B0400000000000000" pitchFamily="34" charset="-128"/>
                <a:ea typeface="Yu Gothic" panose="020B0400000000000000" pitchFamily="34" charset="-128"/>
              </a:rPr>
              <a:t>はじめに、</a:t>
            </a:r>
            <a:r>
              <a:rPr kumimoji="1" lang="en-US" altLang="ja-JP" sz="1600" b="1">
                <a:solidFill>
                  <a:schemeClr val="tx1"/>
                </a:solidFill>
                <a:latin typeface="Yu Gothic" panose="020B0400000000000000" pitchFamily="34" charset="-128"/>
                <a:ea typeface="Yu Gothic" panose="020B0400000000000000" pitchFamily="34" charset="-128"/>
              </a:rPr>
              <a:t>Outlook</a:t>
            </a:r>
            <a:r>
              <a:rPr kumimoji="1" lang="ja-JP" altLang="en-US" sz="1600" b="1">
                <a:solidFill>
                  <a:schemeClr val="tx1"/>
                </a:solidFill>
                <a:latin typeface="Yu Gothic" panose="020B0400000000000000" pitchFamily="34" charset="-128"/>
                <a:ea typeface="Yu Gothic" panose="020B0400000000000000" pitchFamily="34" charset="-128"/>
              </a:rPr>
              <a:t>連携・</a:t>
            </a:r>
            <a:r>
              <a:rPr kumimoji="1" lang="en-US" altLang="ja-JP" sz="1600" b="1">
                <a:solidFill>
                  <a:schemeClr val="tx1"/>
                </a:solidFill>
                <a:latin typeface="Yu Gothic" panose="020B0400000000000000" pitchFamily="34" charset="-128"/>
                <a:ea typeface="Yu Gothic" panose="020B0400000000000000" pitchFamily="34" charset="-128"/>
              </a:rPr>
              <a:t>Teams</a:t>
            </a:r>
            <a:r>
              <a:rPr kumimoji="1" lang="ja-JP" altLang="en-US" sz="1600" b="1">
                <a:solidFill>
                  <a:schemeClr val="tx1"/>
                </a:solidFill>
                <a:latin typeface="Yu Gothic" panose="020B0400000000000000" pitchFamily="34" charset="-128"/>
                <a:ea typeface="Yu Gothic" panose="020B0400000000000000" pitchFamily="34" charset="-128"/>
              </a:rPr>
              <a:t>連携・通知設定を行ってください。</a:t>
            </a:r>
            <a:endParaRPr kumimoji="1" lang="en-US" altLang="ja-JP" sz="1600" b="1">
              <a:solidFill>
                <a:schemeClr val="tx1"/>
              </a:solidFill>
              <a:latin typeface="Yu Gothic" panose="020B0400000000000000" pitchFamily="34" charset="-128"/>
              <a:ea typeface="Yu Gothic" panose="020B0400000000000000" pitchFamily="34" charset="-128"/>
            </a:endParaRPr>
          </a:p>
        </p:txBody>
      </p:sp>
      <p:grpSp>
        <p:nvGrpSpPr>
          <p:cNvPr id="7" name="グループ化 6">
            <a:extLst>
              <a:ext uri="{FF2B5EF4-FFF2-40B4-BE49-F238E27FC236}">
                <a16:creationId xmlns:a16="http://schemas.microsoft.com/office/drawing/2014/main" id="{584D1403-C340-C9BC-2D2D-C67001BE5C74}"/>
              </a:ext>
            </a:extLst>
          </p:cNvPr>
          <p:cNvGrpSpPr/>
          <p:nvPr/>
        </p:nvGrpSpPr>
        <p:grpSpPr>
          <a:xfrm>
            <a:off x="7132680" y="25926"/>
            <a:ext cx="2782547" cy="1147565"/>
            <a:chOff x="7066802" y="75001"/>
            <a:chExt cx="2782547" cy="1147565"/>
          </a:xfrm>
        </p:grpSpPr>
        <p:sp>
          <p:nvSpPr>
            <p:cNvPr id="9" name="正方形/長方形 8">
              <a:extLst>
                <a:ext uri="{FF2B5EF4-FFF2-40B4-BE49-F238E27FC236}">
                  <a16:creationId xmlns:a16="http://schemas.microsoft.com/office/drawing/2014/main" id="{01472C34-3C36-61C4-A6C8-F3FDEFF77780}"/>
                </a:ext>
              </a:extLst>
            </p:cNvPr>
            <p:cNvSpPr/>
            <p:nvPr/>
          </p:nvSpPr>
          <p:spPr>
            <a:xfrm>
              <a:off x="7066803" y="75001"/>
              <a:ext cx="2782546" cy="1147565"/>
            </a:xfrm>
            <a:prstGeom prst="rect">
              <a:avLst/>
            </a:prstGeom>
            <a:solidFill>
              <a:schemeClr val="accent1">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bg2"/>
                  </a:solidFill>
                </a:rPr>
                <a:t>上司</a:t>
              </a:r>
              <a:r>
                <a:rPr kumimoji="1" lang="ja-JP" altLang="en-US" sz="1400" b="1">
                  <a:solidFill>
                    <a:schemeClr val="bg2"/>
                  </a:solidFill>
                </a:rPr>
                <a:t>から</a:t>
              </a:r>
              <a:endParaRPr kumimoji="1" lang="en-US" altLang="ja-JP" sz="1400" b="1">
                <a:solidFill>
                  <a:schemeClr val="bg2"/>
                </a:solidFill>
              </a:endParaRPr>
            </a:p>
            <a:p>
              <a:pPr algn="ctr"/>
              <a:r>
                <a:rPr kumimoji="1" lang="en-US" altLang="ja-JP" sz="1400" b="1">
                  <a:solidFill>
                    <a:schemeClr val="bg2"/>
                  </a:solidFill>
                </a:rPr>
                <a:t>1on1</a:t>
              </a:r>
              <a:r>
                <a:rPr kumimoji="1" lang="ja-JP" altLang="en-US" sz="1400" b="1">
                  <a:solidFill>
                    <a:schemeClr val="bg2"/>
                  </a:solidFill>
                </a:rPr>
                <a:t>を招集する場合、</a:t>
              </a:r>
              <a:endParaRPr kumimoji="1" lang="en-US" altLang="ja-JP" sz="1400" b="1">
                <a:solidFill>
                  <a:schemeClr val="bg2"/>
                </a:solidFill>
              </a:endParaRPr>
            </a:p>
            <a:p>
              <a:pPr algn="ctr"/>
              <a:r>
                <a:rPr kumimoji="1" lang="ja-JP" altLang="en-US" sz="1400" b="1">
                  <a:solidFill>
                    <a:schemeClr val="bg2"/>
                  </a:solidFill>
                </a:rPr>
                <a:t>このスライドを利用</a:t>
              </a:r>
              <a:endParaRPr kumimoji="1" lang="en-US" altLang="ja-JP" sz="1400" b="1">
                <a:solidFill>
                  <a:schemeClr val="bg2"/>
                </a:solidFill>
              </a:endParaRPr>
            </a:p>
          </p:txBody>
        </p:sp>
        <p:grpSp>
          <p:nvGrpSpPr>
            <p:cNvPr id="11" name="グループ化 10">
              <a:extLst>
                <a:ext uri="{FF2B5EF4-FFF2-40B4-BE49-F238E27FC236}">
                  <a16:creationId xmlns:a16="http://schemas.microsoft.com/office/drawing/2014/main" id="{2158FB57-0F9A-8869-65D1-9AB230F11355}"/>
                </a:ext>
              </a:extLst>
            </p:cNvPr>
            <p:cNvGrpSpPr/>
            <p:nvPr/>
          </p:nvGrpSpPr>
          <p:grpSpPr>
            <a:xfrm>
              <a:off x="7066802" y="75001"/>
              <a:ext cx="250318" cy="206149"/>
              <a:chOff x="4969221" y="2306284"/>
              <a:chExt cx="512839" cy="422348"/>
            </a:xfrm>
          </p:grpSpPr>
          <p:sp>
            <p:nvSpPr>
              <p:cNvPr id="13" name="正方形/長方形 12">
                <a:extLst>
                  <a:ext uri="{FF2B5EF4-FFF2-40B4-BE49-F238E27FC236}">
                    <a16:creationId xmlns:a16="http://schemas.microsoft.com/office/drawing/2014/main" id="{53FB1825-11BA-1059-EE0B-F13CDC8DE896}"/>
                  </a:ext>
                </a:extLst>
              </p:cNvPr>
              <p:cNvSpPr/>
              <p:nvPr/>
            </p:nvSpPr>
            <p:spPr>
              <a:xfrm>
                <a:off x="4969221" y="2306284"/>
                <a:ext cx="512839" cy="422348"/>
              </a:xfrm>
              <a:prstGeom prst="rect">
                <a:avLst/>
              </a:prstGeom>
              <a:solidFill>
                <a:schemeClr val="bg2"/>
              </a:solidFill>
              <a:ln>
                <a:solidFill>
                  <a:srgbClr val="FF11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2"/>
                  </a:solidFill>
                </a:endParaRPr>
              </a:p>
            </p:txBody>
          </p:sp>
          <p:pic>
            <p:nvPicPr>
              <p:cNvPr id="14" name="図 13">
                <a:extLst>
                  <a:ext uri="{FF2B5EF4-FFF2-40B4-BE49-F238E27FC236}">
                    <a16:creationId xmlns:a16="http://schemas.microsoft.com/office/drawing/2014/main" id="{88281B8A-4312-6128-D134-C2184A8353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3240" y="2365059"/>
                <a:ext cx="304801" cy="304801"/>
              </a:xfrm>
              <a:prstGeom prst="rect">
                <a:avLst/>
              </a:prstGeom>
            </p:spPr>
          </p:pic>
        </p:grpSp>
      </p:grpSp>
      <p:sp>
        <p:nvSpPr>
          <p:cNvPr id="29" name="四角形吹き出し 15">
            <a:extLst>
              <a:ext uri="{FF2B5EF4-FFF2-40B4-BE49-F238E27FC236}">
                <a16:creationId xmlns:a16="http://schemas.microsoft.com/office/drawing/2014/main" id="{2F7D97FD-CD41-4E24-5DCA-4A06166F9640}"/>
              </a:ext>
            </a:extLst>
          </p:cNvPr>
          <p:cNvSpPr/>
          <p:nvPr/>
        </p:nvSpPr>
        <p:spPr>
          <a:xfrm>
            <a:off x="6955746" y="2234780"/>
            <a:ext cx="2622357" cy="674651"/>
          </a:xfrm>
          <a:prstGeom prst="wedgeRectCallout">
            <a:avLst>
              <a:gd name="adj1" fmla="val -66295"/>
              <a:gd name="adj2" fmla="val 7983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100" b="1">
                <a:solidFill>
                  <a:schemeClr val="bg2"/>
                </a:solidFill>
              </a:rPr>
              <a:t>Outlook</a:t>
            </a:r>
            <a:r>
              <a:rPr kumimoji="1" lang="ja-JP" altLang="en-US" sz="1100" b="1">
                <a:solidFill>
                  <a:schemeClr val="bg2"/>
                </a:solidFill>
              </a:rPr>
              <a:t>・</a:t>
            </a:r>
            <a:r>
              <a:rPr kumimoji="1" lang="en-US" altLang="ja-JP" sz="1100" b="1">
                <a:solidFill>
                  <a:schemeClr val="bg2"/>
                </a:solidFill>
              </a:rPr>
              <a:t>Teams</a:t>
            </a:r>
            <a:r>
              <a:rPr kumimoji="1" lang="ja-JP" altLang="en-US" sz="1100" b="1">
                <a:solidFill>
                  <a:schemeClr val="bg2"/>
                </a:solidFill>
              </a:rPr>
              <a:t>との連携を</a:t>
            </a:r>
            <a:br>
              <a:rPr kumimoji="1" lang="en-US" altLang="ja-JP" sz="1100" b="1">
                <a:solidFill>
                  <a:schemeClr val="bg2"/>
                </a:solidFill>
              </a:rPr>
            </a:br>
            <a:r>
              <a:rPr kumimoji="1" lang="ja-JP" altLang="en-US" sz="1100" b="1">
                <a:solidFill>
                  <a:schemeClr val="bg2"/>
                </a:solidFill>
              </a:rPr>
              <a:t>設定できます。連携してください。</a:t>
            </a:r>
            <a:endParaRPr kumimoji="1" lang="en-US" altLang="ja-JP" sz="1100" b="1">
              <a:solidFill>
                <a:schemeClr val="bg2"/>
              </a:solidFill>
            </a:endParaRPr>
          </a:p>
        </p:txBody>
      </p:sp>
    </p:spTree>
    <p:extLst>
      <p:ext uri="{BB962C8B-B14F-4D97-AF65-F5344CB8AC3E}">
        <p14:creationId xmlns:p14="http://schemas.microsoft.com/office/powerpoint/2010/main" val="455815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767A097D-F874-B657-21BF-89E0A5175411}"/>
              </a:ext>
            </a:extLst>
          </p:cNvPr>
          <p:cNvPicPr>
            <a:picLocks noChangeAspect="1"/>
          </p:cNvPicPr>
          <p:nvPr/>
        </p:nvPicPr>
        <p:blipFill>
          <a:blip r:embed="rId3"/>
          <a:stretch>
            <a:fillRect/>
          </a:stretch>
        </p:blipFill>
        <p:spPr>
          <a:xfrm>
            <a:off x="5162634" y="1685300"/>
            <a:ext cx="4415469" cy="3077974"/>
          </a:xfrm>
          <a:prstGeom prst="rect">
            <a:avLst/>
          </a:prstGeom>
          <a:solidFill>
            <a:schemeClr val="bg2"/>
          </a:solidFill>
          <a:ln>
            <a:solidFill>
              <a:schemeClr val="tx1"/>
            </a:solidFill>
          </a:ln>
        </p:spPr>
      </p:pic>
      <p:sp>
        <p:nvSpPr>
          <p:cNvPr id="3" name="タイトル 2">
            <a:extLst>
              <a:ext uri="{FF2B5EF4-FFF2-40B4-BE49-F238E27FC236}">
                <a16:creationId xmlns:a16="http://schemas.microsoft.com/office/drawing/2014/main" id="{85F4C28E-5B7D-4DE6-89D0-846B974A8CC0}"/>
              </a:ext>
            </a:extLst>
          </p:cNvPr>
          <p:cNvSpPr>
            <a:spLocks noGrp="1"/>
          </p:cNvSpPr>
          <p:nvPr>
            <p:ph type="title"/>
          </p:nvPr>
        </p:nvSpPr>
        <p:spPr/>
        <p:txBody>
          <a:bodyPr>
            <a:normAutofit/>
          </a:bodyPr>
          <a:lstStyle/>
          <a:p>
            <a:r>
              <a:rPr lang="ja-JP" altLang="en-US" sz="2400" dirty="0">
                <a:latin typeface="Yu Gothic" panose="020B0400000000000000" pitchFamily="34" charset="-128"/>
                <a:ea typeface="Yu Gothic" panose="020B0400000000000000" pitchFamily="34" charset="-128"/>
              </a:rPr>
              <a:t>画面イメージ：トピック設定</a:t>
            </a:r>
          </a:p>
        </p:txBody>
      </p:sp>
      <p:sp>
        <p:nvSpPr>
          <p:cNvPr id="34" name="四角形: 角を丸くする 33">
            <a:extLst>
              <a:ext uri="{FF2B5EF4-FFF2-40B4-BE49-F238E27FC236}">
                <a16:creationId xmlns:a16="http://schemas.microsoft.com/office/drawing/2014/main" id="{3B98743B-7561-4A90-99AE-BDED419DC677}"/>
              </a:ext>
            </a:extLst>
          </p:cNvPr>
          <p:cNvSpPr/>
          <p:nvPr/>
        </p:nvSpPr>
        <p:spPr>
          <a:xfrm>
            <a:off x="327897" y="803389"/>
            <a:ext cx="9250206" cy="544513"/>
          </a:xfrm>
          <a:prstGeom prst="roundRect">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pPr>
              <a:lnSpc>
                <a:spcPct val="130000"/>
              </a:lnSpc>
            </a:pPr>
            <a:r>
              <a:rPr kumimoji="1" lang="ja-JP" altLang="en-US" sz="1600" b="1">
                <a:solidFill>
                  <a:schemeClr val="tx1"/>
                </a:solidFill>
                <a:latin typeface="Yu Gothic" panose="020B0400000000000000" pitchFamily="34" charset="-128"/>
                <a:ea typeface="Yu Gothic" panose="020B0400000000000000" pitchFamily="34" charset="-128"/>
              </a:rPr>
              <a:t>上司から</a:t>
            </a:r>
            <a:r>
              <a:rPr kumimoji="1" lang="en-US" altLang="ja-JP" sz="1600" b="1">
                <a:solidFill>
                  <a:schemeClr val="tx1"/>
                </a:solidFill>
                <a:latin typeface="Yu Gothic" panose="020B0400000000000000" pitchFamily="34" charset="-128"/>
                <a:ea typeface="Yu Gothic" panose="020B0400000000000000" pitchFamily="34" charset="-128"/>
              </a:rPr>
              <a:t>1on1</a:t>
            </a:r>
            <a:r>
              <a:rPr kumimoji="1" lang="ja-JP" altLang="en-US" sz="1600" b="1">
                <a:solidFill>
                  <a:schemeClr val="tx1"/>
                </a:solidFill>
                <a:latin typeface="Yu Gothic" panose="020B0400000000000000" pitchFamily="34" charset="-128"/>
                <a:ea typeface="Yu Gothic" panose="020B0400000000000000" pitchFamily="34" charset="-128"/>
              </a:rPr>
              <a:t>の招集がきたら、トピックを設定してください。</a:t>
            </a:r>
            <a:endParaRPr kumimoji="1" lang="en-US" altLang="ja-JP" sz="1600" b="1">
              <a:solidFill>
                <a:schemeClr val="tx1"/>
              </a:solidFill>
              <a:latin typeface="Yu Gothic" panose="020B0400000000000000" pitchFamily="34" charset="-128"/>
              <a:ea typeface="Yu Gothic" panose="020B0400000000000000" pitchFamily="34" charset="-128"/>
            </a:endParaRPr>
          </a:p>
        </p:txBody>
      </p:sp>
      <p:grpSp>
        <p:nvGrpSpPr>
          <p:cNvPr id="7" name="グループ化 6">
            <a:extLst>
              <a:ext uri="{FF2B5EF4-FFF2-40B4-BE49-F238E27FC236}">
                <a16:creationId xmlns:a16="http://schemas.microsoft.com/office/drawing/2014/main" id="{584D1403-C340-C9BC-2D2D-C67001BE5C74}"/>
              </a:ext>
            </a:extLst>
          </p:cNvPr>
          <p:cNvGrpSpPr/>
          <p:nvPr/>
        </p:nvGrpSpPr>
        <p:grpSpPr>
          <a:xfrm>
            <a:off x="7132680" y="25926"/>
            <a:ext cx="2782547" cy="1147565"/>
            <a:chOff x="7066802" y="75001"/>
            <a:chExt cx="2782547" cy="1147565"/>
          </a:xfrm>
        </p:grpSpPr>
        <p:sp>
          <p:nvSpPr>
            <p:cNvPr id="9" name="正方形/長方形 8">
              <a:extLst>
                <a:ext uri="{FF2B5EF4-FFF2-40B4-BE49-F238E27FC236}">
                  <a16:creationId xmlns:a16="http://schemas.microsoft.com/office/drawing/2014/main" id="{01472C34-3C36-61C4-A6C8-F3FDEFF77780}"/>
                </a:ext>
              </a:extLst>
            </p:cNvPr>
            <p:cNvSpPr/>
            <p:nvPr/>
          </p:nvSpPr>
          <p:spPr>
            <a:xfrm>
              <a:off x="7066803" y="75001"/>
              <a:ext cx="2782546" cy="1147565"/>
            </a:xfrm>
            <a:prstGeom prst="rect">
              <a:avLst/>
            </a:prstGeom>
            <a:solidFill>
              <a:schemeClr val="accent1">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bg2"/>
                  </a:solidFill>
                </a:rPr>
                <a:t>上司</a:t>
              </a:r>
              <a:r>
                <a:rPr kumimoji="1" lang="ja-JP" altLang="en-US" sz="1400" b="1">
                  <a:solidFill>
                    <a:schemeClr val="bg2"/>
                  </a:solidFill>
                </a:rPr>
                <a:t>から</a:t>
              </a:r>
              <a:endParaRPr kumimoji="1" lang="en-US" altLang="ja-JP" sz="1400" b="1">
                <a:solidFill>
                  <a:schemeClr val="bg2"/>
                </a:solidFill>
              </a:endParaRPr>
            </a:p>
            <a:p>
              <a:pPr algn="ctr"/>
              <a:r>
                <a:rPr kumimoji="1" lang="en-US" altLang="ja-JP" sz="1400" b="1">
                  <a:solidFill>
                    <a:schemeClr val="bg2"/>
                  </a:solidFill>
                </a:rPr>
                <a:t>1on1</a:t>
              </a:r>
              <a:r>
                <a:rPr kumimoji="1" lang="ja-JP" altLang="en-US" sz="1400" b="1">
                  <a:solidFill>
                    <a:schemeClr val="bg2"/>
                  </a:solidFill>
                </a:rPr>
                <a:t>を招集する場合、</a:t>
              </a:r>
              <a:endParaRPr kumimoji="1" lang="en-US" altLang="ja-JP" sz="1400" b="1">
                <a:solidFill>
                  <a:schemeClr val="bg2"/>
                </a:solidFill>
              </a:endParaRPr>
            </a:p>
            <a:p>
              <a:pPr algn="ctr"/>
              <a:r>
                <a:rPr kumimoji="1" lang="ja-JP" altLang="en-US" sz="1400" b="1">
                  <a:solidFill>
                    <a:schemeClr val="bg2"/>
                  </a:solidFill>
                </a:rPr>
                <a:t>このスライドを利用</a:t>
              </a:r>
              <a:endParaRPr kumimoji="1" lang="en-US" altLang="ja-JP" sz="1400" b="1">
                <a:solidFill>
                  <a:schemeClr val="bg2"/>
                </a:solidFill>
              </a:endParaRPr>
            </a:p>
          </p:txBody>
        </p:sp>
        <p:grpSp>
          <p:nvGrpSpPr>
            <p:cNvPr id="11" name="グループ化 10">
              <a:extLst>
                <a:ext uri="{FF2B5EF4-FFF2-40B4-BE49-F238E27FC236}">
                  <a16:creationId xmlns:a16="http://schemas.microsoft.com/office/drawing/2014/main" id="{2158FB57-0F9A-8869-65D1-9AB230F11355}"/>
                </a:ext>
              </a:extLst>
            </p:cNvPr>
            <p:cNvGrpSpPr/>
            <p:nvPr/>
          </p:nvGrpSpPr>
          <p:grpSpPr>
            <a:xfrm>
              <a:off x="7066802" y="75001"/>
              <a:ext cx="250318" cy="206149"/>
              <a:chOff x="4969221" y="2306284"/>
              <a:chExt cx="512839" cy="422348"/>
            </a:xfrm>
          </p:grpSpPr>
          <p:sp>
            <p:nvSpPr>
              <p:cNvPr id="13" name="正方形/長方形 12">
                <a:extLst>
                  <a:ext uri="{FF2B5EF4-FFF2-40B4-BE49-F238E27FC236}">
                    <a16:creationId xmlns:a16="http://schemas.microsoft.com/office/drawing/2014/main" id="{53FB1825-11BA-1059-EE0B-F13CDC8DE896}"/>
                  </a:ext>
                </a:extLst>
              </p:cNvPr>
              <p:cNvSpPr/>
              <p:nvPr/>
            </p:nvSpPr>
            <p:spPr>
              <a:xfrm>
                <a:off x="4969221" y="2306284"/>
                <a:ext cx="512839" cy="422348"/>
              </a:xfrm>
              <a:prstGeom prst="rect">
                <a:avLst/>
              </a:prstGeom>
              <a:solidFill>
                <a:schemeClr val="bg2"/>
              </a:solidFill>
              <a:ln>
                <a:solidFill>
                  <a:srgbClr val="FF11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2"/>
                  </a:solidFill>
                </a:endParaRPr>
              </a:p>
            </p:txBody>
          </p:sp>
          <p:pic>
            <p:nvPicPr>
              <p:cNvPr id="14" name="図 13">
                <a:extLst>
                  <a:ext uri="{FF2B5EF4-FFF2-40B4-BE49-F238E27FC236}">
                    <a16:creationId xmlns:a16="http://schemas.microsoft.com/office/drawing/2014/main" id="{88281B8A-4312-6128-D134-C2184A8353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3240" y="2365059"/>
                <a:ext cx="304801" cy="304801"/>
              </a:xfrm>
              <a:prstGeom prst="rect">
                <a:avLst/>
              </a:prstGeom>
            </p:spPr>
          </p:pic>
        </p:grpSp>
      </p:grpSp>
      <p:sp>
        <p:nvSpPr>
          <p:cNvPr id="2" name="テキスト ボックス 1">
            <a:extLst>
              <a:ext uri="{FF2B5EF4-FFF2-40B4-BE49-F238E27FC236}">
                <a16:creationId xmlns:a16="http://schemas.microsoft.com/office/drawing/2014/main" id="{1710EF46-BB66-6812-12EA-E652686A6EEC}"/>
              </a:ext>
            </a:extLst>
          </p:cNvPr>
          <p:cNvSpPr txBox="1"/>
          <p:nvPr/>
        </p:nvSpPr>
        <p:spPr>
          <a:xfrm>
            <a:off x="5078545" y="1408301"/>
            <a:ext cx="3168203" cy="276999"/>
          </a:xfrm>
          <a:prstGeom prst="rect">
            <a:avLst/>
          </a:prstGeom>
          <a:noFill/>
        </p:spPr>
        <p:txBody>
          <a:bodyPr wrap="square" rtlCol="0">
            <a:spAutoFit/>
          </a:bodyPr>
          <a:lstStyle/>
          <a:p>
            <a:r>
              <a:rPr kumimoji="1" lang="ja-JP" altLang="en-US" sz="1200"/>
              <a:t>▼トピック設定画面</a:t>
            </a:r>
          </a:p>
        </p:txBody>
      </p:sp>
      <p:sp>
        <p:nvSpPr>
          <p:cNvPr id="4" name="テキスト ボックス 3">
            <a:extLst>
              <a:ext uri="{FF2B5EF4-FFF2-40B4-BE49-F238E27FC236}">
                <a16:creationId xmlns:a16="http://schemas.microsoft.com/office/drawing/2014/main" id="{D4B8746D-EEE1-D5CA-E1C9-D21FD03089A5}"/>
              </a:ext>
            </a:extLst>
          </p:cNvPr>
          <p:cNvSpPr txBox="1"/>
          <p:nvPr/>
        </p:nvSpPr>
        <p:spPr>
          <a:xfrm>
            <a:off x="324000" y="1408301"/>
            <a:ext cx="4629000" cy="276999"/>
          </a:xfrm>
          <a:prstGeom prst="rect">
            <a:avLst/>
          </a:prstGeom>
          <a:noFill/>
        </p:spPr>
        <p:txBody>
          <a:bodyPr wrap="square" rtlCol="0">
            <a:spAutoFit/>
          </a:bodyPr>
          <a:lstStyle/>
          <a:p>
            <a:r>
              <a:rPr kumimoji="1" lang="ja-JP" altLang="en-US" sz="1200"/>
              <a:t>▼招集メール（例）</a:t>
            </a:r>
          </a:p>
        </p:txBody>
      </p:sp>
      <p:sp>
        <p:nvSpPr>
          <p:cNvPr id="5" name="正方形/長方形 4">
            <a:extLst>
              <a:ext uri="{FF2B5EF4-FFF2-40B4-BE49-F238E27FC236}">
                <a16:creationId xmlns:a16="http://schemas.microsoft.com/office/drawing/2014/main" id="{3AD8ED43-5ED6-8AE6-AE7B-DD18BF592065}"/>
              </a:ext>
            </a:extLst>
          </p:cNvPr>
          <p:cNvSpPr/>
          <p:nvPr/>
        </p:nvSpPr>
        <p:spPr>
          <a:xfrm>
            <a:off x="449545" y="1685300"/>
            <a:ext cx="4503455" cy="179836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900" b="0" i="0">
                <a:solidFill>
                  <a:srgbClr val="242424"/>
                </a:solidFill>
                <a:effectLst/>
                <a:latin typeface="Cascadia Mono"/>
              </a:rPr>
              <a:t>インサイズから登録された</a:t>
            </a:r>
            <a:r>
              <a:rPr lang="en-US" altLang="ja-JP" sz="900" b="0" i="0">
                <a:solidFill>
                  <a:srgbClr val="242424"/>
                </a:solidFill>
                <a:effectLst/>
                <a:latin typeface="Cascadia Mono"/>
              </a:rPr>
              <a:t>1on1</a:t>
            </a:r>
            <a:r>
              <a:rPr lang="ja-JP" altLang="en-US" sz="900" b="0" i="0">
                <a:solidFill>
                  <a:srgbClr val="242424"/>
                </a:solidFill>
                <a:effectLst/>
                <a:latin typeface="Cascadia Mono"/>
              </a:rPr>
              <a:t>の予定です。</a:t>
            </a:r>
            <a:br>
              <a:rPr lang="ja-JP" altLang="en-US" sz="900"/>
            </a:br>
            <a:br>
              <a:rPr lang="ja-JP" altLang="en-US" sz="900"/>
            </a:br>
            <a:r>
              <a:rPr lang="en-US" altLang="ja-JP" sz="900" b="0" i="0">
                <a:solidFill>
                  <a:srgbClr val="242424"/>
                </a:solidFill>
                <a:effectLst/>
                <a:latin typeface="Cascadia Mono"/>
              </a:rPr>
              <a:t>1on1</a:t>
            </a:r>
            <a:r>
              <a:rPr lang="ja-JP" altLang="en-US" sz="900" b="0" i="0">
                <a:solidFill>
                  <a:srgbClr val="242424"/>
                </a:solidFill>
                <a:effectLst/>
                <a:latin typeface="Cascadia Mono"/>
              </a:rPr>
              <a:t>予定ページ： </a:t>
            </a:r>
            <a:r>
              <a:rPr lang="en-US" altLang="ja-JP" sz="900" b="0" i="0">
                <a:solidFill>
                  <a:srgbClr val="242424"/>
                </a:solidFill>
                <a:effectLst/>
                <a:latin typeface="Cascadia Mono"/>
              </a:rPr>
              <a:t>https://</a:t>
            </a:r>
            <a:r>
              <a:rPr lang="ja-JP" altLang="en-US" sz="900" b="0" i="0">
                <a:solidFill>
                  <a:srgbClr val="242424"/>
                </a:solidFill>
                <a:effectLst/>
                <a:latin typeface="Cascadia Mono"/>
              </a:rPr>
              <a:t>～～～～～～～～～～～～～～～～～～～</a:t>
            </a:r>
            <a:br>
              <a:rPr lang="ja-JP" altLang="en-US" sz="900"/>
            </a:br>
            <a:br>
              <a:rPr lang="ja-JP" altLang="en-US" sz="900"/>
            </a:br>
            <a:r>
              <a:rPr lang="ja-JP" altLang="en-US" sz="900" b="0" i="0">
                <a:solidFill>
                  <a:srgbClr val="242424"/>
                </a:solidFill>
                <a:effectLst/>
                <a:latin typeface="Cascadia Mono"/>
              </a:rPr>
              <a:t>・メンバーの方は、</a:t>
            </a:r>
            <a:r>
              <a:rPr lang="en-US" altLang="ja-JP" sz="900" b="0" i="0">
                <a:solidFill>
                  <a:srgbClr val="242424"/>
                </a:solidFill>
                <a:effectLst/>
                <a:latin typeface="Cascadia Mono"/>
              </a:rPr>
              <a:t>1on1</a:t>
            </a:r>
            <a:r>
              <a:rPr lang="ja-JP" altLang="en-US" sz="900" b="0" i="0">
                <a:solidFill>
                  <a:srgbClr val="242424"/>
                </a:solidFill>
                <a:effectLst/>
                <a:latin typeface="Cascadia Mono"/>
              </a:rPr>
              <a:t>実施前にインサイズにログインし、</a:t>
            </a:r>
            <a:br>
              <a:rPr lang="en-US" altLang="ja-JP" sz="900" b="0" i="0">
                <a:solidFill>
                  <a:srgbClr val="242424"/>
                </a:solidFill>
                <a:effectLst/>
                <a:latin typeface="Cascadia Mono"/>
              </a:rPr>
            </a:br>
            <a:r>
              <a:rPr lang="ja-JP" altLang="en-US" sz="900" b="0" i="0">
                <a:solidFill>
                  <a:srgbClr val="242424"/>
                </a:solidFill>
                <a:effectLst/>
                <a:latin typeface="Cascadia Mono"/>
              </a:rPr>
              <a:t>　トピックを記入しておきましょう。</a:t>
            </a:r>
            <a:br>
              <a:rPr lang="ja-JP" altLang="en-US" sz="900"/>
            </a:br>
            <a:r>
              <a:rPr lang="ja-JP" altLang="en-US" sz="900" b="0" i="0">
                <a:solidFill>
                  <a:srgbClr val="242424"/>
                </a:solidFill>
                <a:effectLst/>
                <a:latin typeface="Cascadia Mono"/>
              </a:rPr>
              <a:t>・上司の方は、メンバーが記入したトピックを確認・コメントしておきましょう。</a:t>
            </a:r>
            <a:br>
              <a:rPr lang="ja-JP" altLang="en-US" sz="900"/>
            </a:br>
            <a:r>
              <a:rPr lang="ja-JP" altLang="en-US" sz="900" b="0" i="0">
                <a:solidFill>
                  <a:srgbClr val="242424"/>
                </a:solidFill>
                <a:effectLst/>
                <a:latin typeface="Cascadia Mono"/>
              </a:rPr>
              <a:t>・</a:t>
            </a:r>
            <a:r>
              <a:rPr lang="en-US" altLang="ja-JP" sz="900" b="0" i="0">
                <a:solidFill>
                  <a:srgbClr val="242424"/>
                </a:solidFill>
                <a:effectLst/>
                <a:latin typeface="Cascadia Mono"/>
              </a:rPr>
              <a:t>1on1</a:t>
            </a:r>
            <a:r>
              <a:rPr lang="ja-JP" altLang="en-US" sz="900" b="0" i="0">
                <a:solidFill>
                  <a:srgbClr val="242424"/>
                </a:solidFill>
                <a:effectLst/>
                <a:latin typeface="Cascadia Mono"/>
              </a:rPr>
              <a:t>中・</a:t>
            </a:r>
            <a:r>
              <a:rPr lang="en-US" altLang="ja-JP" sz="900" b="0" i="0">
                <a:solidFill>
                  <a:srgbClr val="242424"/>
                </a:solidFill>
                <a:effectLst/>
                <a:latin typeface="Cascadia Mono"/>
              </a:rPr>
              <a:t>1on1</a:t>
            </a:r>
            <a:r>
              <a:rPr lang="ja-JP" altLang="en-US" sz="900" b="0" i="0">
                <a:solidFill>
                  <a:srgbClr val="242424"/>
                </a:solidFill>
                <a:effectLst/>
                <a:latin typeface="Cascadia Mono"/>
              </a:rPr>
              <a:t>後に、必要に応じて会話内容をメモしましょう。</a:t>
            </a:r>
            <a:br>
              <a:rPr lang="ja-JP" altLang="en-US" sz="900"/>
            </a:br>
            <a:br>
              <a:rPr lang="ja-JP" altLang="en-US" sz="900"/>
            </a:br>
            <a:r>
              <a:rPr lang="en-US" altLang="ja-JP" sz="900" b="0" i="0">
                <a:solidFill>
                  <a:srgbClr val="242424"/>
                </a:solidFill>
                <a:effectLst/>
                <a:latin typeface="Cascadia Mono"/>
              </a:rPr>
              <a:t>※</a:t>
            </a:r>
            <a:r>
              <a:rPr lang="ja-JP" altLang="en-US" sz="900" b="0" i="0">
                <a:solidFill>
                  <a:srgbClr val="242424"/>
                </a:solidFill>
                <a:effectLst/>
                <a:latin typeface="Cascadia Mono"/>
              </a:rPr>
              <a:t>この予定を</a:t>
            </a:r>
            <a:r>
              <a:rPr lang="en-US" altLang="ja-JP" sz="900" b="0" i="0">
                <a:solidFill>
                  <a:srgbClr val="242424"/>
                </a:solidFill>
                <a:effectLst/>
                <a:latin typeface="Cascadia Mono"/>
              </a:rPr>
              <a:t>Outlook</a:t>
            </a:r>
            <a:r>
              <a:rPr lang="ja-JP" altLang="en-US" sz="900" b="0" i="0">
                <a:solidFill>
                  <a:srgbClr val="242424"/>
                </a:solidFill>
                <a:effectLst/>
                <a:latin typeface="Cascadia Mono"/>
              </a:rPr>
              <a:t>カレンダーから削除すると、インサイズの予定も削除されます。</a:t>
            </a:r>
            <a:br>
              <a:rPr lang="ja-JP" altLang="en-US" sz="900"/>
            </a:br>
            <a:r>
              <a:rPr lang="ja-JP" altLang="en-US" sz="900" b="0" i="0">
                <a:solidFill>
                  <a:srgbClr val="242424"/>
                </a:solidFill>
                <a:effectLst/>
                <a:latin typeface="Cascadia Mono"/>
              </a:rPr>
              <a:t>記入済みのトピックやメモは削除されてしまうのでご注意ください。</a:t>
            </a:r>
            <a:endParaRPr kumimoji="1" lang="ja-JP" altLang="en-US"/>
          </a:p>
        </p:txBody>
      </p:sp>
      <p:sp>
        <p:nvSpPr>
          <p:cNvPr id="6" name="正方形/長方形 5">
            <a:extLst>
              <a:ext uri="{FF2B5EF4-FFF2-40B4-BE49-F238E27FC236}">
                <a16:creationId xmlns:a16="http://schemas.microsoft.com/office/drawing/2014/main" id="{4C9AE9E1-D047-215F-4481-76B17DAE84B8}"/>
              </a:ext>
            </a:extLst>
          </p:cNvPr>
          <p:cNvSpPr/>
          <p:nvPr/>
        </p:nvSpPr>
        <p:spPr>
          <a:xfrm>
            <a:off x="1471002" y="2017059"/>
            <a:ext cx="2670175" cy="275377"/>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a:extLst>
              <a:ext uri="{FF2B5EF4-FFF2-40B4-BE49-F238E27FC236}">
                <a16:creationId xmlns:a16="http://schemas.microsoft.com/office/drawing/2014/main" id="{C22092B7-A69B-52B1-0643-34A367390806}"/>
              </a:ext>
            </a:extLst>
          </p:cNvPr>
          <p:cNvCxnSpPr>
            <a:stCxn id="6" idx="3"/>
          </p:cNvCxnSpPr>
          <p:nvPr/>
        </p:nvCxnSpPr>
        <p:spPr>
          <a:xfrm flipV="1">
            <a:off x="4141177" y="2125365"/>
            <a:ext cx="1145045" cy="0"/>
          </a:xfrm>
          <a:prstGeom prst="straightConnector1">
            <a:avLst/>
          </a:prstGeom>
          <a:ln w="349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866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EAE9719-9387-4D3E-B1AA-9479C36E9C5E}"/>
              </a:ext>
            </a:extLst>
          </p:cNvPr>
          <p:cNvSpPr>
            <a:spLocks noGrp="1"/>
          </p:cNvSpPr>
          <p:nvPr>
            <p:ph type="ctrTitle"/>
          </p:nvPr>
        </p:nvSpPr>
        <p:spPr/>
        <p:txBody>
          <a:bodyPr>
            <a:normAutofit/>
          </a:bodyPr>
          <a:lstStyle/>
          <a:p>
            <a:r>
              <a:rPr lang="ja-JP" altLang="en-US" sz="3200" b="1">
                <a:latin typeface="Yu Gothic" panose="020B0400000000000000" pitchFamily="34" charset="-128"/>
                <a:ea typeface="Yu Gothic" panose="020B0400000000000000" pitchFamily="34" charset="-128"/>
              </a:rPr>
              <a:t>インサイズ</a:t>
            </a:r>
            <a:br>
              <a:rPr lang="en-US" altLang="ja-JP" sz="3200" b="1">
                <a:latin typeface="Yu Gothic" panose="020B0400000000000000" pitchFamily="34" charset="-128"/>
                <a:ea typeface="Yu Gothic" panose="020B0400000000000000" pitchFamily="34" charset="-128"/>
              </a:rPr>
            </a:br>
            <a:r>
              <a:rPr lang="en-US" altLang="ja-JP" sz="3200" b="1">
                <a:latin typeface="Yu Gothic" panose="020B0400000000000000" pitchFamily="34" charset="-128"/>
                <a:ea typeface="Yu Gothic" panose="020B0400000000000000" pitchFamily="34" charset="-128"/>
              </a:rPr>
              <a:t>2024</a:t>
            </a:r>
            <a:r>
              <a:rPr lang="ja-JP" altLang="en-US" sz="3200" b="1">
                <a:latin typeface="Yu Gothic" panose="020B0400000000000000" pitchFamily="34" charset="-128"/>
                <a:ea typeface="Yu Gothic" panose="020B0400000000000000" pitchFamily="34" charset="-128"/>
              </a:rPr>
              <a:t>年</a:t>
            </a:r>
            <a:r>
              <a:rPr lang="en-US" altLang="ja-JP" sz="3200" b="1">
                <a:latin typeface="Yu Gothic" panose="020B0400000000000000" pitchFamily="34" charset="-128"/>
                <a:ea typeface="Yu Gothic" panose="020B0400000000000000" pitchFamily="34" charset="-128"/>
              </a:rPr>
              <a:t>12</a:t>
            </a:r>
            <a:r>
              <a:rPr lang="ja-JP" altLang="en-US" sz="3200" b="1">
                <a:latin typeface="Yu Gothic" panose="020B0400000000000000" pitchFamily="34" charset="-128"/>
                <a:ea typeface="Yu Gothic" panose="020B0400000000000000" pitchFamily="34" charset="-128"/>
              </a:rPr>
              <a:t>月リニューアルのお知らせ</a:t>
            </a:r>
          </a:p>
        </p:txBody>
      </p:sp>
      <p:sp>
        <p:nvSpPr>
          <p:cNvPr id="2" name="正方形/長方形 1">
            <a:extLst>
              <a:ext uri="{FF2B5EF4-FFF2-40B4-BE49-F238E27FC236}">
                <a16:creationId xmlns:a16="http://schemas.microsoft.com/office/drawing/2014/main" id="{1A4039B2-C275-DE86-B177-BD61696B8A7B}"/>
              </a:ext>
            </a:extLst>
          </p:cNvPr>
          <p:cNvSpPr/>
          <p:nvPr/>
        </p:nvSpPr>
        <p:spPr>
          <a:xfrm>
            <a:off x="2814145" y="3767959"/>
            <a:ext cx="4461641" cy="62273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2"/>
                </a:solidFill>
              </a:rPr>
              <a:t>メンバーの皆様へ</a:t>
            </a:r>
          </a:p>
        </p:txBody>
      </p:sp>
    </p:spTree>
    <p:extLst>
      <p:ext uri="{BB962C8B-B14F-4D97-AF65-F5344CB8AC3E}">
        <p14:creationId xmlns:p14="http://schemas.microsoft.com/office/powerpoint/2010/main" val="2171730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グループ化 34">
            <a:extLst>
              <a:ext uri="{FF2B5EF4-FFF2-40B4-BE49-F238E27FC236}">
                <a16:creationId xmlns:a16="http://schemas.microsoft.com/office/drawing/2014/main" id="{22B76F11-6184-B3F5-182C-A7E28F9234ED}"/>
              </a:ext>
            </a:extLst>
          </p:cNvPr>
          <p:cNvGrpSpPr/>
          <p:nvPr/>
        </p:nvGrpSpPr>
        <p:grpSpPr>
          <a:xfrm>
            <a:off x="976992" y="1392906"/>
            <a:ext cx="7890933" cy="5007984"/>
            <a:chOff x="976992" y="1392906"/>
            <a:chExt cx="7890933" cy="5007984"/>
          </a:xfrm>
        </p:grpSpPr>
        <p:grpSp>
          <p:nvGrpSpPr>
            <p:cNvPr id="33" name="グループ化 32">
              <a:extLst>
                <a:ext uri="{FF2B5EF4-FFF2-40B4-BE49-F238E27FC236}">
                  <a16:creationId xmlns:a16="http://schemas.microsoft.com/office/drawing/2014/main" id="{7524A6C6-0292-C9CE-58D1-32D91A8756A1}"/>
                </a:ext>
              </a:extLst>
            </p:cNvPr>
            <p:cNvGrpSpPr/>
            <p:nvPr/>
          </p:nvGrpSpPr>
          <p:grpSpPr>
            <a:xfrm>
              <a:off x="976992" y="1392906"/>
              <a:ext cx="7890933" cy="5007984"/>
              <a:chOff x="976992" y="1392906"/>
              <a:chExt cx="7890933" cy="5007984"/>
            </a:xfrm>
          </p:grpSpPr>
          <p:pic>
            <p:nvPicPr>
              <p:cNvPr id="2" name="図 1">
                <a:extLst>
                  <a:ext uri="{FF2B5EF4-FFF2-40B4-BE49-F238E27FC236}">
                    <a16:creationId xmlns:a16="http://schemas.microsoft.com/office/drawing/2014/main" id="{0F3D25E5-389A-CB9E-971F-0CCF309FAB64}"/>
                  </a:ext>
                </a:extLst>
              </p:cNvPr>
              <p:cNvPicPr>
                <a:picLocks noChangeAspect="1"/>
              </p:cNvPicPr>
              <p:nvPr/>
            </p:nvPicPr>
            <p:blipFill>
              <a:blip r:embed="rId3"/>
              <a:stretch>
                <a:fillRect/>
              </a:stretch>
            </p:blipFill>
            <p:spPr>
              <a:xfrm>
                <a:off x="976992" y="1392906"/>
                <a:ext cx="7890933" cy="5007984"/>
              </a:xfrm>
              <a:prstGeom prst="rect">
                <a:avLst/>
              </a:prstGeom>
              <a:ln>
                <a:solidFill>
                  <a:schemeClr val="tx1">
                    <a:lumMod val="20000"/>
                    <a:lumOff val="80000"/>
                  </a:schemeClr>
                </a:solidFill>
              </a:ln>
            </p:spPr>
          </p:pic>
          <p:sp>
            <p:nvSpPr>
              <p:cNvPr id="5" name="正方形/長方形 4">
                <a:extLst>
                  <a:ext uri="{FF2B5EF4-FFF2-40B4-BE49-F238E27FC236}">
                    <a16:creationId xmlns:a16="http://schemas.microsoft.com/office/drawing/2014/main" id="{CEE59705-4667-5CB8-2ADC-02B45E147885}"/>
                  </a:ext>
                </a:extLst>
              </p:cNvPr>
              <p:cNvSpPr/>
              <p:nvPr/>
            </p:nvSpPr>
            <p:spPr>
              <a:xfrm>
                <a:off x="1301662" y="2404532"/>
                <a:ext cx="1269675" cy="274504"/>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b="1">
                    <a:solidFill>
                      <a:schemeClr val="tx1"/>
                    </a:solidFill>
                  </a:rPr>
                  <a:t>上司 敦 </a:t>
                </a:r>
                <a:r>
                  <a:rPr kumimoji="1" lang="ja-JP" altLang="en-US" sz="900" b="1">
                    <a:solidFill>
                      <a:schemeClr val="tx1"/>
                    </a:solidFill>
                  </a:rPr>
                  <a:t>さん</a:t>
                </a:r>
                <a:endParaRPr kumimoji="1" lang="ja-JP" altLang="en-US" sz="1400" b="1">
                  <a:solidFill>
                    <a:schemeClr val="tx1"/>
                  </a:solidFill>
                </a:endParaRPr>
              </a:p>
            </p:txBody>
          </p:sp>
        </p:grpSp>
        <p:sp>
          <p:nvSpPr>
            <p:cNvPr id="6" name="正方形/長方形 5">
              <a:extLst>
                <a:ext uri="{FF2B5EF4-FFF2-40B4-BE49-F238E27FC236}">
                  <a16:creationId xmlns:a16="http://schemas.microsoft.com/office/drawing/2014/main" id="{20907F94-B270-4F0F-9E14-C4E57FB0F28E}"/>
                </a:ext>
              </a:extLst>
            </p:cNvPr>
            <p:cNvSpPr/>
            <p:nvPr/>
          </p:nvSpPr>
          <p:spPr>
            <a:xfrm>
              <a:off x="7158051" y="4931872"/>
              <a:ext cx="1269675" cy="131654"/>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kumimoji="1" lang="ja-JP" altLang="en-US" sz="700" b="1">
                  <a:solidFill>
                    <a:schemeClr val="tx1"/>
                  </a:solidFill>
                </a:rPr>
                <a:t>上司 敦</a:t>
              </a:r>
            </a:p>
          </p:txBody>
        </p:sp>
      </p:grpSp>
      <p:sp>
        <p:nvSpPr>
          <p:cNvPr id="3" name="タイトル 2">
            <a:extLst>
              <a:ext uri="{FF2B5EF4-FFF2-40B4-BE49-F238E27FC236}">
                <a16:creationId xmlns:a16="http://schemas.microsoft.com/office/drawing/2014/main" id="{85F4C28E-5B7D-4DE6-89D0-846B974A8CC0}"/>
              </a:ext>
            </a:extLst>
          </p:cNvPr>
          <p:cNvSpPr>
            <a:spLocks noGrp="1"/>
          </p:cNvSpPr>
          <p:nvPr>
            <p:ph type="title"/>
          </p:nvPr>
        </p:nvSpPr>
        <p:spPr/>
        <p:txBody>
          <a:bodyPr>
            <a:normAutofit/>
          </a:bodyPr>
          <a:lstStyle/>
          <a:p>
            <a:r>
              <a:rPr lang="ja-JP" altLang="en-US" sz="2400">
                <a:latin typeface="Yu Gothic" panose="020B0400000000000000" pitchFamily="34" charset="-128"/>
                <a:ea typeface="Yu Gothic" panose="020B0400000000000000" pitchFamily="34" charset="-128"/>
              </a:rPr>
              <a:t>画面イメージ：トピック設定詳細</a:t>
            </a:r>
          </a:p>
        </p:txBody>
      </p:sp>
      <p:sp>
        <p:nvSpPr>
          <p:cNvPr id="34" name="四角形: 角を丸くする 33">
            <a:extLst>
              <a:ext uri="{FF2B5EF4-FFF2-40B4-BE49-F238E27FC236}">
                <a16:creationId xmlns:a16="http://schemas.microsoft.com/office/drawing/2014/main" id="{3B98743B-7561-4A90-99AE-BDED419DC677}"/>
              </a:ext>
            </a:extLst>
          </p:cNvPr>
          <p:cNvSpPr/>
          <p:nvPr/>
        </p:nvSpPr>
        <p:spPr>
          <a:xfrm>
            <a:off x="327897" y="803389"/>
            <a:ext cx="9250206" cy="544513"/>
          </a:xfrm>
          <a:prstGeom prst="roundRect">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pPr>
              <a:lnSpc>
                <a:spcPct val="130000"/>
              </a:lnSpc>
            </a:pPr>
            <a:r>
              <a:rPr kumimoji="1" lang="ja-JP" altLang="en-US" sz="1600" b="1">
                <a:solidFill>
                  <a:schemeClr val="tx1"/>
                </a:solidFill>
                <a:latin typeface="Yu Gothic" panose="020B0400000000000000" pitchFamily="34" charset="-128"/>
                <a:ea typeface="Yu Gothic" panose="020B0400000000000000" pitchFamily="34" charset="-128"/>
              </a:rPr>
              <a:t>この内容は、</a:t>
            </a:r>
            <a:r>
              <a:rPr kumimoji="1" lang="ja-JP" altLang="en-US" sz="1600" b="1">
                <a:solidFill>
                  <a:srgbClr val="FF0000"/>
                </a:solidFill>
                <a:latin typeface="Yu Gothic" panose="020B0400000000000000" pitchFamily="34" charset="-128"/>
                <a:ea typeface="Yu Gothic" panose="020B0400000000000000" pitchFamily="34" charset="-128"/>
              </a:rPr>
              <a:t>●●●●</a:t>
            </a:r>
            <a:r>
              <a:rPr kumimoji="1" lang="ja-JP" altLang="en-US" sz="1600" b="1">
                <a:solidFill>
                  <a:schemeClr val="tx1"/>
                </a:solidFill>
                <a:latin typeface="Yu Gothic" panose="020B0400000000000000" pitchFamily="34" charset="-128"/>
                <a:ea typeface="Yu Gothic" panose="020B0400000000000000" pitchFamily="34" charset="-128"/>
              </a:rPr>
              <a:t>が閲覧できます。</a:t>
            </a:r>
            <a:endParaRPr kumimoji="1" lang="en-US" altLang="ja-JP" sz="1600" b="1">
              <a:solidFill>
                <a:schemeClr val="tx1"/>
              </a:solidFill>
              <a:latin typeface="Yu Gothic" panose="020B0400000000000000" pitchFamily="34" charset="-128"/>
              <a:ea typeface="Yu Gothic" panose="020B0400000000000000" pitchFamily="34" charset="-128"/>
            </a:endParaRPr>
          </a:p>
        </p:txBody>
      </p:sp>
      <p:sp>
        <p:nvSpPr>
          <p:cNvPr id="27" name="四角形吹き出し 15">
            <a:extLst>
              <a:ext uri="{FF2B5EF4-FFF2-40B4-BE49-F238E27FC236}">
                <a16:creationId xmlns:a16="http://schemas.microsoft.com/office/drawing/2014/main" id="{D75CDCDB-7806-7DFE-8950-B25847B44504}"/>
              </a:ext>
            </a:extLst>
          </p:cNvPr>
          <p:cNvSpPr/>
          <p:nvPr/>
        </p:nvSpPr>
        <p:spPr>
          <a:xfrm>
            <a:off x="2874104" y="3261943"/>
            <a:ext cx="966367" cy="469990"/>
          </a:xfrm>
          <a:prstGeom prst="wedgeRectCallout">
            <a:avLst>
              <a:gd name="adj1" fmla="val -64379"/>
              <a:gd name="adj2" fmla="val 5769"/>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050" b="1">
                <a:solidFill>
                  <a:schemeClr val="tx1"/>
                </a:solidFill>
              </a:rPr>
              <a:t>1on1</a:t>
            </a:r>
            <a:r>
              <a:rPr kumimoji="1" lang="ja-JP" altLang="en-US" sz="1050" b="1">
                <a:solidFill>
                  <a:schemeClr val="tx1"/>
                </a:solidFill>
              </a:rPr>
              <a:t>の日時</a:t>
            </a:r>
            <a:endParaRPr kumimoji="1" lang="en-US" altLang="ja-JP" sz="1050" b="1">
              <a:solidFill>
                <a:schemeClr val="tx1"/>
              </a:solidFill>
            </a:endParaRPr>
          </a:p>
        </p:txBody>
      </p:sp>
      <p:sp>
        <p:nvSpPr>
          <p:cNvPr id="31" name="四角形吹き出し 15">
            <a:extLst>
              <a:ext uri="{FF2B5EF4-FFF2-40B4-BE49-F238E27FC236}">
                <a16:creationId xmlns:a16="http://schemas.microsoft.com/office/drawing/2014/main" id="{DEC341A9-32E9-EA59-C88C-23674BE11EBB}"/>
              </a:ext>
            </a:extLst>
          </p:cNvPr>
          <p:cNvSpPr/>
          <p:nvPr/>
        </p:nvSpPr>
        <p:spPr>
          <a:xfrm>
            <a:off x="7836555" y="3982799"/>
            <a:ext cx="1493711" cy="469990"/>
          </a:xfrm>
          <a:prstGeom prst="wedgeRectCallout">
            <a:avLst>
              <a:gd name="adj1" fmla="val -19102"/>
              <a:gd name="adj2" fmla="val -87005"/>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a:solidFill>
                  <a:schemeClr val="tx1"/>
                </a:solidFill>
              </a:rPr>
              <a:t>アンケート結果</a:t>
            </a:r>
            <a:endParaRPr kumimoji="1" lang="en-US" altLang="ja-JP" sz="1050" b="1">
              <a:solidFill>
                <a:schemeClr val="tx1"/>
              </a:solidFill>
            </a:endParaRPr>
          </a:p>
          <a:p>
            <a:r>
              <a:rPr kumimoji="1" lang="ja-JP" altLang="en-US" sz="1050" b="1">
                <a:solidFill>
                  <a:schemeClr val="tx1"/>
                </a:solidFill>
              </a:rPr>
              <a:t>（面談用レポート）</a:t>
            </a:r>
            <a:endParaRPr kumimoji="1" lang="en-US" altLang="ja-JP" sz="1050" b="1">
              <a:solidFill>
                <a:schemeClr val="tx1"/>
              </a:solidFill>
            </a:endParaRPr>
          </a:p>
        </p:txBody>
      </p:sp>
      <p:sp>
        <p:nvSpPr>
          <p:cNvPr id="8" name="四角形吹き出し 15">
            <a:extLst>
              <a:ext uri="{FF2B5EF4-FFF2-40B4-BE49-F238E27FC236}">
                <a16:creationId xmlns:a16="http://schemas.microsoft.com/office/drawing/2014/main" id="{2402B200-6808-2CFC-FB2D-267AFE5A3ACD}"/>
              </a:ext>
            </a:extLst>
          </p:cNvPr>
          <p:cNvSpPr/>
          <p:nvPr/>
        </p:nvSpPr>
        <p:spPr>
          <a:xfrm>
            <a:off x="2754407" y="2306789"/>
            <a:ext cx="1205762" cy="469990"/>
          </a:xfrm>
          <a:prstGeom prst="wedgeRectCallout">
            <a:avLst>
              <a:gd name="adj1" fmla="val -64379"/>
              <a:gd name="adj2" fmla="val 5769"/>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050" b="1">
                <a:solidFill>
                  <a:schemeClr val="tx1"/>
                </a:solidFill>
              </a:rPr>
              <a:t>1on1</a:t>
            </a:r>
            <a:r>
              <a:rPr kumimoji="1" lang="ja-JP" altLang="en-US" sz="1050" b="1">
                <a:solidFill>
                  <a:schemeClr val="tx1"/>
                </a:solidFill>
              </a:rPr>
              <a:t>の相手名</a:t>
            </a:r>
            <a:endParaRPr kumimoji="1" lang="en-US" altLang="ja-JP" sz="1050" b="1">
              <a:solidFill>
                <a:schemeClr val="tx1"/>
              </a:solidFill>
            </a:endParaRPr>
          </a:p>
        </p:txBody>
      </p:sp>
      <p:sp>
        <p:nvSpPr>
          <p:cNvPr id="17" name="フリーフォーム: 図形 16">
            <a:extLst>
              <a:ext uri="{FF2B5EF4-FFF2-40B4-BE49-F238E27FC236}">
                <a16:creationId xmlns:a16="http://schemas.microsoft.com/office/drawing/2014/main" id="{2EDFCA98-DFC5-BE08-44F9-238A07BEE7F8}"/>
              </a:ext>
            </a:extLst>
          </p:cNvPr>
          <p:cNvSpPr/>
          <p:nvPr/>
        </p:nvSpPr>
        <p:spPr>
          <a:xfrm>
            <a:off x="1001172" y="4274415"/>
            <a:ext cx="6182279" cy="1578223"/>
          </a:xfrm>
          <a:custGeom>
            <a:avLst/>
            <a:gdLst>
              <a:gd name="connsiteX0" fmla="*/ 0 w 6182279"/>
              <a:gd name="connsiteY0" fmla="*/ 0 h 1578223"/>
              <a:gd name="connsiteX1" fmla="*/ 6182279 w 6182279"/>
              <a:gd name="connsiteY1" fmla="*/ 0 h 1578223"/>
              <a:gd name="connsiteX2" fmla="*/ 6182279 w 6182279"/>
              <a:gd name="connsiteY2" fmla="*/ 612453 h 1578223"/>
              <a:gd name="connsiteX3" fmla="*/ 3905057 w 6182279"/>
              <a:gd name="connsiteY3" fmla="*/ 612453 h 1578223"/>
              <a:gd name="connsiteX4" fmla="*/ 3905057 w 6182279"/>
              <a:gd name="connsiteY4" fmla="*/ 1578223 h 1578223"/>
              <a:gd name="connsiteX5" fmla="*/ 0 w 6182279"/>
              <a:gd name="connsiteY5" fmla="*/ 1578223 h 1578223"/>
              <a:gd name="connsiteX6" fmla="*/ 0 w 6182279"/>
              <a:gd name="connsiteY6" fmla="*/ 612453 h 1578223"/>
              <a:gd name="connsiteX7" fmla="*/ 0 w 6182279"/>
              <a:gd name="connsiteY7" fmla="*/ 469991 h 157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82279" h="1578223">
                <a:moveTo>
                  <a:pt x="0" y="0"/>
                </a:moveTo>
                <a:lnTo>
                  <a:pt x="6182279" y="0"/>
                </a:lnTo>
                <a:lnTo>
                  <a:pt x="6182279" y="612453"/>
                </a:lnTo>
                <a:lnTo>
                  <a:pt x="3905057" y="612453"/>
                </a:lnTo>
                <a:lnTo>
                  <a:pt x="3905057" y="1578223"/>
                </a:lnTo>
                <a:lnTo>
                  <a:pt x="0" y="1578223"/>
                </a:lnTo>
                <a:lnTo>
                  <a:pt x="0" y="612453"/>
                </a:lnTo>
                <a:lnTo>
                  <a:pt x="0" y="469991"/>
                </a:lnTo>
                <a:close/>
              </a:path>
            </a:pathLst>
          </a:cu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8" name="四角形吹き出し 15">
            <a:extLst>
              <a:ext uri="{FF2B5EF4-FFF2-40B4-BE49-F238E27FC236}">
                <a16:creationId xmlns:a16="http://schemas.microsoft.com/office/drawing/2014/main" id="{263C9117-7FB9-E1E4-76C8-1598A29BE07F}"/>
              </a:ext>
            </a:extLst>
          </p:cNvPr>
          <p:cNvSpPr/>
          <p:nvPr/>
        </p:nvSpPr>
        <p:spPr>
          <a:xfrm>
            <a:off x="2282933" y="3982102"/>
            <a:ext cx="1326897" cy="469990"/>
          </a:xfrm>
          <a:prstGeom prst="wedgeRectCallout">
            <a:avLst>
              <a:gd name="adj1" fmla="val -67617"/>
              <a:gd name="adj2" fmla="val 5080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bg2"/>
                </a:solidFill>
              </a:rPr>
              <a:t>①トピックを選択</a:t>
            </a:r>
            <a:endParaRPr kumimoji="1" lang="en-US" altLang="ja-JP" sz="1050" b="1" dirty="0">
              <a:solidFill>
                <a:schemeClr val="bg2"/>
              </a:solidFill>
            </a:endParaRPr>
          </a:p>
        </p:txBody>
      </p:sp>
      <p:sp>
        <p:nvSpPr>
          <p:cNvPr id="10" name="四角形吹き出し 15">
            <a:extLst>
              <a:ext uri="{FF2B5EF4-FFF2-40B4-BE49-F238E27FC236}">
                <a16:creationId xmlns:a16="http://schemas.microsoft.com/office/drawing/2014/main" id="{95628F4A-A1CE-3310-85CB-F949E358A0F7}"/>
              </a:ext>
            </a:extLst>
          </p:cNvPr>
          <p:cNvSpPr/>
          <p:nvPr/>
        </p:nvSpPr>
        <p:spPr>
          <a:xfrm>
            <a:off x="4262935" y="3982102"/>
            <a:ext cx="1182340" cy="469990"/>
          </a:xfrm>
          <a:prstGeom prst="wedgeRectCallout">
            <a:avLst>
              <a:gd name="adj1" fmla="val -67617"/>
              <a:gd name="adj2" fmla="val 5080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bg2"/>
                </a:solidFill>
              </a:rPr>
              <a:t>②サブトピックを選択</a:t>
            </a:r>
            <a:endParaRPr kumimoji="1" lang="en-US" altLang="ja-JP" sz="1050" b="1" dirty="0">
              <a:solidFill>
                <a:schemeClr val="bg2"/>
              </a:solidFill>
            </a:endParaRPr>
          </a:p>
        </p:txBody>
      </p:sp>
      <p:sp>
        <p:nvSpPr>
          <p:cNvPr id="12" name="四角形吹き出し 15">
            <a:extLst>
              <a:ext uri="{FF2B5EF4-FFF2-40B4-BE49-F238E27FC236}">
                <a16:creationId xmlns:a16="http://schemas.microsoft.com/office/drawing/2014/main" id="{4A7D9F80-DF9A-96BA-ADFF-4DAC2747468F}"/>
              </a:ext>
            </a:extLst>
          </p:cNvPr>
          <p:cNvSpPr/>
          <p:nvPr/>
        </p:nvSpPr>
        <p:spPr>
          <a:xfrm>
            <a:off x="4690125" y="4828531"/>
            <a:ext cx="1663783" cy="469990"/>
          </a:xfrm>
          <a:prstGeom prst="wedgeRectCallout">
            <a:avLst>
              <a:gd name="adj1" fmla="val -67617"/>
              <a:gd name="adj2" fmla="val 5080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bg2"/>
                </a:solidFill>
              </a:rPr>
              <a:t>③必要に応じて話したい内容を記載</a:t>
            </a:r>
            <a:endParaRPr kumimoji="1" lang="en-US" altLang="ja-JP" sz="1050" b="1" dirty="0">
              <a:solidFill>
                <a:schemeClr val="bg2"/>
              </a:solidFill>
            </a:endParaRPr>
          </a:p>
        </p:txBody>
      </p:sp>
      <p:grpSp>
        <p:nvGrpSpPr>
          <p:cNvPr id="4" name="グループ化 3">
            <a:extLst>
              <a:ext uri="{FF2B5EF4-FFF2-40B4-BE49-F238E27FC236}">
                <a16:creationId xmlns:a16="http://schemas.microsoft.com/office/drawing/2014/main" id="{C42BF365-6C62-BC29-DACA-BC3B510E210A}"/>
              </a:ext>
            </a:extLst>
          </p:cNvPr>
          <p:cNvGrpSpPr/>
          <p:nvPr/>
        </p:nvGrpSpPr>
        <p:grpSpPr>
          <a:xfrm>
            <a:off x="7132680" y="25926"/>
            <a:ext cx="2782547" cy="1147565"/>
            <a:chOff x="7066802" y="75001"/>
            <a:chExt cx="2782547" cy="1147565"/>
          </a:xfrm>
        </p:grpSpPr>
        <p:sp>
          <p:nvSpPr>
            <p:cNvPr id="15" name="正方形/長方形 14">
              <a:extLst>
                <a:ext uri="{FF2B5EF4-FFF2-40B4-BE49-F238E27FC236}">
                  <a16:creationId xmlns:a16="http://schemas.microsoft.com/office/drawing/2014/main" id="{09D411A4-805A-0AFB-9D37-0A30F4E4B5FA}"/>
                </a:ext>
              </a:extLst>
            </p:cNvPr>
            <p:cNvSpPr/>
            <p:nvPr/>
          </p:nvSpPr>
          <p:spPr>
            <a:xfrm>
              <a:off x="7066803" y="75001"/>
              <a:ext cx="2782546" cy="1147565"/>
            </a:xfrm>
            <a:prstGeom prst="rect">
              <a:avLst/>
            </a:prstGeom>
            <a:solidFill>
              <a:schemeClr val="accent1">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bg2"/>
                  </a:solidFill>
                </a:rPr>
                <a:t>上司</a:t>
              </a:r>
              <a:r>
                <a:rPr kumimoji="1" lang="ja-JP" altLang="en-US" sz="1400" b="1">
                  <a:solidFill>
                    <a:schemeClr val="bg2"/>
                  </a:solidFill>
                </a:rPr>
                <a:t>から</a:t>
              </a:r>
              <a:endParaRPr kumimoji="1" lang="en-US" altLang="ja-JP" sz="1400" b="1">
                <a:solidFill>
                  <a:schemeClr val="bg2"/>
                </a:solidFill>
              </a:endParaRPr>
            </a:p>
            <a:p>
              <a:pPr algn="ctr"/>
              <a:r>
                <a:rPr kumimoji="1" lang="en-US" altLang="ja-JP" sz="1400" b="1">
                  <a:solidFill>
                    <a:schemeClr val="bg2"/>
                  </a:solidFill>
                </a:rPr>
                <a:t>1on1</a:t>
              </a:r>
              <a:r>
                <a:rPr kumimoji="1" lang="ja-JP" altLang="en-US" sz="1400" b="1">
                  <a:solidFill>
                    <a:schemeClr val="bg2"/>
                  </a:solidFill>
                </a:rPr>
                <a:t>を招集する場合、</a:t>
              </a:r>
              <a:endParaRPr kumimoji="1" lang="en-US" altLang="ja-JP" sz="1400" b="1">
                <a:solidFill>
                  <a:schemeClr val="bg2"/>
                </a:solidFill>
              </a:endParaRPr>
            </a:p>
            <a:p>
              <a:pPr algn="ctr"/>
              <a:r>
                <a:rPr kumimoji="1" lang="ja-JP" altLang="en-US" sz="1400" b="1">
                  <a:solidFill>
                    <a:schemeClr val="bg2"/>
                  </a:solidFill>
                </a:rPr>
                <a:t>このスライドを利用</a:t>
              </a:r>
              <a:endParaRPr kumimoji="1" lang="en-US" altLang="ja-JP" sz="1400" b="1">
                <a:solidFill>
                  <a:schemeClr val="bg2"/>
                </a:solidFill>
              </a:endParaRPr>
            </a:p>
          </p:txBody>
        </p:sp>
        <p:grpSp>
          <p:nvGrpSpPr>
            <p:cNvPr id="16" name="グループ化 15">
              <a:extLst>
                <a:ext uri="{FF2B5EF4-FFF2-40B4-BE49-F238E27FC236}">
                  <a16:creationId xmlns:a16="http://schemas.microsoft.com/office/drawing/2014/main" id="{CEA629E3-623F-959F-E5F3-C57E3121B762}"/>
                </a:ext>
              </a:extLst>
            </p:cNvPr>
            <p:cNvGrpSpPr/>
            <p:nvPr/>
          </p:nvGrpSpPr>
          <p:grpSpPr>
            <a:xfrm>
              <a:off x="7066802" y="75001"/>
              <a:ext cx="250318" cy="206149"/>
              <a:chOff x="4969221" y="2306284"/>
              <a:chExt cx="512839" cy="422348"/>
            </a:xfrm>
          </p:grpSpPr>
          <p:sp>
            <p:nvSpPr>
              <p:cNvPr id="23" name="正方形/長方形 22">
                <a:extLst>
                  <a:ext uri="{FF2B5EF4-FFF2-40B4-BE49-F238E27FC236}">
                    <a16:creationId xmlns:a16="http://schemas.microsoft.com/office/drawing/2014/main" id="{5873A5A2-6A6D-4E4F-1D45-470E5CC61892}"/>
                  </a:ext>
                </a:extLst>
              </p:cNvPr>
              <p:cNvSpPr/>
              <p:nvPr/>
            </p:nvSpPr>
            <p:spPr>
              <a:xfrm>
                <a:off x="4969221" y="2306284"/>
                <a:ext cx="512839" cy="422348"/>
              </a:xfrm>
              <a:prstGeom prst="rect">
                <a:avLst/>
              </a:prstGeom>
              <a:solidFill>
                <a:schemeClr val="bg2"/>
              </a:solidFill>
              <a:ln>
                <a:solidFill>
                  <a:srgbClr val="FF11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2"/>
                  </a:solidFill>
                </a:endParaRPr>
              </a:p>
            </p:txBody>
          </p:sp>
          <p:pic>
            <p:nvPicPr>
              <p:cNvPr id="24" name="図 23">
                <a:extLst>
                  <a:ext uri="{FF2B5EF4-FFF2-40B4-BE49-F238E27FC236}">
                    <a16:creationId xmlns:a16="http://schemas.microsoft.com/office/drawing/2014/main" id="{94192CDC-3C33-8120-007F-7B2D0C366F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3240" y="2365059"/>
                <a:ext cx="304801" cy="304801"/>
              </a:xfrm>
              <a:prstGeom prst="rect">
                <a:avLst/>
              </a:prstGeom>
            </p:spPr>
          </p:pic>
        </p:grpSp>
      </p:grpSp>
      <p:grpSp>
        <p:nvGrpSpPr>
          <p:cNvPr id="25" name="グループ化 24">
            <a:extLst>
              <a:ext uri="{FF2B5EF4-FFF2-40B4-BE49-F238E27FC236}">
                <a16:creationId xmlns:a16="http://schemas.microsoft.com/office/drawing/2014/main" id="{02EDBE44-210A-1855-D443-C3AF7B8784D0}"/>
              </a:ext>
            </a:extLst>
          </p:cNvPr>
          <p:cNvGrpSpPr/>
          <p:nvPr/>
        </p:nvGrpSpPr>
        <p:grpSpPr>
          <a:xfrm>
            <a:off x="-194509" y="1347902"/>
            <a:ext cx="5090188" cy="1963673"/>
            <a:chOff x="5210963" y="2306283"/>
            <a:chExt cx="2954335" cy="949055"/>
          </a:xfrm>
        </p:grpSpPr>
        <p:sp>
          <p:nvSpPr>
            <p:cNvPr id="26" name="正方形/長方形 25">
              <a:extLst>
                <a:ext uri="{FF2B5EF4-FFF2-40B4-BE49-F238E27FC236}">
                  <a16:creationId xmlns:a16="http://schemas.microsoft.com/office/drawing/2014/main" id="{DE113C79-ECC2-C99C-8CA7-B040031D86D9}"/>
                </a:ext>
              </a:extLst>
            </p:cNvPr>
            <p:cNvSpPr/>
            <p:nvPr/>
          </p:nvSpPr>
          <p:spPr>
            <a:xfrm>
              <a:off x="5210964" y="2306283"/>
              <a:ext cx="2954334" cy="949055"/>
            </a:xfrm>
            <a:prstGeom prst="rect">
              <a:avLst/>
            </a:prstGeom>
            <a:solidFill>
              <a:schemeClr val="accent1">
                <a:lumMod val="75000"/>
              </a:schemeClr>
            </a:solidFill>
            <a:ln>
              <a:solidFill>
                <a:srgbClr val="FF11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2"/>
                  </a:solidFill>
                </a:rPr>
                <a:t>↑</a:t>
              </a:r>
              <a:endParaRPr kumimoji="1" lang="en-US" altLang="ja-JP" sz="1400" b="1" dirty="0">
                <a:solidFill>
                  <a:schemeClr val="bg2"/>
                </a:solidFill>
              </a:endParaRPr>
            </a:p>
            <a:p>
              <a:pPr algn="ctr"/>
              <a:r>
                <a:rPr kumimoji="1" lang="ja-JP" altLang="en-US" sz="1400" b="1" dirty="0">
                  <a:solidFill>
                    <a:schemeClr val="bg2"/>
                  </a:solidFill>
                </a:rPr>
                <a:t>●●●●には、以下のいずれかをご記入ください。</a:t>
              </a:r>
              <a:endParaRPr kumimoji="1" lang="en-US" altLang="ja-JP" sz="1400" b="1" dirty="0">
                <a:solidFill>
                  <a:schemeClr val="bg2"/>
                </a:solidFill>
              </a:endParaRPr>
            </a:p>
            <a:p>
              <a:pPr algn="ctr"/>
              <a:r>
                <a:rPr kumimoji="1" lang="ja-JP" altLang="en-US" sz="1400" b="1" dirty="0">
                  <a:solidFill>
                    <a:schemeClr val="bg2"/>
                  </a:solidFill>
                </a:rPr>
                <a:t>②の管理者</a:t>
              </a:r>
              <a:r>
                <a:rPr kumimoji="1" lang="en-US" altLang="ja-JP" sz="1400" b="1" dirty="0">
                  <a:solidFill>
                    <a:schemeClr val="bg2"/>
                  </a:solidFill>
                </a:rPr>
                <a:t>/</a:t>
              </a:r>
              <a:r>
                <a:rPr kumimoji="1" lang="ja-JP" altLang="en-US" sz="1400" b="1" dirty="0">
                  <a:solidFill>
                    <a:schemeClr val="bg2"/>
                  </a:solidFill>
                </a:rPr>
                <a:t>上司</a:t>
              </a:r>
              <a:r>
                <a:rPr kumimoji="1" lang="en-US" altLang="ja-JP" sz="1400" b="1" dirty="0">
                  <a:solidFill>
                    <a:schemeClr val="bg2"/>
                  </a:solidFill>
                </a:rPr>
                <a:t>/</a:t>
              </a:r>
              <a:r>
                <a:rPr kumimoji="1" lang="ja-JP" altLang="en-US" sz="1400" b="1" dirty="0">
                  <a:solidFill>
                    <a:schemeClr val="bg2"/>
                  </a:solidFill>
                </a:rPr>
                <a:t>閲覧者の組み合わせは企業ごとに自由に設定できます。各社の設定に合わせて編集してください。</a:t>
              </a:r>
              <a:endParaRPr kumimoji="1" lang="en-US" altLang="ja-JP" sz="1400" b="1" dirty="0">
                <a:solidFill>
                  <a:schemeClr val="bg2"/>
                </a:solidFill>
              </a:endParaRPr>
            </a:p>
            <a:p>
              <a:pPr algn="ctr"/>
              <a:r>
                <a:rPr kumimoji="1" lang="ja-JP" altLang="en-US" sz="1400" b="1" dirty="0">
                  <a:solidFill>
                    <a:schemeClr val="bg2"/>
                  </a:solidFill>
                </a:rPr>
                <a:t>（例：当事者＋管理者、当事者＋管理者＋閲覧者など）</a:t>
              </a:r>
              <a:endParaRPr kumimoji="1" lang="en-US" altLang="ja-JP" sz="1400" b="1" dirty="0">
                <a:solidFill>
                  <a:schemeClr val="bg2"/>
                </a:solidFill>
              </a:endParaRPr>
            </a:p>
            <a:p>
              <a:pPr algn="ctr"/>
              <a:endParaRPr kumimoji="1" lang="en-US" altLang="ja-JP" sz="1400" b="1" dirty="0">
                <a:solidFill>
                  <a:schemeClr val="bg2"/>
                </a:solidFill>
              </a:endParaRPr>
            </a:p>
            <a:p>
              <a:pPr algn="ctr"/>
              <a:r>
                <a:rPr kumimoji="1" lang="ja-JP" altLang="en-US" sz="1400" b="1" dirty="0">
                  <a:solidFill>
                    <a:schemeClr val="bg2"/>
                  </a:solidFill>
                </a:rPr>
                <a:t>①当事者のみ</a:t>
              </a:r>
              <a:endParaRPr kumimoji="1" lang="en-US" altLang="ja-JP" sz="1400" b="1" dirty="0">
                <a:solidFill>
                  <a:schemeClr val="bg2"/>
                </a:solidFill>
              </a:endParaRPr>
            </a:p>
            <a:p>
              <a:pPr algn="ctr"/>
              <a:r>
                <a:rPr kumimoji="1" lang="ja-JP" altLang="en-US" sz="1400" b="1" dirty="0">
                  <a:solidFill>
                    <a:schemeClr val="bg2"/>
                  </a:solidFill>
                </a:rPr>
                <a:t>②当事者＋管理者</a:t>
              </a:r>
              <a:r>
                <a:rPr kumimoji="1" lang="en-US" altLang="ja-JP" sz="1400" b="1" dirty="0">
                  <a:solidFill>
                    <a:schemeClr val="bg2"/>
                  </a:solidFill>
                </a:rPr>
                <a:t>/</a:t>
              </a:r>
              <a:r>
                <a:rPr kumimoji="1" lang="ja-JP" altLang="en-US" sz="1400" b="1" dirty="0">
                  <a:solidFill>
                    <a:schemeClr val="bg2"/>
                  </a:solidFill>
                </a:rPr>
                <a:t>上司</a:t>
              </a:r>
              <a:r>
                <a:rPr kumimoji="1" lang="en-US" altLang="ja-JP" sz="1400" b="1" dirty="0">
                  <a:solidFill>
                    <a:schemeClr val="bg2"/>
                  </a:solidFill>
                </a:rPr>
                <a:t>/</a:t>
              </a:r>
              <a:r>
                <a:rPr kumimoji="1" lang="ja-JP" altLang="en-US" sz="1400" b="1" dirty="0">
                  <a:solidFill>
                    <a:schemeClr val="bg2"/>
                  </a:solidFill>
                </a:rPr>
                <a:t>閲覧者</a:t>
              </a:r>
              <a:endParaRPr kumimoji="1" lang="en-US" altLang="ja-JP" sz="1400" b="1" dirty="0">
                <a:solidFill>
                  <a:schemeClr val="bg2"/>
                </a:solidFill>
              </a:endParaRPr>
            </a:p>
          </p:txBody>
        </p:sp>
        <p:grpSp>
          <p:nvGrpSpPr>
            <p:cNvPr id="29" name="グループ化 28">
              <a:extLst>
                <a:ext uri="{FF2B5EF4-FFF2-40B4-BE49-F238E27FC236}">
                  <a16:creationId xmlns:a16="http://schemas.microsoft.com/office/drawing/2014/main" id="{A2B77388-A4ED-8005-1F33-CA84D600C849}"/>
                </a:ext>
              </a:extLst>
            </p:cNvPr>
            <p:cNvGrpSpPr/>
            <p:nvPr/>
          </p:nvGrpSpPr>
          <p:grpSpPr>
            <a:xfrm>
              <a:off x="5210963" y="2306284"/>
              <a:ext cx="250318" cy="206149"/>
              <a:chOff x="5372888" y="2306284"/>
              <a:chExt cx="512839" cy="422348"/>
            </a:xfrm>
          </p:grpSpPr>
          <p:sp>
            <p:nvSpPr>
              <p:cNvPr id="30" name="正方形/長方形 29">
                <a:extLst>
                  <a:ext uri="{FF2B5EF4-FFF2-40B4-BE49-F238E27FC236}">
                    <a16:creationId xmlns:a16="http://schemas.microsoft.com/office/drawing/2014/main" id="{82F793A3-E5FF-E00C-CFD9-D27368779435}"/>
                  </a:ext>
                </a:extLst>
              </p:cNvPr>
              <p:cNvSpPr/>
              <p:nvPr/>
            </p:nvSpPr>
            <p:spPr>
              <a:xfrm>
                <a:off x="5372888" y="2306284"/>
                <a:ext cx="512839" cy="422348"/>
              </a:xfrm>
              <a:prstGeom prst="rect">
                <a:avLst/>
              </a:prstGeom>
              <a:solidFill>
                <a:schemeClr val="bg2"/>
              </a:solidFill>
              <a:ln>
                <a:solidFill>
                  <a:srgbClr val="FF11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2"/>
                  </a:solidFill>
                </a:endParaRPr>
              </a:p>
            </p:txBody>
          </p:sp>
          <p:pic>
            <p:nvPicPr>
              <p:cNvPr id="32" name="図 31">
                <a:extLst>
                  <a:ext uri="{FF2B5EF4-FFF2-40B4-BE49-F238E27FC236}">
                    <a16:creationId xmlns:a16="http://schemas.microsoft.com/office/drawing/2014/main" id="{EB3E807F-7F04-805C-AD08-199D7BF9C0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6908" y="2365058"/>
                <a:ext cx="304800" cy="304800"/>
              </a:xfrm>
              <a:prstGeom prst="rect">
                <a:avLst/>
              </a:prstGeom>
            </p:spPr>
          </p:pic>
        </p:grpSp>
      </p:grpSp>
    </p:spTree>
    <p:extLst>
      <p:ext uri="{BB962C8B-B14F-4D97-AF65-F5344CB8AC3E}">
        <p14:creationId xmlns:p14="http://schemas.microsoft.com/office/powerpoint/2010/main" val="549068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グループ化 31">
            <a:extLst>
              <a:ext uri="{FF2B5EF4-FFF2-40B4-BE49-F238E27FC236}">
                <a16:creationId xmlns:a16="http://schemas.microsoft.com/office/drawing/2014/main" id="{019F9027-2B20-7CD0-C467-1B9F93D2B20C}"/>
              </a:ext>
            </a:extLst>
          </p:cNvPr>
          <p:cNvGrpSpPr/>
          <p:nvPr/>
        </p:nvGrpSpPr>
        <p:grpSpPr>
          <a:xfrm>
            <a:off x="323998" y="2088549"/>
            <a:ext cx="5118258" cy="3658007"/>
            <a:chOff x="323998" y="1878366"/>
            <a:chExt cx="5118258" cy="3658007"/>
          </a:xfrm>
        </p:grpSpPr>
        <p:grpSp>
          <p:nvGrpSpPr>
            <p:cNvPr id="5" name="グループ化 4">
              <a:extLst>
                <a:ext uri="{FF2B5EF4-FFF2-40B4-BE49-F238E27FC236}">
                  <a16:creationId xmlns:a16="http://schemas.microsoft.com/office/drawing/2014/main" id="{61E18F01-20B3-42BB-354C-68F9283DDDC3}"/>
                </a:ext>
              </a:extLst>
            </p:cNvPr>
            <p:cNvGrpSpPr/>
            <p:nvPr/>
          </p:nvGrpSpPr>
          <p:grpSpPr>
            <a:xfrm>
              <a:off x="323999" y="1878366"/>
              <a:ext cx="5118257" cy="3658007"/>
              <a:chOff x="5260199" y="1817217"/>
              <a:chExt cx="3893496" cy="2782673"/>
            </a:xfrm>
          </p:grpSpPr>
          <p:pic>
            <p:nvPicPr>
              <p:cNvPr id="10" name="図 9"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BAB01A4B-5ABF-91B5-B81C-EB20BC729FEA}"/>
                  </a:ext>
                </a:extLst>
              </p:cNvPr>
              <p:cNvPicPr>
                <a:picLocks noChangeAspect="1"/>
              </p:cNvPicPr>
              <p:nvPr/>
            </p:nvPicPr>
            <p:blipFill rotWithShape="1">
              <a:blip r:embed="rId3">
                <a:extLst>
                  <a:ext uri="{28A0092B-C50C-407E-A947-70E740481C1C}">
                    <a14:useLocalDpi xmlns:a14="http://schemas.microsoft.com/office/drawing/2010/main" val="0"/>
                  </a:ext>
                </a:extLst>
              </a:blip>
              <a:srcRect b="27315"/>
              <a:stretch/>
            </p:blipFill>
            <p:spPr>
              <a:xfrm>
                <a:off x="5260199" y="1817217"/>
                <a:ext cx="3893496" cy="2782673"/>
              </a:xfrm>
              <a:prstGeom prst="rect">
                <a:avLst/>
              </a:prstGeom>
              <a:ln>
                <a:solidFill>
                  <a:schemeClr val="tx1"/>
                </a:solidFill>
              </a:ln>
            </p:spPr>
          </p:pic>
          <p:pic>
            <p:nvPicPr>
              <p:cNvPr id="14" name="Picture 2">
                <a:extLst>
                  <a:ext uri="{FF2B5EF4-FFF2-40B4-BE49-F238E27FC236}">
                    <a16:creationId xmlns:a16="http://schemas.microsoft.com/office/drawing/2014/main" id="{69C218A6-B26F-AA58-197D-7DDD576434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450" t="91512" r="9712"/>
              <a:stretch/>
            </p:blipFill>
            <p:spPr bwMode="auto">
              <a:xfrm>
                <a:off x="5401435" y="4245345"/>
                <a:ext cx="3466490" cy="347883"/>
              </a:xfrm>
              <a:prstGeom prst="rect">
                <a:avLst/>
              </a:prstGeom>
              <a:ln>
                <a:noFill/>
              </a:ln>
              <a:extLst>
                <a:ext uri="{909E8E84-426E-40DD-AFC4-6F175D3DCCD1}">
                  <a14:hiddenFill xmlns:a14="http://schemas.microsoft.com/office/drawing/2010/main">
                    <a:solidFill>
                      <a:srgbClr val="FFFFFF"/>
                    </a:solidFill>
                  </a14:hiddenFill>
                </a:ext>
              </a:extLst>
            </p:spPr>
          </p:pic>
        </p:grpSp>
        <p:pic>
          <p:nvPicPr>
            <p:cNvPr id="26" name="図 25">
              <a:extLst>
                <a:ext uri="{FF2B5EF4-FFF2-40B4-BE49-F238E27FC236}">
                  <a16:creationId xmlns:a16="http://schemas.microsoft.com/office/drawing/2014/main" id="{A4C2EA40-262C-97CE-A462-BC13081A1F93}"/>
                </a:ext>
              </a:extLst>
            </p:cNvPr>
            <p:cNvPicPr>
              <a:picLocks noChangeAspect="1"/>
            </p:cNvPicPr>
            <p:nvPr/>
          </p:nvPicPr>
          <p:blipFill rotWithShape="1">
            <a:blip r:embed="rId5"/>
            <a:srcRect t="58341" b="11521"/>
            <a:stretch/>
          </p:blipFill>
          <p:spPr>
            <a:xfrm>
              <a:off x="323998" y="4084423"/>
              <a:ext cx="5108687" cy="977120"/>
            </a:xfrm>
            <a:prstGeom prst="rect">
              <a:avLst/>
            </a:prstGeom>
            <a:ln>
              <a:noFill/>
            </a:ln>
          </p:spPr>
        </p:pic>
        <p:sp>
          <p:nvSpPr>
            <p:cNvPr id="27" name="正方形/長方形 26">
              <a:extLst>
                <a:ext uri="{FF2B5EF4-FFF2-40B4-BE49-F238E27FC236}">
                  <a16:creationId xmlns:a16="http://schemas.microsoft.com/office/drawing/2014/main" id="{BBFE266B-28A8-14D8-05B8-FB5C81EBD933}"/>
                </a:ext>
              </a:extLst>
            </p:cNvPr>
            <p:cNvSpPr/>
            <p:nvPr/>
          </p:nvSpPr>
          <p:spPr>
            <a:xfrm>
              <a:off x="323998" y="2702253"/>
              <a:ext cx="5118257" cy="26056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83103A9D-8967-C15B-5B74-85CB45EF2CB0}"/>
                </a:ext>
              </a:extLst>
            </p:cNvPr>
            <p:cNvSpPr/>
            <p:nvPr/>
          </p:nvSpPr>
          <p:spPr>
            <a:xfrm>
              <a:off x="581499" y="2427153"/>
              <a:ext cx="1269675" cy="274504"/>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b="1">
                  <a:solidFill>
                    <a:schemeClr val="tx1"/>
                  </a:solidFill>
                </a:rPr>
                <a:t>上司 敦 </a:t>
              </a:r>
              <a:r>
                <a:rPr kumimoji="1" lang="ja-JP" altLang="en-US" sz="700" b="1">
                  <a:solidFill>
                    <a:schemeClr val="tx1"/>
                  </a:solidFill>
                </a:rPr>
                <a:t>さん</a:t>
              </a:r>
              <a:endParaRPr kumimoji="1" lang="ja-JP" altLang="en-US" sz="1100" b="1">
                <a:solidFill>
                  <a:schemeClr val="tx1"/>
                </a:solidFill>
              </a:endParaRPr>
            </a:p>
          </p:txBody>
        </p:sp>
        <p:sp>
          <p:nvSpPr>
            <p:cNvPr id="29" name="正方形/長方形 28">
              <a:extLst>
                <a:ext uri="{FF2B5EF4-FFF2-40B4-BE49-F238E27FC236}">
                  <a16:creationId xmlns:a16="http://schemas.microsoft.com/office/drawing/2014/main" id="{E7303313-627E-2673-9EE0-0391913CEC4E}"/>
                </a:ext>
              </a:extLst>
            </p:cNvPr>
            <p:cNvSpPr/>
            <p:nvPr/>
          </p:nvSpPr>
          <p:spPr>
            <a:xfrm>
              <a:off x="3929099" y="4462749"/>
              <a:ext cx="1269675" cy="131654"/>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kumimoji="1" lang="ja-JP" altLang="en-US" sz="400" b="1">
                  <a:solidFill>
                    <a:schemeClr val="tx1"/>
                  </a:solidFill>
                </a:rPr>
                <a:t>上司敦</a:t>
              </a:r>
            </a:p>
          </p:txBody>
        </p:sp>
      </p:grpSp>
      <p:sp>
        <p:nvSpPr>
          <p:cNvPr id="3" name="タイトル 2">
            <a:extLst>
              <a:ext uri="{FF2B5EF4-FFF2-40B4-BE49-F238E27FC236}">
                <a16:creationId xmlns:a16="http://schemas.microsoft.com/office/drawing/2014/main" id="{85F4C28E-5B7D-4DE6-89D0-846B974A8CC0}"/>
              </a:ext>
            </a:extLst>
          </p:cNvPr>
          <p:cNvSpPr>
            <a:spLocks noGrp="1"/>
          </p:cNvSpPr>
          <p:nvPr>
            <p:ph type="title"/>
          </p:nvPr>
        </p:nvSpPr>
        <p:spPr/>
        <p:txBody>
          <a:bodyPr>
            <a:normAutofit/>
          </a:bodyPr>
          <a:lstStyle/>
          <a:p>
            <a:r>
              <a:rPr lang="ja-JP" altLang="en-US" sz="2400">
                <a:latin typeface="Yu Gothic" panose="020B0400000000000000" pitchFamily="34" charset="-128"/>
                <a:ea typeface="Yu Gothic" panose="020B0400000000000000" pitchFamily="34" charset="-128"/>
              </a:rPr>
              <a:t>画面イメージ：メモ記入</a:t>
            </a:r>
          </a:p>
        </p:txBody>
      </p:sp>
      <p:sp>
        <p:nvSpPr>
          <p:cNvPr id="34" name="四角形: 角を丸くする 33">
            <a:extLst>
              <a:ext uri="{FF2B5EF4-FFF2-40B4-BE49-F238E27FC236}">
                <a16:creationId xmlns:a16="http://schemas.microsoft.com/office/drawing/2014/main" id="{3B98743B-7561-4A90-99AE-BDED419DC677}"/>
              </a:ext>
            </a:extLst>
          </p:cNvPr>
          <p:cNvSpPr/>
          <p:nvPr/>
        </p:nvSpPr>
        <p:spPr>
          <a:xfrm>
            <a:off x="327897" y="803389"/>
            <a:ext cx="9250206" cy="544513"/>
          </a:xfrm>
          <a:prstGeom prst="roundRect">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pPr>
              <a:lnSpc>
                <a:spcPct val="130000"/>
              </a:lnSpc>
            </a:pPr>
            <a:r>
              <a:rPr kumimoji="1" lang="ja-JP" altLang="en-US" sz="1600" b="1">
                <a:solidFill>
                  <a:schemeClr val="tx1"/>
                </a:solidFill>
                <a:latin typeface="Yu Gothic" panose="020B0400000000000000" pitchFamily="34" charset="-128"/>
                <a:ea typeface="Yu Gothic" panose="020B0400000000000000" pitchFamily="34" charset="-128"/>
              </a:rPr>
              <a:t>面談中に、メモ（</a:t>
            </a:r>
            <a:r>
              <a:rPr kumimoji="1" lang="en-US" altLang="ja-JP" sz="1600" b="1">
                <a:solidFill>
                  <a:schemeClr val="tx1"/>
                </a:solidFill>
                <a:latin typeface="Yu Gothic" panose="020B0400000000000000" pitchFamily="34" charset="-128"/>
                <a:ea typeface="Yu Gothic" panose="020B0400000000000000" pitchFamily="34" charset="-128"/>
              </a:rPr>
              <a:t>1on1</a:t>
            </a:r>
            <a:r>
              <a:rPr kumimoji="1" lang="ja-JP" altLang="en-US" sz="1600" b="1">
                <a:solidFill>
                  <a:schemeClr val="tx1"/>
                </a:solidFill>
                <a:latin typeface="Yu Gothic" panose="020B0400000000000000" pitchFamily="34" charset="-128"/>
                <a:ea typeface="Yu Gothic" panose="020B0400000000000000" pitchFamily="34" charset="-128"/>
              </a:rPr>
              <a:t>トピック・申し送りメモ・あなただけのメモ）を記入できます。</a:t>
            </a:r>
            <a:endParaRPr kumimoji="1" lang="en-US" altLang="ja-JP" sz="1600" b="1">
              <a:solidFill>
                <a:schemeClr val="tx1"/>
              </a:solidFill>
              <a:latin typeface="Yu Gothic" panose="020B0400000000000000" pitchFamily="34" charset="-128"/>
              <a:ea typeface="Yu Gothic" panose="020B0400000000000000" pitchFamily="34" charset="-128"/>
            </a:endParaRPr>
          </a:p>
        </p:txBody>
      </p:sp>
      <p:sp>
        <p:nvSpPr>
          <p:cNvPr id="22" name="楕円 21">
            <a:extLst>
              <a:ext uri="{FF2B5EF4-FFF2-40B4-BE49-F238E27FC236}">
                <a16:creationId xmlns:a16="http://schemas.microsoft.com/office/drawing/2014/main" id="{F04565F6-2D32-3B35-28F8-26C42FFE9171}"/>
              </a:ext>
            </a:extLst>
          </p:cNvPr>
          <p:cNvSpPr/>
          <p:nvPr/>
        </p:nvSpPr>
        <p:spPr>
          <a:xfrm>
            <a:off x="366399" y="5405365"/>
            <a:ext cx="430200" cy="4302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a:solidFill>
                  <a:schemeClr val="bg2"/>
                </a:solidFill>
              </a:rPr>
              <a:t>3</a:t>
            </a:r>
            <a:endParaRPr kumimoji="1" lang="ja-JP" altLang="en-US" b="1">
              <a:solidFill>
                <a:schemeClr val="bg2"/>
              </a:solidFill>
            </a:endParaRPr>
          </a:p>
        </p:txBody>
      </p:sp>
      <p:sp>
        <p:nvSpPr>
          <p:cNvPr id="23" name="楕円 22">
            <a:extLst>
              <a:ext uri="{FF2B5EF4-FFF2-40B4-BE49-F238E27FC236}">
                <a16:creationId xmlns:a16="http://schemas.microsoft.com/office/drawing/2014/main" id="{8E4E78E9-5D14-C731-7F27-65CC756698FA}"/>
              </a:ext>
            </a:extLst>
          </p:cNvPr>
          <p:cNvSpPr/>
          <p:nvPr/>
        </p:nvSpPr>
        <p:spPr>
          <a:xfrm>
            <a:off x="4636392" y="5412585"/>
            <a:ext cx="430200" cy="4302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a:solidFill>
                  <a:schemeClr val="bg2"/>
                </a:solidFill>
              </a:rPr>
              <a:t>4</a:t>
            </a:r>
            <a:endParaRPr kumimoji="1" lang="ja-JP" altLang="en-US" b="1">
              <a:solidFill>
                <a:schemeClr val="bg2"/>
              </a:solidFill>
            </a:endParaRPr>
          </a:p>
        </p:txBody>
      </p:sp>
      <p:sp>
        <p:nvSpPr>
          <p:cNvPr id="24" name="四角形: 角を丸くする 23">
            <a:extLst>
              <a:ext uri="{FF2B5EF4-FFF2-40B4-BE49-F238E27FC236}">
                <a16:creationId xmlns:a16="http://schemas.microsoft.com/office/drawing/2014/main" id="{25A542E5-9A39-160D-910D-A4D0A0AB95D5}"/>
              </a:ext>
            </a:extLst>
          </p:cNvPr>
          <p:cNvSpPr/>
          <p:nvPr/>
        </p:nvSpPr>
        <p:spPr>
          <a:xfrm>
            <a:off x="5726036" y="1589164"/>
            <a:ext cx="3771112" cy="384679"/>
          </a:xfrm>
          <a:prstGeom prst="round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b="1">
                <a:solidFill>
                  <a:schemeClr val="accent5"/>
                </a:solidFill>
              </a:rPr>
              <a:t>①  </a:t>
            </a:r>
            <a:r>
              <a:rPr kumimoji="1" lang="en-US" altLang="ja-JP" sz="1400" b="1">
                <a:solidFill>
                  <a:schemeClr val="accent5"/>
                </a:solidFill>
              </a:rPr>
              <a:t>1on1</a:t>
            </a:r>
            <a:r>
              <a:rPr kumimoji="1" lang="ja-JP" altLang="en-US" sz="1400" b="1">
                <a:solidFill>
                  <a:schemeClr val="accent5"/>
                </a:solidFill>
              </a:rPr>
              <a:t>トピック　メンバーのメモ</a:t>
            </a:r>
          </a:p>
        </p:txBody>
      </p:sp>
      <p:sp>
        <p:nvSpPr>
          <p:cNvPr id="25" name="四角形: 角を丸くする 24">
            <a:extLst>
              <a:ext uri="{FF2B5EF4-FFF2-40B4-BE49-F238E27FC236}">
                <a16:creationId xmlns:a16="http://schemas.microsoft.com/office/drawing/2014/main" id="{531AFF31-0B46-C694-B20D-A4FE461B8EE9}"/>
              </a:ext>
            </a:extLst>
          </p:cNvPr>
          <p:cNvSpPr/>
          <p:nvPr/>
        </p:nvSpPr>
        <p:spPr>
          <a:xfrm>
            <a:off x="5726036" y="3027427"/>
            <a:ext cx="3771112" cy="384679"/>
          </a:xfrm>
          <a:prstGeom prst="round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b="1">
                <a:solidFill>
                  <a:schemeClr val="accent5"/>
                </a:solidFill>
              </a:rPr>
              <a:t>②  </a:t>
            </a:r>
            <a:r>
              <a:rPr kumimoji="1" lang="en-US" altLang="ja-JP" sz="1400" b="1">
                <a:solidFill>
                  <a:schemeClr val="accent5"/>
                </a:solidFill>
              </a:rPr>
              <a:t>1on1</a:t>
            </a:r>
            <a:r>
              <a:rPr kumimoji="1" lang="ja-JP" altLang="en-US" sz="1400" b="1">
                <a:solidFill>
                  <a:schemeClr val="accent5"/>
                </a:solidFill>
              </a:rPr>
              <a:t>トピック　上司のメモ</a:t>
            </a:r>
          </a:p>
        </p:txBody>
      </p:sp>
      <p:sp>
        <p:nvSpPr>
          <p:cNvPr id="30" name="四角形: 角を丸くする 29">
            <a:extLst>
              <a:ext uri="{FF2B5EF4-FFF2-40B4-BE49-F238E27FC236}">
                <a16:creationId xmlns:a16="http://schemas.microsoft.com/office/drawing/2014/main" id="{F171BF82-6604-6967-153F-94FA74FEC28A}"/>
              </a:ext>
            </a:extLst>
          </p:cNvPr>
          <p:cNvSpPr/>
          <p:nvPr/>
        </p:nvSpPr>
        <p:spPr>
          <a:xfrm>
            <a:off x="5726036" y="4234233"/>
            <a:ext cx="3771112" cy="384679"/>
          </a:xfrm>
          <a:prstGeom prst="round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b="1">
                <a:solidFill>
                  <a:schemeClr val="accent5"/>
                </a:solidFill>
              </a:rPr>
              <a:t>③  申し送りメモ</a:t>
            </a:r>
            <a:endParaRPr kumimoji="1" lang="en-US" altLang="ja-JP" sz="1400" b="1">
              <a:solidFill>
                <a:schemeClr val="accent5"/>
              </a:solidFill>
            </a:endParaRPr>
          </a:p>
        </p:txBody>
      </p:sp>
      <p:sp>
        <p:nvSpPr>
          <p:cNvPr id="33" name="四角形: 角を丸くする 32">
            <a:extLst>
              <a:ext uri="{FF2B5EF4-FFF2-40B4-BE49-F238E27FC236}">
                <a16:creationId xmlns:a16="http://schemas.microsoft.com/office/drawing/2014/main" id="{973BB834-523A-FC69-E870-F940D986A75C}"/>
              </a:ext>
            </a:extLst>
          </p:cNvPr>
          <p:cNvSpPr/>
          <p:nvPr/>
        </p:nvSpPr>
        <p:spPr>
          <a:xfrm>
            <a:off x="5726036" y="5458106"/>
            <a:ext cx="3771112" cy="384679"/>
          </a:xfrm>
          <a:prstGeom prst="round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b="1">
                <a:solidFill>
                  <a:schemeClr val="accent5"/>
                </a:solidFill>
              </a:rPr>
              <a:t>④  あなただけのメモ（＝非公開メモ）</a:t>
            </a:r>
            <a:endParaRPr kumimoji="1" lang="en-US" altLang="ja-JP" sz="1400" b="1">
              <a:solidFill>
                <a:schemeClr val="accent5"/>
              </a:solidFill>
            </a:endParaRPr>
          </a:p>
        </p:txBody>
      </p:sp>
      <p:sp>
        <p:nvSpPr>
          <p:cNvPr id="35" name="テキスト ボックス 34">
            <a:extLst>
              <a:ext uri="{FF2B5EF4-FFF2-40B4-BE49-F238E27FC236}">
                <a16:creationId xmlns:a16="http://schemas.microsoft.com/office/drawing/2014/main" id="{F66B7A68-0C98-E2DC-AE3E-052EA7C78717}"/>
              </a:ext>
            </a:extLst>
          </p:cNvPr>
          <p:cNvSpPr txBox="1"/>
          <p:nvPr/>
        </p:nvSpPr>
        <p:spPr>
          <a:xfrm>
            <a:off x="5808017" y="1992718"/>
            <a:ext cx="3689131" cy="938719"/>
          </a:xfrm>
          <a:prstGeom prst="rect">
            <a:avLst/>
          </a:prstGeom>
          <a:noFill/>
        </p:spPr>
        <p:txBody>
          <a:bodyPr wrap="square" rtlCol="0">
            <a:spAutoFit/>
          </a:bodyPr>
          <a:lstStyle/>
          <a:p>
            <a:pPr marL="88900" indent="-88900">
              <a:buFont typeface="Arial" panose="020B0604020202020204" pitchFamily="34" charset="0"/>
              <a:buChar char="•"/>
            </a:pPr>
            <a:r>
              <a:rPr kumimoji="1" lang="ja-JP" altLang="en-US" sz="1100"/>
              <a:t>あなたが申請した、</a:t>
            </a:r>
            <a:r>
              <a:rPr kumimoji="1" lang="en-US" altLang="ja-JP" sz="1100"/>
              <a:t>1on1</a:t>
            </a:r>
            <a:r>
              <a:rPr kumimoji="1" lang="ja-JP" altLang="en-US" sz="1100"/>
              <a:t>で話したいトピックが表示されます。</a:t>
            </a:r>
            <a:endParaRPr kumimoji="1" lang="en-US" altLang="ja-JP" sz="1100"/>
          </a:p>
          <a:p>
            <a:pPr marL="88900" indent="-88900">
              <a:buFont typeface="Arial" panose="020B0604020202020204" pitchFamily="34" charset="0"/>
              <a:buChar char="•"/>
            </a:pPr>
            <a:r>
              <a:rPr kumimoji="1" lang="ja-JP" altLang="en-US" sz="1100"/>
              <a:t>記入したメモがリアルタイムで保存・共有されます。</a:t>
            </a:r>
            <a:endParaRPr kumimoji="1" lang="en-US" altLang="ja-JP" sz="1100"/>
          </a:p>
          <a:p>
            <a:pPr marL="88900" indent="-88900">
              <a:buFont typeface="Arial" panose="020B0604020202020204" pitchFamily="34" charset="0"/>
              <a:buChar char="•"/>
            </a:pPr>
            <a:r>
              <a:rPr kumimoji="1" lang="ja-JP" altLang="en-US" sz="1100"/>
              <a:t>このメモは、</a:t>
            </a:r>
            <a:r>
              <a:rPr kumimoji="1" lang="ja-JP" altLang="en-US" sz="1100" b="1">
                <a:solidFill>
                  <a:srgbClr val="FF0000"/>
                </a:solidFill>
              </a:rPr>
              <a:t>●●●●</a:t>
            </a:r>
            <a:r>
              <a:rPr kumimoji="1" lang="ja-JP" altLang="en-US" sz="1100"/>
              <a:t>が閲覧できます。</a:t>
            </a:r>
            <a:endParaRPr kumimoji="1" lang="en-US" altLang="ja-JP" sz="1100"/>
          </a:p>
          <a:p>
            <a:pPr marL="88900" indent="-88900">
              <a:buFont typeface="Arial" panose="020B0604020202020204" pitchFamily="34" charset="0"/>
              <a:buChar char="•"/>
            </a:pPr>
            <a:r>
              <a:rPr kumimoji="1" lang="ja-JP" altLang="en-US" sz="1100" b="1">
                <a:solidFill>
                  <a:srgbClr val="FF0000"/>
                </a:solidFill>
              </a:rPr>
              <a:t>異動した場合、異動後の上司も閲覧できます。</a:t>
            </a:r>
            <a:endParaRPr kumimoji="1" lang="en-US" altLang="ja-JP" sz="1100" b="1">
              <a:solidFill>
                <a:srgbClr val="FF0000"/>
              </a:solidFill>
            </a:endParaRPr>
          </a:p>
        </p:txBody>
      </p:sp>
      <p:sp>
        <p:nvSpPr>
          <p:cNvPr id="36" name="テキスト ボックス 35">
            <a:extLst>
              <a:ext uri="{FF2B5EF4-FFF2-40B4-BE49-F238E27FC236}">
                <a16:creationId xmlns:a16="http://schemas.microsoft.com/office/drawing/2014/main" id="{CDD331DB-21BE-7501-586E-EA6D66EC4733}"/>
              </a:ext>
            </a:extLst>
          </p:cNvPr>
          <p:cNvSpPr txBox="1"/>
          <p:nvPr/>
        </p:nvSpPr>
        <p:spPr>
          <a:xfrm>
            <a:off x="5808017" y="3407873"/>
            <a:ext cx="3689131" cy="600164"/>
          </a:xfrm>
          <a:prstGeom prst="rect">
            <a:avLst/>
          </a:prstGeom>
          <a:noFill/>
        </p:spPr>
        <p:txBody>
          <a:bodyPr wrap="square" rtlCol="0">
            <a:spAutoFit/>
          </a:bodyPr>
          <a:lstStyle/>
          <a:p>
            <a:pPr marL="88900" indent="-88900">
              <a:buFont typeface="Arial" panose="020B0604020202020204" pitchFamily="34" charset="0"/>
              <a:buChar char="•"/>
            </a:pPr>
            <a:r>
              <a:rPr kumimoji="1" lang="ja-JP" altLang="en-US" sz="1100"/>
              <a:t>面談相手が記載したメモがリアルタイムで保存・共有されます。</a:t>
            </a:r>
            <a:endParaRPr kumimoji="1" lang="en-US" altLang="ja-JP" sz="1100"/>
          </a:p>
          <a:p>
            <a:pPr marL="88900" indent="-88900">
              <a:buFont typeface="Arial" panose="020B0604020202020204" pitchFamily="34" charset="0"/>
              <a:buChar char="•"/>
            </a:pPr>
            <a:r>
              <a:rPr kumimoji="1" lang="ja-JP" altLang="en-US" sz="1100"/>
              <a:t>このメモは、</a:t>
            </a:r>
            <a:r>
              <a:rPr kumimoji="1" lang="ja-JP" altLang="en-US" sz="1100">
                <a:solidFill>
                  <a:srgbClr val="FF0000"/>
                </a:solidFill>
              </a:rPr>
              <a:t> ●●●●</a:t>
            </a:r>
            <a:r>
              <a:rPr kumimoji="1" lang="ja-JP" altLang="en-US" sz="1100"/>
              <a:t>が閲覧できます。</a:t>
            </a:r>
            <a:endParaRPr kumimoji="1" lang="en-US" altLang="ja-JP" sz="1100"/>
          </a:p>
        </p:txBody>
      </p:sp>
      <p:sp>
        <p:nvSpPr>
          <p:cNvPr id="37" name="テキスト ボックス 36">
            <a:extLst>
              <a:ext uri="{FF2B5EF4-FFF2-40B4-BE49-F238E27FC236}">
                <a16:creationId xmlns:a16="http://schemas.microsoft.com/office/drawing/2014/main" id="{CB698981-1768-2217-7425-6D68A676CDFF}"/>
              </a:ext>
            </a:extLst>
          </p:cNvPr>
          <p:cNvSpPr txBox="1"/>
          <p:nvPr/>
        </p:nvSpPr>
        <p:spPr>
          <a:xfrm>
            <a:off x="5808017" y="4618912"/>
            <a:ext cx="3689131" cy="600164"/>
          </a:xfrm>
          <a:prstGeom prst="rect">
            <a:avLst/>
          </a:prstGeom>
          <a:noFill/>
        </p:spPr>
        <p:txBody>
          <a:bodyPr wrap="square" rtlCol="0">
            <a:spAutoFit/>
          </a:bodyPr>
          <a:lstStyle/>
          <a:p>
            <a:pPr marL="88900" indent="-88900">
              <a:buFont typeface="Arial" panose="020B0604020202020204" pitchFamily="34" charset="0"/>
              <a:buChar char="•"/>
            </a:pPr>
            <a:r>
              <a:rPr kumimoji="1" lang="ja-JP" altLang="en-US" sz="1100" dirty="0"/>
              <a:t>上司・管理者・閲覧者に共有したい内容を記入します。</a:t>
            </a:r>
            <a:endParaRPr kumimoji="1" lang="en-US" altLang="ja-JP" sz="1100" dirty="0"/>
          </a:p>
          <a:p>
            <a:pPr marL="88900" indent="-88900">
              <a:buFont typeface="Arial" panose="020B0604020202020204" pitchFamily="34" charset="0"/>
              <a:buChar char="•"/>
            </a:pPr>
            <a:r>
              <a:rPr kumimoji="1" lang="ja-JP" altLang="en-US" sz="1100" dirty="0"/>
              <a:t>このメモは、直属の上司＋閲覧者＋管理者が閲覧できます。管理者だけに申し送りすることも可能です。</a:t>
            </a:r>
            <a:endParaRPr kumimoji="1" lang="en-US" altLang="ja-JP" sz="1100" dirty="0"/>
          </a:p>
        </p:txBody>
      </p:sp>
      <p:sp>
        <p:nvSpPr>
          <p:cNvPr id="38" name="テキスト ボックス 37">
            <a:extLst>
              <a:ext uri="{FF2B5EF4-FFF2-40B4-BE49-F238E27FC236}">
                <a16:creationId xmlns:a16="http://schemas.microsoft.com/office/drawing/2014/main" id="{5590594F-E149-059D-A84F-E64FDEA47C59}"/>
              </a:ext>
            </a:extLst>
          </p:cNvPr>
          <p:cNvSpPr txBox="1"/>
          <p:nvPr/>
        </p:nvSpPr>
        <p:spPr>
          <a:xfrm>
            <a:off x="5808017" y="5928528"/>
            <a:ext cx="3689131" cy="430887"/>
          </a:xfrm>
          <a:prstGeom prst="rect">
            <a:avLst/>
          </a:prstGeom>
          <a:noFill/>
        </p:spPr>
        <p:txBody>
          <a:bodyPr wrap="square" rtlCol="0">
            <a:spAutoFit/>
          </a:bodyPr>
          <a:lstStyle/>
          <a:p>
            <a:pPr marL="88900" indent="-88900">
              <a:buFont typeface="Arial" panose="020B0604020202020204" pitchFamily="34" charset="0"/>
              <a:buChar char="•"/>
            </a:pPr>
            <a:r>
              <a:rPr kumimoji="1" lang="ja-JP" altLang="en-US" sz="1100"/>
              <a:t>誰にも見せたくないメモを記入します。</a:t>
            </a:r>
            <a:endParaRPr kumimoji="1" lang="en-US" altLang="ja-JP" sz="1100"/>
          </a:p>
          <a:p>
            <a:pPr marL="88900" indent="-88900">
              <a:buFont typeface="Arial" panose="020B0604020202020204" pitchFamily="34" charset="0"/>
              <a:buChar char="•"/>
            </a:pPr>
            <a:r>
              <a:rPr kumimoji="1" lang="ja-JP" altLang="en-US" sz="1100"/>
              <a:t>このメモは、記入者本人のみ閲覧できます。</a:t>
            </a:r>
            <a:endParaRPr kumimoji="1" lang="en-US" altLang="ja-JP" sz="1100"/>
          </a:p>
        </p:txBody>
      </p:sp>
      <p:sp>
        <p:nvSpPr>
          <p:cNvPr id="49" name="楕円 48">
            <a:extLst>
              <a:ext uri="{FF2B5EF4-FFF2-40B4-BE49-F238E27FC236}">
                <a16:creationId xmlns:a16="http://schemas.microsoft.com/office/drawing/2014/main" id="{B955984D-4CF6-98FD-7933-D968074C325A}"/>
              </a:ext>
            </a:extLst>
          </p:cNvPr>
          <p:cNvSpPr/>
          <p:nvPr/>
        </p:nvSpPr>
        <p:spPr>
          <a:xfrm>
            <a:off x="5615566" y="1589163"/>
            <a:ext cx="384901" cy="384901"/>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2"/>
                </a:solidFill>
              </a:rPr>
              <a:t>１</a:t>
            </a:r>
          </a:p>
        </p:txBody>
      </p:sp>
      <p:sp>
        <p:nvSpPr>
          <p:cNvPr id="50" name="楕円 49">
            <a:extLst>
              <a:ext uri="{FF2B5EF4-FFF2-40B4-BE49-F238E27FC236}">
                <a16:creationId xmlns:a16="http://schemas.microsoft.com/office/drawing/2014/main" id="{04EA831B-C865-ABDB-5F41-A9156AD59D61}"/>
              </a:ext>
            </a:extLst>
          </p:cNvPr>
          <p:cNvSpPr/>
          <p:nvPr/>
        </p:nvSpPr>
        <p:spPr>
          <a:xfrm>
            <a:off x="5615566" y="3027205"/>
            <a:ext cx="384901" cy="384901"/>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b="1">
                <a:solidFill>
                  <a:schemeClr val="bg2"/>
                </a:solidFill>
              </a:rPr>
              <a:t>2</a:t>
            </a:r>
            <a:endParaRPr kumimoji="1" lang="ja-JP" altLang="en-US" sz="1400" b="1">
              <a:solidFill>
                <a:schemeClr val="bg2"/>
              </a:solidFill>
            </a:endParaRPr>
          </a:p>
        </p:txBody>
      </p:sp>
      <p:sp>
        <p:nvSpPr>
          <p:cNvPr id="51" name="楕円 50">
            <a:extLst>
              <a:ext uri="{FF2B5EF4-FFF2-40B4-BE49-F238E27FC236}">
                <a16:creationId xmlns:a16="http://schemas.microsoft.com/office/drawing/2014/main" id="{B83FEABD-A986-6D8D-6830-B79B971CC0FE}"/>
              </a:ext>
            </a:extLst>
          </p:cNvPr>
          <p:cNvSpPr/>
          <p:nvPr/>
        </p:nvSpPr>
        <p:spPr>
          <a:xfrm>
            <a:off x="5615566" y="4217502"/>
            <a:ext cx="384901" cy="384901"/>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b="1">
                <a:solidFill>
                  <a:schemeClr val="bg2"/>
                </a:solidFill>
              </a:rPr>
              <a:t>3</a:t>
            </a:r>
            <a:endParaRPr kumimoji="1" lang="ja-JP" altLang="en-US" sz="1400" b="1">
              <a:solidFill>
                <a:schemeClr val="bg2"/>
              </a:solidFill>
            </a:endParaRPr>
          </a:p>
        </p:txBody>
      </p:sp>
      <p:sp>
        <p:nvSpPr>
          <p:cNvPr id="52" name="楕円 51">
            <a:extLst>
              <a:ext uri="{FF2B5EF4-FFF2-40B4-BE49-F238E27FC236}">
                <a16:creationId xmlns:a16="http://schemas.microsoft.com/office/drawing/2014/main" id="{612CF34E-B584-4A69-3C10-1B3BC2823CB3}"/>
              </a:ext>
            </a:extLst>
          </p:cNvPr>
          <p:cNvSpPr/>
          <p:nvPr/>
        </p:nvSpPr>
        <p:spPr>
          <a:xfrm>
            <a:off x="5615566" y="5462489"/>
            <a:ext cx="384901" cy="384901"/>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b="1">
                <a:solidFill>
                  <a:schemeClr val="bg2"/>
                </a:solidFill>
              </a:rPr>
              <a:t>4</a:t>
            </a:r>
            <a:endParaRPr kumimoji="1" lang="ja-JP" altLang="en-US" sz="1400" b="1">
              <a:solidFill>
                <a:schemeClr val="bg2"/>
              </a:solidFill>
            </a:endParaRPr>
          </a:p>
        </p:txBody>
      </p:sp>
      <p:sp>
        <p:nvSpPr>
          <p:cNvPr id="4" name="右中かっこ 3">
            <a:extLst>
              <a:ext uri="{FF2B5EF4-FFF2-40B4-BE49-F238E27FC236}">
                <a16:creationId xmlns:a16="http://schemas.microsoft.com/office/drawing/2014/main" id="{F9AA2D32-2762-DCC5-E99C-6FC5C6AE6094}"/>
              </a:ext>
            </a:extLst>
          </p:cNvPr>
          <p:cNvSpPr/>
          <p:nvPr/>
        </p:nvSpPr>
        <p:spPr>
          <a:xfrm>
            <a:off x="9020652" y="2554707"/>
            <a:ext cx="266200" cy="1419065"/>
          </a:xfrm>
          <a:prstGeom prst="rightBrace">
            <a:avLst>
              <a:gd name="adj1" fmla="val 85621"/>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1121E3DC-9A82-B6A3-99D1-CC5EE1E0D338}"/>
              </a:ext>
            </a:extLst>
          </p:cNvPr>
          <p:cNvGrpSpPr/>
          <p:nvPr/>
        </p:nvGrpSpPr>
        <p:grpSpPr>
          <a:xfrm>
            <a:off x="9497148" y="3391443"/>
            <a:ext cx="3367789" cy="1294556"/>
            <a:chOff x="5210963" y="2306283"/>
            <a:chExt cx="2780379" cy="844729"/>
          </a:xfrm>
        </p:grpSpPr>
        <p:sp>
          <p:nvSpPr>
            <p:cNvPr id="13" name="正方形/長方形 12">
              <a:extLst>
                <a:ext uri="{FF2B5EF4-FFF2-40B4-BE49-F238E27FC236}">
                  <a16:creationId xmlns:a16="http://schemas.microsoft.com/office/drawing/2014/main" id="{D5FC1457-4FC4-0892-912A-125CB9C517E5}"/>
                </a:ext>
              </a:extLst>
            </p:cNvPr>
            <p:cNvSpPr/>
            <p:nvPr/>
          </p:nvSpPr>
          <p:spPr>
            <a:xfrm>
              <a:off x="5210964" y="2306283"/>
              <a:ext cx="2780378" cy="844729"/>
            </a:xfrm>
            <a:prstGeom prst="rect">
              <a:avLst/>
            </a:prstGeom>
            <a:solidFill>
              <a:schemeClr val="accent1">
                <a:lumMod val="75000"/>
              </a:schemeClr>
            </a:solidFill>
            <a:ln>
              <a:solidFill>
                <a:srgbClr val="FF1111"/>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kumimoji="1" lang="ja-JP" altLang="en-US" sz="1400" b="1">
                  <a:solidFill>
                    <a:schemeClr val="bg2"/>
                  </a:solidFill>
                </a:rPr>
                <a:t>異動した上司に</a:t>
              </a:r>
              <a:r>
                <a:rPr kumimoji="1" lang="en-US" altLang="ja-JP" sz="1400" b="1">
                  <a:solidFill>
                    <a:schemeClr val="bg2"/>
                  </a:solidFill>
                </a:rPr>
                <a:t>1on1</a:t>
              </a:r>
              <a:r>
                <a:rPr kumimoji="1" lang="ja-JP" altLang="en-US" sz="1400" b="1">
                  <a:solidFill>
                    <a:schemeClr val="bg2"/>
                  </a:solidFill>
                </a:rPr>
                <a:t>メモを見せるかどうかは、企業ごとに設定できます。</a:t>
              </a:r>
              <a:endParaRPr kumimoji="1" lang="en-US" altLang="ja-JP" sz="1400" b="1">
                <a:solidFill>
                  <a:schemeClr val="bg2"/>
                </a:solidFill>
              </a:endParaRPr>
            </a:p>
            <a:p>
              <a:r>
                <a:rPr kumimoji="1" lang="ja-JP" altLang="en-US" sz="1400" b="1">
                  <a:solidFill>
                    <a:schemeClr val="bg2"/>
                  </a:solidFill>
                </a:rPr>
                <a:t>貴社の設定に合わせて、閲覧させない場合はこの文言を削除してください。</a:t>
              </a:r>
              <a:endParaRPr kumimoji="1" lang="en-US" altLang="ja-JP" sz="1400" b="1">
                <a:solidFill>
                  <a:schemeClr val="bg2"/>
                </a:solidFill>
              </a:endParaRPr>
            </a:p>
          </p:txBody>
        </p:sp>
        <p:grpSp>
          <p:nvGrpSpPr>
            <p:cNvPr id="15" name="グループ化 14">
              <a:extLst>
                <a:ext uri="{FF2B5EF4-FFF2-40B4-BE49-F238E27FC236}">
                  <a16:creationId xmlns:a16="http://schemas.microsoft.com/office/drawing/2014/main" id="{A772D9AA-E13B-6F4B-40D8-7944CEEE5EC8}"/>
                </a:ext>
              </a:extLst>
            </p:cNvPr>
            <p:cNvGrpSpPr/>
            <p:nvPr/>
          </p:nvGrpSpPr>
          <p:grpSpPr>
            <a:xfrm>
              <a:off x="5210963" y="2306284"/>
              <a:ext cx="250318" cy="206149"/>
              <a:chOff x="5372888" y="2306284"/>
              <a:chExt cx="512839" cy="422348"/>
            </a:xfrm>
          </p:grpSpPr>
          <p:sp>
            <p:nvSpPr>
              <p:cNvPr id="16" name="正方形/長方形 15">
                <a:extLst>
                  <a:ext uri="{FF2B5EF4-FFF2-40B4-BE49-F238E27FC236}">
                    <a16:creationId xmlns:a16="http://schemas.microsoft.com/office/drawing/2014/main" id="{A5E2A950-EB2B-BF08-630C-5B12B709D6D1}"/>
                  </a:ext>
                </a:extLst>
              </p:cNvPr>
              <p:cNvSpPr/>
              <p:nvPr/>
            </p:nvSpPr>
            <p:spPr>
              <a:xfrm>
                <a:off x="5372888" y="2306284"/>
                <a:ext cx="512839" cy="422348"/>
              </a:xfrm>
              <a:prstGeom prst="rect">
                <a:avLst/>
              </a:prstGeom>
              <a:solidFill>
                <a:schemeClr val="bg2"/>
              </a:solidFill>
              <a:ln>
                <a:solidFill>
                  <a:srgbClr val="FF11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2"/>
                  </a:solidFill>
                </a:endParaRPr>
              </a:p>
            </p:txBody>
          </p:sp>
          <p:pic>
            <p:nvPicPr>
              <p:cNvPr id="17" name="図 16">
                <a:extLst>
                  <a:ext uri="{FF2B5EF4-FFF2-40B4-BE49-F238E27FC236}">
                    <a16:creationId xmlns:a16="http://schemas.microsoft.com/office/drawing/2014/main" id="{B4A2FF1B-AC0D-801E-62D2-7C06DCA376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6908" y="2365058"/>
                <a:ext cx="304800" cy="304800"/>
              </a:xfrm>
              <a:prstGeom prst="rect">
                <a:avLst/>
              </a:prstGeom>
            </p:spPr>
          </p:pic>
        </p:grpSp>
      </p:grpSp>
      <p:sp>
        <p:nvSpPr>
          <p:cNvPr id="18" name="フリーフォーム: 図形 17">
            <a:extLst>
              <a:ext uri="{FF2B5EF4-FFF2-40B4-BE49-F238E27FC236}">
                <a16:creationId xmlns:a16="http://schemas.microsoft.com/office/drawing/2014/main" id="{08D285AD-4F4A-E5FD-75B2-B8BD9D364B58}"/>
              </a:ext>
            </a:extLst>
          </p:cNvPr>
          <p:cNvSpPr/>
          <p:nvPr/>
        </p:nvSpPr>
        <p:spPr>
          <a:xfrm>
            <a:off x="324000" y="4202824"/>
            <a:ext cx="3920078" cy="1065749"/>
          </a:xfrm>
          <a:custGeom>
            <a:avLst/>
            <a:gdLst>
              <a:gd name="connsiteX0" fmla="*/ 0 w 4002059"/>
              <a:gd name="connsiteY0" fmla="*/ 0 h 1065749"/>
              <a:gd name="connsiteX1" fmla="*/ 4002059 w 4002059"/>
              <a:gd name="connsiteY1" fmla="*/ 0 h 1065749"/>
              <a:gd name="connsiteX2" fmla="*/ 4002059 w 4002059"/>
              <a:gd name="connsiteY2" fmla="*/ 384679 h 1065749"/>
              <a:gd name="connsiteX3" fmla="*/ 2576857 w 4002059"/>
              <a:gd name="connsiteY3" fmla="*/ 384679 h 1065749"/>
              <a:gd name="connsiteX4" fmla="*/ 2576857 w 4002059"/>
              <a:gd name="connsiteY4" fmla="*/ 1065749 h 1065749"/>
              <a:gd name="connsiteX5" fmla="*/ 1 w 4002059"/>
              <a:gd name="connsiteY5" fmla="*/ 1065749 h 1065749"/>
              <a:gd name="connsiteX6" fmla="*/ 1 w 4002059"/>
              <a:gd name="connsiteY6" fmla="*/ 384679 h 1065749"/>
              <a:gd name="connsiteX7" fmla="*/ 0 w 4002059"/>
              <a:gd name="connsiteY7" fmla="*/ 384679 h 106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2059" h="1065749">
                <a:moveTo>
                  <a:pt x="0" y="0"/>
                </a:moveTo>
                <a:lnTo>
                  <a:pt x="4002059" y="0"/>
                </a:lnTo>
                <a:lnTo>
                  <a:pt x="4002059" y="384679"/>
                </a:lnTo>
                <a:lnTo>
                  <a:pt x="2576857" y="384679"/>
                </a:lnTo>
                <a:lnTo>
                  <a:pt x="2576857" y="1065749"/>
                </a:lnTo>
                <a:lnTo>
                  <a:pt x="1" y="1065749"/>
                </a:lnTo>
                <a:lnTo>
                  <a:pt x="1" y="384679"/>
                </a:lnTo>
                <a:lnTo>
                  <a:pt x="0" y="384679"/>
                </a:lnTo>
                <a:close/>
              </a:path>
            </a:pathLst>
          </a:custGeom>
          <a:noFill/>
          <a:ln w="28575">
            <a:solidFill>
              <a:schemeClr val="accent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0" name="楕円 19">
            <a:extLst>
              <a:ext uri="{FF2B5EF4-FFF2-40B4-BE49-F238E27FC236}">
                <a16:creationId xmlns:a16="http://schemas.microsoft.com/office/drawing/2014/main" id="{1035C862-3FCE-ED1D-EE83-BA978A06A9D2}"/>
              </a:ext>
            </a:extLst>
          </p:cNvPr>
          <p:cNvSpPr/>
          <p:nvPr/>
        </p:nvSpPr>
        <p:spPr>
          <a:xfrm>
            <a:off x="245941" y="3850932"/>
            <a:ext cx="430200" cy="4302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bg2"/>
                </a:solidFill>
              </a:rPr>
              <a:t>１</a:t>
            </a:r>
          </a:p>
        </p:txBody>
      </p:sp>
      <p:sp>
        <p:nvSpPr>
          <p:cNvPr id="19" name="正方形/長方形 18">
            <a:extLst>
              <a:ext uri="{FF2B5EF4-FFF2-40B4-BE49-F238E27FC236}">
                <a16:creationId xmlns:a16="http://schemas.microsoft.com/office/drawing/2014/main" id="{56C6BFA0-144A-6FC8-89CE-D43CD26CB9C0}"/>
              </a:ext>
            </a:extLst>
          </p:cNvPr>
          <p:cNvSpPr/>
          <p:nvPr/>
        </p:nvSpPr>
        <p:spPr>
          <a:xfrm>
            <a:off x="2913467" y="4650565"/>
            <a:ext cx="2448000" cy="612000"/>
          </a:xfrm>
          <a:prstGeom prst="rect">
            <a:avLst/>
          </a:prstGeom>
          <a:noFill/>
          <a:ln w="28575">
            <a:solidFill>
              <a:schemeClr val="accent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EF27E703-B731-01BE-E205-2F535B2707BC}"/>
              </a:ext>
            </a:extLst>
          </p:cNvPr>
          <p:cNvSpPr/>
          <p:nvPr/>
        </p:nvSpPr>
        <p:spPr>
          <a:xfrm>
            <a:off x="4491535" y="4334496"/>
            <a:ext cx="430200" cy="4302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a:solidFill>
                  <a:schemeClr val="bg2"/>
                </a:solidFill>
              </a:rPr>
              <a:t>2</a:t>
            </a:r>
            <a:endParaRPr kumimoji="1" lang="ja-JP" altLang="en-US" b="1">
              <a:solidFill>
                <a:schemeClr val="bg2"/>
              </a:solidFill>
            </a:endParaRPr>
          </a:p>
        </p:txBody>
      </p:sp>
      <p:grpSp>
        <p:nvGrpSpPr>
          <p:cNvPr id="2" name="グループ化 1">
            <a:extLst>
              <a:ext uri="{FF2B5EF4-FFF2-40B4-BE49-F238E27FC236}">
                <a16:creationId xmlns:a16="http://schemas.microsoft.com/office/drawing/2014/main" id="{519409BB-11C6-3D3D-C01A-D38CD6371EB4}"/>
              </a:ext>
            </a:extLst>
          </p:cNvPr>
          <p:cNvGrpSpPr/>
          <p:nvPr/>
        </p:nvGrpSpPr>
        <p:grpSpPr>
          <a:xfrm>
            <a:off x="9497148" y="1297622"/>
            <a:ext cx="5090188" cy="1963673"/>
            <a:chOff x="5210963" y="2306283"/>
            <a:chExt cx="2954335" cy="949055"/>
          </a:xfrm>
        </p:grpSpPr>
        <p:sp>
          <p:nvSpPr>
            <p:cNvPr id="6" name="正方形/長方形 5">
              <a:extLst>
                <a:ext uri="{FF2B5EF4-FFF2-40B4-BE49-F238E27FC236}">
                  <a16:creationId xmlns:a16="http://schemas.microsoft.com/office/drawing/2014/main" id="{F824C72A-7F94-5F6F-4237-20E6890CDC78}"/>
                </a:ext>
              </a:extLst>
            </p:cNvPr>
            <p:cNvSpPr/>
            <p:nvPr/>
          </p:nvSpPr>
          <p:spPr>
            <a:xfrm>
              <a:off x="5210964" y="2306283"/>
              <a:ext cx="2954334" cy="949055"/>
            </a:xfrm>
            <a:prstGeom prst="rect">
              <a:avLst/>
            </a:prstGeom>
            <a:solidFill>
              <a:schemeClr val="accent1">
                <a:lumMod val="75000"/>
              </a:schemeClr>
            </a:solidFill>
            <a:ln>
              <a:solidFill>
                <a:srgbClr val="FF11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solidFill>
                  <a:schemeClr val="bg2"/>
                </a:solidFill>
              </a:endParaRPr>
            </a:p>
            <a:p>
              <a:pPr algn="ctr"/>
              <a:r>
                <a:rPr kumimoji="1" lang="ja-JP" altLang="en-US" sz="1400" b="1" dirty="0">
                  <a:solidFill>
                    <a:schemeClr val="bg2"/>
                  </a:solidFill>
                </a:rPr>
                <a:t>●●●●には、以下のいずれかをご記入ください。</a:t>
              </a:r>
              <a:endParaRPr kumimoji="1" lang="en-US" altLang="ja-JP" sz="1400" b="1" dirty="0">
                <a:solidFill>
                  <a:schemeClr val="bg2"/>
                </a:solidFill>
              </a:endParaRPr>
            </a:p>
            <a:p>
              <a:pPr algn="ctr"/>
              <a:r>
                <a:rPr kumimoji="1" lang="ja-JP" altLang="en-US" sz="1400" b="1" dirty="0">
                  <a:solidFill>
                    <a:schemeClr val="bg2"/>
                  </a:solidFill>
                </a:rPr>
                <a:t>②の管理者</a:t>
              </a:r>
              <a:r>
                <a:rPr kumimoji="1" lang="en-US" altLang="ja-JP" sz="1400" b="1" dirty="0">
                  <a:solidFill>
                    <a:schemeClr val="bg2"/>
                  </a:solidFill>
                </a:rPr>
                <a:t>/</a:t>
              </a:r>
              <a:r>
                <a:rPr kumimoji="1" lang="ja-JP" altLang="en-US" sz="1400" b="1" dirty="0">
                  <a:solidFill>
                    <a:schemeClr val="bg2"/>
                  </a:solidFill>
                </a:rPr>
                <a:t>上司</a:t>
              </a:r>
              <a:r>
                <a:rPr kumimoji="1" lang="en-US" altLang="ja-JP" sz="1400" b="1" dirty="0">
                  <a:solidFill>
                    <a:schemeClr val="bg2"/>
                  </a:solidFill>
                </a:rPr>
                <a:t>/</a:t>
              </a:r>
              <a:r>
                <a:rPr kumimoji="1" lang="ja-JP" altLang="en-US" sz="1400" b="1" dirty="0">
                  <a:solidFill>
                    <a:schemeClr val="bg2"/>
                  </a:solidFill>
                </a:rPr>
                <a:t>閲覧者の組み合わせは企業ごとに自由に設定できます。各社の設定に合わせて編集してください。</a:t>
              </a:r>
              <a:endParaRPr kumimoji="1" lang="en-US" altLang="ja-JP" sz="1400" b="1" dirty="0">
                <a:solidFill>
                  <a:schemeClr val="bg2"/>
                </a:solidFill>
              </a:endParaRPr>
            </a:p>
            <a:p>
              <a:pPr algn="ctr"/>
              <a:r>
                <a:rPr kumimoji="1" lang="ja-JP" altLang="en-US" sz="1400" b="1" dirty="0">
                  <a:solidFill>
                    <a:schemeClr val="bg2"/>
                  </a:solidFill>
                </a:rPr>
                <a:t>（例：当事者＋管理者、当事者＋管理者＋閲覧者など）</a:t>
              </a:r>
              <a:endParaRPr kumimoji="1" lang="en-US" altLang="ja-JP" sz="1400" b="1" dirty="0">
                <a:solidFill>
                  <a:schemeClr val="bg2"/>
                </a:solidFill>
              </a:endParaRPr>
            </a:p>
            <a:p>
              <a:pPr algn="ctr"/>
              <a:endParaRPr kumimoji="1" lang="en-US" altLang="ja-JP" sz="1400" b="1" dirty="0">
                <a:solidFill>
                  <a:schemeClr val="bg2"/>
                </a:solidFill>
              </a:endParaRPr>
            </a:p>
            <a:p>
              <a:pPr algn="ctr"/>
              <a:r>
                <a:rPr kumimoji="1" lang="ja-JP" altLang="en-US" sz="1400" b="1" dirty="0">
                  <a:solidFill>
                    <a:schemeClr val="bg2"/>
                  </a:solidFill>
                </a:rPr>
                <a:t>①</a:t>
              </a:r>
              <a:r>
                <a:rPr kumimoji="1" lang="en-US" altLang="ja-JP" sz="1400" b="1" dirty="0">
                  <a:solidFill>
                    <a:schemeClr val="bg2"/>
                  </a:solidFill>
                </a:rPr>
                <a:t>1on1</a:t>
              </a:r>
              <a:r>
                <a:rPr kumimoji="1" lang="ja-JP" altLang="en-US" sz="1400" b="1" dirty="0">
                  <a:solidFill>
                    <a:schemeClr val="bg2"/>
                  </a:solidFill>
                </a:rPr>
                <a:t>当事者のみ</a:t>
              </a:r>
              <a:endParaRPr kumimoji="1" lang="en-US" altLang="ja-JP" sz="1400" b="1" dirty="0">
                <a:solidFill>
                  <a:schemeClr val="bg2"/>
                </a:solidFill>
              </a:endParaRPr>
            </a:p>
            <a:p>
              <a:pPr algn="ctr"/>
              <a:r>
                <a:rPr kumimoji="1" lang="ja-JP" altLang="en-US" sz="1400" b="1" dirty="0">
                  <a:solidFill>
                    <a:schemeClr val="bg2"/>
                  </a:solidFill>
                </a:rPr>
                <a:t>②</a:t>
              </a:r>
              <a:r>
                <a:rPr kumimoji="1" lang="en-US" altLang="ja-JP" sz="1400" b="1" dirty="0">
                  <a:solidFill>
                    <a:schemeClr val="bg2"/>
                  </a:solidFill>
                </a:rPr>
                <a:t>1on1</a:t>
              </a:r>
              <a:r>
                <a:rPr kumimoji="1" lang="ja-JP" altLang="en-US" sz="1400" b="1" dirty="0">
                  <a:solidFill>
                    <a:schemeClr val="bg2"/>
                  </a:solidFill>
                </a:rPr>
                <a:t>当事者＋管理者</a:t>
              </a:r>
              <a:r>
                <a:rPr kumimoji="1" lang="en-US" altLang="ja-JP" sz="1400" b="1" dirty="0">
                  <a:solidFill>
                    <a:schemeClr val="bg2"/>
                  </a:solidFill>
                </a:rPr>
                <a:t>/</a:t>
              </a:r>
              <a:r>
                <a:rPr kumimoji="1" lang="ja-JP" altLang="en-US" sz="1400" b="1" dirty="0">
                  <a:solidFill>
                    <a:schemeClr val="bg2"/>
                  </a:solidFill>
                </a:rPr>
                <a:t>上司</a:t>
              </a:r>
              <a:r>
                <a:rPr kumimoji="1" lang="en-US" altLang="ja-JP" sz="1400" b="1" dirty="0">
                  <a:solidFill>
                    <a:schemeClr val="bg2"/>
                  </a:solidFill>
                </a:rPr>
                <a:t>/</a:t>
              </a:r>
              <a:r>
                <a:rPr kumimoji="1" lang="ja-JP" altLang="en-US" sz="1400" b="1" dirty="0">
                  <a:solidFill>
                    <a:schemeClr val="bg2"/>
                  </a:solidFill>
                </a:rPr>
                <a:t>閲覧者</a:t>
              </a:r>
              <a:endParaRPr kumimoji="1" lang="en-US" altLang="ja-JP" sz="1400" b="1" dirty="0">
                <a:solidFill>
                  <a:schemeClr val="bg2"/>
                </a:solidFill>
              </a:endParaRPr>
            </a:p>
          </p:txBody>
        </p:sp>
        <p:grpSp>
          <p:nvGrpSpPr>
            <p:cNvPr id="7" name="グループ化 6">
              <a:extLst>
                <a:ext uri="{FF2B5EF4-FFF2-40B4-BE49-F238E27FC236}">
                  <a16:creationId xmlns:a16="http://schemas.microsoft.com/office/drawing/2014/main" id="{5FBB270C-7E54-0F48-80FB-F90E413FF84C}"/>
                </a:ext>
              </a:extLst>
            </p:cNvPr>
            <p:cNvGrpSpPr/>
            <p:nvPr/>
          </p:nvGrpSpPr>
          <p:grpSpPr>
            <a:xfrm>
              <a:off x="5210963" y="2306284"/>
              <a:ext cx="250318" cy="206149"/>
              <a:chOff x="5372888" y="2306284"/>
              <a:chExt cx="512839" cy="422348"/>
            </a:xfrm>
          </p:grpSpPr>
          <p:sp>
            <p:nvSpPr>
              <p:cNvPr id="8" name="正方形/長方形 7">
                <a:extLst>
                  <a:ext uri="{FF2B5EF4-FFF2-40B4-BE49-F238E27FC236}">
                    <a16:creationId xmlns:a16="http://schemas.microsoft.com/office/drawing/2014/main" id="{9CB7FFBA-FDA3-B2B5-221D-AE4EF38622D6}"/>
                  </a:ext>
                </a:extLst>
              </p:cNvPr>
              <p:cNvSpPr/>
              <p:nvPr/>
            </p:nvSpPr>
            <p:spPr>
              <a:xfrm>
                <a:off x="5372888" y="2306284"/>
                <a:ext cx="512839" cy="422348"/>
              </a:xfrm>
              <a:prstGeom prst="rect">
                <a:avLst/>
              </a:prstGeom>
              <a:solidFill>
                <a:schemeClr val="bg2"/>
              </a:solidFill>
              <a:ln>
                <a:solidFill>
                  <a:srgbClr val="FF11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2"/>
                  </a:solidFill>
                </a:endParaRPr>
              </a:p>
            </p:txBody>
          </p:sp>
          <p:pic>
            <p:nvPicPr>
              <p:cNvPr id="9" name="図 8">
                <a:extLst>
                  <a:ext uri="{FF2B5EF4-FFF2-40B4-BE49-F238E27FC236}">
                    <a16:creationId xmlns:a16="http://schemas.microsoft.com/office/drawing/2014/main" id="{1E0BEB0A-2E33-A457-C578-11547F2CC1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6908" y="2365058"/>
                <a:ext cx="304800" cy="304800"/>
              </a:xfrm>
              <a:prstGeom prst="rect">
                <a:avLst/>
              </a:prstGeom>
            </p:spPr>
          </p:pic>
        </p:grpSp>
      </p:grpSp>
    </p:spTree>
    <p:extLst>
      <p:ext uri="{BB962C8B-B14F-4D97-AF65-F5344CB8AC3E}">
        <p14:creationId xmlns:p14="http://schemas.microsoft.com/office/powerpoint/2010/main" val="465701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5F4C28E-5B7D-4DE6-89D0-846B974A8CC0}"/>
              </a:ext>
            </a:extLst>
          </p:cNvPr>
          <p:cNvSpPr>
            <a:spLocks noGrp="1"/>
          </p:cNvSpPr>
          <p:nvPr>
            <p:ph type="title"/>
          </p:nvPr>
        </p:nvSpPr>
        <p:spPr/>
        <p:txBody>
          <a:bodyPr>
            <a:normAutofit/>
          </a:bodyPr>
          <a:lstStyle/>
          <a:p>
            <a:r>
              <a:rPr lang="ja-JP" altLang="en-US" sz="2400">
                <a:latin typeface="Yu Gothic" panose="020B0400000000000000" pitchFamily="34" charset="-128"/>
                <a:ea typeface="Yu Gothic" panose="020B0400000000000000" pitchFamily="34" charset="-128"/>
              </a:rPr>
              <a:t>画面イメージ：</a:t>
            </a:r>
            <a:r>
              <a:rPr lang="en-US" altLang="ja-JP" sz="2400">
                <a:latin typeface="Yu Gothic" panose="020B0400000000000000" pitchFamily="34" charset="-128"/>
                <a:ea typeface="Yu Gothic" panose="020B0400000000000000" pitchFamily="34" charset="-128"/>
              </a:rPr>
              <a:t>1on1</a:t>
            </a:r>
            <a:r>
              <a:rPr lang="ja-JP" altLang="en-US" sz="2400">
                <a:latin typeface="Yu Gothic" panose="020B0400000000000000" pitchFamily="34" charset="-128"/>
                <a:ea typeface="Yu Gothic" panose="020B0400000000000000" pitchFamily="34" charset="-128"/>
              </a:rPr>
              <a:t>履歴振り返り</a:t>
            </a:r>
          </a:p>
        </p:txBody>
      </p:sp>
      <p:sp>
        <p:nvSpPr>
          <p:cNvPr id="34" name="四角形: 角を丸くする 33">
            <a:extLst>
              <a:ext uri="{FF2B5EF4-FFF2-40B4-BE49-F238E27FC236}">
                <a16:creationId xmlns:a16="http://schemas.microsoft.com/office/drawing/2014/main" id="{3B98743B-7561-4A90-99AE-BDED419DC677}"/>
              </a:ext>
            </a:extLst>
          </p:cNvPr>
          <p:cNvSpPr/>
          <p:nvPr/>
        </p:nvSpPr>
        <p:spPr>
          <a:xfrm>
            <a:off x="327897" y="803389"/>
            <a:ext cx="9250206" cy="544513"/>
          </a:xfrm>
          <a:prstGeom prst="roundRect">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pPr>
              <a:lnSpc>
                <a:spcPct val="130000"/>
              </a:lnSpc>
            </a:pPr>
            <a:r>
              <a:rPr kumimoji="1" lang="ja-JP" altLang="en-US" sz="1600" b="1" dirty="0">
                <a:solidFill>
                  <a:schemeClr val="tx1"/>
                </a:solidFill>
                <a:latin typeface="Yu Gothic" panose="020B0400000000000000" pitchFamily="34" charset="-128"/>
                <a:ea typeface="Yu Gothic" panose="020B0400000000000000" pitchFamily="34" charset="-128"/>
              </a:rPr>
              <a:t>「</a:t>
            </a:r>
            <a:r>
              <a:rPr kumimoji="1" lang="en-US" altLang="ja-JP" sz="1600" b="1" dirty="0">
                <a:solidFill>
                  <a:schemeClr val="tx1"/>
                </a:solidFill>
                <a:latin typeface="Yu Gothic" panose="020B0400000000000000" pitchFamily="34" charset="-128"/>
                <a:ea typeface="Yu Gothic" panose="020B0400000000000000" pitchFamily="34" charset="-128"/>
              </a:rPr>
              <a:t>1on1</a:t>
            </a:r>
            <a:r>
              <a:rPr kumimoji="1" lang="ja-JP" altLang="en-US" sz="1600" b="1" dirty="0">
                <a:solidFill>
                  <a:schemeClr val="tx1"/>
                </a:solidFill>
                <a:latin typeface="Yu Gothic" panose="020B0400000000000000" pitchFamily="34" charset="-128"/>
                <a:ea typeface="Yu Gothic" panose="020B0400000000000000" pitchFamily="34" charset="-128"/>
              </a:rPr>
              <a:t>履歴」から、メモをまとめて振り返れます。</a:t>
            </a:r>
            <a:endParaRPr kumimoji="1" lang="en-US" altLang="ja-JP" sz="1600" b="1" dirty="0">
              <a:solidFill>
                <a:schemeClr val="tx1"/>
              </a:solidFill>
              <a:latin typeface="Yu Gothic" panose="020B0400000000000000" pitchFamily="34" charset="-128"/>
              <a:ea typeface="Yu Gothic" panose="020B0400000000000000" pitchFamily="34" charset="-128"/>
            </a:endParaRPr>
          </a:p>
        </p:txBody>
      </p:sp>
      <p:grpSp>
        <p:nvGrpSpPr>
          <p:cNvPr id="6" name="グループ化 5">
            <a:extLst>
              <a:ext uri="{FF2B5EF4-FFF2-40B4-BE49-F238E27FC236}">
                <a16:creationId xmlns:a16="http://schemas.microsoft.com/office/drawing/2014/main" id="{084B8E22-61FE-9D99-164D-D3C0D1D16EDB}"/>
              </a:ext>
            </a:extLst>
          </p:cNvPr>
          <p:cNvGrpSpPr/>
          <p:nvPr/>
        </p:nvGrpSpPr>
        <p:grpSpPr>
          <a:xfrm>
            <a:off x="2058451" y="1470254"/>
            <a:ext cx="5789098" cy="4904410"/>
            <a:chOff x="2654913" y="1592517"/>
            <a:chExt cx="4767493" cy="4038926"/>
          </a:xfrm>
        </p:grpSpPr>
        <p:pic>
          <p:nvPicPr>
            <p:cNvPr id="8" name="図 7" descr="グラフィカル ユーザー インターフェイス, テキスト, アプリケーション, メール&#10;&#10;自動的に生成された説明">
              <a:extLst>
                <a:ext uri="{FF2B5EF4-FFF2-40B4-BE49-F238E27FC236}">
                  <a16:creationId xmlns:a16="http://schemas.microsoft.com/office/drawing/2014/main" id="{F184C940-1995-723B-E6E7-D6E20DB7544D}"/>
                </a:ext>
              </a:extLst>
            </p:cNvPr>
            <p:cNvPicPr>
              <a:picLocks noChangeAspect="1"/>
            </p:cNvPicPr>
            <p:nvPr/>
          </p:nvPicPr>
          <p:blipFill rotWithShape="1">
            <a:blip r:embed="rId3">
              <a:extLst>
                <a:ext uri="{28A0092B-C50C-407E-A947-70E740481C1C}">
                  <a14:useLocalDpi xmlns:a14="http://schemas.microsoft.com/office/drawing/2010/main" val="0"/>
                </a:ext>
              </a:extLst>
            </a:blip>
            <a:srcRect b="92060"/>
            <a:stretch/>
          </p:blipFill>
          <p:spPr>
            <a:xfrm>
              <a:off x="2654913" y="1592517"/>
              <a:ext cx="4767493" cy="712636"/>
            </a:xfrm>
            <a:prstGeom prst="rect">
              <a:avLst/>
            </a:prstGeom>
          </p:spPr>
        </p:pic>
        <p:pic>
          <p:nvPicPr>
            <p:cNvPr id="4" name="図 3">
              <a:extLst>
                <a:ext uri="{FF2B5EF4-FFF2-40B4-BE49-F238E27FC236}">
                  <a16:creationId xmlns:a16="http://schemas.microsoft.com/office/drawing/2014/main" id="{B7A9F3DD-4174-1D79-C6B4-307D51008D06}"/>
                </a:ext>
              </a:extLst>
            </p:cNvPr>
            <p:cNvPicPr>
              <a:picLocks noChangeAspect="1"/>
            </p:cNvPicPr>
            <p:nvPr/>
          </p:nvPicPr>
          <p:blipFill rotWithShape="1">
            <a:blip r:embed="rId4"/>
            <a:srcRect b="20419"/>
            <a:stretch/>
          </p:blipFill>
          <p:spPr>
            <a:xfrm>
              <a:off x="2654913" y="2374620"/>
              <a:ext cx="4767493" cy="3256823"/>
            </a:xfrm>
            <a:prstGeom prst="rect">
              <a:avLst/>
            </a:prstGeom>
          </p:spPr>
        </p:pic>
        <p:sp>
          <p:nvSpPr>
            <p:cNvPr id="5" name="正方形/長方形 4">
              <a:extLst>
                <a:ext uri="{FF2B5EF4-FFF2-40B4-BE49-F238E27FC236}">
                  <a16:creationId xmlns:a16="http://schemas.microsoft.com/office/drawing/2014/main" id="{956EDA6C-451D-3148-171C-5E1A629D5DF9}"/>
                </a:ext>
              </a:extLst>
            </p:cNvPr>
            <p:cNvSpPr/>
            <p:nvPr/>
          </p:nvSpPr>
          <p:spPr>
            <a:xfrm>
              <a:off x="2654913" y="1592517"/>
              <a:ext cx="4767493" cy="403892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テキスト ボックス 6">
            <a:extLst>
              <a:ext uri="{FF2B5EF4-FFF2-40B4-BE49-F238E27FC236}">
                <a16:creationId xmlns:a16="http://schemas.microsoft.com/office/drawing/2014/main" id="{3BF10375-9BB9-FC39-772F-85EC327B6F48}"/>
              </a:ext>
            </a:extLst>
          </p:cNvPr>
          <p:cNvSpPr txBox="1"/>
          <p:nvPr/>
        </p:nvSpPr>
        <p:spPr>
          <a:xfrm>
            <a:off x="2522482" y="2837794"/>
            <a:ext cx="360000" cy="107722"/>
          </a:xfrm>
          <a:prstGeom prst="rect">
            <a:avLst/>
          </a:prstGeom>
          <a:solidFill>
            <a:schemeClr val="bg2"/>
          </a:solidFill>
        </p:spPr>
        <p:txBody>
          <a:bodyPr wrap="square" lIns="0" tIns="0" rIns="0" bIns="0" rtlCol="0" anchor="ctr">
            <a:spAutoFit/>
          </a:bodyPr>
          <a:lstStyle/>
          <a:p>
            <a:r>
              <a:rPr kumimoji="1" lang="ja-JP" altLang="en-US" sz="700" b="1"/>
              <a:t>上司 敦</a:t>
            </a:r>
          </a:p>
        </p:txBody>
      </p:sp>
      <p:sp>
        <p:nvSpPr>
          <p:cNvPr id="11" name="テキスト ボックス 10">
            <a:extLst>
              <a:ext uri="{FF2B5EF4-FFF2-40B4-BE49-F238E27FC236}">
                <a16:creationId xmlns:a16="http://schemas.microsoft.com/office/drawing/2014/main" id="{8CA20F0A-8583-167B-0F3F-09EEECA97DD1}"/>
              </a:ext>
            </a:extLst>
          </p:cNvPr>
          <p:cNvSpPr txBox="1"/>
          <p:nvPr/>
        </p:nvSpPr>
        <p:spPr>
          <a:xfrm>
            <a:off x="7132319" y="3564396"/>
            <a:ext cx="360000" cy="92333"/>
          </a:xfrm>
          <a:prstGeom prst="rect">
            <a:avLst/>
          </a:prstGeom>
          <a:solidFill>
            <a:schemeClr val="bg2"/>
          </a:solidFill>
        </p:spPr>
        <p:txBody>
          <a:bodyPr wrap="square" lIns="0" tIns="0" rIns="0" bIns="0" rtlCol="0" anchor="ctr">
            <a:spAutoFit/>
          </a:bodyPr>
          <a:lstStyle/>
          <a:p>
            <a:pPr algn="r"/>
            <a:r>
              <a:rPr kumimoji="1" lang="ja-JP" altLang="en-US" sz="600" b="1"/>
              <a:t>上司 敦</a:t>
            </a:r>
          </a:p>
        </p:txBody>
      </p:sp>
      <p:sp>
        <p:nvSpPr>
          <p:cNvPr id="13" name="テキスト ボックス 12">
            <a:extLst>
              <a:ext uri="{FF2B5EF4-FFF2-40B4-BE49-F238E27FC236}">
                <a16:creationId xmlns:a16="http://schemas.microsoft.com/office/drawing/2014/main" id="{B5675C05-5D88-DDF2-1D67-F53B3F9FC3FD}"/>
              </a:ext>
            </a:extLst>
          </p:cNvPr>
          <p:cNvSpPr txBox="1"/>
          <p:nvPr/>
        </p:nvSpPr>
        <p:spPr>
          <a:xfrm>
            <a:off x="7132319" y="4541858"/>
            <a:ext cx="360000" cy="92333"/>
          </a:xfrm>
          <a:prstGeom prst="rect">
            <a:avLst/>
          </a:prstGeom>
          <a:solidFill>
            <a:schemeClr val="bg2"/>
          </a:solidFill>
        </p:spPr>
        <p:txBody>
          <a:bodyPr wrap="square" lIns="0" tIns="0" rIns="0" bIns="0" rtlCol="0" anchor="ctr">
            <a:spAutoFit/>
          </a:bodyPr>
          <a:lstStyle/>
          <a:p>
            <a:pPr algn="r"/>
            <a:r>
              <a:rPr kumimoji="1" lang="ja-JP" altLang="en-US" sz="600" b="1"/>
              <a:t>上司 敦</a:t>
            </a:r>
          </a:p>
        </p:txBody>
      </p:sp>
    </p:spTree>
    <p:extLst>
      <p:ext uri="{BB962C8B-B14F-4D97-AF65-F5344CB8AC3E}">
        <p14:creationId xmlns:p14="http://schemas.microsoft.com/office/powerpoint/2010/main" val="1800006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5F4C28E-5B7D-4DE6-89D0-846B974A8CC0}"/>
              </a:ext>
            </a:extLst>
          </p:cNvPr>
          <p:cNvSpPr>
            <a:spLocks noGrp="1"/>
          </p:cNvSpPr>
          <p:nvPr>
            <p:ph type="title"/>
          </p:nvPr>
        </p:nvSpPr>
        <p:spPr/>
        <p:txBody>
          <a:bodyPr>
            <a:normAutofit/>
          </a:bodyPr>
          <a:lstStyle/>
          <a:p>
            <a:r>
              <a:rPr lang="en-US" altLang="ja-JP" sz="2400"/>
              <a:t>1on1</a:t>
            </a:r>
            <a:r>
              <a:rPr lang="ja-JP" altLang="en-US" sz="2400"/>
              <a:t>運用方針</a:t>
            </a:r>
          </a:p>
        </p:txBody>
      </p:sp>
      <p:sp>
        <p:nvSpPr>
          <p:cNvPr id="4" name="正方形/長方形 3">
            <a:extLst>
              <a:ext uri="{FF2B5EF4-FFF2-40B4-BE49-F238E27FC236}">
                <a16:creationId xmlns:a16="http://schemas.microsoft.com/office/drawing/2014/main" id="{1094F862-1007-4C15-5BFD-69EC862485A7}"/>
              </a:ext>
            </a:extLst>
          </p:cNvPr>
          <p:cNvSpPr/>
          <p:nvPr/>
        </p:nvSpPr>
        <p:spPr>
          <a:xfrm>
            <a:off x="1274164" y="1386590"/>
            <a:ext cx="2293495" cy="936886"/>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bg2"/>
                </a:solidFill>
              </a:rPr>
              <a:t>実施頻度</a:t>
            </a:r>
          </a:p>
        </p:txBody>
      </p:sp>
      <p:sp>
        <p:nvSpPr>
          <p:cNvPr id="5" name="正方形/長方形 4">
            <a:extLst>
              <a:ext uri="{FF2B5EF4-FFF2-40B4-BE49-F238E27FC236}">
                <a16:creationId xmlns:a16="http://schemas.microsoft.com/office/drawing/2014/main" id="{31409860-3AE1-0916-F0A3-AFD28AD21698}"/>
              </a:ext>
            </a:extLst>
          </p:cNvPr>
          <p:cNvSpPr/>
          <p:nvPr/>
        </p:nvSpPr>
        <p:spPr>
          <a:xfrm>
            <a:off x="1274164" y="2570606"/>
            <a:ext cx="2293495" cy="936886"/>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a:solidFill>
                  <a:schemeClr val="bg2"/>
                </a:solidFill>
              </a:rPr>
              <a:t>1on1</a:t>
            </a:r>
            <a:r>
              <a:rPr kumimoji="1" lang="ja-JP" altLang="en-US" b="1">
                <a:solidFill>
                  <a:schemeClr val="bg2"/>
                </a:solidFill>
              </a:rPr>
              <a:t>対象</a:t>
            </a:r>
          </a:p>
        </p:txBody>
      </p:sp>
      <p:sp>
        <p:nvSpPr>
          <p:cNvPr id="6" name="正方形/長方形 5">
            <a:extLst>
              <a:ext uri="{FF2B5EF4-FFF2-40B4-BE49-F238E27FC236}">
                <a16:creationId xmlns:a16="http://schemas.microsoft.com/office/drawing/2014/main" id="{5C434C7D-D7D9-03AE-84DB-0F74DBB6E7DD}"/>
              </a:ext>
            </a:extLst>
          </p:cNvPr>
          <p:cNvSpPr/>
          <p:nvPr/>
        </p:nvSpPr>
        <p:spPr>
          <a:xfrm>
            <a:off x="1274164" y="3754622"/>
            <a:ext cx="2293495" cy="936886"/>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a:solidFill>
                  <a:schemeClr val="bg2"/>
                </a:solidFill>
              </a:rPr>
              <a:t>1on1</a:t>
            </a:r>
            <a:r>
              <a:rPr kumimoji="1" lang="ja-JP" altLang="en-US" b="1">
                <a:solidFill>
                  <a:schemeClr val="bg2"/>
                </a:solidFill>
              </a:rPr>
              <a:t>の予定作成</a:t>
            </a:r>
          </a:p>
        </p:txBody>
      </p:sp>
      <p:sp>
        <p:nvSpPr>
          <p:cNvPr id="7" name="正方形/長方形 6">
            <a:extLst>
              <a:ext uri="{FF2B5EF4-FFF2-40B4-BE49-F238E27FC236}">
                <a16:creationId xmlns:a16="http://schemas.microsoft.com/office/drawing/2014/main" id="{C6CAA3A0-83F3-17DE-0D3B-90B229D872C7}"/>
              </a:ext>
            </a:extLst>
          </p:cNvPr>
          <p:cNvSpPr/>
          <p:nvPr/>
        </p:nvSpPr>
        <p:spPr>
          <a:xfrm>
            <a:off x="1274164" y="4938637"/>
            <a:ext cx="2293495" cy="130450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bg2"/>
                </a:solidFill>
              </a:rPr>
              <a:t>初期設定</a:t>
            </a:r>
          </a:p>
        </p:txBody>
      </p:sp>
      <p:sp>
        <p:nvSpPr>
          <p:cNvPr id="8" name="テキスト ボックス 7">
            <a:extLst>
              <a:ext uri="{FF2B5EF4-FFF2-40B4-BE49-F238E27FC236}">
                <a16:creationId xmlns:a16="http://schemas.microsoft.com/office/drawing/2014/main" id="{344500A0-E68A-9285-494B-565D2B086537}"/>
              </a:ext>
            </a:extLst>
          </p:cNvPr>
          <p:cNvSpPr txBox="1"/>
          <p:nvPr/>
        </p:nvSpPr>
        <p:spPr>
          <a:xfrm>
            <a:off x="4054839" y="1338414"/>
            <a:ext cx="1956217" cy="461665"/>
          </a:xfrm>
          <a:prstGeom prst="rect">
            <a:avLst/>
          </a:prstGeom>
          <a:noFill/>
        </p:spPr>
        <p:txBody>
          <a:bodyPr wrap="square" rtlCol="0">
            <a:spAutoFit/>
          </a:bodyPr>
          <a:lstStyle/>
          <a:p>
            <a:r>
              <a:rPr kumimoji="1" lang="ja-JP" altLang="en-US" sz="2400" b="1">
                <a:solidFill>
                  <a:srgbClr val="FF0000"/>
                </a:solidFill>
              </a:rPr>
              <a:t>●ヶ月に</a:t>
            </a:r>
            <a:r>
              <a:rPr kumimoji="1" lang="en-US" altLang="ja-JP" sz="2400" b="1"/>
              <a:t>1</a:t>
            </a:r>
            <a:r>
              <a:rPr kumimoji="1" lang="ja-JP" altLang="en-US" sz="2400" b="1"/>
              <a:t>回</a:t>
            </a:r>
          </a:p>
        </p:txBody>
      </p:sp>
      <p:sp>
        <p:nvSpPr>
          <p:cNvPr id="9" name="テキスト ボックス 8">
            <a:extLst>
              <a:ext uri="{FF2B5EF4-FFF2-40B4-BE49-F238E27FC236}">
                <a16:creationId xmlns:a16="http://schemas.microsoft.com/office/drawing/2014/main" id="{EC9BA2B6-0F8E-B417-E6D2-B23D15818D80}"/>
              </a:ext>
            </a:extLst>
          </p:cNvPr>
          <p:cNvSpPr txBox="1"/>
          <p:nvPr/>
        </p:nvSpPr>
        <p:spPr>
          <a:xfrm>
            <a:off x="4054839" y="1800079"/>
            <a:ext cx="5576341" cy="523220"/>
          </a:xfrm>
          <a:prstGeom prst="rect">
            <a:avLst/>
          </a:prstGeom>
          <a:noFill/>
        </p:spPr>
        <p:txBody>
          <a:bodyPr wrap="square" rtlCol="0">
            <a:spAutoFit/>
          </a:bodyPr>
          <a:lstStyle/>
          <a:p>
            <a:r>
              <a:rPr kumimoji="1" lang="en-US" altLang="ja-JP" sz="1400"/>
              <a:t>1on1</a:t>
            </a:r>
            <a:r>
              <a:rPr kumimoji="1" lang="ja-JP" altLang="en-US" sz="1400"/>
              <a:t>の予定作成時に、繰り返し設定が出来ます。</a:t>
            </a:r>
            <a:endParaRPr kumimoji="1" lang="en-US" altLang="ja-JP" sz="1400"/>
          </a:p>
          <a:p>
            <a:r>
              <a:rPr kumimoji="1" lang="ja-JP" altLang="en-US" sz="1400"/>
              <a:t>この頻度で設定をお願いします。</a:t>
            </a:r>
          </a:p>
        </p:txBody>
      </p:sp>
      <p:sp>
        <p:nvSpPr>
          <p:cNvPr id="10" name="テキスト ボックス 9">
            <a:extLst>
              <a:ext uri="{FF2B5EF4-FFF2-40B4-BE49-F238E27FC236}">
                <a16:creationId xmlns:a16="http://schemas.microsoft.com/office/drawing/2014/main" id="{274B3859-8384-537F-538C-5CEC1427D674}"/>
              </a:ext>
            </a:extLst>
          </p:cNvPr>
          <p:cNvSpPr txBox="1"/>
          <p:nvPr/>
        </p:nvSpPr>
        <p:spPr>
          <a:xfrm>
            <a:off x="4054839" y="2587389"/>
            <a:ext cx="4661941" cy="830997"/>
          </a:xfrm>
          <a:prstGeom prst="rect">
            <a:avLst/>
          </a:prstGeom>
          <a:noFill/>
        </p:spPr>
        <p:txBody>
          <a:bodyPr wrap="square" rtlCol="0">
            <a:spAutoFit/>
          </a:bodyPr>
          <a:lstStyle/>
          <a:p>
            <a:r>
              <a:rPr kumimoji="1" lang="ja-JP" altLang="en-US" sz="2400" b="1">
                <a:solidFill>
                  <a:srgbClr val="FF0000"/>
                </a:solidFill>
              </a:rPr>
              <a:t>直属上司と必ず面談</a:t>
            </a:r>
            <a:endParaRPr kumimoji="1" lang="en-US" altLang="ja-JP" sz="2400" b="1">
              <a:solidFill>
                <a:srgbClr val="FF0000"/>
              </a:solidFill>
            </a:endParaRPr>
          </a:p>
          <a:p>
            <a:r>
              <a:rPr kumimoji="1" lang="ja-JP" altLang="en-US" sz="2400" b="1">
                <a:solidFill>
                  <a:srgbClr val="FF0000"/>
                </a:solidFill>
              </a:rPr>
              <a:t>（希望する場合は人事）</a:t>
            </a:r>
          </a:p>
        </p:txBody>
      </p:sp>
      <p:sp>
        <p:nvSpPr>
          <p:cNvPr id="11" name="テキスト ボックス 10">
            <a:extLst>
              <a:ext uri="{FF2B5EF4-FFF2-40B4-BE49-F238E27FC236}">
                <a16:creationId xmlns:a16="http://schemas.microsoft.com/office/drawing/2014/main" id="{88386B90-AEF9-6C06-5BA2-77AA6D9716F9}"/>
              </a:ext>
            </a:extLst>
          </p:cNvPr>
          <p:cNvSpPr txBox="1"/>
          <p:nvPr/>
        </p:nvSpPr>
        <p:spPr>
          <a:xfrm>
            <a:off x="4054839" y="3947679"/>
            <a:ext cx="4661941" cy="461665"/>
          </a:xfrm>
          <a:prstGeom prst="rect">
            <a:avLst/>
          </a:prstGeom>
          <a:noFill/>
        </p:spPr>
        <p:txBody>
          <a:bodyPr wrap="square" rtlCol="0">
            <a:spAutoFit/>
          </a:bodyPr>
          <a:lstStyle/>
          <a:p>
            <a:r>
              <a:rPr kumimoji="1" lang="ja-JP" altLang="en-US" sz="2400" b="1">
                <a:solidFill>
                  <a:srgbClr val="FF0000"/>
                </a:solidFill>
              </a:rPr>
              <a:t>上司</a:t>
            </a:r>
            <a:r>
              <a:rPr kumimoji="1" lang="en-US" altLang="ja-JP" sz="2400" b="1">
                <a:solidFill>
                  <a:srgbClr val="FF0000"/>
                </a:solidFill>
              </a:rPr>
              <a:t>or</a:t>
            </a:r>
            <a:r>
              <a:rPr kumimoji="1" lang="ja-JP" altLang="en-US" sz="2400" b="1">
                <a:solidFill>
                  <a:srgbClr val="FF0000"/>
                </a:solidFill>
              </a:rPr>
              <a:t>メンバー</a:t>
            </a:r>
            <a:r>
              <a:rPr kumimoji="1" lang="ja-JP" altLang="en-US" sz="2400" b="1"/>
              <a:t>から</a:t>
            </a:r>
            <a:r>
              <a:rPr kumimoji="1" lang="en-US" altLang="ja-JP" sz="2400" b="1"/>
              <a:t>1on1</a:t>
            </a:r>
            <a:r>
              <a:rPr kumimoji="1" lang="ja-JP" altLang="en-US" sz="2400" b="1"/>
              <a:t>を招集</a:t>
            </a:r>
            <a:endParaRPr kumimoji="1" lang="en-US" altLang="ja-JP" sz="2400" b="1"/>
          </a:p>
        </p:txBody>
      </p:sp>
      <p:sp>
        <p:nvSpPr>
          <p:cNvPr id="12" name="テキスト ボックス 11">
            <a:extLst>
              <a:ext uri="{FF2B5EF4-FFF2-40B4-BE49-F238E27FC236}">
                <a16:creationId xmlns:a16="http://schemas.microsoft.com/office/drawing/2014/main" id="{E35CFEF9-FE98-7FF4-1C59-3F564B405A3B}"/>
              </a:ext>
            </a:extLst>
          </p:cNvPr>
          <p:cNvSpPr txBox="1"/>
          <p:nvPr/>
        </p:nvSpPr>
        <p:spPr>
          <a:xfrm>
            <a:off x="4054839" y="4938638"/>
            <a:ext cx="4661941" cy="1200329"/>
          </a:xfrm>
          <a:prstGeom prst="rect">
            <a:avLst/>
          </a:prstGeom>
          <a:noFill/>
        </p:spPr>
        <p:txBody>
          <a:bodyPr wrap="square" rtlCol="0">
            <a:spAutoFit/>
          </a:bodyPr>
          <a:lstStyle/>
          <a:p>
            <a:r>
              <a:rPr kumimoji="1" lang="en-US" altLang="ja-JP" sz="2400" b="1"/>
              <a:t>Outlook</a:t>
            </a:r>
            <a:r>
              <a:rPr kumimoji="1" lang="ja-JP" altLang="en-US" sz="2400" b="1"/>
              <a:t>連携：</a:t>
            </a:r>
            <a:r>
              <a:rPr kumimoji="1" lang="ja-JP" altLang="en-US" sz="2400" b="1">
                <a:solidFill>
                  <a:srgbClr val="FF0000"/>
                </a:solidFill>
              </a:rPr>
              <a:t>する</a:t>
            </a:r>
            <a:endParaRPr kumimoji="1" lang="en-US" altLang="ja-JP" sz="2400" b="1">
              <a:solidFill>
                <a:srgbClr val="FF0000"/>
              </a:solidFill>
            </a:endParaRPr>
          </a:p>
          <a:p>
            <a:r>
              <a:rPr kumimoji="1" lang="en-US" altLang="ja-JP" sz="2400" b="1"/>
              <a:t>Teams</a:t>
            </a:r>
            <a:r>
              <a:rPr kumimoji="1" lang="ja-JP" altLang="en-US" sz="2400" b="1"/>
              <a:t>連携：</a:t>
            </a:r>
            <a:r>
              <a:rPr kumimoji="1" lang="ja-JP" altLang="en-US" sz="2400" b="1">
                <a:solidFill>
                  <a:srgbClr val="FF0000"/>
                </a:solidFill>
              </a:rPr>
              <a:t>する</a:t>
            </a:r>
          </a:p>
          <a:p>
            <a:r>
              <a:rPr kumimoji="1" lang="ja-JP" altLang="en-US" sz="2400" b="1"/>
              <a:t>通知：</a:t>
            </a:r>
            <a:r>
              <a:rPr kumimoji="1" lang="ja-JP" altLang="en-US" sz="2400" b="1">
                <a:solidFill>
                  <a:srgbClr val="FF0000"/>
                </a:solidFill>
              </a:rPr>
              <a:t>する（頻度は自由）</a:t>
            </a:r>
            <a:endParaRPr kumimoji="1" lang="en-US" altLang="ja-JP" sz="2400" b="1">
              <a:solidFill>
                <a:srgbClr val="FF0000"/>
              </a:solidFill>
            </a:endParaRPr>
          </a:p>
        </p:txBody>
      </p:sp>
      <p:grpSp>
        <p:nvGrpSpPr>
          <p:cNvPr id="13" name="グループ化 12">
            <a:extLst>
              <a:ext uri="{FF2B5EF4-FFF2-40B4-BE49-F238E27FC236}">
                <a16:creationId xmlns:a16="http://schemas.microsoft.com/office/drawing/2014/main" id="{94E4362F-1B4F-C3B8-7D61-EA5FF024A1F9}"/>
              </a:ext>
            </a:extLst>
          </p:cNvPr>
          <p:cNvGrpSpPr/>
          <p:nvPr/>
        </p:nvGrpSpPr>
        <p:grpSpPr>
          <a:xfrm>
            <a:off x="8867926" y="2949898"/>
            <a:ext cx="2127735" cy="949055"/>
            <a:chOff x="5210963" y="2306283"/>
            <a:chExt cx="1756615" cy="949055"/>
          </a:xfrm>
        </p:grpSpPr>
        <p:sp>
          <p:nvSpPr>
            <p:cNvPr id="14" name="正方形/長方形 13">
              <a:extLst>
                <a:ext uri="{FF2B5EF4-FFF2-40B4-BE49-F238E27FC236}">
                  <a16:creationId xmlns:a16="http://schemas.microsoft.com/office/drawing/2014/main" id="{659160A5-A127-FEF0-9A6A-1AE914C6A70C}"/>
                </a:ext>
              </a:extLst>
            </p:cNvPr>
            <p:cNvSpPr/>
            <p:nvPr/>
          </p:nvSpPr>
          <p:spPr>
            <a:xfrm>
              <a:off x="5210964" y="2306283"/>
              <a:ext cx="1756614" cy="949055"/>
            </a:xfrm>
            <a:prstGeom prst="rect">
              <a:avLst/>
            </a:prstGeom>
            <a:solidFill>
              <a:schemeClr val="accent1">
                <a:lumMod val="75000"/>
              </a:schemeClr>
            </a:solidFill>
            <a:ln>
              <a:solidFill>
                <a:srgbClr val="FF11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2"/>
                  </a:solidFill>
                </a:rPr>
                <a:t>←貴社の運用に合わせて</a:t>
              </a:r>
              <a:endParaRPr kumimoji="1" lang="en-US" altLang="ja-JP" sz="1400" b="1">
                <a:solidFill>
                  <a:schemeClr val="bg2"/>
                </a:solidFill>
              </a:endParaRPr>
            </a:p>
            <a:p>
              <a:pPr algn="ctr"/>
              <a:r>
                <a:rPr kumimoji="1" lang="ja-JP" altLang="en-US" sz="1400" b="1">
                  <a:solidFill>
                    <a:schemeClr val="bg2"/>
                  </a:solidFill>
                </a:rPr>
                <a:t>編集してください</a:t>
              </a:r>
              <a:endParaRPr kumimoji="1" lang="en-US" altLang="ja-JP" sz="1400" b="1">
                <a:solidFill>
                  <a:schemeClr val="bg2"/>
                </a:solidFill>
              </a:endParaRPr>
            </a:p>
          </p:txBody>
        </p:sp>
        <p:grpSp>
          <p:nvGrpSpPr>
            <p:cNvPr id="15" name="グループ化 14">
              <a:extLst>
                <a:ext uri="{FF2B5EF4-FFF2-40B4-BE49-F238E27FC236}">
                  <a16:creationId xmlns:a16="http://schemas.microsoft.com/office/drawing/2014/main" id="{A90FF626-7221-4ECF-48E4-05E592C894B1}"/>
                </a:ext>
              </a:extLst>
            </p:cNvPr>
            <p:cNvGrpSpPr/>
            <p:nvPr/>
          </p:nvGrpSpPr>
          <p:grpSpPr>
            <a:xfrm>
              <a:off x="5210963" y="2306284"/>
              <a:ext cx="250318" cy="206149"/>
              <a:chOff x="5372888" y="2306284"/>
              <a:chExt cx="512839" cy="422348"/>
            </a:xfrm>
          </p:grpSpPr>
          <p:sp>
            <p:nvSpPr>
              <p:cNvPr id="16" name="正方形/長方形 15">
                <a:extLst>
                  <a:ext uri="{FF2B5EF4-FFF2-40B4-BE49-F238E27FC236}">
                    <a16:creationId xmlns:a16="http://schemas.microsoft.com/office/drawing/2014/main" id="{EAE32723-62B3-CD74-2960-EE5A2EE31C60}"/>
                  </a:ext>
                </a:extLst>
              </p:cNvPr>
              <p:cNvSpPr/>
              <p:nvPr/>
            </p:nvSpPr>
            <p:spPr>
              <a:xfrm>
                <a:off x="5372888" y="2306284"/>
                <a:ext cx="512839" cy="422348"/>
              </a:xfrm>
              <a:prstGeom prst="rect">
                <a:avLst/>
              </a:prstGeom>
              <a:solidFill>
                <a:schemeClr val="bg2"/>
              </a:solidFill>
              <a:ln>
                <a:solidFill>
                  <a:srgbClr val="FF11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2"/>
                  </a:solidFill>
                </a:endParaRPr>
              </a:p>
            </p:txBody>
          </p:sp>
          <p:pic>
            <p:nvPicPr>
              <p:cNvPr id="17" name="図 16">
                <a:extLst>
                  <a:ext uri="{FF2B5EF4-FFF2-40B4-BE49-F238E27FC236}">
                    <a16:creationId xmlns:a16="http://schemas.microsoft.com/office/drawing/2014/main" id="{EBC8895F-059C-BBFE-3634-EBAA9F3C7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908" y="2365058"/>
                <a:ext cx="304800" cy="304800"/>
              </a:xfrm>
              <a:prstGeom prst="rect">
                <a:avLst/>
              </a:prstGeom>
            </p:spPr>
          </p:pic>
        </p:grpSp>
      </p:grpSp>
      <p:sp>
        <p:nvSpPr>
          <p:cNvPr id="18" name="右中かっこ 17">
            <a:extLst>
              <a:ext uri="{FF2B5EF4-FFF2-40B4-BE49-F238E27FC236}">
                <a16:creationId xmlns:a16="http://schemas.microsoft.com/office/drawing/2014/main" id="{BFE0D770-94CC-9193-8FBD-296D94F74B4C}"/>
              </a:ext>
            </a:extLst>
          </p:cNvPr>
          <p:cNvSpPr/>
          <p:nvPr/>
        </p:nvSpPr>
        <p:spPr>
          <a:xfrm>
            <a:off x="8450580" y="1173480"/>
            <a:ext cx="266200" cy="4702044"/>
          </a:xfrm>
          <a:prstGeom prst="rightBrace">
            <a:avLst>
              <a:gd name="adj1" fmla="val 85621"/>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261484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E3C75FA0-8562-88CA-4C7C-D8E29075496B}"/>
              </a:ext>
            </a:extLst>
          </p:cNvPr>
          <p:cNvGrpSpPr/>
          <p:nvPr/>
        </p:nvGrpSpPr>
        <p:grpSpPr>
          <a:xfrm>
            <a:off x="681862" y="5390970"/>
            <a:ext cx="8542275" cy="760965"/>
            <a:chOff x="681862" y="5390970"/>
            <a:chExt cx="8542275" cy="760965"/>
          </a:xfrm>
        </p:grpSpPr>
        <p:grpSp>
          <p:nvGrpSpPr>
            <p:cNvPr id="10" name="グループ化 9">
              <a:extLst>
                <a:ext uri="{FF2B5EF4-FFF2-40B4-BE49-F238E27FC236}">
                  <a16:creationId xmlns:a16="http://schemas.microsoft.com/office/drawing/2014/main" id="{706E94FD-5829-3E08-3F92-428C359B08DE}"/>
                </a:ext>
              </a:extLst>
            </p:cNvPr>
            <p:cNvGrpSpPr/>
            <p:nvPr/>
          </p:nvGrpSpPr>
          <p:grpSpPr>
            <a:xfrm>
              <a:off x="681862" y="5390970"/>
              <a:ext cx="8542275" cy="760965"/>
              <a:chOff x="3172022" y="5252365"/>
              <a:chExt cx="5921528" cy="527503"/>
            </a:xfrm>
          </p:grpSpPr>
          <p:pic>
            <p:nvPicPr>
              <p:cNvPr id="6" name="図 5">
                <a:extLst>
                  <a:ext uri="{FF2B5EF4-FFF2-40B4-BE49-F238E27FC236}">
                    <a16:creationId xmlns:a16="http://schemas.microsoft.com/office/drawing/2014/main" id="{0D9488A7-DE27-907B-DC90-D27F955B8F16}"/>
                  </a:ext>
                </a:extLst>
              </p:cNvPr>
              <p:cNvPicPr>
                <a:picLocks noChangeAspect="1"/>
              </p:cNvPicPr>
              <p:nvPr/>
            </p:nvPicPr>
            <p:blipFill rotWithShape="1">
              <a:blip r:embed="rId3"/>
              <a:srcRect l="27255" r="-1" b="90721"/>
              <a:stretch/>
            </p:blipFill>
            <p:spPr>
              <a:xfrm>
                <a:off x="3172022" y="5252365"/>
                <a:ext cx="5921528" cy="527503"/>
              </a:xfrm>
              <a:prstGeom prst="rect">
                <a:avLst/>
              </a:prstGeom>
              <a:ln>
                <a:solidFill>
                  <a:schemeClr val="tx1">
                    <a:lumMod val="20000"/>
                    <a:lumOff val="80000"/>
                  </a:schemeClr>
                </a:solidFill>
              </a:ln>
              <a:effectLst>
                <a:glow rad="63500">
                  <a:schemeClr val="accent3">
                    <a:satMod val="175000"/>
                    <a:alpha val="40000"/>
                  </a:schemeClr>
                </a:glow>
              </a:effectLst>
            </p:spPr>
          </p:pic>
          <p:pic>
            <p:nvPicPr>
              <p:cNvPr id="9" name="図 8">
                <a:extLst>
                  <a:ext uri="{FF2B5EF4-FFF2-40B4-BE49-F238E27FC236}">
                    <a16:creationId xmlns:a16="http://schemas.microsoft.com/office/drawing/2014/main" id="{06B8A548-44BD-78EC-3D7C-E2B5DA676E8A}"/>
                  </a:ext>
                </a:extLst>
              </p:cNvPr>
              <p:cNvPicPr>
                <a:picLocks noChangeAspect="1"/>
              </p:cNvPicPr>
              <p:nvPr/>
            </p:nvPicPr>
            <p:blipFill rotWithShape="1">
              <a:blip r:embed="rId3"/>
              <a:srcRect t="1983" r="57948" b="90721"/>
              <a:stretch/>
            </p:blipFill>
            <p:spPr>
              <a:xfrm>
                <a:off x="3241478" y="5340252"/>
                <a:ext cx="3423044" cy="414787"/>
              </a:xfrm>
              <a:prstGeom prst="rect">
                <a:avLst/>
              </a:prstGeom>
              <a:ln>
                <a:noFill/>
              </a:ln>
              <a:effectLst/>
            </p:spPr>
          </p:pic>
        </p:grpSp>
        <p:sp>
          <p:nvSpPr>
            <p:cNvPr id="16" name="正方形/長方形 15">
              <a:extLst>
                <a:ext uri="{FF2B5EF4-FFF2-40B4-BE49-F238E27FC236}">
                  <a16:creationId xmlns:a16="http://schemas.microsoft.com/office/drawing/2014/main" id="{34F9FE2B-4FE8-2C0D-784D-3C19C34AB3C7}"/>
                </a:ext>
              </a:extLst>
            </p:cNvPr>
            <p:cNvSpPr/>
            <p:nvPr/>
          </p:nvSpPr>
          <p:spPr>
            <a:xfrm>
              <a:off x="4102662" y="5745345"/>
              <a:ext cx="1448474" cy="23466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タイトル 2">
            <a:extLst>
              <a:ext uri="{FF2B5EF4-FFF2-40B4-BE49-F238E27FC236}">
                <a16:creationId xmlns:a16="http://schemas.microsoft.com/office/drawing/2014/main" id="{85F4C28E-5B7D-4DE6-89D0-846B974A8CC0}"/>
              </a:ext>
            </a:extLst>
          </p:cNvPr>
          <p:cNvSpPr>
            <a:spLocks noGrp="1"/>
          </p:cNvSpPr>
          <p:nvPr>
            <p:ph type="title"/>
          </p:nvPr>
        </p:nvSpPr>
        <p:spPr/>
        <p:txBody>
          <a:bodyPr>
            <a:normAutofit/>
          </a:bodyPr>
          <a:lstStyle/>
          <a:p>
            <a:r>
              <a:rPr lang="en-US" altLang="ja-JP" sz="2400"/>
              <a:t>1on1</a:t>
            </a:r>
            <a:r>
              <a:rPr lang="ja-JP" altLang="en-US" sz="2400"/>
              <a:t>運用開始のご連絡について</a:t>
            </a:r>
          </a:p>
        </p:txBody>
      </p:sp>
      <p:sp>
        <p:nvSpPr>
          <p:cNvPr id="2" name="テキスト ボックス 1">
            <a:extLst>
              <a:ext uri="{FF2B5EF4-FFF2-40B4-BE49-F238E27FC236}">
                <a16:creationId xmlns:a16="http://schemas.microsoft.com/office/drawing/2014/main" id="{F02733A7-4D77-FB18-80B6-27DF5E374324}"/>
              </a:ext>
            </a:extLst>
          </p:cNvPr>
          <p:cNvSpPr txBox="1"/>
          <p:nvPr/>
        </p:nvSpPr>
        <p:spPr>
          <a:xfrm>
            <a:off x="763051" y="1393672"/>
            <a:ext cx="8437705" cy="1569660"/>
          </a:xfrm>
          <a:prstGeom prst="rect">
            <a:avLst/>
          </a:prstGeom>
          <a:noFill/>
        </p:spPr>
        <p:txBody>
          <a:bodyPr wrap="square" rtlCol="0">
            <a:spAutoFit/>
          </a:bodyPr>
          <a:lstStyle/>
          <a:p>
            <a:pPr algn="ctr"/>
            <a:r>
              <a:rPr kumimoji="1" lang="ja-JP" altLang="en-US" sz="2400" b="1">
                <a:solidFill>
                  <a:srgbClr val="FF0000"/>
                </a:solidFill>
              </a:rPr>
              <a:t>◯月◯日◯時頃</a:t>
            </a:r>
            <a:r>
              <a:rPr kumimoji="1" lang="ja-JP" altLang="en-US" sz="2400" b="1"/>
              <a:t>「</a:t>
            </a:r>
            <a:r>
              <a:rPr kumimoji="1" lang="en-US" altLang="ja-JP" sz="2400" b="1"/>
              <a:t>INSIDES</a:t>
            </a:r>
            <a:r>
              <a:rPr kumimoji="1" lang="ja-JP" altLang="en-US" sz="2400" b="1"/>
              <a:t>事務局」より</a:t>
            </a:r>
            <a:endParaRPr kumimoji="1" lang="en-US" altLang="ja-JP" sz="2400" b="1"/>
          </a:p>
          <a:p>
            <a:pPr algn="ctr"/>
            <a:r>
              <a:rPr kumimoji="1" lang="ja-JP" altLang="en-US" sz="2400" b="1"/>
              <a:t>「</a:t>
            </a:r>
            <a:r>
              <a:rPr kumimoji="1" lang="ja-JP" altLang="en-US" sz="2400" b="1">
                <a:solidFill>
                  <a:srgbClr val="FF0000"/>
                </a:solidFill>
              </a:rPr>
              <a:t>～～～～～～～～～～～～～～～～～～～</a:t>
            </a:r>
            <a:r>
              <a:rPr kumimoji="1" lang="ja-JP" altLang="en-US" sz="2400" b="1"/>
              <a:t>」という件名で、</a:t>
            </a:r>
            <a:endParaRPr kumimoji="1" lang="en-US" altLang="ja-JP" sz="2400" b="1"/>
          </a:p>
          <a:p>
            <a:pPr algn="ctr"/>
            <a:r>
              <a:rPr kumimoji="1" lang="en-US" altLang="ja-JP" sz="2400" b="1"/>
              <a:t>1on1</a:t>
            </a:r>
            <a:r>
              <a:rPr kumimoji="1" lang="ja-JP" altLang="en-US" sz="2400" b="1"/>
              <a:t>案内メールをお送りします。</a:t>
            </a:r>
            <a:endParaRPr kumimoji="1" lang="en-US" altLang="ja-JP" sz="2400" b="1"/>
          </a:p>
          <a:p>
            <a:pPr algn="ctr"/>
            <a:r>
              <a:rPr kumimoji="1" lang="ja-JP" altLang="en-US" sz="2400" b="1"/>
              <a:t>必ずご確認・ご対応お願いします。</a:t>
            </a:r>
            <a:endParaRPr kumimoji="1" lang="en-US" altLang="ja-JP" sz="2400" b="1"/>
          </a:p>
        </p:txBody>
      </p:sp>
      <p:sp>
        <p:nvSpPr>
          <p:cNvPr id="4" name="テキスト ボックス 3">
            <a:extLst>
              <a:ext uri="{FF2B5EF4-FFF2-40B4-BE49-F238E27FC236}">
                <a16:creationId xmlns:a16="http://schemas.microsoft.com/office/drawing/2014/main" id="{ABD6A127-93A2-DFF3-407D-4009FDD1696C}"/>
              </a:ext>
            </a:extLst>
          </p:cNvPr>
          <p:cNvSpPr txBox="1"/>
          <p:nvPr/>
        </p:nvSpPr>
        <p:spPr>
          <a:xfrm>
            <a:off x="592783" y="3818749"/>
            <a:ext cx="8778240" cy="461665"/>
          </a:xfrm>
          <a:prstGeom prst="rect">
            <a:avLst/>
          </a:prstGeom>
          <a:noFill/>
        </p:spPr>
        <p:txBody>
          <a:bodyPr wrap="square" rtlCol="0">
            <a:spAutoFit/>
          </a:bodyPr>
          <a:lstStyle/>
          <a:p>
            <a:pPr algn="ctr"/>
            <a:r>
              <a:rPr kumimoji="1" lang="ja-JP" altLang="en-US" sz="2400" b="1"/>
              <a:t>詳細の操作方法は下記</a:t>
            </a:r>
            <a:r>
              <a:rPr kumimoji="1" lang="en-US" altLang="ja-JP" sz="2400" b="1"/>
              <a:t>URL</a:t>
            </a:r>
            <a:r>
              <a:rPr kumimoji="1" lang="ja-JP" altLang="en-US" sz="2400" b="1"/>
              <a:t>の</a:t>
            </a:r>
            <a:r>
              <a:rPr kumimoji="1" lang="ja-JP" altLang="en-US" sz="2400" b="1">
                <a:solidFill>
                  <a:schemeClr val="accent5"/>
                </a:solidFill>
              </a:rPr>
              <a:t>マニュアル</a:t>
            </a:r>
            <a:r>
              <a:rPr kumimoji="1" lang="ja-JP" altLang="en-US" sz="2400" b="1"/>
              <a:t>をご覧ください</a:t>
            </a:r>
            <a:endParaRPr kumimoji="1" lang="en-US" altLang="ja-JP" sz="2400" b="1"/>
          </a:p>
        </p:txBody>
      </p:sp>
      <p:sp>
        <p:nvSpPr>
          <p:cNvPr id="11" name="正方形/長方形 10">
            <a:extLst>
              <a:ext uri="{FF2B5EF4-FFF2-40B4-BE49-F238E27FC236}">
                <a16:creationId xmlns:a16="http://schemas.microsoft.com/office/drawing/2014/main" id="{12FB46BD-A506-3D2C-B603-F8601840A7A0}"/>
              </a:ext>
            </a:extLst>
          </p:cNvPr>
          <p:cNvSpPr/>
          <p:nvPr/>
        </p:nvSpPr>
        <p:spPr>
          <a:xfrm>
            <a:off x="8295435" y="5672680"/>
            <a:ext cx="572490" cy="443437"/>
          </a:xfrm>
          <a:prstGeom prst="rect">
            <a:avLst/>
          </a:prstGeom>
          <a:noFill/>
          <a:ln w="28575">
            <a:solidFill>
              <a:schemeClr val="accent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吹き出し 15">
            <a:extLst>
              <a:ext uri="{FF2B5EF4-FFF2-40B4-BE49-F238E27FC236}">
                <a16:creationId xmlns:a16="http://schemas.microsoft.com/office/drawing/2014/main" id="{1BF20B00-93EB-9889-26B4-EEE73A47623B}"/>
              </a:ext>
            </a:extLst>
          </p:cNvPr>
          <p:cNvSpPr/>
          <p:nvPr/>
        </p:nvSpPr>
        <p:spPr>
          <a:xfrm>
            <a:off x="8210762" y="5074317"/>
            <a:ext cx="657163" cy="443437"/>
          </a:xfrm>
          <a:prstGeom prst="wedgeRectCallout">
            <a:avLst>
              <a:gd name="adj1" fmla="val 8057"/>
              <a:gd name="adj2" fmla="val 68514"/>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b="1">
                <a:solidFill>
                  <a:schemeClr val="bg2"/>
                </a:solidFill>
              </a:rPr>
              <a:t>ここ！</a:t>
            </a:r>
            <a:endParaRPr kumimoji="1" lang="en-US" altLang="ja-JP" sz="1100" b="1">
              <a:solidFill>
                <a:schemeClr val="bg2"/>
              </a:solidFill>
            </a:endParaRPr>
          </a:p>
        </p:txBody>
      </p:sp>
      <p:sp>
        <p:nvSpPr>
          <p:cNvPr id="20" name="テキスト ボックス 19">
            <a:extLst>
              <a:ext uri="{FF2B5EF4-FFF2-40B4-BE49-F238E27FC236}">
                <a16:creationId xmlns:a16="http://schemas.microsoft.com/office/drawing/2014/main" id="{96AF93E3-9F9F-E672-B883-02EB3162B403}"/>
              </a:ext>
            </a:extLst>
          </p:cNvPr>
          <p:cNvSpPr txBox="1"/>
          <p:nvPr/>
        </p:nvSpPr>
        <p:spPr>
          <a:xfrm>
            <a:off x="1797602" y="4280414"/>
            <a:ext cx="6368603" cy="369332"/>
          </a:xfrm>
          <a:prstGeom prst="rect">
            <a:avLst/>
          </a:prstGeom>
          <a:noFill/>
        </p:spPr>
        <p:txBody>
          <a:bodyPr wrap="square" rtlCol="0">
            <a:spAutoFit/>
          </a:bodyPr>
          <a:lstStyle/>
          <a:p>
            <a:pPr algn="ctr"/>
            <a:r>
              <a:rPr kumimoji="1" lang="en-US" altLang="ja-JP" b="1" dirty="0">
                <a:hlinkClick r:id="rId4"/>
              </a:rPr>
              <a:t>https://user.support.recruit-insides.net/hc/ja</a:t>
            </a:r>
            <a:endParaRPr kumimoji="1" lang="en-US" altLang="ja-JP" b="1" dirty="0"/>
          </a:p>
        </p:txBody>
      </p:sp>
      <p:grpSp>
        <p:nvGrpSpPr>
          <p:cNvPr id="5" name="グループ化 4">
            <a:extLst>
              <a:ext uri="{FF2B5EF4-FFF2-40B4-BE49-F238E27FC236}">
                <a16:creationId xmlns:a16="http://schemas.microsoft.com/office/drawing/2014/main" id="{81D8E40F-56C2-EB98-3865-A177077A7CB2}"/>
              </a:ext>
            </a:extLst>
          </p:cNvPr>
          <p:cNvGrpSpPr/>
          <p:nvPr/>
        </p:nvGrpSpPr>
        <p:grpSpPr>
          <a:xfrm>
            <a:off x="9168173" y="1393672"/>
            <a:ext cx="2127735" cy="949055"/>
            <a:chOff x="5210963" y="2306283"/>
            <a:chExt cx="1756615" cy="949055"/>
          </a:xfrm>
        </p:grpSpPr>
        <p:sp>
          <p:nvSpPr>
            <p:cNvPr id="7" name="正方形/長方形 6">
              <a:extLst>
                <a:ext uri="{FF2B5EF4-FFF2-40B4-BE49-F238E27FC236}">
                  <a16:creationId xmlns:a16="http://schemas.microsoft.com/office/drawing/2014/main" id="{15DAD4BB-C583-DA36-D9E4-BE8137E0BD1E}"/>
                </a:ext>
              </a:extLst>
            </p:cNvPr>
            <p:cNvSpPr/>
            <p:nvPr/>
          </p:nvSpPr>
          <p:spPr>
            <a:xfrm>
              <a:off x="5210964" y="2306283"/>
              <a:ext cx="1756614" cy="949055"/>
            </a:xfrm>
            <a:prstGeom prst="rect">
              <a:avLst/>
            </a:prstGeom>
            <a:solidFill>
              <a:schemeClr val="accent1">
                <a:lumMod val="75000"/>
              </a:schemeClr>
            </a:solidFill>
            <a:ln>
              <a:solidFill>
                <a:srgbClr val="FF11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2"/>
                  </a:solidFill>
                </a:rPr>
                <a:t>←貴社の運用に合わせて</a:t>
              </a:r>
              <a:endParaRPr kumimoji="1" lang="en-US" altLang="ja-JP" sz="1400" b="1">
                <a:solidFill>
                  <a:schemeClr val="bg2"/>
                </a:solidFill>
              </a:endParaRPr>
            </a:p>
            <a:p>
              <a:pPr algn="ctr"/>
              <a:r>
                <a:rPr kumimoji="1" lang="ja-JP" altLang="en-US" sz="1400" b="1">
                  <a:solidFill>
                    <a:schemeClr val="bg2"/>
                  </a:solidFill>
                </a:rPr>
                <a:t>編集してください</a:t>
              </a:r>
              <a:endParaRPr kumimoji="1" lang="en-US" altLang="ja-JP" sz="1400" b="1">
                <a:solidFill>
                  <a:schemeClr val="bg2"/>
                </a:solidFill>
              </a:endParaRPr>
            </a:p>
          </p:txBody>
        </p:sp>
        <p:grpSp>
          <p:nvGrpSpPr>
            <p:cNvPr id="8" name="グループ化 7">
              <a:extLst>
                <a:ext uri="{FF2B5EF4-FFF2-40B4-BE49-F238E27FC236}">
                  <a16:creationId xmlns:a16="http://schemas.microsoft.com/office/drawing/2014/main" id="{B94A29D6-BD53-FE48-234E-2D64907240E9}"/>
                </a:ext>
              </a:extLst>
            </p:cNvPr>
            <p:cNvGrpSpPr/>
            <p:nvPr/>
          </p:nvGrpSpPr>
          <p:grpSpPr>
            <a:xfrm>
              <a:off x="5210963" y="2306284"/>
              <a:ext cx="250318" cy="206149"/>
              <a:chOff x="5372888" y="2306284"/>
              <a:chExt cx="512839" cy="422348"/>
            </a:xfrm>
          </p:grpSpPr>
          <p:sp>
            <p:nvSpPr>
              <p:cNvPr id="13" name="正方形/長方形 12">
                <a:extLst>
                  <a:ext uri="{FF2B5EF4-FFF2-40B4-BE49-F238E27FC236}">
                    <a16:creationId xmlns:a16="http://schemas.microsoft.com/office/drawing/2014/main" id="{54500B44-9201-EF42-53C3-D70717D86474}"/>
                  </a:ext>
                </a:extLst>
              </p:cNvPr>
              <p:cNvSpPr/>
              <p:nvPr/>
            </p:nvSpPr>
            <p:spPr>
              <a:xfrm>
                <a:off x="5372888" y="2306284"/>
                <a:ext cx="512839" cy="422348"/>
              </a:xfrm>
              <a:prstGeom prst="rect">
                <a:avLst/>
              </a:prstGeom>
              <a:solidFill>
                <a:schemeClr val="bg2"/>
              </a:solidFill>
              <a:ln>
                <a:solidFill>
                  <a:srgbClr val="FF11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2"/>
                  </a:solidFill>
                </a:endParaRPr>
              </a:p>
            </p:txBody>
          </p:sp>
          <p:pic>
            <p:nvPicPr>
              <p:cNvPr id="14" name="図 13">
                <a:extLst>
                  <a:ext uri="{FF2B5EF4-FFF2-40B4-BE49-F238E27FC236}">
                    <a16:creationId xmlns:a16="http://schemas.microsoft.com/office/drawing/2014/main" id="{EDD59D01-46B4-84BE-6E3E-9FE800BBA7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6908" y="2365058"/>
                <a:ext cx="304800" cy="304800"/>
              </a:xfrm>
              <a:prstGeom prst="rect">
                <a:avLst/>
              </a:prstGeom>
            </p:spPr>
          </p:pic>
        </p:grpSp>
      </p:grpSp>
      <p:sp>
        <p:nvSpPr>
          <p:cNvPr id="17" name="テキスト ボックス 16">
            <a:extLst>
              <a:ext uri="{FF2B5EF4-FFF2-40B4-BE49-F238E27FC236}">
                <a16:creationId xmlns:a16="http://schemas.microsoft.com/office/drawing/2014/main" id="{003AC902-E4E7-4DC3-F4EC-E883F142485D}"/>
              </a:ext>
            </a:extLst>
          </p:cNvPr>
          <p:cNvSpPr txBox="1"/>
          <p:nvPr/>
        </p:nvSpPr>
        <p:spPr>
          <a:xfrm>
            <a:off x="592783" y="5083832"/>
            <a:ext cx="9182282" cy="276999"/>
          </a:xfrm>
          <a:prstGeom prst="rect">
            <a:avLst/>
          </a:prstGeom>
          <a:noFill/>
        </p:spPr>
        <p:txBody>
          <a:bodyPr wrap="square">
            <a:spAutoFit/>
          </a:bodyPr>
          <a:lstStyle/>
          <a:p>
            <a:r>
              <a:rPr kumimoji="1" lang="ja-JP" altLang="en-US" sz="1200" b="1"/>
              <a:t>▼リニューアル後は、インサイズの</a:t>
            </a:r>
            <a:r>
              <a:rPr kumimoji="1" lang="en-US" altLang="ja-JP" sz="1200" b="1"/>
              <a:t>TOP</a:t>
            </a:r>
            <a:r>
              <a:rPr kumimoji="1" lang="ja-JP" altLang="en-US" sz="1200" b="1"/>
              <a:t>画面右上の？マークからもアクセスできます</a:t>
            </a:r>
            <a:endParaRPr lang="ja-JP" altLang="en-US" sz="1200"/>
          </a:p>
        </p:txBody>
      </p:sp>
    </p:spTree>
    <p:extLst>
      <p:ext uri="{BB962C8B-B14F-4D97-AF65-F5344CB8AC3E}">
        <p14:creationId xmlns:p14="http://schemas.microsoft.com/office/powerpoint/2010/main" val="3682744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291C4D4-FAE1-471A-B06F-C150D0BEE67E}"/>
              </a:ext>
            </a:extLst>
          </p:cNvPr>
          <p:cNvSpPr txBox="1"/>
          <p:nvPr/>
        </p:nvSpPr>
        <p:spPr>
          <a:xfrm>
            <a:off x="1520461" y="2828836"/>
            <a:ext cx="6876607" cy="646331"/>
          </a:xfrm>
          <a:prstGeom prst="rect">
            <a:avLst/>
          </a:prstGeom>
          <a:noFill/>
        </p:spPr>
        <p:txBody>
          <a:bodyPr wrap="square" rtlCol="0">
            <a:spAutoFit/>
          </a:bodyPr>
          <a:lstStyle/>
          <a:p>
            <a:pPr algn="ctr">
              <a:defRPr/>
            </a:pPr>
            <a:r>
              <a:rPr lang="ja-JP" altLang="en-US" sz="3600" b="1">
                <a:solidFill>
                  <a:srgbClr val="333333"/>
                </a:solidFill>
                <a:latin typeface="+mn-ea"/>
              </a:rPr>
              <a:t>アンケート機能の変更点</a:t>
            </a:r>
          </a:p>
        </p:txBody>
      </p:sp>
      <p:sp>
        <p:nvSpPr>
          <p:cNvPr id="5" name="スライド番号プレースホルダー 4">
            <a:extLst>
              <a:ext uri="{FF2B5EF4-FFF2-40B4-BE49-F238E27FC236}">
                <a16:creationId xmlns:a16="http://schemas.microsoft.com/office/drawing/2014/main" id="{34B71DC8-6473-F6D5-E507-3F899168DAAD}"/>
              </a:ext>
            </a:extLst>
          </p:cNvPr>
          <p:cNvSpPr>
            <a:spLocks noGrp="1"/>
          </p:cNvSpPr>
          <p:nvPr>
            <p:ph type="sldNum" sz="quarter" idx="10"/>
          </p:nvPr>
        </p:nvSpPr>
        <p:spPr/>
        <p:txBody>
          <a:bodyPr/>
          <a:lstStyle/>
          <a:p>
            <a:fld id="{929A01FC-FF4B-4DB6-8392-0308938ABF67}" type="slidenum">
              <a:rPr kumimoji="1" lang="ja-JP" altLang="en-US" smtClean="0"/>
              <a:pPr/>
              <a:t>24</a:t>
            </a:fld>
            <a:endParaRPr kumimoji="1" lang="ja-JP" altLang="en-US"/>
          </a:p>
        </p:txBody>
      </p:sp>
    </p:spTree>
    <p:extLst>
      <p:ext uri="{BB962C8B-B14F-4D97-AF65-F5344CB8AC3E}">
        <p14:creationId xmlns:p14="http://schemas.microsoft.com/office/powerpoint/2010/main" val="674935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9B584A2D-2C74-E343-DF16-21C680C0C1A9}"/>
              </a:ext>
            </a:extLst>
          </p:cNvPr>
          <p:cNvSpPr txBox="1"/>
          <p:nvPr/>
        </p:nvSpPr>
        <p:spPr>
          <a:xfrm>
            <a:off x="324000" y="1324906"/>
            <a:ext cx="9060634" cy="1645259"/>
          </a:xfrm>
          <a:prstGeom prst="rect">
            <a:avLst/>
          </a:prstGeom>
          <a:noFill/>
        </p:spPr>
        <p:txBody>
          <a:bodyPr wrap="square">
            <a:spAutoFit/>
          </a:bodyPr>
          <a:lstStyle/>
          <a:p>
            <a:pPr marL="285750" indent="-285750">
              <a:lnSpc>
                <a:spcPct val="130000"/>
              </a:lnSpc>
              <a:spcBef>
                <a:spcPts val="2400"/>
              </a:spcBef>
              <a:buFont typeface="Wingdings" panose="05000000000000000000" pitchFamily="2" charset="2"/>
              <a:buChar char="l"/>
            </a:pPr>
            <a:r>
              <a:rPr kumimoji="1" lang="ja-JP" altLang="en-US" sz="1600" b="1">
                <a:latin typeface="Yu Gothic" panose="020B0400000000000000" pitchFamily="34" charset="-128"/>
                <a:ea typeface="Yu Gothic" panose="020B0400000000000000" pitchFamily="34" charset="-128"/>
              </a:rPr>
              <a:t>アンケート実施～回答～結果閲覧までの、</a:t>
            </a:r>
            <a:r>
              <a:rPr kumimoji="1" lang="ja-JP" altLang="en-US" sz="1600" b="1">
                <a:highlight>
                  <a:srgbClr val="FFFF00"/>
                </a:highlight>
                <a:latin typeface="Yu Gothic" panose="020B0400000000000000" pitchFamily="34" charset="-128"/>
                <a:ea typeface="Yu Gothic" panose="020B0400000000000000" pitchFamily="34" charset="-128"/>
              </a:rPr>
              <a:t>利用の流れは変わりません</a:t>
            </a:r>
            <a:r>
              <a:rPr kumimoji="1" lang="ja-JP" altLang="en-US" sz="1600" b="1">
                <a:latin typeface="Yu Gothic" panose="020B0400000000000000" pitchFamily="34" charset="-128"/>
                <a:ea typeface="Yu Gothic" panose="020B0400000000000000" pitchFamily="34" charset="-128"/>
              </a:rPr>
              <a:t>。</a:t>
            </a:r>
            <a:endParaRPr kumimoji="1" lang="en-US" altLang="ja-JP" sz="1600" b="1">
              <a:latin typeface="Yu Gothic" panose="020B0400000000000000" pitchFamily="34" charset="-128"/>
              <a:ea typeface="Yu Gothic" panose="020B0400000000000000" pitchFamily="34" charset="-128"/>
            </a:endParaRPr>
          </a:p>
          <a:p>
            <a:pPr marL="285750" indent="-285750">
              <a:lnSpc>
                <a:spcPct val="130000"/>
              </a:lnSpc>
              <a:spcBef>
                <a:spcPts val="2400"/>
              </a:spcBef>
              <a:buFont typeface="Wingdings" panose="05000000000000000000" pitchFamily="2" charset="2"/>
              <a:buChar char="l"/>
            </a:pPr>
            <a:r>
              <a:rPr kumimoji="1" lang="ja-JP" altLang="en-US" sz="1600" b="1">
                <a:latin typeface="Yu Gothic" panose="020B0400000000000000" pitchFamily="34" charset="-128"/>
                <a:ea typeface="Yu Gothic" panose="020B0400000000000000" pitchFamily="34" charset="-128"/>
              </a:rPr>
              <a:t>パーソナルレポート・面談レポートなど</a:t>
            </a:r>
            <a:r>
              <a:rPr kumimoji="1" lang="ja-JP" altLang="en-US" sz="1600" b="1">
                <a:highlight>
                  <a:srgbClr val="FFFF00"/>
                </a:highlight>
                <a:latin typeface="Yu Gothic" panose="020B0400000000000000" pitchFamily="34" charset="-128"/>
                <a:ea typeface="Yu Gothic" panose="020B0400000000000000" pitchFamily="34" charset="-128"/>
              </a:rPr>
              <a:t>アンケート結果のアウトプット</a:t>
            </a:r>
            <a:r>
              <a:rPr kumimoji="1" lang="ja-JP" altLang="en-US" sz="1600" b="1">
                <a:latin typeface="Yu Gothic" panose="020B0400000000000000" pitchFamily="34" charset="-128"/>
                <a:ea typeface="Yu Gothic" panose="020B0400000000000000" pitchFamily="34" charset="-128"/>
              </a:rPr>
              <a:t>は変わりません。</a:t>
            </a:r>
            <a:endParaRPr kumimoji="1" lang="en-US" altLang="ja-JP" sz="1600" b="1">
              <a:latin typeface="Yu Gothic" panose="020B0400000000000000" pitchFamily="34" charset="-128"/>
              <a:ea typeface="Yu Gothic" panose="020B0400000000000000" pitchFamily="34" charset="-128"/>
            </a:endParaRPr>
          </a:p>
          <a:p>
            <a:pPr marL="285750" indent="-285750">
              <a:lnSpc>
                <a:spcPct val="130000"/>
              </a:lnSpc>
              <a:spcBef>
                <a:spcPts val="2400"/>
              </a:spcBef>
              <a:buFont typeface="Wingdings" panose="05000000000000000000" pitchFamily="2" charset="2"/>
              <a:buChar char="l"/>
            </a:pPr>
            <a:r>
              <a:rPr kumimoji="1" lang="ja-JP" altLang="en-US" sz="1600" b="1">
                <a:solidFill>
                  <a:schemeClr val="tx1"/>
                </a:solidFill>
                <a:highlight>
                  <a:srgbClr val="FFFF00"/>
                </a:highlight>
                <a:latin typeface="Yu Gothic" panose="020B0400000000000000" pitchFamily="34" charset="-128"/>
                <a:ea typeface="Yu Gothic" panose="020B0400000000000000" pitchFamily="34" charset="-128"/>
              </a:rPr>
              <a:t>過去のデータは引き継がれ</a:t>
            </a:r>
            <a:r>
              <a:rPr kumimoji="1" lang="ja-JP" altLang="en-US" sz="1600" b="1">
                <a:solidFill>
                  <a:schemeClr val="tx1"/>
                </a:solidFill>
                <a:latin typeface="Yu Gothic" panose="020B0400000000000000" pitchFamily="34" charset="-128"/>
                <a:ea typeface="Yu Gothic" panose="020B0400000000000000" pitchFamily="34" charset="-128"/>
              </a:rPr>
              <a:t>、これまで通り結果を閲覧することができます。</a:t>
            </a:r>
            <a:endParaRPr kumimoji="1" lang="en-US" altLang="ja-JP" sz="1600" b="1">
              <a:solidFill>
                <a:schemeClr val="tx1"/>
              </a:solidFill>
              <a:latin typeface="Yu Gothic" panose="020B0400000000000000" pitchFamily="34" charset="-128"/>
              <a:ea typeface="Yu Gothic" panose="020B0400000000000000" pitchFamily="34" charset="-128"/>
            </a:endParaRPr>
          </a:p>
        </p:txBody>
      </p:sp>
      <p:sp>
        <p:nvSpPr>
          <p:cNvPr id="4" name="タイトル 3">
            <a:extLst>
              <a:ext uri="{FF2B5EF4-FFF2-40B4-BE49-F238E27FC236}">
                <a16:creationId xmlns:a16="http://schemas.microsoft.com/office/drawing/2014/main" id="{9866DE99-A7D7-EA38-2C91-2A2A3A851C15}"/>
              </a:ext>
            </a:extLst>
          </p:cNvPr>
          <p:cNvSpPr>
            <a:spLocks noGrp="1"/>
          </p:cNvSpPr>
          <p:nvPr>
            <p:ph type="title"/>
          </p:nvPr>
        </p:nvSpPr>
        <p:spPr/>
        <p:txBody>
          <a:bodyPr/>
          <a:lstStyle/>
          <a:p>
            <a:pPr>
              <a:lnSpc>
                <a:spcPct val="130000"/>
              </a:lnSpc>
            </a:pPr>
            <a:r>
              <a:rPr lang="ja-JP" altLang="en-US"/>
              <a:t>画面は変わりますが、基本の使い方は変わりません</a:t>
            </a:r>
            <a:endParaRPr lang="en-US" altLang="ja-JP"/>
          </a:p>
        </p:txBody>
      </p:sp>
      <p:sp>
        <p:nvSpPr>
          <p:cNvPr id="15" name="テキスト ボックス 14">
            <a:extLst>
              <a:ext uri="{FF2B5EF4-FFF2-40B4-BE49-F238E27FC236}">
                <a16:creationId xmlns:a16="http://schemas.microsoft.com/office/drawing/2014/main" id="{B2863AB2-EB92-2774-9483-C4B70E609C57}"/>
              </a:ext>
            </a:extLst>
          </p:cNvPr>
          <p:cNvSpPr txBox="1"/>
          <p:nvPr/>
        </p:nvSpPr>
        <p:spPr>
          <a:xfrm>
            <a:off x="324001" y="3848869"/>
            <a:ext cx="9254102" cy="1684225"/>
          </a:xfrm>
          <a:prstGeom prst="rect">
            <a:avLst/>
          </a:prstGeom>
          <a:solidFill>
            <a:schemeClr val="accent1"/>
          </a:solidFill>
        </p:spPr>
        <p:txBody>
          <a:bodyPr wrap="square" anchor="ctr">
            <a:noAutofit/>
          </a:bodyPr>
          <a:lstStyle/>
          <a:p>
            <a:pPr>
              <a:lnSpc>
                <a:spcPct val="130000"/>
              </a:lnSpc>
            </a:pPr>
            <a:r>
              <a:rPr kumimoji="1" lang="ja-JP" altLang="en-US" sz="2000" b="1">
                <a:solidFill>
                  <a:schemeClr val="bg2"/>
                </a:solidFill>
                <a:latin typeface="Yu Gothic" panose="020B0400000000000000" pitchFamily="34" charset="-128"/>
                <a:ea typeface="Yu Gothic" panose="020B0400000000000000" pitchFamily="34" charset="-128"/>
              </a:rPr>
              <a:t>①回答依頼メールが送られたら</a:t>
            </a:r>
            <a:r>
              <a:rPr kumimoji="1" lang="ja-JP" altLang="en-US" sz="2000" b="1" u="sng">
                <a:solidFill>
                  <a:schemeClr val="bg2"/>
                </a:solidFill>
                <a:latin typeface="Yu Gothic" panose="020B0400000000000000" pitchFamily="34" charset="-128"/>
                <a:ea typeface="Yu Gothic" panose="020B0400000000000000" pitchFamily="34" charset="-128"/>
              </a:rPr>
              <a:t>回答</a:t>
            </a:r>
            <a:r>
              <a:rPr kumimoji="1" lang="ja-JP" altLang="en-US" sz="2000" b="1">
                <a:solidFill>
                  <a:schemeClr val="bg2"/>
                </a:solidFill>
                <a:latin typeface="Yu Gothic" panose="020B0400000000000000" pitchFamily="34" charset="-128"/>
                <a:ea typeface="Yu Gothic" panose="020B0400000000000000" pitchFamily="34" charset="-128"/>
              </a:rPr>
              <a:t>を、</a:t>
            </a:r>
            <a:br>
              <a:rPr kumimoji="1" lang="en-US" altLang="ja-JP" sz="2000" b="1">
                <a:solidFill>
                  <a:schemeClr val="bg2"/>
                </a:solidFill>
                <a:latin typeface="Yu Gothic" panose="020B0400000000000000" pitchFamily="34" charset="-128"/>
                <a:ea typeface="Yu Gothic" panose="020B0400000000000000" pitchFamily="34" charset="-128"/>
              </a:rPr>
            </a:br>
            <a:r>
              <a:rPr kumimoji="1" lang="ja-JP" altLang="en-US" sz="2000" b="1">
                <a:solidFill>
                  <a:schemeClr val="bg2"/>
                </a:solidFill>
                <a:latin typeface="Yu Gothic" panose="020B0400000000000000" pitchFamily="34" charset="-128"/>
                <a:ea typeface="Yu Gothic" panose="020B0400000000000000" pitchFamily="34" charset="-128"/>
              </a:rPr>
              <a:t>②結果通知メールが送られたら</a:t>
            </a:r>
            <a:r>
              <a:rPr kumimoji="1" lang="ja-JP" altLang="en-US" sz="2000" b="1" u="sng">
                <a:solidFill>
                  <a:schemeClr val="bg2"/>
                </a:solidFill>
                <a:latin typeface="Yu Gothic" panose="020B0400000000000000" pitchFamily="34" charset="-128"/>
                <a:ea typeface="Yu Gothic" panose="020B0400000000000000" pitchFamily="34" charset="-128"/>
              </a:rPr>
              <a:t>レポートを確認のうえ、上司との</a:t>
            </a:r>
            <a:r>
              <a:rPr kumimoji="1" lang="en-US" altLang="ja-JP" sz="2000" b="1" u="sng">
                <a:solidFill>
                  <a:schemeClr val="bg2"/>
                </a:solidFill>
                <a:latin typeface="Yu Gothic" panose="020B0400000000000000" pitchFamily="34" charset="-128"/>
                <a:ea typeface="Yu Gothic" panose="020B0400000000000000" pitchFamily="34" charset="-128"/>
              </a:rPr>
              <a:t>1on1</a:t>
            </a:r>
            <a:r>
              <a:rPr kumimoji="1" lang="ja-JP" altLang="en-US" sz="2000" b="1">
                <a:solidFill>
                  <a:schemeClr val="bg2"/>
                </a:solidFill>
                <a:latin typeface="Yu Gothic" panose="020B0400000000000000" pitchFamily="34" charset="-128"/>
                <a:ea typeface="Yu Gothic" panose="020B0400000000000000" pitchFamily="34" charset="-128"/>
              </a:rPr>
              <a:t>を</a:t>
            </a:r>
            <a:endParaRPr kumimoji="1" lang="en-US" altLang="ja-JP" sz="2000" b="1">
              <a:solidFill>
                <a:schemeClr val="bg2"/>
              </a:solidFill>
              <a:latin typeface="Yu Gothic" panose="020B0400000000000000" pitchFamily="34" charset="-128"/>
              <a:ea typeface="Yu Gothic" panose="020B0400000000000000" pitchFamily="34" charset="-128"/>
            </a:endParaRPr>
          </a:p>
          <a:p>
            <a:pPr>
              <a:lnSpc>
                <a:spcPct val="130000"/>
              </a:lnSpc>
            </a:pPr>
            <a:r>
              <a:rPr kumimoji="1" lang="ja-JP" altLang="en-US" sz="2000" b="1">
                <a:solidFill>
                  <a:schemeClr val="bg2"/>
                </a:solidFill>
                <a:latin typeface="Yu Gothic" panose="020B0400000000000000" pitchFamily="34" charset="-128"/>
                <a:ea typeface="Yu Gothic" panose="020B0400000000000000" pitchFamily="34" charset="-128"/>
              </a:rPr>
              <a:t>お願いいたします。</a:t>
            </a:r>
            <a:endParaRPr kumimoji="1" lang="en-US" altLang="ja-JP" sz="2000" b="1">
              <a:solidFill>
                <a:schemeClr val="bg2"/>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826140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F80B3242-89B6-A99F-0DE3-C36C23A40A80}"/>
              </a:ext>
            </a:extLst>
          </p:cNvPr>
          <p:cNvSpPr/>
          <p:nvPr/>
        </p:nvSpPr>
        <p:spPr>
          <a:xfrm>
            <a:off x="2609518" y="812056"/>
            <a:ext cx="7180868" cy="2443523"/>
          </a:xfrm>
          <a:prstGeom prst="rect">
            <a:avLst/>
          </a:prstGeom>
          <a:solidFill>
            <a:schemeClr val="bg1">
              <a:lumMod val="20000"/>
              <a:lumOff val="80000"/>
            </a:schemeClr>
          </a:solidFill>
          <a:ln>
            <a:solidFill>
              <a:schemeClr val="bg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049391D7-CCBA-C2D2-9EF1-396796A15397}"/>
              </a:ext>
            </a:extLst>
          </p:cNvPr>
          <p:cNvSpPr/>
          <p:nvPr/>
        </p:nvSpPr>
        <p:spPr>
          <a:xfrm>
            <a:off x="256719" y="812056"/>
            <a:ext cx="1650535" cy="2443523"/>
          </a:xfrm>
          <a:prstGeom prst="rect">
            <a:avLst/>
          </a:prstGeom>
          <a:solidFill>
            <a:schemeClr val="bg1">
              <a:lumMod val="20000"/>
              <a:lumOff val="80000"/>
            </a:schemeClr>
          </a:solidFill>
          <a:ln>
            <a:solidFill>
              <a:schemeClr val="bg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3">
            <a:extLst>
              <a:ext uri="{FF2B5EF4-FFF2-40B4-BE49-F238E27FC236}">
                <a16:creationId xmlns:a16="http://schemas.microsoft.com/office/drawing/2014/main" id="{9866DE99-A7D7-EA38-2C91-2A2A3A851C15}"/>
              </a:ext>
            </a:extLst>
          </p:cNvPr>
          <p:cNvSpPr>
            <a:spLocks noGrp="1"/>
          </p:cNvSpPr>
          <p:nvPr>
            <p:ph type="title"/>
          </p:nvPr>
        </p:nvSpPr>
        <p:spPr/>
        <p:txBody>
          <a:bodyPr/>
          <a:lstStyle/>
          <a:p>
            <a:r>
              <a:rPr lang="ja-JP" altLang="en-US" dirty="0"/>
              <a:t>参考）レポート閲覧手順　</a:t>
            </a:r>
            <a:r>
              <a:rPr lang="en-US" altLang="ja-JP" dirty="0"/>
              <a:t>※</a:t>
            </a:r>
            <a:r>
              <a:rPr lang="ja-JP" altLang="en-US" dirty="0"/>
              <a:t>これまでと変更ありません</a:t>
            </a:r>
          </a:p>
        </p:txBody>
      </p:sp>
      <p:pic>
        <p:nvPicPr>
          <p:cNvPr id="3" name="図 2">
            <a:extLst>
              <a:ext uri="{FF2B5EF4-FFF2-40B4-BE49-F238E27FC236}">
                <a16:creationId xmlns:a16="http://schemas.microsoft.com/office/drawing/2014/main" id="{DAAD4CB7-3917-93A7-A743-676FE5AB7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829" y="1724338"/>
            <a:ext cx="1004314" cy="1004314"/>
          </a:xfrm>
          <a:prstGeom prst="rect">
            <a:avLst/>
          </a:prstGeom>
        </p:spPr>
      </p:pic>
      <p:sp>
        <p:nvSpPr>
          <p:cNvPr id="8" name="テキスト ボックス 7">
            <a:extLst>
              <a:ext uri="{FF2B5EF4-FFF2-40B4-BE49-F238E27FC236}">
                <a16:creationId xmlns:a16="http://schemas.microsoft.com/office/drawing/2014/main" id="{E9CCBC37-4514-E0C1-043C-4A021FC997E0}"/>
              </a:ext>
            </a:extLst>
          </p:cNvPr>
          <p:cNvSpPr txBox="1"/>
          <p:nvPr/>
        </p:nvSpPr>
        <p:spPr>
          <a:xfrm>
            <a:off x="256719" y="886314"/>
            <a:ext cx="1650535" cy="523220"/>
          </a:xfrm>
          <a:prstGeom prst="rect">
            <a:avLst/>
          </a:prstGeom>
          <a:noFill/>
        </p:spPr>
        <p:txBody>
          <a:bodyPr wrap="square" rtlCol="0">
            <a:spAutoFit/>
          </a:bodyPr>
          <a:lstStyle>
            <a:defPPr>
              <a:defRPr lang="en-US"/>
            </a:defPPr>
            <a:lvl1pPr>
              <a:defRPr kumimoji="1" sz="1400" b="1"/>
            </a:lvl1pPr>
          </a:lstStyle>
          <a:p>
            <a:pPr algn="ctr"/>
            <a:r>
              <a:rPr lang="ja-JP" altLang="en-US" dirty="0"/>
              <a:t>結果通知メールの</a:t>
            </a:r>
            <a:br>
              <a:rPr lang="en-US" altLang="ja-JP" dirty="0"/>
            </a:br>
            <a:r>
              <a:rPr lang="ja-JP" altLang="en-US" dirty="0"/>
              <a:t>リンクをクリック</a:t>
            </a:r>
          </a:p>
        </p:txBody>
      </p:sp>
      <p:grpSp>
        <p:nvGrpSpPr>
          <p:cNvPr id="17" name="グループ化 16">
            <a:extLst>
              <a:ext uri="{FF2B5EF4-FFF2-40B4-BE49-F238E27FC236}">
                <a16:creationId xmlns:a16="http://schemas.microsoft.com/office/drawing/2014/main" id="{B59CDF1A-CBFE-9344-6993-AC3A8FA976AF}"/>
              </a:ext>
            </a:extLst>
          </p:cNvPr>
          <p:cNvGrpSpPr/>
          <p:nvPr/>
        </p:nvGrpSpPr>
        <p:grpSpPr>
          <a:xfrm>
            <a:off x="2736138" y="1273721"/>
            <a:ext cx="6976189" cy="1926679"/>
            <a:chOff x="1908416" y="729811"/>
            <a:chExt cx="7803912" cy="2155279"/>
          </a:xfrm>
        </p:grpSpPr>
        <p:grpSp>
          <p:nvGrpSpPr>
            <p:cNvPr id="9" name="グループ化 8">
              <a:extLst>
                <a:ext uri="{FF2B5EF4-FFF2-40B4-BE49-F238E27FC236}">
                  <a16:creationId xmlns:a16="http://schemas.microsoft.com/office/drawing/2014/main" id="{D86A6EC3-7B4F-38B1-587F-D73523F3F532}"/>
                </a:ext>
              </a:extLst>
            </p:cNvPr>
            <p:cNvGrpSpPr/>
            <p:nvPr/>
          </p:nvGrpSpPr>
          <p:grpSpPr>
            <a:xfrm>
              <a:off x="1908416" y="729811"/>
              <a:ext cx="7800873" cy="2155279"/>
              <a:chOff x="444493" y="2845676"/>
              <a:chExt cx="10269383" cy="2837296"/>
            </a:xfrm>
          </p:grpSpPr>
          <p:pic>
            <p:nvPicPr>
              <p:cNvPr id="11" name="図 10">
                <a:extLst>
                  <a:ext uri="{FF2B5EF4-FFF2-40B4-BE49-F238E27FC236}">
                    <a16:creationId xmlns:a16="http://schemas.microsoft.com/office/drawing/2014/main" id="{7F5F540C-3961-9DDD-E324-281A936EF00C}"/>
                  </a:ext>
                </a:extLst>
              </p:cNvPr>
              <p:cNvPicPr>
                <a:picLocks noChangeAspect="1"/>
              </p:cNvPicPr>
              <p:nvPr/>
            </p:nvPicPr>
            <p:blipFill rotWithShape="1">
              <a:blip r:embed="rId4"/>
              <a:srcRect b="20151"/>
              <a:stretch/>
            </p:blipFill>
            <p:spPr>
              <a:xfrm>
                <a:off x="444493" y="2845676"/>
                <a:ext cx="10269383" cy="2837296"/>
              </a:xfrm>
              <a:prstGeom prst="rect">
                <a:avLst/>
              </a:prstGeom>
              <a:ln>
                <a:solidFill>
                  <a:schemeClr val="bg1"/>
                </a:solidFill>
              </a:ln>
            </p:spPr>
          </p:pic>
          <p:pic>
            <p:nvPicPr>
              <p:cNvPr id="12" name="図 11">
                <a:extLst>
                  <a:ext uri="{FF2B5EF4-FFF2-40B4-BE49-F238E27FC236}">
                    <a16:creationId xmlns:a16="http://schemas.microsoft.com/office/drawing/2014/main" id="{67C239A8-0F5A-754E-7674-4AC84872281A}"/>
                  </a:ext>
                </a:extLst>
              </p:cNvPr>
              <p:cNvPicPr>
                <a:picLocks noChangeAspect="1"/>
              </p:cNvPicPr>
              <p:nvPr/>
            </p:nvPicPr>
            <p:blipFill>
              <a:blip r:embed="rId5"/>
              <a:stretch>
                <a:fillRect/>
              </a:stretch>
            </p:blipFill>
            <p:spPr>
              <a:xfrm>
                <a:off x="3038389" y="3016168"/>
                <a:ext cx="6646069" cy="492919"/>
              </a:xfrm>
              <a:prstGeom prst="rect">
                <a:avLst/>
              </a:prstGeom>
            </p:spPr>
          </p:pic>
          <p:pic>
            <p:nvPicPr>
              <p:cNvPr id="13" name="図 12">
                <a:extLst>
                  <a:ext uri="{FF2B5EF4-FFF2-40B4-BE49-F238E27FC236}">
                    <a16:creationId xmlns:a16="http://schemas.microsoft.com/office/drawing/2014/main" id="{6B7640AC-19C2-0980-0C6F-7E5802AED26E}"/>
                  </a:ext>
                </a:extLst>
              </p:cNvPr>
              <p:cNvPicPr>
                <a:picLocks noChangeAspect="1"/>
              </p:cNvPicPr>
              <p:nvPr/>
            </p:nvPicPr>
            <p:blipFill>
              <a:blip r:embed="rId6"/>
              <a:stretch>
                <a:fillRect/>
              </a:stretch>
            </p:blipFill>
            <p:spPr>
              <a:xfrm>
                <a:off x="1478672" y="3622212"/>
                <a:ext cx="3400425" cy="157163"/>
              </a:xfrm>
              <a:prstGeom prst="rect">
                <a:avLst/>
              </a:prstGeom>
            </p:spPr>
          </p:pic>
          <p:sp>
            <p:nvSpPr>
              <p:cNvPr id="14" name="正方形/長方形 13">
                <a:extLst>
                  <a:ext uri="{FF2B5EF4-FFF2-40B4-BE49-F238E27FC236}">
                    <a16:creationId xmlns:a16="http://schemas.microsoft.com/office/drawing/2014/main" id="{AB31E3AA-7859-2B79-6FB8-5FCB92CA74DA}"/>
                  </a:ext>
                </a:extLst>
              </p:cNvPr>
              <p:cNvSpPr/>
              <p:nvPr/>
            </p:nvSpPr>
            <p:spPr>
              <a:xfrm>
                <a:off x="644383" y="5034075"/>
                <a:ext cx="2178844" cy="25133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700" dirty="0">
                    <a:solidFill>
                      <a:schemeClr val="tx1"/>
                    </a:solidFill>
                  </a:rPr>
                  <a:t>第</a:t>
                </a:r>
                <a:r>
                  <a:rPr lang="en-US" altLang="ja-JP" sz="700" dirty="0">
                    <a:solidFill>
                      <a:schemeClr val="tx1"/>
                    </a:solidFill>
                  </a:rPr>
                  <a:t>14</a:t>
                </a:r>
                <a:r>
                  <a:rPr lang="ja-JP" altLang="en-US" sz="700" dirty="0">
                    <a:solidFill>
                      <a:schemeClr val="tx1"/>
                    </a:solidFill>
                  </a:rPr>
                  <a:t>回</a:t>
                </a:r>
                <a:r>
                  <a:rPr lang="en-US" altLang="ja-JP" sz="700" dirty="0">
                    <a:solidFill>
                      <a:schemeClr val="tx1"/>
                    </a:solidFill>
                  </a:rPr>
                  <a:t>(2024</a:t>
                </a:r>
                <a:r>
                  <a:rPr lang="ja-JP" altLang="en-US" sz="700" dirty="0">
                    <a:solidFill>
                      <a:schemeClr val="tx1"/>
                    </a:solidFill>
                  </a:rPr>
                  <a:t>年</a:t>
                </a:r>
                <a:r>
                  <a:rPr lang="en-US" altLang="ja-JP" sz="700" dirty="0">
                    <a:solidFill>
                      <a:schemeClr val="tx1"/>
                    </a:solidFill>
                  </a:rPr>
                  <a:t>5</a:t>
                </a:r>
                <a:r>
                  <a:rPr lang="ja-JP" altLang="en-US" sz="700" dirty="0">
                    <a:solidFill>
                      <a:schemeClr val="tx1"/>
                    </a:solidFill>
                  </a:rPr>
                  <a:t>月</a:t>
                </a:r>
                <a:r>
                  <a:rPr lang="en-US" altLang="ja-JP" sz="700" dirty="0">
                    <a:solidFill>
                      <a:schemeClr val="tx1"/>
                    </a:solidFill>
                  </a:rPr>
                  <a:t>)</a:t>
                </a:r>
                <a:endParaRPr kumimoji="1" lang="ja-JP" altLang="en-US" sz="700" dirty="0">
                  <a:solidFill>
                    <a:schemeClr val="tx1"/>
                  </a:solidFill>
                </a:endParaRPr>
              </a:p>
            </p:txBody>
          </p:sp>
        </p:grpSp>
        <p:sp>
          <p:nvSpPr>
            <p:cNvPr id="15" name="正方形/長方形 14">
              <a:extLst>
                <a:ext uri="{FF2B5EF4-FFF2-40B4-BE49-F238E27FC236}">
                  <a16:creationId xmlns:a16="http://schemas.microsoft.com/office/drawing/2014/main" id="{C5E540B5-E918-6C7C-7AFE-017C87722212}"/>
                </a:ext>
              </a:extLst>
            </p:cNvPr>
            <p:cNvSpPr/>
            <p:nvPr/>
          </p:nvSpPr>
          <p:spPr>
            <a:xfrm>
              <a:off x="2933828" y="867930"/>
              <a:ext cx="378898" cy="27806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4E7CE044-786C-60F4-4DDD-8C4ACD43E309}"/>
                </a:ext>
              </a:extLst>
            </p:cNvPr>
            <p:cNvPicPr>
              <a:picLocks noChangeAspect="1"/>
            </p:cNvPicPr>
            <p:nvPr/>
          </p:nvPicPr>
          <p:blipFill rotWithShape="1">
            <a:blip r:embed="rId4"/>
            <a:srcRect l="83450" t="79153" b="12410"/>
            <a:stretch/>
          </p:blipFill>
          <p:spPr>
            <a:xfrm>
              <a:off x="8416328" y="2368522"/>
              <a:ext cx="1296000" cy="228600"/>
            </a:xfrm>
            <a:prstGeom prst="rect">
              <a:avLst/>
            </a:prstGeom>
          </p:spPr>
        </p:pic>
      </p:grpSp>
      <p:sp>
        <p:nvSpPr>
          <p:cNvPr id="18" name="テキスト ボックス 17">
            <a:extLst>
              <a:ext uri="{FF2B5EF4-FFF2-40B4-BE49-F238E27FC236}">
                <a16:creationId xmlns:a16="http://schemas.microsoft.com/office/drawing/2014/main" id="{82120631-AA7A-B6EC-6067-232798543AB2}"/>
              </a:ext>
            </a:extLst>
          </p:cNvPr>
          <p:cNvSpPr txBox="1"/>
          <p:nvPr/>
        </p:nvSpPr>
        <p:spPr>
          <a:xfrm>
            <a:off x="1909972" y="1964885"/>
            <a:ext cx="686405" cy="523220"/>
          </a:xfrm>
          <a:prstGeom prst="rect">
            <a:avLst/>
          </a:prstGeom>
          <a:noFill/>
        </p:spPr>
        <p:txBody>
          <a:bodyPr wrap="square" rtlCol="0">
            <a:spAutoFit/>
          </a:bodyPr>
          <a:lstStyle/>
          <a:p>
            <a:r>
              <a:rPr kumimoji="1" lang="en-US" altLang="ja-JP" sz="2800" b="1" dirty="0"/>
              <a:t>OR</a:t>
            </a:r>
            <a:endParaRPr kumimoji="1" lang="ja-JP" altLang="en-US" sz="2800" b="1" dirty="0"/>
          </a:p>
        </p:txBody>
      </p:sp>
      <p:sp>
        <p:nvSpPr>
          <p:cNvPr id="19" name="テキスト ボックス 18">
            <a:extLst>
              <a:ext uri="{FF2B5EF4-FFF2-40B4-BE49-F238E27FC236}">
                <a16:creationId xmlns:a16="http://schemas.microsoft.com/office/drawing/2014/main" id="{057F682B-8CBE-F54B-8E8E-70B707727A5E}"/>
              </a:ext>
            </a:extLst>
          </p:cNvPr>
          <p:cNvSpPr txBox="1"/>
          <p:nvPr/>
        </p:nvSpPr>
        <p:spPr>
          <a:xfrm>
            <a:off x="2736138" y="888309"/>
            <a:ext cx="6973472" cy="307777"/>
          </a:xfrm>
          <a:prstGeom prst="rect">
            <a:avLst/>
          </a:prstGeom>
          <a:noFill/>
        </p:spPr>
        <p:txBody>
          <a:bodyPr wrap="square" rtlCol="0">
            <a:spAutoFit/>
          </a:bodyPr>
          <a:lstStyle/>
          <a:p>
            <a:pPr algn="ctr"/>
            <a:r>
              <a:rPr kumimoji="1" lang="ja-JP" altLang="en-US" sz="1400" b="1" dirty="0"/>
              <a:t>トップページの［アンケート］→［結果を見る］をクリック</a:t>
            </a:r>
          </a:p>
        </p:txBody>
      </p:sp>
      <p:grpSp>
        <p:nvGrpSpPr>
          <p:cNvPr id="44" name="グループ化 43">
            <a:extLst>
              <a:ext uri="{FF2B5EF4-FFF2-40B4-BE49-F238E27FC236}">
                <a16:creationId xmlns:a16="http://schemas.microsoft.com/office/drawing/2014/main" id="{A5780440-5402-F96A-CEC3-918DB43CCDC2}"/>
              </a:ext>
            </a:extLst>
          </p:cNvPr>
          <p:cNvGrpSpPr/>
          <p:nvPr/>
        </p:nvGrpSpPr>
        <p:grpSpPr>
          <a:xfrm>
            <a:off x="651920" y="3727710"/>
            <a:ext cx="8602160" cy="2685371"/>
            <a:chOff x="2544726" y="171984"/>
            <a:chExt cx="8602160" cy="2685371"/>
          </a:xfrm>
        </p:grpSpPr>
        <p:pic>
          <p:nvPicPr>
            <p:cNvPr id="45" name="図 44">
              <a:extLst>
                <a:ext uri="{FF2B5EF4-FFF2-40B4-BE49-F238E27FC236}">
                  <a16:creationId xmlns:a16="http://schemas.microsoft.com/office/drawing/2014/main" id="{A97C308B-1717-2862-CE89-7AD4FC48F777}"/>
                </a:ext>
              </a:extLst>
            </p:cNvPr>
            <p:cNvPicPr>
              <a:picLocks noChangeAspect="1"/>
            </p:cNvPicPr>
            <p:nvPr/>
          </p:nvPicPr>
          <p:blipFill rotWithShape="1">
            <a:blip r:embed="rId7"/>
            <a:srcRect l="14101" t="8226" r="32563" b="76883"/>
            <a:stretch/>
          </p:blipFill>
          <p:spPr>
            <a:xfrm>
              <a:off x="2544726" y="662026"/>
              <a:ext cx="4179541" cy="2195329"/>
            </a:xfrm>
            <a:prstGeom prst="rect">
              <a:avLst/>
            </a:prstGeom>
            <a:ln>
              <a:solidFill>
                <a:sysClr val="window" lastClr="FFFFFF">
                  <a:lumMod val="50000"/>
                </a:sysClr>
              </a:solidFill>
            </a:ln>
            <a:effectLst/>
          </p:spPr>
        </p:pic>
        <p:pic>
          <p:nvPicPr>
            <p:cNvPr id="46" name="図 45">
              <a:extLst>
                <a:ext uri="{FF2B5EF4-FFF2-40B4-BE49-F238E27FC236}">
                  <a16:creationId xmlns:a16="http://schemas.microsoft.com/office/drawing/2014/main" id="{E345EB46-9AFB-AD5F-46D9-767B265D8DBF}"/>
                </a:ext>
              </a:extLst>
            </p:cNvPr>
            <p:cNvPicPr>
              <a:picLocks noChangeAspect="1"/>
            </p:cNvPicPr>
            <p:nvPr/>
          </p:nvPicPr>
          <p:blipFill rotWithShape="1">
            <a:blip r:embed="rId8"/>
            <a:srcRect l="13981" t="5929" r="32904" b="83380"/>
            <a:stretch/>
          </p:blipFill>
          <p:spPr>
            <a:xfrm>
              <a:off x="6967345" y="661372"/>
              <a:ext cx="4179541" cy="2195329"/>
            </a:xfrm>
            <a:prstGeom prst="rect">
              <a:avLst/>
            </a:prstGeom>
            <a:ln>
              <a:solidFill>
                <a:sysClr val="window" lastClr="FFFFFF">
                  <a:lumMod val="50000"/>
                </a:sysClr>
              </a:solidFill>
            </a:ln>
            <a:effectLst/>
          </p:spPr>
        </p:pic>
        <p:sp>
          <p:nvSpPr>
            <p:cNvPr id="47" name="四角形: 角を丸くする 46">
              <a:extLst>
                <a:ext uri="{FF2B5EF4-FFF2-40B4-BE49-F238E27FC236}">
                  <a16:creationId xmlns:a16="http://schemas.microsoft.com/office/drawing/2014/main" id="{B765791A-30A9-9148-3E93-0DAA3ABE2EEF}"/>
                </a:ext>
              </a:extLst>
            </p:cNvPr>
            <p:cNvSpPr/>
            <p:nvPr/>
          </p:nvSpPr>
          <p:spPr>
            <a:xfrm>
              <a:off x="2544726" y="171984"/>
              <a:ext cx="4179541" cy="349902"/>
            </a:xfrm>
            <a:prstGeom prst="roundRect">
              <a:avLst>
                <a:gd name="adj" fmla="val 18826"/>
              </a:avLst>
            </a:prstGeom>
            <a:solidFill>
              <a:srgbClr val="597AF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パーソナルレポート</a:t>
              </a:r>
            </a:p>
          </p:txBody>
        </p:sp>
        <p:sp>
          <p:nvSpPr>
            <p:cNvPr id="48" name="四角形: 角を丸くする 47">
              <a:extLst>
                <a:ext uri="{FF2B5EF4-FFF2-40B4-BE49-F238E27FC236}">
                  <a16:creationId xmlns:a16="http://schemas.microsoft.com/office/drawing/2014/main" id="{BA3845BC-D27B-B4A8-8A0F-D87D0094F90C}"/>
                </a:ext>
              </a:extLst>
            </p:cNvPr>
            <p:cNvSpPr/>
            <p:nvPr/>
          </p:nvSpPr>
          <p:spPr>
            <a:xfrm>
              <a:off x="6967345" y="171984"/>
              <a:ext cx="4179541" cy="349902"/>
            </a:xfrm>
            <a:prstGeom prst="roundRect">
              <a:avLst>
                <a:gd name="adj" fmla="val 18826"/>
              </a:avLst>
            </a:prstGeom>
            <a:solidFill>
              <a:srgbClr val="597AF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1"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1on1</a:t>
              </a:r>
              <a:r>
                <a:rPr kumimoji="1" lang="ja-JP" altLang="en-US" sz="1600" b="1"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テーマシート（旧面談レポート）</a:t>
              </a:r>
            </a:p>
          </p:txBody>
        </p:sp>
        <p:cxnSp>
          <p:nvCxnSpPr>
            <p:cNvPr id="49" name="曲線コネクタ 5">
              <a:extLst>
                <a:ext uri="{FF2B5EF4-FFF2-40B4-BE49-F238E27FC236}">
                  <a16:creationId xmlns:a16="http://schemas.microsoft.com/office/drawing/2014/main" id="{84652E3F-B45D-DC99-9135-8D4581FAEE2C}"/>
                </a:ext>
              </a:extLst>
            </p:cNvPr>
            <p:cNvCxnSpPr>
              <a:cxnSpLocks/>
            </p:cNvCxnSpPr>
            <p:nvPr/>
          </p:nvCxnSpPr>
          <p:spPr>
            <a:xfrm rot="16200000" flipH="1">
              <a:off x="6803138" y="-539143"/>
              <a:ext cx="19398" cy="3121538"/>
            </a:xfrm>
            <a:prstGeom prst="curvedConnector3">
              <a:avLst>
                <a:gd name="adj1" fmla="val 1800000"/>
              </a:avLst>
            </a:prstGeom>
            <a:noFill/>
            <a:ln w="57150" cap="flat" cmpd="sng" algn="ctr">
              <a:solidFill>
                <a:srgbClr val="F36D6D"/>
              </a:solidFill>
              <a:prstDash val="solid"/>
              <a:miter lim="800000"/>
              <a:headEnd type="triangle"/>
              <a:tailEnd type="triangle"/>
            </a:ln>
            <a:effectLst/>
          </p:spPr>
        </p:cxnSp>
        <p:sp>
          <p:nvSpPr>
            <p:cNvPr id="50" name="正方形/長方形 49">
              <a:extLst>
                <a:ext uri="{FF2B5EF4-FFF2-40B4-BE49-F238E27FC236}">
                  <a16:creationId xmlns:a16="http://schemas.microsoft.com/office/drawing/2014/main" id="{071E260B-3E04-C4E1-98DD-FF2F366087A7}"/>
                </a:ext>
              </a:extLst>
            </p:cNvPr>
            <p:cNvSpPr/>
            <p:nvPr/>
          </p:nvSpPr>
          <p:spPr>
            <a:xfrm>
              <a:off x="5372579" y="1521365"/>
              <a:ext cx="2880515" cy="665382"/>
            </a:xfrm>
            <a:prstGeom prst="rect">
              <a:avLst/>
            </a:prstGeom>
            <a:solidFill>
              <a:srgbClr val="FFFFFF">
                <a:alpha val="74902"/>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srgbClr val="F36D6D"/>
                  </a:solidFill>
                  <a:effectLst/>
                  <a:uLnTx/>
                  <a:uFillTx/>
                  <a:latin typeface="游ゴシック" panose="020F0502020204030204"/>
                  <a:ea typeface="游ゴシック" panose="020B0400000000000000" pitchFamily="50" charset="-128"/>
                  <a:cs typeface="+mn-cs"/>
                </a:rPr>
                <a:t>タブの選択で</a:t>
              </a:r>
              <a:br>
                <a:rPr kumimoji="1" lang="en-US" altLang="ja-JP" sz="1800" b="1" i="0" u="none" strike="noStrike" kern="0" cap="none" spc="0" normalizeH="0" baseline="0" noProof="0" dirty="0">
                  <a:ln>
                    <a:noFill/>
                  </a:ln>
                  <a:solidFill>
                    <a:srgbClr val="F36D6D"/>
                  </a:solidFill>
                  <a:effectLst/>
                  <a:uLnTx/>
                  <a:uFillTx/>
                  <a:latin typeface="游ゴシック" panose="020F0502020204030204"/>
                  <a:ea typeface="游ゴシック" panose="020B0400000000000000" pitchFamily="50" charset="-128"/>
                  <a:cs typeface="+mn-cs"/>
                </a:rPr>
              </a:br>
              <a:r>
                <a:rPr kumimoji="1" lang="ja-JP" altLang="en-US" sz="1800" b="1" i="0" u="none" strike="noStrike" kern="0" cap="none" spc="0" normalizeH="0" baseline="0" noProof="0" dirty="0">
                  <a:ln>
                    <a:noFill/>
                  </a:ln>
                  <a:solidFill>
                    <a:srgbClr val="F36D6D"/>
                  </a:solidFill>
                  <a:effectLst/>
                  <a:uLnTx/>
                  <a:uFillTx/>
                  <a:latin typeface="游ゴシック" panose="020F0502020204030204"/>
                  <a:ea typeface="游ゴシック" panose="020B0400000000000000" pitchFamily="50" charset="-128"/>
                  <a:cs typeface="+mn-cs"/>
                </a:rPr>
                <a:t>表示を切り替え</a:t>
              </a:r>
            </a:p>
          </p:txBody>
        </p:sp>
        <p:sp>
          <p:nvSpPr>
            <p:cNvPr id="51" name="正方形/長方形 50">
              <a:extLst>
                <a:ext uri="{FF2B5EF4-FFF2-40B4-BE49-F238E27FC236}">
                  <a16:creationId xmlns:a16="http://schemas.microsoft.com/office/drawing/2014/main" id="{0891B528-A016-DB97-9B37-3A0BEB4DAA1A}"/>
                </a:ext>
              </a:extLst>
            </p:cNvPr>
            <p:cNvSpPr/>
            <p:nvPr/>
          </p:nvSpPr>
          <p:spPr>
            <a:xfrm>
              <a:off x="3005602" y="662027"/>
              <a:ext cx="1785589" cy="421353"/>
            </a:xfrm>
            <a:prstGeom prst="rect">
              <a:avLst/>
            </a:prstGeom>
            <a:noFill/>
            <a:ln w="57150" cap="flat" cmpd="sng" algn="ctr">
              <a:solidFill>
                <a:srgbClr val="F36D6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2" name="正方形/長方形 51">
              <a:extLst>
                <a:ext uri="{FF2B5EF4-FFF2-40B4-BE49-F238E27FC236}">
                  <a16:creationId xmlns:a16="http://schemas.microsoft.com/office/drawing/2014/main" id="{C09CB0A8-2D33-79EC-F29B-32FAB9A01715}"/>
                </a:ext>
              </a:extLst>
            </p:cNvPr>
            <p:cNvSpPr/>
            <p:nvPr/>
          </p:nvSpPr>
          <p:spPr>
            <a:xfrm>
              <a:off x="8928109" y="661372"/>
              <a:ext cx="1714871" cy="407926"/>
            </a:xfrm>
            <a:prstGeom prst="rect">
              <a:avLst/>
            </a:prstGeom>
            <a:noFill/>
            <a:ln w="57150" cap="flat" cmpd="sng" algn="ctr">
              <a:solidFill>
                <a:srgbClr val="F36D6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3" name="楕円 52">
              <a:extLst>
                <a:ext uri="{FF2B5EF4-FFF2-40B4-BE49-F238E27FC236}">
                  <a16:creationId xmlns:a16="http://schemas.microsoft.com/office/drawing/2014/main" id="{3D7B7AD0-C2E9-BDC2-D53B-8AA812D4927F}"/>
                </a:ext>
              </a:extLst>
            </p:cNvPr>
            <p:cNvSpPr/>
            <p:nvPr/>
          </p:nvSpPr>
          <p:spPr>
            <a:xfrm>
              <a:off x="2593715" y="521886"/>
              <a:ext cx="506226" cy="506227"/>
            </a:xfrm>
            <a:prstGeom prst="ellipse">
              <a:avLst/>
            </a:prstGeom>
            <a:solidFill>
              <a:srgbClr val="F36D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1</a:t>
              </a:r>
              <a:endParaRPr kumimoji="1" lang="ja-JP" altLang="en-US" sz="1800" b="1"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4" name="楕円 53">
              <a:extLst>
                <a:ext uri="{FF2B5EF4-FFF2-40B4-BE49-F238E27FC236}">
                  <a16:creationId xmlns:a16="http://schemas.microsoft.com/office/drawing/2014/main" id="{7A6BA7F7-E28F-A4CF-A413-67ED1FAD63EE}"/>
                </a:ext>
              </a:extLst>
            </p:cNvPr>
            <p:cNvSpPr/>
            <p:nvPr/>
          </p:nvSpPr>
          <p:spPr>
            <a:xfrm>
              <a:off x="8498032" y="505699"/>
              <a:ext cx="506226" cy="506227"/>
            </a:xfrm>
            <a:prstGeom prst="ellipse">
              <a:avLst/>
            </a:prstGeom>
            <a:solidFill>
              <a:srgbClr val="F36D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2</a:t>
              </a:r>
              <a:endParaRPr kumimoji="1" lang="ja-JP" altLang="en-US" sz="1800" b="1"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grpSp>
      <p:sp>
        <p:nvSpPr>
          <p:cNvPr id="56" name="正方形/長方形 55">
            <a:extLst>
              <a:ext uri="{FF2B5EF4-FFF2-40B4-BE49-F238E27FC236}">
                <a16:creationId xmlns:a16="http://schemas.microsoft.com/office/drawing/2014/main" id="{4C41A92A-482B-4F2A-5931-938A5684316A}"/>
              </a:ext>
            </a:extLst>
          </p:cNvPr>
          <p:cNvSpPr/>
          <p:nvPr/>
        </p:nvSpPr>
        <p:spPr>
          <a:xfrm>
            <a:off x="3939461" y="1336656"/>
            <a:ext cx="610113" cy="377929"/>
          </a:xfrm>
          <a:prstGeom prst="rect">
            <a:avLst/>
          </a:prstGeom>
          <a:noFill/>
          <a:ln w="57150" cap="flat" cmpd="sng" algn="ctr">
            <a:solidFill>
              <a:srgbClr val="F36D6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7" name="正方形/長方形 56">
            <a:extLst>
              <a:ext uri="{FF2B5EF4-FFF2-40B4-BE49-F238E27FC236}">
                <a16:creationId xmlns:a16="http://schemas.microsoft.com/office/drawing/2014/main" id="{A3A0CFEB-6094-B4D9-C483-C51327B908AF}"/>
              </a:ext>
            </a:extLst>
          </p:cNvPr>
          <p:cNvSpPr/>
          <p:nvPr/>
        </p:nvSpPr>
        <p:spPr>
          <a:xfrm>
            <a:off x="8517475" y="2671916"/>
            <a:ext cx="1131806" cy="307777"/>
          </a:xfrm>
          <a:prstGeom prst="rect">
            <a:avLst/>
          </a:prstGeom>
          <a:noFill/>
          <a:ln w="57150" cap="flat" cmpd="sng" algn="ctr">
            <a:solidFill>
              <a:srgbClr val="F36D6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0" name="矢印: 下 59">
            <a:extLst>
              <a:ext uri="{FF2B5EF4-FFF2-40B4-BE49-F238E27FC236}">
                <a16:creationId xmlns:a16="http://schemas.microsoft.com/office/drawing/2014/main" id="{F5F3443A-2C9F-7ABE-B1F6-DA849DDA4E1E}"/>
              </a:ext>
            </a:extLst>
          </p:cNvPr>
          <p:cNvSpPr/>
          <p:nvPr/>
        </p:nvSpPr>
        <p:spPr>
          <a:xfrm>
            <a:off x="4109072" y="3371506"/>
            <a:ext cx="1687855" cy="310078"/>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98949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291C4D4-FAE1-471A-B06F-C150D0BEE67E}"/>
              </a:ext>
            </a:extLst>
          </p:cNvPr>
          <p:cNvSpPr txBox="1"/>
          <p:nvPr/>
        </p:nvSpPr>
        <p:spPr>
          <a:xfrm>
            <a:off x="1520461" y="3212274"/>
            <a:ext cx="6876607" cy="646331"/>
          </a:xfrm>
          <a:prstGeom prst="rect">
            <a:avLst/>
          </a:prstGeom>
          <a:noFill/>
        </p:spPr>
        <p:txBody>
          <a:bodyPr wrap="square" rtlCol="0">
            <a:spAutoFit/>
          </a:bodyPr>
          <a:lstStyle/>
          <a:p>
            <a:pPr algn="ctr">
              <a:defRPr/>
            </a:pPr>
            <a:r>
              <a:rPr lang="en-US" altLang="ja-JP" sz="3600" b="1">
                <a:solidFill>
                  <a:srgbClr val="333333"/>
                </a:solidFill>
                <a:latin typeface="+mn-ea"/>
              </a:rPr>
              <a:t>APPENDIX</a:t>
            </a:r>
            <a:endParaRPr lang="ja-JP" altLang="en-US" sz="3600" b="1">
              <a:solidFill>
                <a:srgbClr val="333333"/>
              </a:solidFill>
              <a:latin typeface="+mn-ea"/>
            </a:endParaRPr>
          </a:p>
        </p:txBody>
      </p:sp>
      <p:sp>
        <p:nvSpPr>
          <p:cNvPr id="3" name="スライド番号プレースホルダー 2">
            <a:extLst>
              <a:ext uri="{FF2B5EF4-FFF2-40B4-BE49-F238E27FC236}">
                <a16:creationId xmlns:a16="http://schemas.microsoft.com/office/drawing/2014/main" id="{F491CCFE-29BC-9B2E-6405-7E4C1C574134}"/>
              </a:ext>
            </a:extLst>
          </p:cNvPr>
          <p:cNvSpPr>
            <a:spLocks noGrp="1"/>
          </p:cNvSpPr>
          <p:nvPr>
            <p:ph type="sldNum" sz="quarter" idx="10"/>
          </p:nvPr>
        </p:nvSpPr>
        <p:spPr/>
        <p:txBody>
          <a:bodyPr/>
          <a:lstStyle/>
          <a:p>
            <a:fld id="{929A01FC-FF4B-4DB6-8392-0308938ABF67}" type="slidenum">
              <a:rPr kumimoji="1" lang="ja-JP" altLang="en-US" smtClean="0"/>
              <a:pPr/>
              <a:t>27</a:t>
            </a:fld>
            <a:endParaRPr kumimoji="1" lang="ja-JP" altLang="en-US"/>
          </a:p>
        </p:txBody>
      </p:sp>
    </p:spTree>
    <p:extLst>
      <p:ext uri="{BB962C8B-B14F-4D97-AF65-F5344CB8AC3E}">
        <p14:creationId xmlns:p14="http://schemas.microsoft.com/office/powerpoint/2010/main" val="4246580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C192738B-DBBA-8B96-85AC-D15C547E3476}"/>
              </a:ext>
            </a:extLst>
          </p:cNvPr>
          <p:cNvSpPr>
            <a:spLocks noGrp="1"/>
          </p:cNvSpPr>
          <p:nvPr>
            <p:ph type="title"/>
          </p:nvPr>
        </p:nvSpPr>
        <p:spPr/>
        <p:txBody>
          <a:bodyPr/>
          <a:lstStyle/>
          <a:p>
            <a:r>
              <a:rPr lang="ja-JP" altLang="en-US" dirty="0"/>
              <a:t>動画でわかる！利用イメージ</a:t>
            </a:r>
          </a:p>
        </p:txBody>
      </p:sp>
      <p:sp>
        <p:nvSpPr>
          <p:cNvPr id="4" name="スライド番号プレースホルダー 3">
            <a:extLst>
              <a:ext uri="{FF2B5EF4-FFF2-40B4-BE49-F238E27FC236}">
                <a16:creationId xmlns:a16="http://schemas.microsoft.com/office/drawing/2014/main" id="{A6A947A5-716D-06C9-0F8A-400017851BD3}"/>
              </a:ext>
            </a:extLst>
          </p:cNvPr>
          <p:cNvSpPr>
            <a:spLocks noGrp="1"/>
          </p:cNvSpPr>
          <p:nvPr>
            <p:ph type="sldNum" sz="quarter" idx="12"/>
          </p:nvPr>
        </p:nvSpPr>
        <p:spPr/>
        <p:txBody>
          <a:bodyPr/>
          <a:lstStyle/>
          <a:p>
            <a:fld id="{929A01FC-FF4B-4DB6-8392-0308938ABF67}" type="slidenum">
              <a:rPr kumimoji="1" lang="ja-JP" altLang="en-US" smtClean="0"/>
              <a:pPr/>
              <a:t>28</a:t>
            </a:fld>
            <a:endParaRPr kumimoji="1" lang="ja-JP" altLang="en-US"/>
          </a:p>
        </p:txBody>
      </p:sp>
      <p:grpSp>
        <p:nvGrpSpPr>
          <p:cNvPr id="2" name="グループ化 1">
            <a:extLst>
              <a:ext uri="{FF2B5EF4-FFF2-40B4-BE49-F238E27FC236}">
                <a16:creationId xmlns:a16="http://schemas.microsoft.com/office/drawing/2014/main" id="{DD334576-6693-90C4-4CA2-CE378D248DB4}"/>
              </a:ext>
            </a:extLst>
          </p:cNvPr>
          <p:cNvGrpSpPr/>
          <p:nvPr/>
        </p:nvGrpSpPr>
        <p:grpSpPr>
          <a:xfrm>
            <a:off x="1904475" y="1809880"/>
            <a:ext cx="6514311" cy="1116199"/>
            <a:chOff x="1904475" y="1809880"/>
            <a:chExt cx="6514311" cy="1116199"/>
          </a:xfrm>
        </p:grpSpPr>
        <p:sp>
          <p:nvSpPr>
            <p:cNvPr id="3" name="四角形: 角を丸くする 2">
              <a:hlinkClick r:id="rId2"/>
              <a:extLst>
                <a:ext uri="{FF2B5EF4-FFF2-40B4-BE49-F238E27FC236}">
                  <a16:creationId xmlns:a16="http://schemas.microsoft.com/office/drawing/2014/main" id="{2212242E-D392-8309-F5C3-E2A807401781}"/>
                </a:ext>
              </a:extLst>
            </p:cNvPr>
            <p:cNvSpPr/>
            <p:nvPr/>
          </p:nvSpPr>
          <p:spPr>
            <a:xfrm>
              <a:off x="1904475" y="1809880"/>
              <a:ext cx="6514311" cy="1116199"/>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2"/>
                  </a:solidFill>
                </a:rPr>
                <a:t>　　　アンケート利用イメージ　の動画を見る</a:t>
              </a:r>
            </a:p>
          </p:txBody>
        </p:sp>
        <p:pic>
          <p:nvPicPr>
            <p:cNvPr id="5" name="図 4" descr="アイコン&#10;&#10;自動的に生成された説明">
              <a:hlinkClick r:id="rId2"/>
              <a:extLst>
                <a:ext uri="{FF2B5EF4-FFF2-40B4-BE49-F238E27FC236}">
                  <a16:creationId xmlns:a16="http://schemas.microsoft.com/office/drawing/2014/main" id="{87A77DB1-9547-B566-A04C-C43C83ECB0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762" y="1862958"/>
              <a:ext cx="1010042" cy="1010042"/>
            </a:xfrm>
            <a:prstGeom prst="rect">
              <a:avLst/>
            </a:prstGeom>
          </p:spPr>
        </p:pic>
      </p:grpSp>
      <p:grpSp>
        <p:nvGrpSpPr>
          <p:cNvPr id="7" name="グループ化 6">
            <a:extLst>
              <a:ext uri="{FF2B5EF4-FFF2-40B4-BE49-F238E27FC236}">
                <a16:creationId xmlns:a16="http://schemas.microsoft.com/office/drawing/2014/main" id="{E83AFB51-088C-C8C5-69A4-3C16928FD58E}"/>
              </a:ext>
            </a:extLst>
          </p:cNvPr>
          <p:cNvGrpSpPr/>
          <p:nvPr/>
        </p:nvGrpSpPr>
        <p:grpSpPr>
          <a:xfrm>
            <a:off x="1904475" y="3493637"/>
            <a:ext cx="6514311" cy="1116199"/>
            <a:chOff x="1904475" y="1809880"/>
            <a:chExt cx="6514311" cy="1116199"/>
          </a:xfrm>
        </p:grpSpPr>
        <p:sp>
          <p:nvSpPr>
            <p:cNvPr id="8" name="四角形: 角を丸くする 7">
              <a:hlinkClick r:id="rId4"/>
              <a:extLst>
                <a:ext uri="{FF2B5EF4-FFF2-40B4-BE49-F238E27FC236}">
                  <a16:creationId xmlns:a16="http://schemas.microsoft.com/office/drawing/2014/main" id="{7ED63ACB-0326-D650-B6B2-FFF7F0F8AE0A}"/>
                </a:ext>
              </a:extLst>
            </p:cNvPr>
            <p:cNvSpPr/>
            <p:nvPr/>
          </p:nvSpPr>
          <p:spPr>
            <a:xfrm>
              <a:off x="1904475" y="1809880"/>
              <a:ext cx="6514311" cy="1116199"/>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2"/>
                  </a:solidFill>
                </a:rPr>
                <a:t>　　　</a:t>
              </a:r>
              <a:r>
                <a:rPr kumimoji="1" lang="en-US" altLang="ja-JP" sz="2000" b="1" dirty="0">
                  <a:solidFill>
                    <a:schemeClr val="bg2"/>
                  </a:solidFill>
                </a:rPr>
                <a:t>1on1</a:t>
              </a:r>
              <a:r>
                <a:rPr kumimoji="1" lang="ja-JP" altLang="en-US" sz="2000" b="1" dirty="0">
                  <a:solidFill>
                    <a:schemeClr val="bg2"/>
                  </a:solidFill>
                </a:rPr>
                <a:t>機能利用イメージ　の動画を見る</a:t>
              </a:r>
            </a:p>
          </p:txBody>
        </p:sp>
        <p:pic>
          <p:nvPicPr>
            <p:cNvPr id="9" name="図 8" descr="アイコン&#10;&#10;自動的に生成された説明">
              <a:hlinkClick r:id="rId4"/>
              <a:extLst>
                <a:ext uri="{FF2B5EF4-FFF2-40B4-BE49-F238E27FC236}">
                  <a16:creationId xmlns:a16="http://schemas.microsoft.com/office/drawing/2014/main" id="{6F545AED-0284-8150-0DC5-6572A3C090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762" y="1862958"/>
              <a:ext cx="1010042" cy="1010042"/>
            </a:xfrm>
            <a:prstGeom prst="rect">
              <a:avLst/>
            </a:prstGeom>
          </p:spPr>
        </p:pic>
      </p:grpSp>
    </p:spTree>
    <p:extLst>
      <p:ext uri="{BB962C8B-B14F-4D97-AF65-F5344CB8AC3E}">
        <p14:creationId xmlns:p14="http://schemas.microsoft.com/office/powerpoint/2010/main" val="265919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B411FEE-F61D-1763-D3F0-0259CCFD67B2}"/>
              </a:ext>
            </a:extLst>
          </p:cNvPr>
          <p:cNvSpPr>
            <a:spLocks noGrp="1"/>
          </p:cNvSpPr>
          <p:nvPr>
            <p:ph type="ctrTitle"/>
          </p:nvPr>
        </p:nvSpPr>
        <p:spPr>
          <a:xfrm>
            <a:off x="752495" y="3216633"/>
            <a:ext cx="1745991" cy="424732"/>
          </a:xfrm>
        </p:spPr>
        <p:txBody>
          <a:bodyPr wrap="none" anchor="ctr">
            <a:spAutoFit/>
          </a:bodyPr>
          <a:lstStyle/>
          <a:p>
            <a:r>
              <a:rPr lang="en-US" altLang="ja-JP" sz="2400">
                <a:latin typeface="DengXian" panose="02010600030101010101" pitchFamily="2" charset="-122"/>
                <a:ea typeface="DengXian" panose="02010600030101010101" pitchFamily="2" charset="-122"/>
              </a:rPr>
              <a:t>CONTENTS</a:t>
            </a:r>
            <a:endParaRPr lang="ja-JP" altLang="en-US" sz="2400">
              <a:latin typeface="DengXian" panose="02010600030101010101" pitchFamily="2" charset="-122"/>
              <a:ea typeface="DengXian" panose="02010600030101010101" pitchFamily="2" charset="-122"/>
            </a:endParaRPr>
          </a:p>
        </p:txBody>
      </p:sp>
      <p:sp>
        <p:nvSpPr>
          <p:cNvPr id="4" name="字幕 3">
            <a:extLst>
              <a:ext uri="{FF2B5EF4-FFF2-40B4-BE49-F238E27FC236}">
                <a16:creationId xmlns:a16="http://schemas.microsoft.com/office/drawing/2014/main" id="{14D6387E-BCD9-37FC-1C9B-9F750CC74C13}"/>
              </a:ext>
            </a:extLst>
          </p:cNvPr>
          <p:cNvSpPr>
            <a:spLocks noGrp="1"/>
          </p:cNvSpPr>
          <p:nvPr>
            <p:ph type="subTitle" idx="1"/>
          </p:nvPr>
        </p:nvSpPr>
        <p:spPr>
          <a:xfrm>
            <a:off x="3363524" y="1066960"/>
            <a:ext cx="6247403" cy="4724081"/>
          </a:xfrm>
        </p:spPr>
        <p:txBody>
          <a:bodyPr anchor="ctr">
            <a:normAutofit/>
          </a:bodyPr>
          <a:lstStyle/>
          <a:p>
            <a:pPr marL="357188" indent="-357188" algn="l">
              <a:lnSpc>
                <a:spcPct val="100000"/>
              </a:lnSpc>
              <a:buFont typeface="+mj-lt"/>
              <a:buAutoNum type="arabicPeriod"/>
            </a:pPr>
            <a:r>
              <a:rPr lang="ja-JP" altLang="en-US" sz="1800" b="1" dirty="0">
                <a:latin typeface="Yu Gothic" panose="020B0400000000000000" pitchFamily="34" charset="-128"/>
                <a:ea typeface="Yu Gothic" panose="020B0400000000000000" pitchFamily="34" charset="-128"/>
              </a:rPr>
              <a:t>リニューアルの概要と注意点</a:t>
            </a:r>
            <a:r>
              <a:rPr lang="en-US" altLang="ja-JP" sz="1800" b="1" dirty="0">
                <a:latin typeface="Yu Gothic" panose="020B0400000000000000" pitchFamily="34" charset="-128"/>
                <a:ea typeface="Yu Gothic" panose="020B0400000000000000" pitchFamily="34" charset="-128"/>
              </a:rPr>
              <a:t>		…P</a:t>
            </a:r>
            <a:r>
              <a:rPr lang="ja-JP" altLang="en-US" sz="1800" b="1" dirty="0">
                <a:solidFill>
                  <a:srgbClr val="FF0000"/>
                </a:solidFill>
                <a:latin typeface="Yu Gothic" panose="020B0400000000000000" pitchFamily="34" charset="-128"/>
                <a:ea typeface="Yu Gothic" panose="020B0400000000000000" pitchFamily="34" charset="-128"/>
              </a:rPr>
              <a:t>●</a:t>
            </a:r>
            <a:endParaRPr lang="en-US" altLang="ja-JP" sz="1800" b="1" dirty="0">
              <a:solidFill>
                <a:srgbClr val="FF0000"/>
              </a:solidFill>
              <a:latin typeface="Yu Gothic" panose="020B0400000000000000" pitchFamily="34" charset="-128"/>
              <a:ea typeface="Yu Gothic" panose="020B0400000000000000" pitchFamily="34" charset="-128"/>
            </a:endParaRPr>
          </a:p>
          <a:p>
            <a:pPr marL="357188" indent="-357188" algn="l">
              <a:lnSpc>
                <a:spcPct val="100000"/>
              </a:lnSpc>
              <a:buFont typeface="+mj-lt"/>
              <a:buAutoNum type="arabicPeriod"/>
            </a:pPr>
            <a:r>
              <a:rPr lang="ja-JP" altLang="en-US" sz="1800" b="1" dirty="0">
                <a:latin typeface="Yu Gothic" panose="020B0400000000000000" pitchFamily="34" charset="-128"/>
                <a:ea typeface="Yu Gothic" panose="020B0400000000000000" pitchFamily="34" charset="-128"/>
              </a:rPr>
              <a:t>インサイズを活用した</a:t>
            </a:r>
            <a:r>
              <a:rPr lang="en-US" altLang="ja-JP" sz="1800" b="1" dirty="0">
                <a:latin typeface="Yu Gothic" panose="020B0400000000000000" pitchFamily="34" charset="-128"/>
                <a:ea typeface="Yu Gothic" panose="020B0400000000000000" pitchFamily="34" charset="-128"/>
              </a:rPr>
              <a:t>1on1</a:t>
            </a:r>
            <a:r>
              <a:rPr lang="ja-JP" altLang="en-US" sz="1800" b="1" dirty="0">
                <a:latin typeface="Yu Gothic" panose="020B0400000000000000" pitchFamily="34" charset="-128"/>
                <a:ea typeface="Yu Gothic" panose="020B0400000000000000" pitchFamily="34" charset="-128"/>
              </a:rPr>
              <a:t>の流れ</a:t>
            </a:r>
            <a:r>
              <a:rPr lang="en-US" altLang="ja-JP" sz="1800" b="1" dirty="0">
                <a:latin typeface="Yu Gothic" panose="020B0400000000000000" pitchFamily="34" charset="-128"/>
                <a:ea typeface="Yu Gothic" panose="020B0400000000000000" pitchFamily="34" charset="-128"/>
              </a:rPr>
              <a:t>	…P</a:t>
            </a:r>
            <a:r>
              <a:rPr lang="ja-JP" altLang="en-US" sz="1800" b="1" dirty="0">
                <a:solidFill>
                  <a:srgbClr val="FF0000"/>
                </a:solidFill>
                <a:latin typeface="Yu Gothic" panose="020B0400000000000000" pitchFamily="34" charset="-128"/>
                <a:ea typeface="Yu Gothic" panose="020B0400000000000000" pitchFamily="34" charset="-128"/>
              </a:rPr>
              <a:t>●</a:t>
            </a:r>
          </a:p>
          <a:p>
            <a:pPr marL="357188" indent="-357188" algn="l">
              <a:lnSpc>
                <a:spcPct val="100000"/>
              </a:lnSpc>
              <a:buFont typeface="+mj-lt"/>
              <a:buAutoNum type="arabicPeriod"/>
            </a:pPr>
            <a:r>
              <a:rPr lang="ja-JP" altLang="en-US" sz="1800" b="1" dirty="0">
                <a:latin typeface="Yu Gothic" panose="020B0400000000000000" pitchFamily="34" charset="-128"/>
                <a:ea typeface="Yu Gothic" panose="020B0400000000000000" pitchFamily="34" charset="-128"/>
              </a:rPr>
              <a:t>アンケート機能の変更点</a:t>
            </a:r>
            <a:r>
              <a:rPr lang="en-US" altLang="ja-JP" sz="1800" b="1" dirty="0">
                <a:latin typeface="Yu Gothic" panose="020B0400000000000000" pitchFamily="34" charset="-128"/>
                <a:ea typeface="Yu Gothic" panose="020B0400000000000000" pitchFamily="34" charset="-128"/>
              </a:rPr>
              <a:t>		…P</a:t>
            </a:r>
            <a:r>
              <a:rPr lang="ja-JP" altLang="en-US" sz="1800" b="1" dirty="0">
                <a:solidFill>
                  <a:srgbClr val="FF0000"/>
                </a:solidFill>
                <a:latin typeface="Yu Gothic" panose="020B0400000000000000" pitchFamily="34" charset="-128"/>
                <a:ea typeface="Yu Gothic" panose="020B0400000000000000" pitchFamily="34" charset="-128"/>
              </a:rPr>
              <a:t>●</a:t>
            </a:r>
          </a:p>
          <a:p>
            <a:pPr marL="357188" indent="-357188" algn="l">
              <a:lnSpc>
                <a:spcPct val="100000"/>
              </a:lnSpc>
              <a:buFont typeface="+mj-lt"/>
              <a:buAutoNum type="arabicPeriod"/>
            </a:pPr>
            <a:r>
              <a:rPr lang="en-US" altLang="ja-JP" sz="1800" b="1" dirty="0">
                <a:latin typeface="Yu Gothic" panose="020B0400000000000000" pitchFamily="34" charset="-128"/>
                <a:ea typeface="Yu Gothic" panose="020B0400000000000000" pitchFamily="34" charset="-128"/>
              </a:rPr>
              <a:t>APPENDIX</a:t>
            </a:r>
            <a:r>
              <a:rPr lang="ja-JP" altLang="en-US" sz="1800" b="1" dirty="0">
                <a:latin typeface="Yu Gothic" panose="020B0400000000000000" pitchFamily="34" charset="-128"/>
                <a:ea typeface="Yu Gothic" panose="020B0400000000000000" pitchFamily="34" charset="-128"/>
              </a:rPr>
              <a:t>：利用イメージ動画</a:t>
            </a:r>
            <a:r>
              <a:rPr lang="en-US" altLang="ja-JP" sz="1800" b="1" dirty="0">
                <a:latin typeface="Yu Gothic" panose="020B0400000000000000" pitchFamily="34" charset="-128"/>
                <a:ea typeface="Yu Gothic" panose="020B0400000000000000" pitchFamily="34" charset="-128"/>
              </a:rPr>
              <a:t>		…P</a:t>
            </a:r>
            <a:r>
              <a:rPr lang="ja-JP" altLang="en-US" sz="1800" b="1" dirty="0">
                <a:solidFill>
                  <a:srgbClr val="FF0000"/>
                </a:solidFill>
                <a:latin typeface="Yu Gothic" panose="020B0400000000000000" pitchFamily="34" charset="-128"/>
                <a:ea typeface="Yu Gothic" panose="020B0400000000000000" pitchFamily="34" charset="-128"/>
              </a:rPr>
              <a:t>●</a:t>
            </a:r>
            <a:endParaRPr lang="en-US" altLang="ja-JP" sz="1800" b="1" dirty="0">
              <a:solidFill>
                <a:srgbClr val="FF0000"/>
              </a:solidFill>
              <a:latin typeface="Yu Gothic" panose="020B0400000000000000" pitchFamily="34" charset="-128"/>
              <a:ea typeface="Yu Gothic" panose="020B0400000000000000" pitchFamily="34" charset="-128"/>
            </a:endParaRPr>
          </a:p>
        </p:txBody>
      </p:sp>
      <p:cxnSp>
        <p:nvCxnSpPr>
          <p:cNvPr id="8" name="直線コネクタ 7">
            <a:extLst>
              <a:ext uri="{FF2B5EF4-FFF2-40B4-BE49-F238E27FC236}">
                <a16:creationId xmlns:a16="http://schemas.microsoft.com/office/drawing/2014/main" id="{0807EC5D-87D2-D84A-CBF4-60B637D5A85F}"/>
              </a:ext>
            </a:extLst>
          </p:cNvPr>
          <p:cNvCxnSpPr>
            <a:cxnSpLocks/>
          </p:cNvCxnSpPr>
          <p:nvPr/>
        </p:nvCxnSpPr>
        <p:spPr>
          <a:xfrm>
            <a:off x="2977573" y="1598112"/>
            <a:ext cx="0" cy="3661777"/>
          </a:xfrm>
          <a:prstGeom prst="line">
            <a:avLst/>
          </a:prstGeom>
          <a:ln w="15875" cap="rnd">
            <a:solidFill>
              <a:schemeClr val="bg2"/>
            </a:solidFill>
            <a:round/>
          </a:ln>
        </p:spPr>
        <p:style>
          <a:lnRef idx="1">
            <a:schemeClr val="accent1"/>
          </a:lnRef>
          <a:fillRef idx="0">
            <a:schemeClr val="accent1"/>
          </a:fillRef>
          <a:effectRef idx="0">
            <a:schemeClr val="accent1"/>
          </a:effectRef>
          <a:fontRef idx="minor">
            <a:schemeClr val="tx1"/>
          </a:fontRef>
        </p:style>
      </p:cxnSp>
      <p:grpSp>
        <p:nvGrpSpPr>
          <p:cNvPr id="2" name="グループ化 1">
            <a:extLst>
              <a:ext uri="{FF2B5EF4-FFF2-40B4-BE49-F238E27FC236}">
                <a16:creationId xmlns:a16="http://schemas.microsoft.com/office/drawing/2014/main" id="{80797EDF-DA35-351E-F422-3A511015DF47}"/>
              </a:ext>
            </a:extLst>
          </p:cNvPr>
          <p:cNvGrpSpPr/>
          <p:nvPr/>
        </p:nvGrpSpPr>
        <p:grpSpPr>
          <a:xfrm>
            <a:off x="8793910" y="3122165"/>
            <a:ext cx="3850746" cy="422348"/>
            <a:chOff x="5210963" y="2306284"/>
            <a:chExt cx="3850746" cy="422348"/>
          </a:xfrm>
        </p:grpSpPr>
        <p:sp>
          <p:nvSpPr>
            <p:cNvPr id="5" name="正方形/長方形 4">
              <a:extLst>
                <a:ext uri="{FF2B5EF4-FFF2-40B4-BE49-F238E27FC236}">
                  <a16:creationId xmlns:a16="http://schemas.microsoft.com/office/drawing/2014/main" id="{DF06ACD3-4AE0-BE68-D2BA-A47F44656C69}"/>
                </a:ext>
              </a:extLst>
            </p:cNvPr>
            <p:cNvSpPr/>
            <p:nvPr/>
          </p:nvSpPr>
          <p:spPr>
            <a:xfrm>
              <a:off x="5210963" y="2306284"/>
              <a:ext cx="3850746" cy="422348"/>
            </a:xfrm>
            <a:prstGeom prst="rect">
              <a:avLst/>
            </a:prstGeom>
            <a:solidFill>
              <a:schemeClr val="accent1">
                <a:lumMod val="75000"/>
              </a:schemeClr>
            </a:solidFill>
            <a:ln>
              <a:solidFill>
                <a:srgbClr val="FF11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2"/>
                  </a:solidFill>
                </a:rPr>
                <a:t>←ファイル編集後に入力してください</a:t>
              </a:r>
              <a:endParaRPr kumimoji="1" lang="en-US" altLang="ja-JP" sz="1400" b="1" dirty="0">
                <a:solidFill>
                  <a:schemeClr val="bg2"/>
                </a:solidFill>
              </a:endParaRPr>
            </a:p>
          </p:txBody>
        </p:sp>
        <p:grpSp>
          <p:nvGrpSpPr>
            <p:cNvPr id="6" name="グループ化 5">
              <a:extLst>
                <a:ext uri="{FF2B5EF4-FFF2-40B4-BE49-F238E27FC236}">
                  <a16:creationId xmlns:a16="http://schemas.microsoft.com/office/drawing/2014/main" id="{C898A1F4-033B-8418-C6B9-F092CDC3FF06}"/>
                </a:ext>
              </a:extLst>
            </p:cNvPr>
            <p:cNvGrpSpPr/>
            <p:nvPr/>
          </p:nvGrpSpPr>
          <p:grpSpPr>
            <a:xfrm>
              <a:off x="5210963" y="2306284"/>
              <a:ext cx="250318" cy="206149"/>
              <a:chOff x="5372888" y="2306284"/>
              <a:chExt cx="512839" cy="422348"/>
            </a:xfrm>
          </p:grpSpPr>
          <p:sp>
            <p:nvSpPr>
              <p:cNvPr id="7" name="正方形/長方形 6">
                <a:extLst>
                  <a:ext uri="{FF2B5EF4-FFF2-40B4-BE49-F238E27FC236}">
                    <a16:creationId xmlns:a16="http://schemas.microsoft.com/office/drawing/2014/main" id="{898664B4-923D-18B6-F151-D54CE11D54CF}"/>
                  </a:ext>
                </a:extLst>
              </p:cNvPr>
              <p:cNvSpPr/>
              <p:nvPr/>
            </p:nvSpPr>
            <p:spPr>
              <a:xfrm>
                <a:off x="5372888" y="2306284"/>
                <a:ext cx="512839" cy="422348"/>
              </a:xfrm>
              <a:prstGeom prst="rect">
                <a:avLst/>
              </a:prstGeom>
              <a:solidFill>
                <a:schemeClr val="bg2"/>
              </a:solidFill>
              <a:ln>
                <a:solidFill>
                  <a:srgbClr val="FF11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2"/>
                  </a:solidFill>
                </a:endParaRPr>
              </a:p>
            </p:txBody>
          </p:sp>
          <p:pic>
            <p:nvPicPr>
              <p:cNvPr id="9" name="図 8">
                <a:extLst>
                  <a:ext uri="{FF2B5EF4-FFF2-40B4-BE49-F238E27FC236}">
                    <a16:creationId xmlns:a16="http://schemas.microsoft.com/office/drawing/2014/main" id="{88058212-DC11-F3E3-5AA9-EC1264A1CB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6908" y="2365058"/>
                <a:ext cx="304800" cy="304800"/>
              </a:xfrm>
              <a:prstGeom prst="rect">
                <a:avLst/>
              </a:prstGeom>
            </p:spPr>
          </p:pic>
        </p:grpSp>
      </p:grpSp>
    </p:spTree>
    <p:extLst>
      <p:ext uri="{BB962C8B-B14F-4D97-AF65-F5344CB8AC3E}">
        <p14:creationId xmlns:p14="http://schemas.microsoft.com/office/powerpoint/2010/main" val="2768461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291C4D4-FAE1-471A-B06F-C150D0BEE67E}"/>
              </a:ext>
            </a:extLst>
          </p:cNvPr>
          <p:cNvSpPr txBox="1"/>
          <p:nvPr/>
        </p:nvSpPr>
        <p:spPr>
          <a:xfrm>
            <a:off x="1520461" y="3212274"/>
            <a:ext cx="6876607" cy="646331"/>
          </a:xfrm>
          <a:prstGeom prst="rect">
            <a:avLst/>
          </a:prstGeom>
          <a:noFill/>
        </p:spPr>
        <p:txBody>
          <a:bodyPr wrap="square" rtlCol="0">
            <a:spAutoFit/>
          </a:bodyPr>
          <a:lstStyle/>
          <a:p>
            <a:pPr algn="ctr">
              <a:defRPr/>
            </a:pPr>
            <a:r>
              <a:rPr lang="ja-JP" altLang="en-US" sz="3600" b="1">
                <a:solidFill>
                  <a:srgbClr val="333333"/>
                </a:solidFill>
                <a:latin typeface="+mn-ea"/>
              </a:rPr>
              <a:t>リニューアルの概要と注意点</a:t>
            </a:r>
          </a:p>
        </p:txBody>
      </p:sp>
      <p:sp>
        <p:nvSpPr>
          <p:cNvPr id="3" name="スライド番号プレースホルダー 2">
            <a:extLst>
              <a:ext uri="{FF2B5EF4-FFF2-40B4-BE49-F238E27FC236}">
                <a16:creationId xmlns:a16="http://schemas.microsoft.com/office/drawing/2014/main" id="{F491CCFE-29BC-9B2E-6405-7E4C1C574134}"/>
              </a:ext>
            </a:extLst>
          </p:cNvPr>
          <p:cNvSpPr>
            <a:spLocks noGrp="1"/>
          </p:cNvSpPr>
          <p:nvPr>
            <p:ph type="sldNum" sz="quarter" idx="10"/>
          </p:nvPr>
        </p:nvSpPr>
        <p:spPr/>
        <p:txBody>
          <a:bodyPr/>
          <a:lstStyle/>
          <a:p>
            <a:fld id="{929A01FC-FF4B-4DB6-8392-0308938ABF67}" type="slidenum">
              <a:rPr kumimoji="1" lang="ja-JP" altLang="en-US" smtClean="0"/>
              <a:pPr/>
              <a:t>3</a:t>
            </a:fld>
            <a:endParaRPr kumimoji="1" lang="ja-JP" altLang="en-US"/>
          </a:p>
        </p:txBody>
      </p:sp>
    </p:spTree>
    <p:extLst>
      <p:ext uri="{BB962C8B-B14F-4D97-AF65-F5344CB8AC3E}">
        <p14:creationId xmlns:p14="http://schemas.microsoft.com/office/powerpoint/2010/main" val="4062995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D5A3C1F-CD3F-EA98-043E-7E94A55B8E2F}"/>
              </a:ext>
            </a:extLst>
          </p:cNvPr>
          <p:cNvPicPr>
            <a:picLocks noChangeAspect="1"/>
          </p:cNvPicPr>
          <p:nvPr/>
        </p:nvPicPr>
        <p:blipFill rotWithShape="1">
          <a:blip r:embed="rId3"/>
          <a:srcRect l="1194" r="753" b="39000"/>
          <a:stretch/>
        </p:blipFill>
        <p:spPr>
          <a:xfrm>
            <a:off x="416210" y="899587"/>
            <a:ext cx="7573754" cy="3425669"/>
          </a:xfrm>
          <a:prstGeom prst="rect">
            <a:avLst/>
          </a:prstGeom>
          <a:ln>
            <a:solidFill>
              <a:schemeClr val="tx1">
                <a:lumMod val="20000"/>
                <a:lumOff val="80000"/>
              </a:schemeClr>
            </a:solidFill>
          </a:ln>
        </p:spPr>
      </p:pic>
      <p:sp>
        <p:nvSpPr>
          <p:cNvPr id="5" name="タイトル 4">
            <a:extLst>
              <a:ext uri="{FF2B5EF4-FFF2-40B4-BE49-F238E27FC236}">
                <a16:creationId xmlns:a16="http://schemas.microsoft.com/office/drawing/2014/main" id="{6D263D06-87CF-5222-2DE7-3198B672FDBD}"/>
              </a:ext>
            </a:extLst>
          </p:cNvPr>
          <p:cNvSpPr>
            <a:spLocks noGrp="1"/>
          </p:cNvSpPr>
          <p:nvPr>
            <p:ph type="title"/>
          </p:nvPr>
        </p:nvSpPr>
        <p:spPr/>
        <p:txBody>
          <a:bodyPr/>
          <a:lstStyle/>
          <a:p>
            <a:r>
              <a:rPr lang="en-US" altLang="ja-JP"/>
              <a:t>12</a:t>
            </a:r>
            <a:r>
              <a:rPr lang="ja-JP" altLang="en-US"/>
              <a:t>月</a:t>
            </a:r>
            <a:r>
              <a:rPr lang="en-US" altLang="ja-JP"/>
              <a:t>24</a:t>
            </a:r>
            <a:r>
              <a:rPr lang="ja-JP" altLang="en-US"/>
              <a:t>日、インサイズがリニューアルします。</a:t>
            </a:r>
          </a:p>
        </p:txBody>
      </p:sp>
      <p:grpSp>
        <p:nvGrpSpPr>
          <p:cNvPr id="8" name="グループ化 7">
            <a:extLst>
              <a:ext uri="{FF2B5EF4-FFF2-40B4-BE49-F238E27FC236}">
                <a16:creationId xmlns:a16="http://schemas.microsoft.com/office/drawing/2014/main" id="{3AD97818-0D91-FEB1-AA20-DEF5C8FCC29F}"/>
              </a:ext>
            </a:extLst>
          </p:cNvPr>
          <p:cNvGrpSpPr/>
          <p:nvPr/>
        </p:nvGrpSpPr>
        <p:grpSpPr>
          <a:xfrm>
            <a:off x="3628899" y="2449261"/>
            <a:ext cx="6190126" cy="3928565"/>
            <a:chOff x="3628899" y="2449261"/>
            <a:chExt cx="6190126" cy="3928565"/>
          </a:xfrm>
        </p:grpSpPr>
        <p:grpSp>
          <p:nvGrpSpPr>
            <p:cNvPr id="2" name="グループ化 1">
              <a:extLst>
                <a:ext uri="{FF2B5EF4-FFF2-40B4-BE49-F238E27FC236}">
                  <a16:creationId xmlns:a16="http://schemas.microsoft.com/office/drawing/2014/main" id="{138047E2-4BD3-BF6F-1564-F1F4A98637D8}"/>
                </a:ext>
              </a:extLst>
            </p:cNvPr>
            <p:cNvGrpSpPr/>
            <p:nvPr/>
          </p:nvGrpSpPr>
          <p:grpSpPr>
            <a:xfrm>
              <a:off x="3628899" y="2449261"/>
              <a:ext cx="6190126" cy="3928565"/>
              <a:chOff x="976992" y="1392906"/>
              <a:chExt cx="7890933" cy="5007984"/>
            </a:xfrm>
          </p:grpSpPr>
          <p:grpSp>
            <p:nvGrpSpPr>
              <p:cNvPr id="3" name="グループ化 2">
                <a:extLst>
                  <a:ext uri="{FF2B5EF4-FFF2-40B4-BE49-F238E27FC236}">
                    <a16:creationId xmlns:a16="http://schemas.microsoft.com/office/drawing/2014/main" id="{BCDAA0A4-F524-A2C0-B281-BE799ACE5E92}"/>
                  </a:ext>
                </a:extLst>
              </p:cNvPr>
              <p:cNvGrpSpPr/>
              <p:nvPr/>
            </p:nvGrpSpPr>
            <p:grpSpPr>
              <a:xfrm>
                <a:off x="976992" y="1392906"/>
                <a:ext cx="7890933" cy="5007984"/>
                <a:chOff x="976992" y="1392906"/>
                <a:chExt cx="7890933" cy="5007984"/>
              </a:xfrm>
            </p:grpSpPr>
            <p:pic>
              <p:nvPicPr>
                <p:cNvPr id="9" name="図 8">
                  <a:extLst>
                    <a:ext uri="{FF2B5EF4-FFF2-40B4-BE49-F238E27FC236}">
                      <a16:creationId xmlns:a16="http://schemas.microsoft.com/office/drawing/2014/main" id="{0A68DB78-5264-2C9B-7AC4-076909EB0EB5}"/>
                    </a:ext>
                  </a:extLst>
                </p:cNvPr>
                <p:cNvPicPr>
                  <a:picLocks noChangeAspect="1"/>
                </p:cNvPicPr>
                <p:nvPr/>
              </p:nvPicPr>
              <p:blipFill>
                <a:blip r:embed="rId4"/>
                <a:stretch>
                  <a:fillRect/>
                </a:stretch>
              </p:blipFill>
              <p:spPr>
                <a:xfrm>
                  <a:off x="976992" y="1392906"/>
                  <a:ext cx="7890933" cy="5007984"/>
                </a:xfrm>
                <a:prstGeom prst="rect">
                  <a:avLst/>
                </a:prstGeom>
                <a:ln>
                  <a:solidFill>
                    <a:schemeClr val="tx1">
                      <a:lumMod val="20000"/>
                      <a:lumOff val="80000"/>
                    </a:schemeClr>
                  </a:solidFill>
                </a:ln>
              </p:spPr>
            </p:pic>
            <p:sp>
              <p:nvSpPr>
                <p:cNvPr id="10" name="正方形/長方形 9">
                  <a:extLst>
                    <a:ext uri="{FF2B5EF4-FFF2-40B4-BE49-F238E27FC236}">
                      <a16:creationId xmlns:a16="http://schemas.microsoft.com/office/drawing/2014/main" id="{ABF60A0F-77B5-F56B-CCA9-E639CFAAF62E}"/>
                    </a:ext>
                  </a:extLst>
                </p:cNvPr>
                <p:cNvSpPr/>
                <p:nvPr/>
              </p:nvSpPr>
              <p:spPr>
                <a:xfrm>
                  <a:off x="1301662" y="2404532"/>
                  <a:ext cx="1590323" cy="309032"/>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b="1">
                      <a:solidFill>
                        <a:schemeClr val="tx1"/>
                      </a:solidFill>
                    </a:rPr>
                    <a:t>上司 敦 </a:t>
                  </a:r>
                  <a:r>
                    <a:rPr kumimoji="1" lang="ja-JP" altLang="en-US" sz="700" b="1">
                      <a:solidFill>
                        <a:schemeClr val="tx1"/>
                      </a:solidFill>
                    </a:rPr>
                    <a:t>さん</a:t>
                  </a:r>
                  <a:endParaRPr kumimoji="1" lang="ja-JP" altLang="en-US" sz="1100" b="1">
                    <a:solidFill>
                      <a:schemeClr val="tx1"/>
                    </a:solidFill>
                  </a:endParaRPr>
                </a:p>
              </p:txBody>
            </p:sp>
          </p:grpSp>
          <p:sp>
            <p:nvSpPr>
              <p:cNvPr id="4" name="正方形/長方形 3">
                <a:extLst>
                  <a:ext uri="{FF2B5EF4-FFF2-40B4-BE49-F238E27FC236}">
                    <a16:creationId xmlns:a16="http://schemas.microsoft.com/office/drawing/2014/main" id="{1AA20AE7-FFC3-8E47-D3FC-C835817A936A}"/>
                  </a:ext>
                </a:extLst>
              </p:cNvPr>
              <p:cNvSpPr/>
              <p:nvPr/>
            </p:nvSpPr>
            <p:spPr>
              <a:xfrm>
                <a:off x="7158051" y="4931872"/>
                <a:ext cx="1269675" cy="131654"/>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kumimoji="1" lang="ja-JP" altLang="en-US" sz="600" b="1">
                    <a:solidFill>
                      <a:schemeClr val="tx1"/>
                    </a:solidFill>
                  </a:rPr>
                  <a:t>上司 敦</a:t>
                </a:r>
              </a:p>
            </p:txBody>
          </p:sp>
        </p:grpSp>
        <p:sp>
          <p:nvSpPr>
            <p:cNvPr id="6" name="正方形/長方形 5">
              <a:extLst>
                <a:ext uri="{FF2B5EF4-FFF2-40B4-BE49-F238E27FC236}">
                  <a16:creationId xmlns:a16="http://schemas.microsoft.com/office/drawing/2014/main" id="{04205284-2D78-5B24-D3A4-E2D55BE9436F}"/>
                </a:ext>
              </a:extLst>
            </p:cNvPr>
            <p:cNvSpPr/>
            <p:nvPr/>
          </p:nvSpPr>
          <p:spPr>
            <a:xfrm>
              <a:off x="5234152" y="2577662"/>
              <a:ext cx="622738" cy="20495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DCF33275-6CA8-4722-D4DA-1189EB94A637}"/>
                </a:ext>
              </a:extLst>
            </p:cNvPr>
            <p:cNvSpPr/>
            <p:nvPr/>
          </p:nvSpPr>
          <p:spPr>
            <a:xfrm>
              <a:off x="4737538" y="2881320"/>
              <a:ext cx="1119352" cy="119844"/>
            </a:xfrm>
            <a:prstGeom prst="rect">
              <a:avLst/>
            </a:prstGeom>
            <a:solidFill>
              <a:srgbClr val="F5F5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427269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9B584A2D-2C74-E343-DF16-21C680C0C1A9}"/>
              </a:ext>
            </a:extLst>
          </p:cNvPr>
          <p:cNvSpPr txBox="1"/>
          <p:nvPr/>
        </p:nvSpPr>
        <p:spPr>
          <a:xfrm>
            <a:off x="324000" y="4725969"/>
            <a:ext cx="9060634" cy="1017394"/>
          </a:xfrm>
          <a:prstGeom prst="rect">
            <a:avLst/>
          </a:prstGeom>
          <a:noFill/>
        </p:spPr>
        <p:txBody>
          <a:bodyPr wrap="square">
            <a:spAutoFit/>
          </a:bodyPr>
          <a:lstStyle/>
          <a:p>
            <a:pPr marL="285750" indent="-285750">
              <a:lnSpc>
                <a:spcPct val="130000"/>
              </a:lnSpc>
              <a:spcBef>
                <a:spcPts val="2400"/>
              </a:spcBef>
              <a:buFont typeface="Wingdings" panose="05000000000000000000" pitchFamily="2" charset="2"/>
              <a:buChar char="l"/>
            </a:pPr>
            <a:r>
              <a:rPr kumimoji="1" lang="ja-JP" altLang="en-US" sz="1600" b="1">
                <a:latin typeface="Yu Gothic" panose="020B0400000000000000" pitchFamily="34" charset="-128"/>
                <a:ea typeface="Yu Gothic" panose="020B0400000000000000" pitchFamily="34" charset="-128"/>
              </a:rPr>
              <a:t>アンケート実施～回答～結果閲覧までの、</a:t>
            </a:r>
            <a:r>
              <a:rPr kumimoji="1" lang="ja-JP" altLang="en-US" sz="1600" b="1">
                <a:highlight>
                  <a:srgbClr val="FFFF00"/>
                </a:highlight>
                <a:latin typeface="Yu Gothic" panose="020B0400000000000000" pitchFamily="34" charset="-128"/>
                <a:ea typeface="Yu Gothic" panose="020B0400000000000000" pitchFamily="34" charset="-128"/>
              </a:rPr>
              <a:t>利用の流れは変わりません</a:t>
            </a:r>
            <a:r>
              <a:rPr kumimoji="1" lang="ja-JP" altLang="en-US" sz="1600" b="1">
                <a:latin typeface="Yu Gothic" panose="020B0400000000000000" pitchFamily="34" charset="-128"/>
                <a:ea typeface="Yu Gothic" panose="020B0400000000000000" pitchFamily="34" charset="-128"/>
              </a:rPr>
              <a:t>。</a:t>
            </a:r>
            <a:endParaRPr kumimoji="1" lang="en-US" altLang="ja-JP" sz="1600" b="1">
              <a:latin typeface="Yu Gothic" panose="020B0400000000000000" pitchFamily="34" charset="-128"/>
              <a:ea typeface="Yu Gothic" panose="020B0400000000000000" pitchFamily="34" charset="-128"/>
            </a:endParaRPr>
          </a:p>
          <a:p>
            <a:pPr marL="285750" indent="-285750">
              <a:lnSpc>
                <a:spcPct val="130000"/>
              </a:lnSpc>
              <a:spcBef>
                <a:spcPts val="2400"/>
              </a:spcBef>
              <a:buFont typeface="Wingdings" panose="05000000000000000000" pitchFamily="2" charset="2"/>
              <a:buChar char="l"/>
            </a:pPr>
            <a:r>
              <a:rPr kumimoji="1" lang="ja-JP" altLang="en-US" sz="1600" b="1">
                <a:solidFill>
                  <a:schemeClr val="tx1"/>
                </a:solidFill>
                <a:highlight>
                  <a:srgbClr val="FFFF00"/>
                </a:highlight>
                <a:latin typeface="Yu Gothic" panose="020B0400000000000000" pitchFamily="34" charset="-128"/>
                <a:ea typeface="Yu Gothic" panose="020B0400000000000000" pitchFamily="34" charset="-128"/>
              </a:rPr>
              <a:t>過去のデータは引き継がれ</a:t>
            </a:r>
            <a:r>
              <a:rPr kumimoji="1" lang="ja-JP" altLang="en-US" sz="1600" b="1">
                <a:solidFill>
                  <a:schemeClr val="tx1"/>
                </a:solidFill>
                <a:latin typeface="Yu Gothic" panose="020B0400000000000000" pitchFamily="34" charset="-128"/>
                <a:ea typeface="Yu Gothic" panose="020B0400000000000000" pitchFamily="34" charset="-128"/>
              </a:rPr>
              <a:t>、これまで通り結果を閲覧することができます。</a:t>
            </a:r>
            <a:endParaRPr kumimoji="1" lang="en-US" altLang="ja-JP" sz="1600" b="1">
              <a:solidFill>
                <a:schemeClr val="tx1"/>
              </a:solidFill>
              <a:latin typeface="Yu Gothic" panose="020B0400000000000000" pitchFamily="34" charset="-128"/>
              <a:ea typeface="Yu Gothic" panose="020B0400000000000000" pitchFamily="34" charset="-128"/>
            </a:endParaRPr>
          </a:p>
        </p:txBody>
      </p:sp>
      <p:sp>
        <p:nvSpPr>
          <p:cNvPr id="4" name="タイトル 3">
            <a:extLst>
              <a:ext uri="{FF2B5EF4-FFF2-40B4-BE49-F238E27FC236}">
                <a16:creationId xmlns:a16="http://schemas.microsoft.com/office/drawing/2014/main" id="{9866DE99-A7D7-EA38-2C91-2A2A3A851C15}"/>
              </a:ext>
            </a:extLst>
          </p:cNvPr>
          <p:cNvSpPr>
            <a:spLocks noGrp="1"/>
          </p:cNvSpPr>
          <p:nvPr>
            <p:ph type="title"/>
          </p:nvPr>
        </p:nvSpPr>
        <p:spPr/>
        <p:txBody>
          <a:bodyPr/>
          <a:lstStyle/>
          <a:p>
            <a:r>
              <a:rPr lang="ja-JP" altLang="en-US"/>
              <a:t>変わること・変わらないこと</a:t>
            </a:r>
          </a:p>
        </p:txBody>
      </p:sp>
      <p:sp>
        <p:nvSpPr>
          <p:cNvPr id="5" name="四角形: 角を丸くする 4">
            <a:extLst>
              <a:ext uri="{FF2B5EF4-FFF2-40B4-BE49-F238E27FC236}">
                <a16:creationId xmlns:a16="http://schemas.microsoft.com/office/drawing/2014/main" id="{B9363268-4953-5B0C-72BC-D6D4201D9BB8}"/>
              </a:ext>
            </a:extLst>
          </p:cNvPr>
          <p:cNvSpPr/>
          <p:nvPr/>
        </p:nvSpPr>
        <p:spPr>
          <a:xfrm>
            <a:off x="327897" y="872942"/>
            <a:ext cx="9250206" cy="544513"/>
          </a:xfrm>
          <a:prstGeom prst="roundRect">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pPr>
              <a:lnSpc>
                <a:spcPct val="130000"/>
              </a:lnSpc>
            </a:pPr>
            <a:r>
              <a:rPr kumimoji="1" lang="ja-JP" altLang="en-US" sz="2000" b="1">
                <a:solidFill>
                  <a:schemeClr val="tx1"/>
                </a:solidFill>
                <a:latin typeface="Yu Gothic" panose="020B0400000000000000" pitchFamily="34" charset="-128"/>
                <a:ea typeface="Yu Gothic" panose="020B0400000000000000" pitchFamily="34" charset="-128"/>
              </a:rPr>
              <a:t>変わること</a:t>
            </a:r>
            <a:endParaRPr kumimoji="1" lang="en-US" altLang="ja-JP" sz="2000" b="1">
              <a:solidFill>
                <a:schemeClr val="tx1"/>
              </a:solidFill>
              <a:latin typeface="Yu Gothic" panose="020B0400000000000000" pitchFamily="34" charset="-128"/>
              <a:ea typeface="Yu Gothic" panose="020B0400000000000000" pitchFamily="34" charset="-128"/>
            </a:endParaRPr>
          </a:p>
        </p:txBody>
      </p:sp>
      <p:sp>
        <p:nvSpPr>
          <p:cNvPr id="6" name="四角形: 角を丸くする 5">
            <a:extLst>
              <a:ext uri="{FF2B5EF4-FFF2-40B4-BE49-F238E27FC236}">
                <a16:creationId xmlns:a16="http://schemas.microsoft.com/office/drawing/2014/main" id="{E8EF78C8-4D03-AE24-ED13-B1F43F28D26B}"/>
              </a:ext>
            </a:extLst>
          </p:cNvPr>
          <p:cNvSpPr/>
          <p:nvPr/>
        </p:nvSpPr>
        <p:spPr>
          <a:xfrm>
            <a:off x="327897" y="4036413"/>
            <a:ext cx="9250206" cy="544513"/>
          </a:xfrm>
          <a:prstGeom prst="roundRect">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pPr>
              <a:lnSpc>
                <a:spcPct val="130000"/>
              </a:lnSpc>
            </a:pPr>
            <a:r>
              <a:rPr kumimoji="1" lang="ja-JP" altLang="en-US" sz="2000" b="1">
                <a:solidFill>
                  <a:schemeClr val="tx1"/>
                </a:solidFill>
                <a:latin typeface="Yu Gothic" panose="020B0400000000000000" pitchFamily="34" charset="-128"/>
                <a:ea typeface="Yu Gothic" panose="020B0400000000000000" pitchFamily="34" charset="-128"/>
              </a:rPr>
              <a:t>変わらないこと</a:t>
            </a:r>
            <a:endParaRPr kumimoji="1" lang="en-US" altLang="ja-JP" sz="2000" b="1">
              <a:solidFill>
                <a:schemeClr val="tx1"/>
              </a:solidFill>
              <a:latin typeface="Yu Gothic" panose="020B0400000000000000" pitchFamily="34" charset="-128"/>
              <a:ea typeface="Yu Gothic" panose="020B0400000000000000" pitchFamily="34" charset="-128"/>
            </a:endParaRPr>
          </a:p>
        </p:txBody>
      </p:sp>
      <p:sp>
        <p:nvSpPr>
          <p:cNvPr id="7" name="テキスト ボックス 6">
            <a:extLst>
              <a:ext uri="{FF2B5EF4-FFF2-40B4-BE49-F238E27FC236}">
                <a16:creationId xmlns:a16="http://schemas.microsoft.com/office/drawing/2014/main" id="{B46208C8-61EA-3F67-52C4-6BE2F51A11EE}"/>
              </a:ext>
            </a:extLst>
          </p:cNvPr>
          <p:cNvSpPr txBox="1"/>
          <p:nvPr/>
        </p:nvSpPr>
        <p:spPr>
          <a:xfrm>
            <a:off x="324000" y="1493041"/>
            <a:ext cx="9060634" cy="2054601"/>
          </a:xfrm>
          <a:prstGeom prst="rect">
            <a:avLst/>
          </a:prstGeom>
          <a:noFill/>
        </p:spPr>
        <p:txBody>
          <a:bodyPr wrap="square">
            <a:spAutoFit/>
          </a:bodyPr>
          <a:lstStyle/>
          <a:p>
            <a:pPr marL="285750" indent="-285750">
              <a:lnSpc>
                <a:spcPct val="130000"/>
              </a:lnSpc>
              <a:spcBef>
                <a:spcPts val="1200"/>
              </a:spcBef>
              <a:buFont typeface="Wingdings" panose="05000000000000000000" pitchFamily="2" charset="2"/>
              <a:buChar char="l"/>
            </a:pPr>
            <a:r>
              <a:rPr kumimoji="1" lang="ja-JP" altLang="en-US" sz="1600" b="1" dirty="0">
                <a:latin typeface="Yu Gothic" panose="020B0400000000000000" pitchFamily="34" charset="-128"/>
                <a:ea typeface="Yu Gothic" panose="020B0400000000000000" pitchFamily="34" charset="-128"/>
              </a:rPr>
              <a:t>画面デザインが大きく変わり、利便性が向上します。</a:t>
            </a:r>
            <a:endParaRPr kumimoji="1" lang="en-US" altLang="ja-JP" sz="1600" b="1" dirty="0">
              <a:latin typeface="Yu Gothic" panose="020B0400000000000000" pitchFamily="34" charset="-128"/>
              <a:ea typeface="Yu Gothic" panose="020B0400000000000000" pitchFamily="34" charset="-128"/>
            </a:endParaRPr>
          </a:p>
          <a:p>
            <a:pPr marL="285750" indent="-285750">
              <a:lnSpc>
                <a:spcPct val="130000"/>
              </a:lnSpc>
              <a:spcBef>
                <a:spcPts val="1200"/>
              </a:spcBef>
              <a:buFont typeface="Wingdings" panose="05000000000000000000" pitchFamily="2" charset="2"/>
              <a:buChar char="l"/>
            </a:pPr>
            <a:r>
              <a:rPr kumimoji="1" lang="ja-JP" altLang="en-US" sz="1600" b="1" dirty="0">
                <a:latin typeface="Yu Gothic" panose="020B0400000000000000" pitchFamily="34" charset="-128"/>
                <a:ea typeface="Yu Gothic" panose="020B0400000000000000" pitchFamily="34" charset="-128"/>
              </a:rPr>
              <a:t>新機能</a:t>
            </a:r>
            <a:r>
              <a:rPr kumimoji="1" lang="ja-JP" altLang="en-US" sz="1600" b="1" dirty="0">
                <a:solidFill>
                  <a:schemeClr val="tx1"/>
                </a:solidFill>
                <a:latin typeface="Yu Gothic" panose="020B0400000000000000" pitchFamily="34" charset="-128"/>
                <a:ea typeface="Yu Gothic" panose="020B0400000000000000" pitchFamily="34" charset="-128"/>
              </a:rPr>
              <a:t>「</a:t>
            </a:r>
            <a:r>
              <a:rPr kumimoji="1" lang="en-US" altLang="ja-JP" sz="1600" b="1" dirty="0">
                <a:solidFill>
                  <a:schemeClr val="tx1"/>
                </a:solidFill>
                <a:highlight>
                  <a:srgbClr val="FFFF00"/>
                </a:highlight>
                <a:latin typeface="Yu Gothic" panose="020B0400000000000000" pitchFamily="34" charset="-128"/>
                <a:ea typeface="Yu Gothic" panose="020B0400000000000000" pitchFamily="34" charset="-128"/>
              </a:rPr>
              <a:t>1on1</a:t>
            </a:r>
            <a:r>
              <a:rPr kumimoji="1" lang="ja-JP" altLang="en-US" sz="1600" b="1" dirty="0">
                <a:solidFill>
                  <a:schemeClr val="tx1"/>
                </a:solidFill>
                <a:highlight>
                  <a:srgbClr val="FFFF00"/>
                </a:highlight>
                <a:latin typeface="Yu Gothic" panose="020B0400000000000000" pitchFamily="34" charset="-128"/>
                <a:ea typeface="Yu Gothic" panose="020B0400000000000000" pitchFamily="34" charset="-128"/>
              </a:rPr>
              <a:t>機能</a:t>
            </a:r>
            <a:r>
              <a:rPr kumimoji="1" lang="ja-JP" altLang="en-US" sz="1600" b="1" dirty="0">
                <a:solidFill>
                  <a:schemeClr val="tx1"/>
                </a:solidFill>
                <a:latin typeface="Yu Gothic" panose="020B0400000000000000" pitchFamily="34" charset="-128"/>
                <a:ea typeface="Yu Gothic" panose="020B0400000000000000" pitchFamily="34" charset="-128"/>
              </a:rPr>
              <a:t>」を使って、</a:t>
            </a:r>
            <a:r>
              <a:rPr kumimoji="1" lang="en-US" altLang="ja-JP" sz="1600" b="1" dirty="0">
                <a:solidFill>
                  <a:schemeClr val="tx1"/>
                </a:solidFill>
                <a:latin typeface="Yu Gothic" panose="020B0400000000000000" pitchFamily="34" charset="-128"/>
                <a:ea typeface="Yu Gothic" panose="020B0400000000000000" pitchFamily="34" charset="-128"/>
              </a:rPr>
              <a:t>1on1</a:t>
            </a:r>
            <a:r>
              <a:rPr kumimoji="1" lang="ja-JP" altLang="en-US" sz="1600" b="1" dirty="0">
                <a:solidFill>
                  <a:schemeClr val="tx1"/>
                </a:solidFill>
                <a:latin typeface="Yu Gothic" panose="020B0400000000000000" pitchFamily="34" charset="-128"/>
                <a:ea typeface="Yu Gothic" panose="020B0400000000000000" pitchFamily="34" charset="-128"/>
              </a:rPr>
              <a:t>を実施します（</a:t>
            </a:r>
            <a:r>
              <a:rPr kumimoji="1" lang="ja-JP" altLang="en-US" sz="1600" b="1" dirty="0">
                <a:solidFill>
                  <a:srgbClr val="FF0000"/>
                </a:solidFill>
                <a:latin typeface="Yu Gothic" panose="020B0400000000000000" pitchFamily="34" charset="-128"/>
                <a:ea typeface="Yu Gothic" panose="020B0400000000000000" pitchFamily="34" charset="-128"/>
              </a:rPr>
              <a:t>◯月</a:t>
            </a:r>
            <a:r>
              <a:rPr kumimoji="1" lang="ja-JP" altLang="en-US" sz="1600" b="1" dirty="0">
                <a:solidFill>
                  <a:schemeClr val="tx1"/>
                </a:solidFill>
                <a:latin typeface="Yu Gothic" panose="020B0400000000000000" pitchFamily="34" charset="-128"/>
                <a:ea typeface="Yu Gothic" panose="020B0400000000000000" pitchFamily="34" charset="-128"/>
              </a:rPr>
              <a:t>実施の</a:t>
            </a:r>
            <a:r>
              <a:rPr kumimoji="1" lang="en-US" altLang="ja-JP" sz="1600" b="1" dirty="0">
                <a:solidFill>
                  <a:schemeClr val="tx1"/>
                </a:solidFill>
                <a:latin typeface="Yu Gothic" panose="020B0400000000000000" pitchFamily="34" charset="-128"/>
                <a:ea typeface="Yu Gothic" panose="020B0400000000000000" pitchFamily="34" charset="-128"/>
              </a:rPr>
              <a:t>1on1</a:t>
            </a:r>
            <a:r>
              <a:rPr kumimoji="1" lang="ja-JP" altLang="en-US" sz="1600" b="1" dirty="0">
                <a:solidFill>
                  <a:schemeClr val="tx1"/>
                </a:solidFill>
                <a:latin typeface="Yu Gothic" panose="020B0400000000000000" pitchFamily="34" charset="-128"/>
                <a:ea typeface="Yu Gothic" panose="020B0400000000000000" pitchFamily="34" charset="-128"/>
              </a:rPr>
              <a:t>～）</a:t>
            </a:r>
            <a:endParaRPr kumimoji="1" lang="en-US" altLang="ja-JP" sz="1600" b="1" dirty="0">
              <a:latin typeface="Yu Gothic" panose="020B0400000000000000" pitchFamily="34" charset="-128"/>
              <a:ea typeface="Yu Gothic" panose="020B0400000000000000" pitchFamily="34" charset="-128"/>
            </a:endParaRPr>
          </a:p>
          <a:p>
            <a:pPr marL="742950" lvl="1" indent="-285750">
              <a:lnSpc>
                <a:spcPct val="130000"/>
              </a:lnSpc>
              <a:spcBef>
                <a:spcPts val="600"/>
              </a:spcBef>
              <a:buFont typeface="Wingdings" panose="05000000000000000000" pitchFamily="2" charset="2"/>
              <a:buChar char="ü"/>
            </a:pPr>
            <a:r>
              <a:rPr kumimoji="1" lang="en-US" altLang="ja-JP" sz="1600" b="1" dirty="0">
                <a:latin typeface="Yu Gothic" panose="020B0400000000000000" pitchFamily="34" charset="-128"/>
                <a:ea typeface="Yu Gothic" panose="020B0400000000000000" pitchFamily="34" charset="-128"/>
              </a:rPr>
              <a:t>1on1</a:t>
            </a:r>
            <a:r>
              <a:rPr kumimoji="1" lang="ja-JP" altLang="en-US" sz="1600" b="1" dirty="0">
                <a:solidFill>
                  <a:schemeClr val="tx1"/>
                </a:solidFill>
                <a:latin typeface="Yu Gothic" panose="020B0400000000000000" pitchFamily="34" charset="-128"/>
                <a:ea typeface="Yu Gothic" panose="020B0400000000000000" pitchFamily="34" charset="-128"/>
              </a:rPr>
              <a:t>の</a:t>
            </a:r>
            <a:r>
              <a:rPr kumimoji="1" lang="ja-JP" altLang="en-US" sz="1600" b="1" dirty="0">
                <a:solidFill>
                  <a:schemeClr val="tx1"/>
                </a:solidFill>
                <a:highlight>
                  <a:srgbClr val="FFFF00"/>
                </a:highlight>
                <a:latin typeface="Yu Gothic" panose="020B0400000000000000" pitchFamily="34" charset="-128"/>
                <a:ea typeface="Yu Gothic" panose="020B0400000000000000" pitchFamily="34" charset="-128"/>
              </a:rPr>
              <a:t>スケジュール設定方法</a:t>
            </a:r>
            <a:r>
              <a:rPr kumimoji="1" lang="ja-JP" altLang="en-US" sz="1600" b="1" dirty="0">
                <a:solidFill>
                  <a:schemeClr val="tx1"/>
                </a:solidFill>
                <a:latin typeface="Yu Gothic" panose="020B0400000000000000" pitchFamily="34" charset="-128"/>
                <a:ea typeface="Yu Gothic" panose="020B0400000000000000" pitchFamily="34" charset="-128"/>
              </a:rPr>
              <a:t>が変わります。</a:t>
            </a:r>
            <a:endParaRPr kumimoji="1" lang="en-US" altLang="ja-JP" sz="1600" b="1" dirty="0">
              <a:solidFill>
                <a:schemeClr val="tx1"/>
              </a:solidFill>
              <a:latin typeface="Yu Gothic" panose="020B0400000000000000" pitchFamily="34" charset="-128"/>
              <a:ea typeface="Yu Gothic" panose="020B0400000000000000" pitchFamily="34" charset="-128"/>
            </a:endParaRPr>
          </a:p>
          <a:p>
            <a:pPr marL="742950" lvl="1" indent="-285750">
              <a:lnSpc>
                <a:spcPct val="130000"/>
              </a:lnSpc>
              <a:spcBef>
                <a:spcPts val="600"/>
              </a:spcBef>
              <a:buFont typeface="Wingdings" panose="05000000000000000000" pitchFamily="2" charset="2"/>
              <a:buChar char="ü"/>
            </a:pPr>
            <a:r>
              <a:rPr kumimoji="1" lang="en-US" altLang="ja-JP" sz="1600" b="1" dirty="0">
                <a:highlight>
                  <a:srgbClr val="FFFF00"/>
                </a:highlight>
                <a:latin typeface="Yu Gothic" panose="020B0400000000000000" pitchFamily="34" charset="-128"/>
                <a:ea typeface="Yu Gothic" panose="020B0400000000000000" pitchFamily="34" charset="-128"/>
              </a:rPr>
              <a:t>1on1</a:t>
            </a:r>
            <a:r>
              <a:rPr kumimoji="1" lang="ja-JP" altLang="en-US" sz="1600" b="1" dirty="0">
                <a:highlight>
                  <a:srgbClr val="FFFF00"/>
                </a:highlight>
                <a:latin typeface="Yu Gothic" panose="020B0400000000000000" pitchFamily="34" charset="-128"/>
                <a:ea typeface="Yu Gothic" panose="020B0400000000000000" pitchFamily="34" charset="-128"/>
              </a:rPr>
              <a:t>で話したいトピックを、事前に申請</a:t>
            </a:r>
            <a:r>
              <a:rPr kumimoji="1" lang="ja-JP" altLang="en-US" sz="1600" b="1" dirty="0">
                <a:latin typeface="Yu Gothic" panose="020B0400000000000000" pitchFamily="34" charset="-128"/>
                <a:ea typeface="Yu Gothic" panose="020B0400000000000000" pitchFamily="34" charset="-128"/>
              </a:rPr>
              <a:t>して</a:t>
            </a:r>
            <a:r>
              <a:rPr kumimoji="1" lang="en-US" altLang="ja-JP" sz="1600" b="1" dirty="0">
                <a:latin typeface="Yu Gothic" panose="020B0400000000000000" pitchFamily="34" charset="-128"/>
                <a:ea typeface="Yu Gothic" panose="020B0400000000000000" pitchFamily="34" charset="-128"/>
              </a:rPr>
              <a:t>1on1</a:t>
            </a:r>
            <a:r>
              <a:rPr kumimoji="1" lang="ja-JP" altLang="en-US" sz="1600" b="1" dirty="0">
                <a:latin typeface="Yu Gothic" panose="020B0400000000000000" pitchFamily="34" charset="-128"/>
                <a:ea typeface="Yu Gothic" panose="020B0400000000000000" pitchFamily="34" charset="-128"/>
              </a:rPr>
              <a:t>に臨みましょう（詳細次ページ）</a:t>
            </a:r>
            <a:endParaRPr kumimoji="1" lang="en-US" altLang="ja-JP" sz="1600" b="1" dirty="0">
              <a:latin typeface="Yu Gothic" panose="020B0400000000000000" pitchFamily="34" charset="-128"/>
              <a:ea typeface="Yu Gothic" panose="020B0400000000000000" pitchFamily="34" charset="-128"/>
            </a:endParaRPr>
          </a:p>
          <a:p>
            <a:pPr marL="742950" lvl="1" indent="-285750">
              <a:lnSpc>
                <a:spcPct val="130000"/>
              </a:lnSpc>
              <a:spcBef>
                <a:spcPts val="600"/>
              </a:spcBef>
              <a:buFont typeface="Wingdings" panose="05000000000000000000" pitchFamily="2" charset="2"/>
              <a:buChar char="ü"/>
            </a:pPr>
            <a:r>
              <a:rPr kumimoji="1" lang="en-US" altLang="ja-JP" sz="1600" b="1" dirty="0">
                <a:solidFill>
                  <a:schemeClr val="tx1"/>
                </a:solidFill>
                <a:latin typeface="Yu Gothic" panose="020B0400000000000000" pitchFamily="34" charset="-128"/>
                <a:ea typeface="Yu Gothic" panose="020B0400000000000000" pitchFamily="34" charset="-128"/>
              </a:rPr>
              <a:t>1on1</a:t>
            </a:r>
            <a:r>
              <a:rPr kumimoji="1" lang="ja-JP" altLang="en-US" sz="1600" b="1" dirty="0">
                <a:solidFill>
                  <a:schemeClr val="tx1"/>
                </a:solidFill>
                <a:latin typeface="Yu Gothic" panose="020B0400000000000000" pitchFamily="34" charset="-128"/>
                <a:ea typeface="Yu Gothic" panose="020B0400000000000000" pitchFamily="34" charset="-128"/>
              </a:rPr>
              <a:t>の</a:t>
            </a:r>
            <a:r>
              <a:rPr kumimoji="1" lang="ja-JP" altLang="en-US" sz="1600" b="1" dirty="0">
                <a:solidFill>
                  <a:schemeClr val="tx1"/>
                </a:solidFill>
                <a:highlight>
                  <a:srgbClr val="FFFF00"/>
                </a:highlight>
                <a:latin typeface="Yu Gothic" panose="020B0400000000000000" pitchFamily="34" charset="-128"/>
                <a:ea typeface="Yu Gothic" panose="020B0400000000000000" pitchFamily="34" charset="-128"/>
              </a:rPr>
              <a:t>記録の残し方</a:t>
            </a:r>
            <a:r>
              <a:rPr kumimoji="1" lang="ja-JP" altLang="en-US" sz="1600" b="1" dirty="0">
                <a:solidFill>
                  <a:schemeClr val="tx1"/>
                </a:solidFill>
                <a:latin typeface="Yu Gothic" panose="020B0400000000000000" pitchFamily="34" charset="-128"/>
                <a:ea typeface="Yu Gothic" panose="020B0400000000000000" pitchFamily="34" charset="-128"/>
              </a:rPr>
              <a:t>が変わります。</a:t>
            </a:r>
            <a:endParaRPr kumimoji="1" lang="en-US" altLang="ja-JP" sz="1600" b="1" dirty="0">
              <a:solidFill>
                <a:schemeClr val="tx1"/>
              </a:solidFill>
              <a:latin typeface="Yu Gothic" panose="020B0400000000000000" pitchFamily="34" charset="-128"/>
              <a:ea typeface="Yu Gothic" panose="020B0400000000000000" pitchFamily="34" charset="-128"/>
            </a:endParaRPr>
          </a:p>
        </p:txBody>
      </p:sp>
      <p:grpSp>
        <p:nvGrpSpPr>
          <p:cNvPr id="24" name="グループ化 23">
            <a:extLst>
              <a:ext uri="{FF2B5EF4-FFF2-40B4-BE49-F238E27FC236}">
                <a16:creationId xmlns:a16="http://schemas.microsoft.com/office/drawing/2014/main" id="{91520D15-FAA2-5C9A-E388-4CE2BADD3741}"/>
              </a:ext>
            </a:extLst>
          </p:cNvPr>
          <p:cNvGrpSpPr/>
          <p:nvPr/>
        </p:nvGrpSpPr>
        <p:grpSpPr>
          <a:xfrm>
            <a:off x="7386872" y="1839803"/>
            <a:ext cx="2962105" cy="422348"/>
            <a:chOff x="5210963" y="2306284"/>
            <a:chExt cx="2962105" cy="422348"/>
          </a:xfrm>
        </p:grpSpPr>
        <p:sp>
          <p:nvSpPr>
            <p:cNvPr id="25" name="正方形/長方形 24">
              <a:extLst>
                <a:ext uri="{FF2B5EF4-FFF2-40B4-BE49-F238E27FC236}">
                  <a16:creationId xmlns:a16="http://schemas.microsoft.com/office/drawing/2014/main" id="{C84DB4D0-9BD3-642F-4117-F77D6B1E4241}"/>
                </a:ext>
              </a:extLst>
            </p:cNvPr>
            <p:cNvSpPr/>
            <p:nvPr/>
          </p:nvSpPr>
          <p:spPr>
            <a:xfrm>
              <a:off x="5210964" y="2306284"/>
              <a:ext cx="2962104" cy="422348"/>
            </a:xfrm>
            <a:prstGeom prst="rect">
              <a:avLst/>
            </a:prstGeom>
            <a:solidFill>
              <a:schemeClr val="accent1">
                <a:lumMod val="75000"/>
              </a:schemeClr>
            </a:solidFill>
            <a:ln>
              <a:solidFill>
                <a:srgbClr val="FF11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2"/>
                  </a:solidFill>
                </a:rPr>
                <a:t>←</a:t>
              </a:r>
              <a:r>
                <a:rPr kumimoji="1" lang="en-US" altLang="ja-JP" sz="1400" b="1">
                  <a:solidFill>
                    <a:schemeClr val="bg2"/>
                  </a:solidFill>
                </a:rPr>
                <a:t>1on1</a:t>
              </a:r>
              <a:r>
                <a:rPr kumimoji="1" lang="ja-JP" altLang="en-US" sz="1400" b="1">
                  <a:solidFill>
                    <a:schemeClr val="bg2"/>
                  </a:solidFill>
                </a:rPr>
                <a:t>機能利用開始月を記入</a:t>
              </a:r>
              <a:endParaRPr kumimoji="1" lang="en-US" altLang="ja-JP" sz="1400" b="1">
                <a:solidFill>
                  <a:schemeClr val="bg2"/>
                </a:solidFill>
              </a:endParaRPr>
            </a:p>
          </p:txBody>
        </p:sp>
        <p:grpSp>
          <p:nvGrpSpPr>
            <p:cNvPr id="26" name="グループ化 25">
              <a:extLst>
                <a:ext uri="{FF2B5EF4-FFF2-40B4-BE49-F238E27FC236}">
                  <a16:creationId xmlns:a16="http://schemas.microsoft.com/office/drawing/2014/main" id="{B2A67ED3-141E-131C-61D4-D353EC312BBE}"/>
                </a:ext>
              </a:extLst>
            </p:cNvPr>
            <p:cNvGrpSpPr/>
            <p:nvPr/>
          </p:nvGrpSpPr>
          <p:grpSpPr>
            <a:xfrm>
              <a:off x="5210963" y="2306284"/>
              <a:ext cx="250318" cy="206149"/>
              <a:chOff x="5372888" y="2306284"/>
              <a:chExt cx="512839" cy="422348"/>
            </a:xfrm>
          </p:grpSpPr>
          <p:sp>
            <p:nvSpPr>
              <p:cNvPr id="27" name="正方形/長方形 26">
                <a:extLst>
                  <a:ext uri="{FF2B5EF4-FFF2-40B4-BE49-F238E27FC236}">
                    <a16:creationId xmlns:a16="http://schemas.microsoft.com/office/drawing/2014/main" id="{35829367-FB0B-B43F-A27B-92048ACC64BE}"/>
                  </a:ext>
                </a:extLst>
              </p:cNvPr>
              <p:cNvSpPr/>
              <p:nvPr/>
            </p:nvSpPr>
            <p:spPr>
              <a:xfrm>
                <a:off x="5372888" y="2306284"/>
                <a:ext cx="512839" cy="422348"/>
              </a:xfrm>
              <a:prstGeom prst="rect">
                <a:avLst/>
              </a:prstGeom>
              <a:solidFill>
                <a:schemeClr val="bg2"/>
              </a:solidFill>
              <a:ln>
                <a:solidFill>
                  <a:srgbClr val="FF11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2"/>
                  </a:solidFill>
                </a:endParaRPr>
              </a:p>
            </p:txBody>
          </p:sp>
          <p:pic>
            <p:nvPicPr>
              <p:cNvPr id="28" name="図 27">
                <a:extLst>
                  <a:ext uri="{FF2B5EF4-FFF2-40B4-BE49-F238E27FC236}">
                    <a16:creationId xmlns:a16="http://schemas.microsoft.com/office/drawing/2014/main" id="{53268597-D8BE-0650-62C5-F41C435388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908" y="2365058"/>
                <a:ext cx="304800" cy="304800"/>
              </a:xfrm>
              <a:prstGeom prst="rect">
                <a:avLst/>
              </a:prstGeom>
            </p:spPr>
          </p:pic>
        </p:grpSp>
      </p:grpSp>
    </p:spTree>
    <p:extLst>
      <p:ext uri="{BB962C8B-B14F-4D97-AF65-F5344CB8AC3E}">
        <p14:creationId xmlns:p14="http://schemas.microsoft.com/office/powerpoint/2010/main" val="3352019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6D263D06-87CF-5222-2DE7-3198B672FDBD}"/>
              </a:ext>
            </a:extLst>
          </p:cNvPr>
          <p:cNvSpPr>
            <a:spLocks noGrp="1"/>
          </p:cNvSpPr>
          <p:nvPr>
            <p:ph type="title"/>
          </p:nvPr>
        </p:nvSpPr>
        <p:spPr/>
        <p:txBody>
          <a:bodyPr/>
          <a:lstStyle/>
          <a:p>
            <a:r>
              <a:rPr lang="en-US" altLang="ja-JP"/>
              <a:t>1on1</a:t>
            </a:r>
            <a:r>
              <a:rPr lang="ja-JP" altLang="en-US"/>
              <a:t>前に、話したいトピックを申請しましょう</a:t>
            </a:r>
          </a:p>
        </p:txBody>
      </p:sp>
      <p:pic>
        <p:nvPicPr>
          <p:cNvPr id="2" name="図 1">
            <a:extLst>
              <a:ext uri="{FF2B5EF4-FFF2-40B4-BE49-F238E27FC236}">
                <a16:creationId xmlns:a16="http://schemas.microsoft.com/office/drawing/2014/main" id="{566BCAB8-816F-A5C4-5BA6-7CAEF8C6902F}"/>
              </a:ext>
            </a:extLst>
          </p:cNvPr>
          <p:cNvPicPr>
            <a:picLocks noChangeAspect="1"/>
          </p:cNvPicPr>
          <p:nvPr/>
        </p:nvPicPr>
        <p:blipFill>
          <a:blip r:embed="rId3"/>
          <a:stretch>
            <a:fillRect/>
          </a:stretch>
        </p:blipFill>
        <p:spPr>
          <a:xfrm>
            <a:off x="275993" y="1191845"/>
            <a:ext cx="9354014" cy="4333950"/>
          </a:xfrm>
          <a:prstGeom prst="rect">
            <a:avLst/>
          </a:prstGeom>
          <a:ln>
            <a:solidFill>
              <a:schemeClr val="bg1"/>
            </a:solidFill>
          </a:ln>
        </p:spPr>
      </p:pic>
      <p:sp>
        <p:nvSpPr>
          <p:cNvPr id="3" name="四角形吹き出し 15">
            <a:extLst>
              <a:ext uri="{FF2B5EF4-FFF2-40B4-BE49-F238E27FC236}">
                <a16:creationId xmlns:a16="http://schemas.microsoft.com/office/drawing/2014/main" id="{CDF3F8E7-D4F7-F39D-C66B-8C792207AF16}"/>
              </a:ext>
            </a:extLst>
          </p:cNvPr>
          <p:cNvSpPr/>
          <p:nvPr/>
        </p:nvSpPr>
        <p:spPr>
          <a:xfrm>
            <a:off x="4179615" y="782886"/>
            <a:ext cx="3438235" cy="817916"/>
          </a:xfrm>
          <a:prstGeom prst="wedgeRectCallout">
            <a:avLst>
              <a:gd name="adj1" fmla="val -73172"/>
              <a:gd name="adj2" fmla="val 98256"/>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b="1">
                <a:solidFill>
                  <a:schemeClr val="bg2"/>
                </a:solidFill>
              </a:rPr>
              <a:t>トピック</a:t>
            </a:r>
            <a:r>
              <a:rPr kumimoji="1" lang="en-US" altLang="ja-JP" sz="1100" b="1">
                <a:solidFill>
                  <a:schemeClr val="bg2"/>
                </a:solidFill>
              </a:rPr>
              <a:t>6</a:t>
            </a:r>
            <a:r>
              <a:rPr kumimoji="1" lang="ja-JP" altLang="en-US" sz="1100" b="1">
                <a:solidFill>
                  <a:schemeClr val="bg2"/>
                </a:solidFill>
              </a:rPr>
              <a:t>種類</a:t>
            </a:r>
            <a:r>
              <a:rPr kumimoji="1" lang="en-US" altLang="ja-JP" sz="1100" b="1">
                <a:solidFill>
                  <a:schemeClr val="bg2"/>
                </a:solidFill>
              </a:rPr>
              <a:t> × </a:t>
            </a:r>
            <a:r>
              <a:rPr kumimoji="1" lang="ja-JP" altLang="en-US" sz="1100" b="1">
                <a:solidFill>
                  <a:schemeClr val="bg2"/>
                </a:solidFill>
              </a:rPr>
              <a:t>サブトピック</a:t>
            </a:r>
            <a:r>
              <a:rPr kumimoji="1" lang="en-US" altLang="ja-JP" sz="1100" b="1">
                <a:solidFill>
                  <a:schemeClr val="bg2"/>
                </a:solidFill>
              </a:rPr>
              <a:t>6</a:t>
            </a:r>
            <a:r>
              <a:rPr kumimoji="1" lang="ja-JP" altLang="en-US" sz="1100" b="1">
                <a:solidFill>
                  <a:schemeClr val="bg2"/>
                </a:solidFill>
              </a:rPr>
              <a:t>種類から選択でき、</a:t>
            </a:r>
            <a:endParaRPr kumimoji="1" lang="en-US" altLang="ja-JP" sz="1100" b="1">
              <a:solidFill>
                <a:schemeClr val="bg2"/>
              </a:solidFill>
            </a:endParaRPr>
          </a:p>
          <a:p>
            <a:r>
              <a:rPr kumimoji="1" lang="ja-JP" altLang="en-US" sz="1100" b="1">
                <a:solidFill>
                  <a:schemeClr val="bg2"/>
                </a:solidFill>
              </a:rPr>
              <a:t>自由に追加も可能です。</a:t>
            </a:r>
            <a:endParaRPr kumimoji="1" lang="en-US" altLang="ja-JP" sz="1100" b="1">
              <a:solidFill>
                <a:schemeClr val="bg2"/>
              </a:solidFill>
            </a:endParaRPr>
          </a:p>
        </p:txBody>
      </p:sp>
      <p:sp>
        <p:nvSpPr>
          <p:cNvPr id="4" name="四角形吹き出し 15">
            <a:extLst>
              <a:ext uri="{FF2B5EF4-FFF2-40B4-BE49-F238E27FC236}">
                <a16:creationId xmlns:a16="http://schemas.microsoft.com/office/drawing/2014/main" id="{8E2B9148-9A33-0A75-354B-778FE716B14A}"/>
              </a:ext>
            </a:extLst>
          </p:cNvPr>
          <p:cNvSpPr/>
          <p:nvPr/>
        </p:nvSpPr>
        <p:spPr>
          <a:xfrm>
            <a:off x="5063793" y="2447679"/>
            <a:ext cx="1734491" cy="687377"/>
          </a:xfrm>
          <a:prstGeom prst="wedgeRectCallout">
            <a:avLst>
              <a:gd name="adj1" fmla="val -74334"/>
              <a:gd name="adj2" fmla="val 4612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b="1">
                <a:solidFill>
                  <a:schemeClr val="bg2"/>
                </a:solidFill>
              </a:rPr>
              <a:t>話したい内容の詳細を</a:t>
            </a:r>
            <a:br>
              <a:rPr kumimoji="1" lang="en-US" altLang="ja-JP" sz="1100" b="1">
                <a:solidFill>
                  <a:schemeClr val="bg2"/>
                </a:solidFill>
              </a:rPr>
            </a:br>
            <a:r>
              <a:rPr kumimoji="1" lang="ja-JP" altLang="en-US" sz="1100" b="1">
                <a:solidFill>
                  <a:schemeClr val="bg2"/>
                </a:solidFill>
              </a:rPr>
              <a:t>記載できます。</a:t>
            </a:r>
            <a:endParaRPr kumimoji="1" lang="en-US" altLang="ja-JP" sz="1100" b="1">
              <a:solidFill>
                <a:schemeClr val="bg2"/>
              </a:solidFill>
            </a:endParaRPr>
          </a:p>
        </p:txBody>
      </p:sp>
      <p:sp>
        <p:nvSpPr>
          <p:cNvPr id="9" name="正方形/長方形 8">
            <a:extLst>
              <a:ext uri="{FF2B5EF4-FFF2-40B4-BE49-F238E27FC236}">
                <a16:creationId xmlns:a16="http://schemas.microsoft.com/office/drawing/2014/main" id="{1E8E7935-EC31-FCF7-0B0A-431F1A0861C2}"/>
              </a:ext>
            </a:extLst>
          </p:cNvPr>
          <p:cNvSpPr/>
          <p:nvPr/>
        </p:nvSpPr>
        <p:spPr>
          <a:xfrm>
            <a:off x="323999" y="5801377"/>
            <a:ext cx="9154537" cy="54747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b="1">
                <a:solidFill>
                  <a:schemeClr val="tx1">
                    <a:lumMod val="60000"/>
                    <a:lumOff val="40000"/>
                  </a:schemeClr>
                </a:solidFill>
              </a:rPr>
              <a:t>トピック一覧</a:t>
            </a:r>
            <a:endParaRPr kumimoji="1" lang="en-US" altLang="ja-JP" sz="1100" b="1">
              <a:solidFill>
                <a:schemeClr val="tx1">
                  <a:lumMod val="60000"/>
                  <a:lumOff val="40000"/>
                </a:schemeClr>
              </a:solidFill>
            </a:endParaRPr>
          </a:p>
          <a:p>
            <a:r>
              <a:rPr kumimoji="1" lang="ja-JP" altLang="en-US" sz="1100" b="1">
                <a:solidFill>
                  <a:schemeClr val="tx1">
                    <a:lumMod val="60000"/>
                    <a:lumOff val="40000"/>
                  </a:schemeClr>
                </a:solidFill>
              </a:rPr>
              <a:t>・業務の状況・進め方　・人間関係　　・組織の方針　　・今後のキャリア　・心身の状態・働き方　・プライベート　・自由記入</a:t>
            </a:r>
            <a:endParaRPr kumimoji="1" lang="en-US" altLang="ja-JP" sz="1100" b="1">
              <a:solidFill>
                <a:schemeClr val="tx1">
                  <a:lumMod val="60000"/>
                  <a:lumOff val="40000"/>
                </a:schemeClr>
              </a:solidFill>
            </a:endParaRPr>
          </a:p>
        </p:txBody>
      </p:sp>
    </p:spTree>
    <p:extLst>
      <p:ext uri="{BB962C8B-B14F-4D97-AF65-F5344CB8AC3E}">
        <p14:creationId xmlns:p14="http://schemas.microsoft.com/office/powerpoint/2010/main" val="2648422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5F4C28E-5B7D-4DE6-89D0-846B974A8CC0}"/>
              </a:ext>
            </a:extLst>
          </p:cNvPr>
          <p:cNvSpPr>
            <a:spLocks noGrp="1"/>
          </p:cNvSpPr>
          <p:nvPr>
            <p:ph type="title"/>
          </p:nvPr>
        </p:nvSpPr>
        <p:spPr/>
        <p:txBody>
          <a:bodyPr>
            <a:normAutofit/>
          </a:bodyPr>
          <a:lstStyle/>
          <a:p>
            <a:r>
              <a:rPr lang="ja-JP" altLang="en-US" sz="2400"/>
              <a:t>注意点</a:t>
            </a:r>
          </a:p>
        </p:txBody>
      </p:sp>
      <p:sp>
        <p:nvSpPr>
          <p:cNvPr id="5" name="テキスト ボックス 4">
            <a:extLst>
              <a:ext uri="{FF2B5EF4-FFF2-40B4-BE49-F238E27FC236}">
                <a16:creationId xmlns:a16="http://schemas.microsoft.com/office/drawing/2014/main" id="{3CBDFC61-76B4-E2DE-36A3-4F128E6858AD}"/>
              </a:ext>
            </a:extLst>
          </p:cNvPr>
          <p:cNvSpPr txBox="1"/>
          <p:nvPr/>
        </p:nvSpPr>
        <p:spPr>
          <a:xfrm>
            <a:off x="2391539" y="1402878"/>
            <a:ext cx="7693573" cy="2062103"/>
          </a:xfrm>
          <a:prstGeom prst="rect">
            <a:avLst/>
          </a:prstGeom>
          <a:noFill/>
        </p:spPr>
        <p:txBody>
          <a:bodyPr wrap="square" rtlCol="0">
            <a:spAutoFit/>
          </a:bodyPr>
          <a:lstStyle/>
          <a:p>
            <a:pPr>
              <a:spcBef>
                <a:spcPts val="1200"/>
              </a:spcBef>
            </a:pPr>
            <a:r>
              <a:rPr kumimoji="1" lang="en-US" altLang="ja-JP" sz="3600" b="1"/>
              <a:t>2024</a:t>
            </a:r>
            <a:r>
              <a:rPr kumimoji="1" lang="ja-JP" altLang="en-US" sz="3600" b="1"/>
              <a:t>年</a:t>
            </a:r>
            <a:r>
              <a:rPr kumimoji="1" lang="en-US" altLang="ja-JP" sz="3600" b="1"/>
              <a:t>12</a:t>
            </a:r>
            <a:r>
              <a:rPr kumimoji="1" lang="ja-JP" altLang="en-US" sz="3600" b="1"/>
              <a:t>月</a:t>
            </a:r>
            <a:r>
              <a:rPr kumimoji="1" lang="en-US" altLang="ja-JP" sz="3600" b="1"/>
              <a:t>23</a:t>
            </a:r>
            <a:r>
              <a:rPr kumimoji="1" lang="ja-JP" altLang="en-US" sz="3600" b="1"/>
              <a:t>日</a:t>
            </a:r>
            <a:r>
              <a:rPr kumimoji="1" lang="en-US" altLang="ja-JP" sz="3600" b="1"/>
              <a:t>20:00</a:t>
            </a:r>
            <a:r>
              <a:rPr kumimoji="1" lang="ja-JP" altLang="en-US" sz="3600" b="1"/>
              <a:t>　～</a:t>
            </a:r>
            <a:endParaRPr kumimoji="1" lang="en-US" altLang="ja-JP" sz="3600" b="1"/>
          </a:p>
          <a:p>
            <a:pPr>
              <a:spcBef>
                <a:spcPts val="1200"/>
              </a:spcBef>
            </a:pPr>
            <a:r>
              <a:rPr kumimoji="1" lang="en-US" altLang="ja-JP" sz="3600" b="1">
                <a:solidFill>
                  <a:srgbClr val="FF0000"/>
                </a:solidFill>
              </a:rPr>
              <a:t>20XX</a:t>
            </a:r>
            <a:r>
              <a:rPr kumimoji="1" lang="ja-JP" altLang="en-US" sz="3600" b="1">
                <a:solidFill>
                  <a:srgbClr val="FF0000"/>
                </a:solidFill>
              </a:rPr>
              <a:t>年</a:t>
            </a:r>
            <a:r>
              <a:rPr kumimoji="1" lang="en-US" altLang="ja-JP" sz="3600" b="1">
                <a:solidFill>
                  <a:srgbClr val="FF0000"/>
                </a:solidFill>
              </a:rPr>
              <a:t>XX</a:t>
            </a:r>
            <a:r>
              <a:rPr kumimoji="1" lang="ja-JP" altLang="en-US" sz="3600" b="1">
                <a:solidFill>
                  <a:srgbClr val="FF0000"/>
                </a:solidFill>
              </a:rPr>
              <a:t>月</a:t>
            </a:r>
            <a:r>
              <a:rPr kumimoji="1" lang="en-US" altLang="ja-JP" sz="3600" b="1">
                <a:solidFill>
                  <a:srgbClr val="FF0000"/>
                </a:solidFill>
              </a:rPr>
              <a:t>XX</a:t>
            </a:r>
            <a:r>
              <a:rPr kumimoji="1" lang="ja-JP" altLang="en-US" sz="3600" b="1">
                <a:solidFill>
                  <a:srgbClr val="FF0000"/>
                </a:solidFill>
              </a:rPr>
              <a:t>日</a:t>
            </a:r>
            <a:endParaRPr kumimoji="1" lang="en-US" altLang="ja-JP" sz="3600" b="1">
              <a:solidFill>
                <a:srgbClr val="FF0000"/>
              </a:solidFill>
            </a:endParaRPr>
          </a:p>
          <a:p>
            <a:pPr>
              <a:spcBef>
                <a:spcPts val="1200"/>
              </a:spcBef>
            </a:pPr>
            <a:r>
              <a:rPr kumimoji="1" lang="ja-JP" altLang="en-US" sz="3600" b="1"/>
              <a:t>インサイズに</a:t>
            </a:r>
            <a:r>
              <a:rPr kumimoji="1" lang="ja-JP" altLang="en-US" sz="3600" b="1">
                <a:solidFill>
                  <a:schemeClr val="accent1"/>
                </a:solidFill>
              </a:rPr>
              <a:t>ログインできません</a:t>
            </a:r>
          </a:p>
        </p:txBody>
      </p:sp>
      <p:sp>
        <p:nvSpPr>
          <p:cNvPr id="13" name="正方形/長方形 12">
            <a:extLst>
              <a:ext uri="{FF2B5EF4-FFF2-40B4-BE49-F238E27FC236}">
                <a16:creationId xmlns:a16="http://schemas.microsoft.com/office/drawing/2014/main" id="{9C3C5140-3757-394A-2C3F-ACC45F23F651}"/>
              </a:ext>
            </a:extLst>
          </p:cNvPr>
          <p:cNvSpPr/>
          <p:nvPr/>
        </p:nvSpPr>
        <p:spPr>
          <a:xfrm>
            <a:off x="933319" y="4338670"/>
            <a:ext cx="8135007" cy="153240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chemeClr val="bg2"/>
                </a:solidFill>
              </a:rPr>
              <a:t>直近のアンケート結果は、</a:t>
            </a:r>
            <a:endParaRPr kumimoji="1" lang="en-US" altLang="ja-JP" sz="2400" b="1">
              <a:solidFill>
                <a:schemeClr val="bg2"/>
              </a:solidFill>
            </a:endParaRPr>
          </a:p>
          <a:p>
            <a:pPr algn="ctr"/>
            <a:r>
              <a:rPr kumimoji="1" lang="ja-JP" altLang="en-US" sz="2400" b="1">
                <a:solidFill>
                  <a:schemeClr val="bg2"/>
                </a:solidFill>
              </a:rPr>
              <a:t>必ず</a:t>
            </a:r>
            <a:r>
              <a:rPr kumimoji="1" lang="en-US" altLang="ja-JP" sz="2400" b="1" u="sng">
                <a:solidFill>
                  <a:schemeClr val="bg2"/>
                </a:solidFill>
              </a:rPr>
              <a:t>12</a:t>
            </a:r>
            <a:r>
              <a:rPr kumimoji="1" lang="ja-JP" altLang="en-US" sz="2400" b="1" u="sng">
                <a:solidFill>
                  <a:schemeClr val="bg2"/>
                </a:solidFill>
              </a:rPr>
              <a:t>月</a:t>
            </a:r>
            <a:r>
              <a:rPr kumimoji="1" lang="en-US" altLang="ja-JP" sz="2400" b="1" u="sng">
                <a:solidFill>
                  <a:schemeClr val="bg2"/>
                </a:solidFill>
              </a:rPr>
              <a:t>23</a:t>
            </a:r>
            <a:r>
              <a:rPr kumimoji="1" lang="ja-JP" altLang="en-US" sz="2400" b="1" u="sng">
                <a:solidFill>
                  <a:schemeClr val="bg2"/>
                </a:solidFill>
              </a:rPr>
              <a:t>日</a:t>
            </a:r>
            <a:r>
              <a:rPr kumimoji="1" lang="en-US" altLang="ja-JP" sz="2400" b="1" u="sng">
                <a:solidFill>
                  <a:schemeClr val="bg2"/>
                </a:solidFill>
              </a:rPr>
              <a:t>20:00</a:t>
            </a:r>
            <a:r>
              <a:rPr kumimoji="1" lang="ja-JP" altLang="en-US" sz="2400" b="1" u="sng">
                <a:solidFill>
                  <a:schemeClr val="bg2"/>
                </a:solidFill>
              </a:rPr>
              <a:t>まで</a:t>
            </a:r>
            <a:r>
              <a:rPr kumimoji="1" lang="ja-JP" altLang="en-US" sz="2400" b="1">
                <a:solidFill>
                  <a:schemeClr val="bg2"/>
                </a:solidFill>
              </a:rPr>
              <a:t>にご覧ください</a:t>
            </a:r>
          </a:p>
        </p:txBody>
      </p:sp>
      <p:pic>
        <p:nvPicPr>
          <p:cNvPr id="15" name="図 14" descr="アイコン&#10;&#10;自動的に生成された説明">
            <a:extLst>
              <a:ext uri="{FF2B5EF4-FFF2-40B4-BE49-F238E27FC236}">
                <a16:creationId xmlns:a16="http://schemas.microsoft.com/office/drawing/2014/main" id="{0C733174-5384-1A95-6A8A-FC0990DCC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443" y="1650370"/>
            <a:ext cx="1718967" cy="1718967"/>
          </a:xfrm>
          <a:prstGeom prst="rect">
            <a:avLst/>
          </a:prstGeom>
        </p:spPr>
      </p:pic>
      <p:grpSp>
        <p:nvGrpSpPr>
          <p:cNvPr id="19" name="グループ化 18">
            <a:extLst>
              <a:ext uri="{FF2B5EF4-FFF2-40B4-BE49-F238E27FC236}">
                <a16:creationId xmlns:a16="http://schemas.microsoft.com/office/drawing/2014/main" id="{2D82942F-7376-5BA3-521D-4E9AA3349C94}"/>
              </a:ext>
            </a:extLst>
          </p:cNvPr>
          <p:cNvGrpSpPr/>
          <p:nvPr/>
        </p:nvGrpSpPr>
        <p:grpSpPr>
          <a:xfrm>
            <a:off x="6133156" y="2222755"/>
            <a:ext cx="3850746" cy="422348"/>
            <a:chOff x="5210963" y="2306284"/>
            <a:chExt cx="3850746" cy="422348"/>
          </a:xfrm>
        </p:grpSpPr>
        <p:sp>
          <p:nvSpPr>
            <p:cNvPr id="20" name="正方形/長方形 19">
              <a:extLst>
                <a:ext uri="{FF2B5EF4-FFF2-40B4-BE49-F238E27FC236}">
                  <a16:creationId xmlns:a16="http://schemas.microsoft.com/office/drawing/2014/main" id="{C3E5D295-B992-DD81-01A6-DE7D68CDEEA6}"/>
                </a:ext>
              </a:extLst>
            </p:cNvPr>
            <p:cNvSpPr/>
            <p:nvPr/>
          </p:nvSpPr>
          <p:spPr>
            <a:xfrm>
              <a:off x="5210963" y="2306284"/>
              <a:ext cx="3850746" cy="422348"/>
            </a:xfrm>
            <a:prstGeom prst="rect">
              <a:avLst/>
            </a:prstGeom>
            <a:solidFill>
              <a:schemeClr val="accent1">
                <a:lumMod val="75000"/>
              </a:schemeClr>
            </a:solidFill>
            <a:ln>
              <a:solidFill>
                <a:srgbClr val="FF11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2"/>
                  </a:solidFill>
                </a:rPr>
                <a:t>←初期設定完了予定日時を記入</a:t>
              </a:r>
              <a:endParaRPr kumimoji="1" lang="en-US" altLang="ja-JP" sz="1400" b="1">
                <a:solidFill>
                  <a:schemeClr val="bg2"/>
                </a:solidFill>
              </a:endParaRPr>
            </a:p>
          </p:txBody>
        </p:sp>
        <p:grpSp>
          <p:nvGrpSpPr>
            <p:cNvPr id="21" name="グループ化 20">
              <a:extLst>
                <a:ext uri="{FF2B5EF4-FFF2-40B4-BE49-F238E27FC236}">
                  <a16:creationId xmlns:a16="http://schemas.microsoft.com/office/drawing/2014/main" id="{2DD952A9-77AD-1261-2FB3-8999BDB6E43C}"/>
                </a:ext>
              </a:extLst>
            </p:cNvPr>
            <p:cNvGrpSpPr/>
            <p:nvPr/>
          </p:nvGrpSpPr>
          <p:grpSpPr>
            <a:xfrm>
              <a:off x="5210963" y="2306284"/>
              <a:ext cx="250318" cy="206149"/>
              <a:chOff x="5372888" y="2306284"/>
              <a:chExt cx="512839" cy="422348"/>
            </a:xfrm>
          </p:grpSpPr>
          <p:sp>
            <p:nvSpPr>
              <p:cNvPr id="22" name="正方形/長方形 21">
                <a:extLst>
                  <a:ext uri="{FF2B5EF4-FFF2-40B4-BE49-F238E27FC236}">
                    <a16:creationId xmlns:a16="http://schemas.microsoft.com/office/drawing/2014/main" id="{21036AFF-F2D5-0B81-B856-6867ED3D5CDB}"/>
                  </a:ext>
                </a:extLst>
              </p:cNvPr>
              <p:cNvSpPr/>
              <p:nvPr/>
            </p:nvSpPr>
            <p:spPr>
              <a:xfrm>
                <a:off x="5372888" y="2306284"/>
                <a:ext cx="512839" cy="422348"/>
              </a:xfrm>
              <a:prstGeom prst="rect">
                <a:avLst/>
              </a:prstGeom>
              <a:solidFill>
                <a:schemeClr val="bg2"/>
              </a:solidFill>
              <a:ln>
                <a:solidFill>
                  <a:srgbClr val="FF11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2"/>
                  </a:solidFill>
                </a:endParaRPr>
              </a:p>
            </p:txBody>
          </p:sp>
          <p:pic>
            <p:nvPicPr>
              <p:cNvPr id="23" name="図 22">
                <a:extLst>
                  <a:ext uri="{FF2B5EF4-FFF2-40B4-BE49-F238E27FC236}">
                    <a16:creationId xmlns:a16="http://schemas.microsoft.com/office/drawing/2014/main" id="{2BB7D09C-776F-9602-1E6B-7981AFC855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6908" y="2365058"/>
                <a:ext cx="304800" cy="304800"/>
              </a:xfrm>
              <a:prstGeom prst="rect">
                <a:avLst/>
              </a:prstGeom>
            </p:spPr>
          </p:pic>
        </p:grpSp>
      </p:grpSp>
    </p:spTree>
    <p:extLst>
      <p:ext uri="{BB962C8B-B14F-4D97-AF65-F5344CB8AC3E}">
        <p14:creationId xmlns:p14="http://schemas.microsoft.com/office/powerpoint/2010/main" val="24432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291C4D4-FAE1-471A-B06F-C150D0BEE67E}"/>
              </a:ext>
            </a:extLst>
          </p:cNvPr>
          <p:cNvSpPr txBox="1"/>
          <p:nvPr/>
        </p:nvSpPr>
        <p:spPr>
          <a:xfrm>
            <a:off x="1520461" y="2828836"/>
            <a:ext cx="6876607" cy="1200329"/>
          </a:xfrm>
          <a:prstGeom prst="rect">
            <a:avLst/>
          </a:prstGeom>
          <a:noFill/>
        </p:spPr>
        <p:txBody>
          <a:bodyPr wrap="square" rtlCol="0">
            <a:spAutoFit/>
          </a:bodyPr>
          <a:lstStyle/>
          <a:p>
            <a:pPr algn="ctr">
              <a:defRPr/>
            </a:pPr>
            <a:r>
              <a:rPr lang="ja-JP" altLang="en-US" sz="3600" b="1">
                <a:solidFill>
                  <a:srgbClr val="333333"/>
                </a:solidFill>
                <a:latin typeface="+mn-ea"/>
              </a:rPr>
              <a:t>インサイズを活用した</a:t>
            </a:r>
            <a:endParaRPr lang="en-US" altLang="ja-JP" sz="3600" b="1">
              <a:solidFill>
                <a:srgbClr val="333333"/>
              </a:solidFill>
              <a:latin typeface="+mn-ea"/>
            </a:endParaRPr>
          </a:p>
          <a:p>
            <a:pPr algn="ctr">
              <a:defRPr/>
            </a:pPr>
            <a:r>
              <a:rPr lang="en-US" altLang="ja-JP" sz="3600" b="1">
                <a:solidFill>
                  <a:srgbClr val="333333"/>
                </a:solidFill>
                <a:latin typeface="+mn-ea"/>
              </a:rPr>
              <a:t>1on1</a:t>
            </a:r>
            <a:r>
              <a:rPr lang="ja-JP" altLang="en-US" sz="3600" b="1">
                <a:solidFill>
                  <a:srgbClr val="333333"/>
                </a:solidFill>
                <a:latin typeface="+mn-ea"/>
              </a:rPr>
              <a:t>の流れ</a:t>
            </a:r>
          </a:p>
        </p:txBody>
      </p:sp>
      <p:sp>
        <p:nvSpPr>
          <p:cNvPr id="5" name="スライド番号プレースホルダー 4">
            <a:extLst>
              <a:ext uri="{FF2B5EF4-FFF2-40B4-BE49-F238E27FC236}">
                <a16:creationId xmlns:a16="http://schemas.microsoft.com/office/drawing/2014/main" id="{34B71DC8-6473-F6D5-E507-3F899168DAAD}"/>
              </a:ext>
            </a:extLst>
          </p:cNvPr>
          <p:cNvSpPr>
            <a:spLocks noGrp="1"/>
          </p:cNvSpPr>
          <p:nvPr>
            <p:ph type="sldNum" sz="quarter" idx="10"/>
          </p:nvPr>
        </p:nvSpPr>
        <p:spPr/>
        <p:txBody>
          <a:bodyPr/>
          <a:lstStyle/>
          <a:p>
            <a:fld id="{929A01FC-FF4B-4DB6-8392-0308938ABF67}" type="slidenum">
              <a:rPr kumimoji="1" lang="ja-JP" altLang="en-US" smtClean="0"/>
              <a:pPr/>
              <a:t>8</a:t>
            </a:fld>
            <a:endParaRPr kumimoji="1" lang="ja-JP" altLang="en-US"/>
          </a:p>
        </p:txBody>
      </p:sp>
    </p:spTree>
    <p:extLst>
      <p:ext uri="{BB962C8B-B14F-4D97-AF65-F5344CB8AC3E}">
        <p14:creationId xmlns:p14="http://schemas.microsoft.com/office/powerpoint/2010/main" val="708301884"/>
      </p:ext>
    </p:extLst>
  </p:cSld>
  <p:clrMapOvr>
    <a:masterClrMapping/>
  </p:clrMapOvr>
</p:sld>
</file>

<file path=ppt/theme/theme1.xml><?xml version="1.0" encoding="utf-8"?>
<a:theme xmlns:a="http://schemas.openxmlformats.org/drawingml/2006/main" name="表紙１">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中ページ">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597AF7"/>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表紙２">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表紙３">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タイトル大">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タイトル中">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中ページ">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タイトル中">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中ページ特殊">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93FC1CC2BD51947BBCFC44769C28B94" ma:contentTypeVersion="11" ma:contentTypeDescription="新しいドキュメントを作成します。" ma:contentTypeScope="" ma:versionID="89f9ac8db1804f776549774e3ae4be09">
  <xsd:schema xmlns:xsd="http://www.w3.org/2001/XMLSchema" xmlns:xs="http://www.w3.org/2001/XMLSchema" xmlns:p="http://schemas.microsoft.com/office/2006/metadata/properties" xmlns:ns2="08497126-b7fb-4a07-8971-b03a598bcb90" xmlns:ns3="d6b8d07c-4dbf-401b-9934-2fd6bdc7e078" targetNamespace="http://schemas.microsoft.com/office/2006/metadata/properties" ma:root="true" ma:fieldsID="e3274ab876dd80a5015b252342aa5c6c" ns2:_="" ns3:_="">
    <xsd:import namespace="08497126-b7fb-4a07-8971-b03a598bcb90"/>
    <xsd:import namespace="d6b8d07c-4dbf-401b-9934-2fd6bdc7e07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497126-b7fb-4a07-8971-b03a598bcb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5c71943a-529d-42c5-a600-d531b16ddc5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b8d07c-4dbf-401b-9934-2fd6bdc7e07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7f71309-f671-4675-b8b2-4e622e28d4c2}" ma:internalName="TaxCatchAll" ma:showField="CatchAllData" ma:web="d6b8d07c-4dbf-401b-9934-2fd6bdc7e0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6b8d07c-4dbf-401b-9934-2fd6bdc7e078" xsi:nil="true"/>
    <lcf76f155ced4ddcb4097134ff3c332f xmlns="08497126-b7fb-4a07-8971-b03a598bcb9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9468DEC-9E8F-49FF-BD5D-BEBABE4E94B5}">
  <ds:schemaRefs>
    <ds:schemaRef ds:uri="08497126-b7fb-4a07-8971-b03a598bcb90"/>
    <ds:schemaRef ds:uri="d6b8d07c-4dbf-401b-9934-2fd6bdc7e0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3A30EC9-E215-442B-A36C-0E902DF4A12A}">
  <ds:schemaRefs>
    <ds:schemaRef ds:uri="http://schemas.microsoft.com/sharepoint/v3/contenttype/forms"/>
  </ds:schemaRefs>
</ds:datastoreItem>
</file>

<file path=customXml/itemProps3.xml><?xml version="1.0" encoding="utf-8"?>
<ds:datastoreItem xmlns:ds="http://schemas.openxmlformats.org/officeDocument/2006/customXml" ds:itemID="{8FE0A20D-2CD2-44ED-B88B-09CCC981DFA2}">
  <ds:schemaRefs>
    <ds:schemaRef ds:uri="http://schemas.microsoft.com/office/2006/documentManagement/types"/>
    <ds:schemaRef ds:uri="http://purl.org/dc/elements/1.1/"/>
    <ds:schemaRef ds:uri="http://schemas.microsoft.com/office/2006/metadata/properties"/>
    <ds:schemaRef ds:uri="08497126-b7fb-4a07-8971-b03a598bcb90"/>
    <ds:schemaRef ds:uri="d6b8d07c-4dbf-401b-9934-2fd6bdc7e078"/>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46</TotalTime>
  <Words>2353</Words>
  <Application>Microsoft Office PowerPoint</Application>
  <PresentationFormat>A4 210 x 297 mm</PresentationFormat>
  <Paragraphs>376</Paragraphs>
  <Slides>29</Slides>
  <Notes>25</Notes>
  <HiddenSlides>0</HiddenSlides>
  <MMClips>0</MMClips>
  <ScaleCrop>false</ScaleCrop>
  <HeadingPairs>
    <vt:vector size="6" baseType="variant">
      <vt:variant>
        <vt:lpstr>使用されているフォント</vt:lpstr>
      </vt:variant>
      <vt:variant>
        <vt:i4>10</vt:i4>
      </vt:variant>
      <vt:variant>
        <vt:lpstr>テーマ</vt:lpstr>
      </vt:variant>
      <vt:variant>
        <vt:i4>10</vt:i4>
      </vt:variant>
      <vt:variant>
        <vt:lpstr>スライド タイトル</vt:lpstr>
      </vt:variant>
      <vt:variant>
        <vt:i4>29</vt:i4>
      </vt:variant>
    </vt:vector>
  </HeadingPairs>
  <TitlesOfParts>
    <vt:vector size="49" baseType="lpstr">
      <vt:lpstr>Cascadia Mono</vt:lpstr>
      <vt:lpstr>DengXian</vt:lpstr>
      <vt:lpstr>Meiryo UI</vt:lpstr>
      <vt:lpstr>Yu Gothic</vt:lpstr>
      <vt:lpstr>Yu Gothic</vt:lpstr>
      <vt:lpstr>游ゴシック Light</vt:lpstr>
      <vt:lpstr>Arial</vt:lpstr>
      <vt:lpstr>Calibri</vt:lpstr>
      <vt:lpstr>Calibri Light</vt:lpstr>
      <vt:lpstr>Wingdings</vt:lpstr>
      <vt:lpstr>表紙１</vt:lpstr>
      <vt:lpstr>デザインの設定</vt:lpstr>
      <vt:lpstr>表紙２</vt:lpstr>
      <vt:lpstr>表紙３</vt:lpstr>
      <vt:lpstr>タイトル大</vt:lpstr>
      <vt:lpstr>タイトル中</vt:lpstr>
      <vt:lpstr>中ページ</vt:lpstr>
      <vt:lpstr>1_タイトル中</vt:lpstr>
      <vt:lpstr>2_中ページ特殊</vt:lpstr>
      <vt:lpstr>1_中ページ</vt:lpstr>
      <vt:lpstr>本資料の使い方</vt:lpstr>
      <vt:lpstr>インサイズ 2024年12月リニューアルのお知らせ</vt:lpstr>
      <vt:lpstr>CONTENTS</vt:lpstr>
      <vt:lpstr>PowerPoint プレゼンテーション</vt:lpstr>
      <vt:lpstr>12月24日、インサイズがリニューアルします。</vt:lpstr>
      <vt:lpstr>変わること・変わらないこと</vt:lpstr>
      <vt:lpstr>1on1前に、話したいトピックを申請しましょう</vt:lpstr>
      <vt:lpstr>注意点</vt:lpstr>
      <vt:lpstr>PowerPoint プレゼンテーション</vt:lpstr>
      <vt:lpstr>1on1でインサイズを活用する理由</vt:lpstr>
      <vt:lpstr>1on1の流れ</vt:lpstr>
      <vt:lpstr>参考）1on1の流れ　アンケートと同時に実施する場合</vt:lpstr>
      <vt:lpstr>画面イメージ：初期設定</vt:lpstr>
      <vt:lpstr>画面イメージ：1on1予定作成</vt:lpstr>
      <vt:lpstr>画面イメージ：トピック設定</vt:lpstr>
      <vt:lpstr>1on1の流れ</vt:lpstr>
      <vt:lpstr>参考）1on1の流れ　アンケートと同時に実施する場合</vt:lpstr>
      <vt:lpstr>画面イメージ：初期設定</vt:lpstr>
      <vt:lpstr>画面イメージ：トピック設定</vt:lpstr>
      <vt:lpstr>画面イメージ：トピック設定詳細</vt:lpstr>
      <vt:lpstr>画面イメージ：メモ記入</vt:lpstr>
      <vt:lpstr>画面イメージ：1on1履歴振り返り</vt:lpstr>
      <vt:lpstr>1on1運用方針</vt:lpstr>
      <vt:lpstr>1on1運用開始のご連絡について</vt:lpstr>
      <vt:lpstr>PowerPoint プレゼンテーション</vt:lpstr>
      <vt:lpstr>画面は変わりますが、基本の使い方は変わりません</vt:lpstr>
      <vt:lpstr>参考）レポート閲覧手順　※これまでと変更ありません</vt:lpstr>
      <vt:lpstr>PowerPoint プレゼンテーション</vt:lpstr>
      <vt:lpstr>動画でわかる！利用イメージ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山田 純一</dc:creator>
  <cp:lastModifiedBy>鈴木 萌々子</cp:lastModifiedBy>
  <cp:revision>10</cp:revision>
  <dcterms:created xsi:type="dcterms:W3CDTF">2023-07-18T04:04:19Z</dcterms:created>
  <dcterms:modified xsi:type="dcterms:W3CDTF">2024-11-21T12:52:22Z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0x010100993FC1CC2BD51947BBCFC44769C28B94</vt:lpwstr>
  </property>
  <property fmtid="{D5CDD505-2E9C-101B-9397-08002B2CF9AE}" pid="3" name="MediaServiceImageTags">
    <vt:lpwstr/>
  </property>
</Properties>
</file>