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2" r:id="rId4"/>
    <p:sldMasterId id="2147483664" r:id="rId5"/>
    <p:sldMasterId id="2147483666" r:id="rId6"/>
    <p:sldMasterId id="2147483668" r:id="rId7"/>
    <p:sldMasterId id="2147483669" r:id="rId8"/>
    <p:sldMasterId id="2147483670" r:id="rId9"/>
    <p:sldMasterId id="2147483671" r:id="rId10"/>
    <p:sldMasterId id="2147483678" r:id="rId11"/>
    <p:sldMasterId id="2147483744" r:id="rId12"/>
    <p:sldMasterId id="2147483716" r:id="rId13"/>
    <p:sldMasterId id="2147483753" r:id="rId14"/>
  </p:sldMasterIdLst>
  <p:notesMasterIdLst>
    <p:notesMasterId r:id="rId56"/>
  </p:notesMasterIdLst>
  <p:handoutMasterIdLst>
    <p:handoutMasterId r:id="rId57"/>
  </p:handoutMasterIdLst>
  <p:sldIdLst>
    <p:sldId id="1553" r:id="rId15"/>
    <p:sldId id="1503" r:id="rId16"/>
    <p:sldId id="1504" r:id="rId17"/>
    <p:sldId id="1506" r:id="rId18"/>
    <p:sldId id="1548" r:id="rId19"/>
    <p:sldId id="1510" r:id="rId20"/>
    <p:sldId id="1508" r:id="rId21"/>
    <p:sldId id="1509" r:id="rId22"/>
    <p:sldId id="1537" r:id="rId23"/>
    <p:sldId id="1549" r:id="rId24"/>
    <p:sldId id="1521" r:id="rId25"/>
    <p:sldId id="1561" r:id="rId26"/>
    <p:sldId id="1512" r:id="rId27"/>
    <p:sldId id="1550" r:id="rId28"/>
    <p:sldId id="1538" r:id="rId29"/>
    <p:sldId id="1517" r:id="rId30"/>
    <p:sldId id="1518" r:id="rId31"/>
    <p:sldId id="1519" r:id="rId32"/>
    <p:sldId id="1539" r:id="rId33"/>
    <p:sldId id="1520" r:id="rId34"/>
    <p:sldId id="1513" r:id="rId35"/>
    <p:sldId id="1541" r:id="rId36"/>
    <p:sldId id="1551" r:id="rId37"/>
    <p:sldId id="1542" r:id="rId38"/>
    <p:sldId id="1543" r:id="rId39"/>
    <p:sldId id="1554" r:id="rId40"/>
    <p:sldId id="1555" r:id="rId41"/>
    <p:sldId id="1547" r:id="rId42"/>
    <p:sldId id="1524" r:id="rId43"/>
    <p:sldId id="1527" r:id="rId44"/>
    <p:sldId id="1525" r:id="rId45"/>
    <p:sldId id="1526" r:id="rId46"/>
    <p:sldId id="1523" r:id="rId47"/>
    <p:sldId id="1531" r:id="rId48"/>
    <p:sldId id="1529" r:id="rId49"/>
    <p:sldId id="1528" r:id="rId50"/>
    <p:sldId id="1552" r:id="rId51"/>
    <p:sldId id="1530" r:id="rId52"/>
    <p:sldId id="1536" r:id="rId53"/>
    <p:sldId id="1534" r:id="rId54"/>
    <p:sldId id="1533" r:id="rId5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73CB"/>
    <a:srgbClr val="E6E6E6"/>
    <a:srgbClr val="8B8AA7"/>
    <a:srgbClr val="6995EE"/>
    <a:srgbClr val="FFFFFF"/>
    <a:srgbClr val="858585"/>
    <a:srgbClr val="287ECF"/>
    <a:srgbClr val="FD8288"/>
    <a:srgbClr val="FF566D"/>
    <a:srgbClr val="597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2"/>
    <p:restoredTop sz="96031" autoAdjust="0"/>
  </p:normalViewPr>
  <p:slideViewPr>
    <p:cSldViewPr snapToGrid="0">
      <p:cViewPr varScale="1">
        <p:scale>
          <a:sx n="103" d="100"/>
          <a:sy n="103" d="100"/>
        </p:scale>
        <p:origin x="68"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2025/9/24</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26083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19451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11</a:t>
            </a:fld>
            <a:endParaRPr kumimoji="1" lang="ja-JP" altLang="en-US"/>
          </a:p>
        </p:txBody>
      </p:sp>
    </p:spTree>
    <p:extLst>
      <p:ext uri="{BB962C8B-B14F-4D97-AF65-F5344CB8AC3E}">
        <p14:creationId xmlns:p14="http://schemas.microsoft.com/office/powerpoint/2010/main" val="204346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367301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292878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205900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420341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331077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343602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61348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3161026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3543762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400670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1693089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2446525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2546561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214760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3175809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1972229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28</a:t>
            </a:fld>
            <a:endParaRPr kumimoji="1" lang="ja-JP" altLang="en-US"/>
          </a:p>
        </p:txBody>
      </p:sp>
    </p:spTree>
    <p:extLst>
      <p:ext uri="{BB962C8B-B14F-4D97-AF65-F5344CB8AC3E}">
        <p14:creationId xmlns:p14="http://schemas.microsoft.com/office/powerpoint/2010/main" val="411054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53751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29</a:t>
            </a:fld>
            <a:endParaRPr kumimoji="1" lang="ja-JP" altLang="en-US"/>
          </a:p>
        </p:txBody>
      </p:sp>
    </p:spTree>
    <p:extLst>
      <p:ext uri="{BB962C8B-B14F-4D97-AF65-F5344CB8AC3E}">
        <p14:creationId xmlns:p14="http://schemas.microsoft.com/office/powerpoint/2010/main" val="743736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30</a:t>
            </a:fld>
            <a:endParaRPr kumimoji="1" lang="ja-JP" altLang="en-US"/>
          </a:p>
        </p:txBody>
      </p:sp>
    </p:spTree>
    <p:extLst>
      <p:ext uri="{BB962C8B-B14F-4D97-AF65-F5344CB8AC3E}">
        <p14:creationId xmlns:p14="http://schemas.microsoft.com/office/powerpoint/2010/main" val="608251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31</a:t>
            </a:fld>
            <a:endParaRPr kumimoji="1" lang="ja-JP" altLang="en-US"/>
          </a:p>
        </p:txBody>
      </p:sp>
    </p:spTree>
    <p:extLst>
      <p:ext uri="{BB962C8B-B14F-4D97-AF65-F5344CB8AC3E}">
        <p14:creationId xmlns:p14="http://schemas.microsoft.com/office/powerpoint/2010/main" val="1446228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32</a:t>
            </a:fld>
            <a:endParaRPr kumimoji="1" lang="ja-JP" altLang="en-US"/>
          </a:p>
        </p:txBody>
      </p:sp>
    </p:spTree>
    <p:extLst>
      <p:ext uri="{BB962C8B-B14F-4D97-AF65-F5344CB8AC3E}">
        <p14:creationId xmlns:p14="http://schemas.microsoft.com/office/powerpoint/2010/main" val="2309919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33</a:t>
            </a:fld>
            <a:endParaRPr kumimoji="1" lang="ja-JP" altLang="en-US"/>
          </a:p>
        </p:txBody>
      </p:sp>
    </p:spTree>
    <p:extLst>
      <p:ext uri="{BB962C8B-B14F-4D97-AF65-F5344CB8AC3E}">
        <p14:creationId xmlns:p14="http://schemas.microsoft.com/office/powerpoint/2010/main" val="126696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34</a:t>
            </a:fld>
            <a:endParaRPr kumimoji="1" lang="ja-JP" altLang="en-US"/>
          </a:p>
        </p:txBody>
      </p:sp>
    </p:spTree>
    <p:extLst>
      <p:ext uri="{BB962C8B-B14F-4D97-AF65-F5344CB8AC3E}">
        <p14:creationId xmlns:p14="http://schemas.microsoft.com/office/powerpoint/2010/main" val="1190144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35</a:t>
            </a:fld>
            <a:endParaRPr kumimoji="1" lang="ja-JP" altLang="en-US"/>
          </a:p>
        </p:txBody>
      </p:sp>
    </p:spTree>
    <p:extLst>
      <p:ext uri="{BB962C8B-B14F-4D97-AF65-F5344CB8AC3E}">
        <p14:creationId xmlns:p14="http://schemas.microsoft.com/office/powerpoint/2010/main" val="3134649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36</a:t>
            </a:fld>
            <a:endParaRPr kumimoji="1" lang="ja-JP" altLang="en-US"/>
          </a:p>
        </p:txBody>
      </p:sp>
    </p:spTree>
    <p:extLst>
      <p:ext uri="{BB962C8B-B14F-4D97-AF65-F5344CB8AC3E}">
        <p14:creationId xmlns:p14="http://schemas.microsoft.com/office/powerpoint/2010/main" val="257509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37</a:t>
            </a:fld>
            <a:endParaRPr kumimoji="1" lang="ja-JP" altLang="en-US"/>
          </a:p>
        </p:txBody>
      </p:sp>
    </p:spTree>
    <p:extLst>
      <p:ext uri="{BB962C8B-B14F-4D97-AF65-F5344CB8AC3E}">
        <p14:creationId xmlns:p14="http://schemas.microsoft.com/office/powerpoint/2010/main" val="261228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38</a:t>
            </a:fld>
            <a:endParaRPr kumimoji="1" lang="ja-JP" altLang="en-US"/>
          </a:p>
        </p:txBody>
      </p:sp>
    </p:spTree>
    <p:extLst>
      <p:ext uri="{BB962C8B-B14F-4D97-AF65-F5344CB8AC3E}">
        <p14:creationId xmlns:p14="http://schemas.microsoft.com/office/powerpoint/2010/main" val="85563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39</a:t>
            </a:fld>
            <a:endParaRPr kumimoji="1" lang="ja-JP" altLang="en-US"/>
          </a:p>
        </p:txBody>
      </p:sp>
    </p:spTree>
    <p:extLst>
      <p:ext uri="{BB962C8B-B14F-4D97-AF65-F5344CB8AC3E}">
        <p14:creationId xmlns:p14="http://schemas.microsoft.com/office/powerpoint/2010/main" val="1954246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7C432-9D8F-4E66-85A3-C7C12BB3C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165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12254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197386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295641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396195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1CEBC-7329-4D27-82CB-93C018EA0BEE}"/>
              </a:ext>
            </a:extLst>
          </p:cNvPr>
          <p:cNvSpPr>
            <a:spLocks noGrp="1"/>
          </p:cNvSpPr>
          <p:nvPr>
            <p:ph type="title"/>
          </p:nvPr>
        </p:nvSpPr>
        <p:spPr>
          <a:xfrm>
            <a:off x="681040" y="4924806"/>
            <a:ext cx="8543925" cy="1325563"/>
          </a:xfrm>
          <a:prstGeom prst="rect">
            <a:avLst/>
          </a:prstGeom>
        </p:spPr>
        <p:txBody>
          <a:bodyPr anchor="ctr"/>
          <a:lstStyle>
            <a:lvl1pPr algn="ctr">
              <a:defRPr sz="3033" b="1">
                <a:latin typeface="+mn-ea"/>
                <a:ea typeface="+mn-ea"/>
              </a:defRPr>
            </a:lvl1p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2DCDB9C8-CF10-4F91-B076-E3266F5DF2DC}"/>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33206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4800" b="1">
                <a:solidFill>
                  <a:schemeClr val="bg2"/>
                </a:solidFill>
                <a:latin typeface="+mn-ea"/>
                <a:ea typeface="+mn-ea"/>
              </a:defRPr>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279430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25BBED-71F5-4D12-8A98-EDA7BDB900A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75067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93226-6E51-EA11-90CA-7979480BA274}"/>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AE65E0B-4945-89F0-D36C-FD846FA1B971}"/>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A59AD2-0820-127C-3E1E-743D60218E3B}"/>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BF7A66E1-0EA1-D3DE-85E3-ECE8348FA1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56B00C-9B10-0B45-10E3-004CF024C9D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62273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2628C9-33DA-AB8E-3160-08123BE6D7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EB6CD4-4122-B9D8-A97C-9B1A8C7A132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B6B766-CE68-39E1-588A-CC65D91B4993}"/>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546E998C-13D3-3F4A-5414-D12A7A4B1F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86EBCF-883C-97B7-3F4E-BFF97898C48A}"/>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39197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B1FEF-A0C4-5724-5020-C4528A3D5CD2}"/>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C29799-0CD9-3BF0-EE30-382458317A98}"/>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1FE94AD-5CB3-0DA5-5471-0A722874D688}"/>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287F9FA4-0D58-F86B-5B29-D51A2685FE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0DA7CC-5B65-69B1-011E-55B8B3741DA0}"/>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30248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D6735-5C72-B4F5-F838-671E700DECD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E58340-8980-6F26-7EAF-6CBCF21C209F}"/>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C43E7D7-8A74-4C41-1544-515E487B9025}"/>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59E2E1-F524-D70F-00EF-1603FE856774}"/>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6" name="フッター プレースホルダー 5">
            <a:extLst>
              <a:ext uri="{FF2B5EF4-FFF2-40B4-BE49-F238E27FC236}">
                <a16:creationId xmlns:a16="http://schemas.microsoft.com/office/drawing/2014/main" id="{CC5F235E-DF85-7182-A10C-14AFE3873E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66A1E-46B4-07A4-8DBE-7F91F106F38B}"/>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39543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64F892-8BF9-CCEC-A0F8-A01345704CA4}"/>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32F334-5840-3924-ACFE-D1F0F178FEB8}"/>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D8E2D1-F93F-B786-DC45-CDB2962320B2}"/>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990E0A-5AEA-C0F2-BF0F-58A96F05622F}"/>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AA7B48-919C-95AE-5DF4-B6A2B7F036A2}"/>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7DD5B2-93EB-BFCB-84B9-4CFDB7D8DF76}"/>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8" name="フッター プレースホルダー 7">
            <a:extLst>
              <a:ext uri="{FF2B5EF4-FFF2-40B4-BE49-F238E27FC236}">
                <a16:creationId xmlns:a16="http://schemas.microsoft.com/office/drawing/2014/main" id="{CF894147-2541-1EA6-FA4F-F834CDBDA5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F4E217-B4D2-3D4A-8EFF-3A05132B3E6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7344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83BFE-8842-DF37-05B5-66DE981A1A8F}"/>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5EE46883-784F-65BF-FB74-FF3B9F508E2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007C454D-72DC-8D52-42AD-DBD7D53A405C}"/>
              </a:ext>
            </a:extLst>
          </p:cNvPr>
          <p:cNvSpPr>
            <a:spLocks noGrp="1"/>
          </p:cNvSpPr>
          <p:nvPr>
            <p:ph type="sldNum" sz="quarter" idx="10"/>
          </p:nvPr>
        </p:nvSpPr>
        <p:spPr/>
        <p:txBody>
          <a:bodyPr/>
          <a:lstStyle/>
          <a:p>
            <a:fld id="{D45396BF-6877-4402-A6F1-66B0AFA14B6E}" type="slidenum">
              <a:rPr kumimoji="1" lang="ja-JP" altLang="en-US" smtClean="0"/>
              <a:t>‹#›</a:t>
            </a:fld>
            <a:endParaRPr kumimoji="1" lang="ja-JP" altLang="en-US"/>
          </a:p>
        </p:txBody>
      </p:sp>
    </p:spTree>
    <p:extLst>
      <p:ext uri="{BB962C8B-B14F-4D97-AF65-F5344CB8AC3E}">
        <p14:creationId xmlns:p14="http://schemas.microsoft.com/office/powerpoint/2010/main" val="1271598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9F6C1-1ED4-AB7D-D79E-8C2FBA6D90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809B07-4445-7A2B-9C7B-C1ED54CFE5A3}"/>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4" name="フッター プレースホルダー 3">
            <a:extLst>
              <a:ext uri="{FF2B5EF4-FFF2-40B4-BE49-F238E27FC236}">
                <a16:creationId xmlns:a16="http://schemas.microsoft.com/office/drawing/2014/main" id="{56266081-E720-E88F-F86D-A9D421FD5CC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3D78B4B-D79F-34A4-6816-099B675F195F}"/>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534347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0F0DDD-3035-7C61-4B2D-4D77E05A8F50}"/>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3" name="フッター プレースホルダー 2">
            <a:extLst>
              <a:ext uri="{FF2B5EF4-FFF2-40B4-BE49-F238E27FC236}">
                <a16:creationId xmlns:a16="http://schemas.microsoft.com/office/drawing/2014/main" id="{255EE1C3-CD06-64E1-4957-3052C12BF47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AFC14E-4D40-3D53-5C49-4CF2E0916D97}"/>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167851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19DA2-733D-A074-4F14-23B5F9DE83AB}"/>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A6A2D4-638D-705E-B545-B2ED0BAAA6DF}"/>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7E7B9D-592E-36FD-D026-9B3B40E5473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24FCB1-88D5-AF36-D2F8-4B809D589015}"/>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6" name="フッター プレースホルダー 5">
            <a:extLst>
              <a:ext uri="{FF2B5EF4-FFF2-40B4-BE49-F238E27FC236}">
                <a16:creationId xmlns:a16="http://schemas.microsoft.com/office/drawing/2014/main" id="{9E6CF115-B7C1-C8EA-0718-40885D93D2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B61EC2-071C-FDB5-4A81-4E1559C3AD69}"/>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389735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272CE-73FB-C7B4-5A94-309DDDBFE6B1}"/>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3B3834D-8BFA-942D-1FC2-AB9256C07231}"/>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A938EE5-4237-2429-8D2E-F2D703D6E11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83625F-F790-8000-626D-46ED12B57AA2}"/>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6" name="フッター プレースホルダー 5">
            <a:extLst>
              <a:ext uri="{FF2B5EF4-FFF2-40B4-BE49-F238E27FC236}">
                <a16:creationId xmlns:a16="http://schemas.microsoft.com/office/drawing/2014/main" id="{C10B7E8E-A4D7-6F39-67D5-080B7026FE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23A60F-87D1-089B-76F9-36297F55B56D}"/>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956288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7F259E-309D-766D-EA50-A194D5EE0C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8B6B11-156F-0A48-BE16-2430DB60EFD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47682F-A8BF-5723-2811-C119A15F568C}"/>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7E5F8848-75CF-E38A-3E66-997CC158AA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4B2D44-452A-E651-EA02-A61F31B5AC36}"/>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924948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F5A0F4A-CF4E-B99E-2E0C-D6C429D57C97}"/>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4AC81AB-244D-FA74-15D9-FD1955B95813}"/>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6D33C3-5C81-F77E-11A4-4C2C3FE774CE}"/>
              </a:ext>
            </a:extLst>
          </p:cNvPr>
          <p:cNvSpPr>
            <a:spLocks noGrp="1"/>
          </p:cNvSpPr>
          <p:nvPr>
            <p:ph type="dt" sz="half" idx="10"/>
          </p:nvPr>
        </p:nvSpPr>
        <p:spPr/>
        <p:txBody>
          <a:body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AFCF586D-80C2-FCEC-2E37-D6910A7722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8DA2CC-9033-2AC4-CBE5-106FFE864745}"/>
              </a:ext>
            </a:extLst>
          </p:cNvPr>
          <p:cNvSpPr>
            <a:spLocks noGrp="1"/>
          </p:cNvSpPr>
          <p:nvPr>
            <p:ph type="sldNum" sz="quarter" idx="12"/>
          </p:nvPr>
        </p:nvSpPr>
        <p:spPr/>
        <p:txBody>
          <a:body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120396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5A2A8-C8BD-EEF8-32B6-7F0C1CB0881D}"/>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45EE811-B05E-D3C0-11DE-6D09C32660C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1101C75-6B54-4F8E-B186-FFC3A4FD824E}"/>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06062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7B772-04FA-9836-A02C-E1686131C91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95469D53-B703-CBAF-F403-6D7F0107143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43B12F3-C48C-39E6-0783-346A4ED75135}"/>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791630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8A6A3-6D6D-C351-659C-F035AAC52492}"/>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99FA0D4E-821F-9406-6DC7-B63C5687570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B4B42061-17CA-E95D-224E-22C6F7CF8361}"/>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511627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AB01653-2AE2-4BD0-9411-D9767B3B12EF}"/>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grpSp>
        <p:nvGrpSpPr>
          <p:cNvPr id="11" name="グループ化 10">
            <a:extLst>
              <a:ext uri="{FF2B5EF4-FFF2-40B4-BE49-F238E27FC236}">
                <a16:creationId xmlns:a16="http://schemas.microsoft.com/office/drawing/2014/main" id="{B5241C80-8DE4-4173-9D15-F5703D1E28D4}"/>
              </a:ext>
            </a:extLst>
          </p:cNvPr>
          <p:cNvGrpSpPr/>
          <p:nvPr userDrawn="1"/>
        </p:nvGrpSpPr>
        <p:grpSpPr>
          <a:xfrm>
            <a:off x="656944" y="1598501"/>
            <a:ext cx="4368763" cy="3101528"/>
            <a:chOff x="-1366233" y="1389532"/>
            <a:chExt cx="5082362" cy="3908813"/>
          </a:xfrm>
        </p:grpSpPr>
        <p:pic>
          <p:nvPicPr>
            <p:cNvPr id="12" name="Picture 2" descr="INSIDESの利用画面">
              <a:extLst>
                <a:ext uri="{FF2B5EF4-FFF2-40B4-BE49-F238E27FC236}">
                  <a16:creationId xmlns:a16="http://schemas.microsoft.com/office/drawing/2014/main" id="{612A832A-9707-4938-867E-5BD714FADE42}"/>
                </a:ext>
              </a:extLst>
            </p:cNvPr>
            <p:cNvPicPr>
              <a:picLocks noChangeAspect="1" noChangeArrowheads="1"/>
            </p:cNvPicPr>
            <p:nvPr/>
          </p:nvPicPr>
          <p:blipFill>
            <a:blip r:embed="rId3" cstate="print">
              <a:alphaModFix/>
              <a:extLst>
                <a:ext uri="{28A0092B-C50C-407E-A947-70E740481C1C}">
                  <a14:useLocalDpi xmlns:a14="http://schemas.microsoft.com/office/drawing/2010/main"/>
                </a:ext>
              </a:extLst>
            </a:blip>
            <a:srcRect/>
            <a:stretch>
              <a:fillRect/>
            </a:stretch>
          </p:blipFill>
          <p:spPr bwMode="auto">
            <a:xfrm>
              <a:off x="-1366233" y="1389532"/>
              <a:ext cx="5082362" cy="3908813"/>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上の 2 つの角を丸める 12">
              <a:extLst>
                <a:ext uri="{FF2B5EF4-FFF2-40B4-BE49-F238E27FC236}">
                  <a16:creationId xmlns:a16="http://schemas.microsoft.com/office/drawing/2014/main" id="{8968BC1F-50F1-4AA2-B1C2-94CC237269DA}"/>
                </a:ext>
              </a:extLst>
            </p:cNvPr>
            <p:cNvSpPr/>
            <p:nvPr/>
          </p:nvSpPr>
          <p:spPr>
            <a:xfrm rot="10800000">
              <a:off x="-1366233" y="4210050"/>
              <a:ext cx="3830874" cy="419478"/>
            </a:xfrm>
            <a:prstGeom prst="round2SameRect">
              <a:avLst/>
            </a:prstGeom>
            <a:solidFill>
              <a:srgbClr val="D5D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grpSp>
      <p:cxnSp>
        <p:nvCxnSpPr>
          <p:cNvPr id="14" name="直線コネクタ 13">
            <a:extLst>
              <a:ext uri="{FF2B5EF4-FFF2-40B4-BE49-F238E27FC236}">
                <a16:creationId xmlns:a16="http://schemas.microsoft.com/office/drawing/2014/main" id="{6F30DFE7-6A64-4F18-B2D5-98F824B8042C}"/>
              </a:ext>
            </a:extLst>
          </p:cNvPr>
          <p:cNvCxnSpPr/>
          <p:nvPr userDrawn="1"/>
        </p:nvCxnSpPr>
        <p:spPr>
          <a:xfrm flipV="1">
            <a:off x="-80630" y="0"/>
            <a:ext cx="5528930" cy="829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6D85D3D-E988-4B78-8166-5F2F2F677DB6}"/>
              </a:ext>
            </a:extLst>
          </p:cNvPr>
          <p:cNvCxnSpPr>
            <a:cxnSpLocks/>
          </p:cNvCxnSpPr>
          <p:nvPr userDrawn="1"/>
        </p:nvCxnSpPr>
        <p:spPr>
          <a:xfrm>
            <a:off x="1267049" y="0"/>
            <a:ext cx="8638954" cy="680484"/>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13C85B8-024B-4276-BC44-24017362373F}"/>
              </a:ext>
            </a:extLst>
          </p:cNvPr>
          <p:cNvCxnSpPr>
            <a:cxnSpLocks/>
          </p:cNvCxnSpPr>
          <p:nvPr userDrawn="1"/>
        </p:nvCxnSpPr>
        <p:spPr>
          <a:xfrm>
            <a:off x="8638957" y="5"/>
            <a:ext cx="1267046" cy="1350335"/>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
            <a:extLst>
              <a:ext uri="{FF2B5EF4-FFF2-40B4-BE49-F238E27FC236}">
                <a16:creationId xmlns:a16="http://schemas.microsoft.com/office/drawing/2014/main" id="{91B60F69-90F9-46CC-AF9F-2BBFA8F21C9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8" name="テキスト ボックス 12">
            <a:extLst>
              <a:ext uri="{FF2B5EF4-FFF2-40B4-BE49-F238E27FC236}">
                <a16:creationId xmlns:a16="http://schemas.microsoft.com/office/drawing/2014/main" id="{8481AC7C-5AD8-47D8-A31A-D192C6070019}"/>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5AF4A8DD-D760-8F5C-704E-4C054C4195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86526" y="2577928"/>
            <a:ext cx="3390900" cy="876300"/>
          </a:xfrm>
          <a:prstGeom prst="rect">
            <a:avLst/>
          </a:prstGeom>
        </p:spPr>
      </p:pic>
    </p:spTree>
    <p:extLst>
      <p:ext uri="{BB962C8B-B14F-4D97-AF65-F5344CB8AC3E}">
        <p14:creationId xmlns:p14="http://schemas.microsoft.com/office/powerpoint/2010/main" val="31038180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9/24/2025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0F35EF-29F5-CBEC-3F60-C47BEC1ECA2F}"/>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E5AB7E-75AF-8F41-534B-99661991A4BC}"/>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FD0826-2482-7AEB-479E-BFE3392F50AD}"/>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168D56-3501-C549-937D-D32770BD14FC}" type="datetimeFigureOut">
              <a:rPr kumimoji="1" lang="ja-JP" altLang="en-US" smtClean="0"/>
              <a:t>2025/9/24</a:t>
            </a:fld>
            <a:endParaRPr kumimoji="1" lang="ja-JP" altLang="en-US"/>
          </a:p>
        </p:txBody>
      </p:sp>
      <p:sp>
        <p:nvSpPr>
          <p:cNvPr id="5" name="フッター プレースホルダー 4">
            <a:extLst>
              <a:ext uri="{FF2B5EF4-FFF2-40B4-BE49-F238E27FC236}">
                <a16:creationId xmlns:a16="http://schemas.microsoft.com/office/drawing/2014/main" id="{C5BD0B5D-E9E0-9445-F910-FE2EA70B479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6A003F-ACBC-0C2C-89A1-2A787DDC0AD2}"/>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99F3F2-EBAF-0248-9EEB-FFA0E8B0DBE3}" type="slidenum">
              <a:rPr kumimoji="1" lang="ja-JP" altLang="en-US" smtClean="0"/>
              <a:t>‹#›</a:t>
            </a:fld>
            <a:endParaRPr kumimoji="1" lang="ja-JP" altLang="en-US"/>
          </a:p>
        </p:txBody>
      </p:sp>
    </p:spTree>
    <p:extLst>
      <p:ext uri="{BB962C8B-B14F-4D97-AF65-F5344CB8AC3E}">
        <p14:creationId xmlns:p14="http://schemas.microsoft.com/office/powerpoint/2010/main" val="239728864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9FB6CC-ADDB-4731-A3BC-E7CD4B20DB80}"/>
              </a:ext>
            </a:extLst>
          </p:cNvPr>
          <p:cNvSpPr>
            <a:spLocks noGrp="1"/>
          </p:cNvSpPr>
          <p:nvPr>
            <p:ph type="sldNum" sz="quarter" idx="4"/>
          </p:nvPr>
        </p:nvSpPr>
        <p:spPr>
          <a:xfrm>
            <a:off x="7677150" y="6386519"/>
            <a:ext cx="222885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45396BF-6877-4402-A6F1-66B0AFA14B6E}" type="slidenum">
              <a:rPr kumimoji="1" lang="ja-JP" altLang="en-US" smtClean="0"/>
              <a:t>‹#›</a:t>
            </a:fld>
            <a:endParaRPr kumimoji="1" lang="ja-JP" altLang="en-US"/>
          </a:p>
        </p:txBody>
      </p:sp>
      <p:sp>
        <p:nvSpPr>
          <p:cNvPr id="4" name="テキスト ボックス 12">
            <a:extLst>
              <a:ext uri="{FF2B5EF4-FFF2-40B4-BE49-F238E27FC236}">
                <a16:creationId xmlns:a16="http://schemas.microsoft.com/office/drawing/2014/main" id="{AA3F4595-62C0-4632-A1F1-518C8EDAB6CF}"/>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056860390"/>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209CD40-06C9-4FDF-A190-698866CCBEB0}"/>
              </a:ext>
            </a:extLst>
          </p:cNvPr>
          <p:cNvSpPr/>
          <p:nvPr userDrawn="1"/>
        </p:nvSpPr>
        <p:spPr>
          <a:xfrm>
            <a:off x="0" y="3"/>
            <a:ext cx="9906000" cy="6858001"/>
          </a:xfrm>
          <a:prstGeom prst="rect">
            <a:avLst/>
          </a:prstGeom>
          <a:gradFill flip="none" rotWithShape="1">
            <a:gsLst>
              <a:gs pos="0">
                <a:srgbClr val="FF7D7D"/>
              </a:gs>
              <a:gs pos="29000">
                <a:srgbClr val="F59BB9"/>
              </a:gs>
              <a:gs pos="75880">
                <a:srgbClr val="A4A7E6"/>
              </a:gs>
              <a:gs pos="53000">
                <a:srgbClr val="D078EC"/>
              </a:gs>
              <a:gs pos="100000">
                <a:srgbClr val="5779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1">
            <a:extLst>
              <a:ext uri="{FF2B5EF4-FFF2-40B4-BE49-F238E27FC236}">
                <a16:creationId xmlns:a16="http://schemas.microsoft.com/office/drawing/2014/main" id="{B08E8224-D5CA-4A4C-A4EE-35631CEFD7E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12">
            <a:extLst>
              <a:ext uri="{FF2B5EF4-FFF2-40B4-BE49-F238E27FC236}">
                <a16:creationId xmlns:a16="http://schemas.microsoft.com/office/drawing/2014/main" id="{FDBFB04A-B34C-40E6-9C0E-C65AFF027731}"/>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547318145"/>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6" name="テキスト ボックス 12">
            <a:extLst>
              <a:ext uri="{FF2B5EF4-FFF2-40B4-BE49-F238E27FC236}">
                <a16:creationId xmlns:a16="http://schemas.microsoft.com/office/drawing/2014/main" id="{E448122F-CD11-4439-A383-063096E07E3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79040090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4">
            <a:extLst>
              <a:ext uri="{FF2B5EF4-FFF2-40B4-BE49-F238E27FC236}">
                <a16:creationId xmlns:a16="http://schemas.microsoft.com/office/drawing/2014/main" id="{D606AD63-CDFF-4C3A-8909-D6DF03673FB0}"/>
              </a:ext>
            </a:extLst>
          </p:cNvPr>
          <p:cNvSpPr txBox="1"/>
          <p:nvPr userDrawn="1"/>
        </p:nvSpPr>
        <p:spPr>
          <a:xfrm>
            <a:off x="89432" y="6565614"/>
            <a:ext cx="3008810" cy="225767"/>
          </a:xfrm>
          <a:prstGeom prst="rect">
            <a:avLst/>
          </a:prstGeom>
          <a:noFill/>
        </p:spPr>
        <p:txBody>
          <a:bodyPr wrap="square" rtlCol="0">
            <a:spAutoFit/>
          </a:bodyPr>
          <a:lstStyle/>
          <a:p>
            <a:pPr>
              <a:spcBef>
                <a:spcPct val="50000"/>
              </a:spcBef>
              <a:defRPr/>
            </a:pPr>
            <a:r>
              <a:rPr lang="en-US" altLang="ja-JP"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211537294"/>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4465-26AC-4650-AB21-DE7391BA24EC}" type="datetime1">
              <a:rPr lang="en-US" altLang="ja-JP" smtClean="0"/>
              <a:t>9/24/2025</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pic>
        <p:nvPicPr>
          <p:cNvPr id="7" name="Picture 2">
            <a:extLst>
              <a:ext uri="{FF2B5EF4-FFF2-40B4-BE49-F238E27FC236}">
                <a16:creationId xmlns:a16="http://schemas.microsoft.com/office/drawing/2014/main" id="{4AF9C289-5794-4AD8-AD0D-D3D1E5EE331F}"/>
              </a:ext>
            </a:extLst>
          </p:cNvPr>
          <p:cNvPicPr>
            <a:picLocks noChangeAspect="1" noChangeArrowheads="1"/>
          </p:cNvPicPr>
          <p:nvPr userDrawn="1"/>
        </p:nvPicPr>
        <p:blipFill rotWithShape="1">
          <a:blip r:embed="rId4">
            <a:extLst>
              <a:ext uri="{28A0092B-C50C-407E-A947-70E740481C1C}">
                <a14:useLocalDpi xmlns:a14="http://schemas.microsoft.com/office/drawing/2010/main"/>
              </a:ext>
            </a:extLst>
          </a:blip>
          <a:src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2">
            <a:extLst>
              <a:ext uri="{FF2B5EF4-FFF2-40B4-BE49-F238E27FC236}">
                <a16:creationId xmlns:a16="http://schemas.microsoft.com/office/drawing/2014/main" id="{6DEFF54A-0623-4AFF-91C9-084DA27823F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0" name="スライド番号プレースホルダー 1">
            <a:extLst>
              <a:ext uri="{FF2B5EF4-FFF2-40B4-BE49-F238E27FC236}">
                <a16:creationId xmlns:a16="http://schemas.microsoft.com/office/drawing/2014/main" id="{4EC6E0DC-1537-452E-B4C8-21F29903FDBA}"/>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85597715"/>
      </p:ext>
    </p:extLst>
  </p:cSld>
  <p:clrMap bg1="lt1" tx1="dk1" bg2="lt2" tx2="dk2" accent1="accent1" accent2="accent2" accent3="accent3" accent4="accent4" accent5="accent5" accent6="accent6" hlink="hlink" folHlink="folHlink"/>
  <p:sldLayoutIdLst>
    <p:sldLayoutId id="2147483745" r:id="rId1"/>
    <p:sldLayoutId id="2147483751"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side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admin.support.recruit-insides.net/hc/ja/articles/39089571339929"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s://admin.support.recruit-insides.net/hc/ja/articles/39089630078873"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admin.support.recruit-insides.net/hc/ja/articles/39089697471257"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admin.support.recruit-insides.net/hc/ja/articles/3908974944348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admin.support.recruit-insides.net/hc/ja/articles/3908946310376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hyperlink" Target="https://admin.support.recruit-insides.net/hc/ja/articles/3908965327951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s://admin.support.recruit-insides.net/hc/ja/articles/13017576225689" TargetMode="External"/><Relationship Id="rId5" Type="http://schemas.openxmlformats.org/officeDocument/2006/relationships/image" Target="../media/image49.png"/><Relationship Id="rId4" Type="http://schemas.openxmlformats.org/officeDocument/2006/relationships/hyperlink" Target="https://admin.support.recruit-insides.net/hc/ja/articles/13017148002713"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
        <p:nvSpPr>
          <p:cNvPr id="3" name="字幕 2">
            <a:extLst>
              <a:ext uri="{FF2B5EF4-FFF2-40B4-BE49-F238E27FC236}">
                <a16:creationId xmlns:a16="http://schemas.microsoft.com/office/drawing/2014/main" id="{A8951780-7461-8233-1FDE-46FB56505EB9}"/>
              </a:ext>
            </a:extLst>
          </p:cNvPr>
          <p:cNvSpPr>
            <a:spLocks noGrp="1"/>
          </p:cNvSpPr>
          <p:nvPr>
            <p:ph type="subTitle" idx="1"/>
          </p:nvPr>
        </p:nvSpPr>
        <p:spPr/>
        <p:txBody>
          <a:bodyPr/>
          <a:lstStyle/>
          <a:p>
            <a:r>
              <a:rPr lang="ja-JP" altLang="en-US" sz="2800" dirty="0"/>
              <a:t>メリット と マネジメントへの活用法</a:t>
            </a:r>
            <a:endParaRPr lang="ja-JP" altLang="en-US" dirty="0"/>
          </a:p>
        </p:txBody>
      </p:sp>
    </p:spTree>
    <p:extLst>
      <p:ext uri="{BB962C8B-B14F-4D97-AF65-F5344CB8AC3E}">
        <p14:creationId xmlns:p14="http://schemas.microsoft.com/office/powerpoint/2010/main" val="35122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4653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コネクタ: カギ線 34">
            <a:extLst>
              <a:ext uri="{FF2B5EF4-FFF2-40B4-BE49-F238E27FC236}">
                <a16:creationId xmlns:a16="http://schemas.microsoft.com/office/drawing/2014/main" id="{E1B91B1A-F5D3-7191-DB79-4207EA37B98A}"/>
              </a:ext>
            </a:extLst>
          </p:cNvPr>
          <p:cNvCxnSpPr>
            <a:cxnSpLocks/>
          </p:cNvCxnSpPr>
          <p:nvPr/>
        </p:nvCxnSpPr>
        <p:spPr>
          <a:xfrm rot="16200000" flipH="1">
            <a:off x="3507057" y="3049085"/>
            <a:ext cx="684000" cy="2124000"/>
          </a:xfrm>
          <a:prstGeom prst="bentConnector3">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インサイズ実施のステップ</a:t>
            </a:r>
          </a:p>
        </p:txBody>
      </p:sp>
      <p:grpSp>
        <p:nvGrpSpPr>
          <p:cNvPr id="24" name="グループ化 23">
            <a:extLst>
              <a:ext uri="{FF2B5EF4-FFF2-40B4-BE49-F238E27FC236}">
                <a16:creationId xmlns:a16="http://schemas.microsoft.com/office/drawing/2014/main" id="{6E2BBCC9-4859-D7D9-A809-54B9F9CD6865}"/>
              </a:ext>
            </a:extLst>
          </p:cNvPr>
          <p:cNvGrpSpPr/>
          <p:nvPr/>
        </p:nvGrpSpPr>
        <p:grpSpPr>
          <a:xfrm>
            <a:off x="1775319" y="4513608"/>
            <a:ext cx="8130681" cy="703006"/>
            <a:chOff x="1577984" y="4401664"/>
            <a:chExt cx="8130681" cy="703006"/>
          </a:xfrm>
        </p:grpSpPr>
        <p:sp>
          <p:nvSpPr>
            <p:cNvPr id="19" name="四角形: 角を丸くする 18">
              <a:extLst>
                <a:ext uri="{FF2B5EF4-FFF2-40B4-BE49-F238E27FC236}">
                  <a16:creationId xmlns:a16="http://schemas.microsoft.com/office/drawing/2014/main" id="{7C335000-4C2B-778A-59E5-432302A0B7F8}"/>
                </a:ext>
              </a:extLst>
            </p:cNvPr>
            <p:cNvSpPr/>
            <p:nvPr/>
          </p:nvSpPr>
          <p:spPr>
            <a:xfrm>
              <a:off x="1577984" y="4401664"/>
              <a:ext cx="2737538" cy="703006"/>
            </a:xfrm>
            <a:prstGeom prst="roundRect">
              <a:avLst>
                <a:gd name="adj" fmla="val 50000"/>
              </a:avLst>
            </a:prstGeom>
            <a:solidFill>
              <a:schemeClr val="accent2">
                <a:lumMod val="40000"/>
                <a:lumOff val="6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設定されたトピック（定性情報）</a:t>
              </a:r>
            </a:p>
          </p:txBody>
        </p:sp>
        <p:sp>
          <p:nvSpPr>
            <p:cNvPr id="20" name="テキスト ボックス 19">
              <a:extLst>
                <a:ext uri="{FF2B5EF4-FFF2-40B4-BE49-F238E27FC236}">
                  <a16:creationId xmlns:a16="http://schemas.microsoft.com/office/drawing/2014/main" id="{C8FE48D7-F5A7-A523-5BFB-986C00313570}"/>
                </a:ext>
              </a:extLst>
            </p:cNvPr>
            <p:cNvSpPr txBox="1"/>
            <p:nvPr/>
          </p:nvSpPr>
          <p:spPr>
            <a:xfrm>
              <a:off x="4228894" y="4522334"/>
              <a:ext cx="512891" cy="461665"/>
            </a:xfrm>
            <a:prstGeom prst="rect">
              <a:avLst/>
            </a:prstGeom>
            <a:noFill/>
          </p:spPr>
          <p:txBody>
            <a:bodyPr wrap="square" rtlCol="0">
              <a:spAutoFit/>
            </a:bodyPr>
            <a:lstStyle/>
            <a:p>
              <a:pPr algn="ctr"/>
              <a:r>
                <a:rPr kumimoji="1" lang="ja-JP" altLang="en-US" sz="2400" b="1" dirty="0"/>
                <a:t>＋</a:t>
              </a:r>
            </a:p>
          </p:txBody>
        </p:sp>
        <p:sp>
          <p:nvSpPr>
            <p:cNvPr id="21" name="四角形: 角を丸くする 20">
              <a:extLst>
                <a:ext uri="{FF2B5EF4-FFF2-40B4-BE49-F238E27FC236}">
                  <a16:creationId xmlns:a16="http://schemas.microsoft.com/office/drawing/2014/main" id="{229E6413-B23F-BCCE-7FF8-C39C46B91922}"/>
                </a:ext>
              </a:extLst>
            </p:cNvPr>
            <p:cNvSpPr/>
            <p:nvPr/>
          </p:nvSpPr>
          <p:spPr>
            <a:xfrm>
              <a:off x="4655157" y="4401664"/>
              <a:ext cx="2737538" cy="703006"/>
            </a:xfrm>
            <a:prstGeom prst="roundRect">
              <a:avLst>
                <a:gd name="adj" fmla="val 5000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アンケート結果</a:t>
              </a:r>
              <a:br>
                <a:rPr lang="en-US" altLang="ja-JP" b="1" dirty="0">
                  <a:solidFill>
                    <a:schemeClr val="tx1"/>
                  </a:solidFill>
                  <a:latin typeface="+mn-ea"/>
                </a:rPr>
              </a:br>
              <a:r>
                <a:rPr lang="ja-JP" altLang="en-US" b="1" dirty="0">
                  <a:solidFill>
                    <a:schemeClr val="tx1"/>
                  </a:solidFill>
                  <a:latin typeface="+mn-ea"/>
                </a:rPr>
                <a:t>（定量情報）</a:t>
              </a:r>
            </a:p>
          </p:txBody>
        </p:sp>
        <p:sp>
          <p:nvSpPr>
            <p:cNvPr id="23" name="テキスト ボックス 22">
              <a:extLst>
                <a:ext uri="{FF2B5EF4-FFF2-40B4-BE49-F238E27FC236}">
                  <a16:creationId xmlns:a16="http://schemas.microsoft.com/office/drawing/2014/main" id="{796562C4-89C8-F078-36D1-48901425AC4F}"/>
                </a:ext>
              </a:extLst>
            </p:cNvPr>
            <p:cNvSpPr txBox="1"/>
            <p:nvPr/>
          </p:nvSpPr>
          <p:spPr>
            <a:xfrm>
              <a:off x="7387751" y="4593392"/>
              <a:ext cx="2320914" cy="369332"/>
            </a:xfrm>
            <a:prstGeom prst="rect">
              <a:avLst/>
            </a:prstGeom>
            <a:noFill/>
          </p:spPr>
          <p:txBody>
            <a:bodyPr wrap="square" rtlCol="0">
              <a:spAutoFit/>
            </a:bodyPr>
            <a:lstStyle/>
            <a:p>
              <a:r>
                <a:rPr kumimoji="1" lang="ja-JP" altLang="en-US" b="1" dirty="0"/>
                <a:t>をもとに</a:t>
              </a:r>
              <a:r>
                <a:rPr kumimoji="1" lang="en-US" altLang="ja-JP" b="1" dirty="0"/>
                <a:t>1on1</a:t>
              </a:r>
            </a:p>
          </p:txBody>
        </p:sp>
      </p:grpSp>
      <p:sp>
        <p:nvSpPr>
          <p:cNvPr id="6" name="矢印: 五方向 5">
            <a:extLst>
              <a:ext uri="{FF2B5EF4-FFF2-40B4-BE49-F238E27FC236}">
                <a16:creationId xmlns:a16="http://schemas.microsoft.com/office/drawing/2014/main" id="{D3CE7A77-339E-1943-768C-17F77AC83890}"/>
              </a:ext>
            </a:extLst>
          </p:cNvPr>
          <p:cNvSpPr/>
          <p:nvPr/>
        </p:nvSpPr>
        <p:spPr>
          <a:xfrm>
            <a:off x="5197641" y="2665983"/>
            <a:ext cx="3763996" cy="1312264"/>
          </a:xfrm>
          <a:prstGeom prst="homePlate">
            <a:avLst>
              <a:gd name="adj" fmla="val 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tx1"/>
                </a:solidFill>
                <a:latin typeface="+mn-ea"/>
              </a:rPr>
              <a:t>一人ひとりへの関わり方</a:t>
            </a:r>
            <a:r>
              <a:rPr lang="ja-JP" altLang="en-US" dirty="0">
                <a:solidFill>
                  <a:schemeClr val="tx1"/>
                </a:solidFill>
                <a:latin typeface="+mn-ea"/>
              </a:rPr>
              <a:t>を</a:t>
            </a:r>
            <a:br>
              <a:rPr lang="en-US" altLang="ja-JP" dirty="0">
                <a:solidFill>
                  <a:schemeClr val="tx1"/>
                </a:solidFill>
                <a:latin typeface="+mn-ea"/>
              </a:rPr>
            </a:br>
            <a:r>
              <a:rPr lang="ja-JP" altLang="en-US" dirty="0">
                <a:solidFill>
                  <a:schemeClr val="tx1"/>
                </a:solidFill>
                <a:latin typeface="+mn-ea"/>
              </a:rPr>
              <a:t>レポートにして</a:t>
            </a:r>
            <a:endParaRPr lang="en-US" altLang="ja-JP" dirty="0">
              <a:solidFill>
                <a:schemeClr val="tx1"/>
              </a:solidFill>
              <a:latin typeface="+mn-ea"/>
            </a:endParaRPr>
          </a:p>
          <a:p>
            <a:pPr marL="0" indent="0" algn="ctr">
              <a:buNone/>
            </a:pPr>
            <a:r>
              <a:rPr lang="ja-JP" altLang="en-US" dirty="0">
                <a:solidFill>
                  <a:schemeClr val="tx1"/>
                </a:solidFill>
                <a:latin typeface="+mn-ea"/>
              </a:rPr>
              <a:t>マネジャーへ配信</a:t>
            </a:r>
            <a:endParaRPr lang="en-US" altLang="ja-JP" dirty="0">
              <a:solidFill>
                <a:schemeClr val="tx1"/>
              </a:solidFill>
              <a:latin typeface="+mn-ea"/>
            </a:endParaRPr>
          </a:p>
        </p:txBody>
      </p:sp>
      <p:sp>
        <p:nvSpPr>
          <p:cNvPr id="7" name="矢印: 五方向 6">
            <a:extLst>
              <a:ext uri="{FF2B5EF4-FFF2-40B4-BE49-F238E27FC236}">
                <a16:creationId xmlns:a16="http://schemas.microsoft.com/office/drawing/2014/main" id="{7E6EA57E-0EEF-5F50-9E3A-2A22FD792AD3}"/>
              </a:ext>
            </a:extLst>
          </p:cNvPr>
          <p:cNvSpPr/>
          <p:nvPr/>
        </p:nvSpPr>
        <p:spPr>
          <a:xfrm>
            <a:off x="5197642" y="1129786"/>
            <a:ext cx="3763996" cy="1312265"/>
          </a:xfrm>
          <a:prstGeom prst="homePlate">
            <a:avLst>
              <a:gd name="adj" fmla="val 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アンケートで</a:t>
            </a:r>
            <a:br>
              <a:rPr lang="en-US" altLang="ja-JP" dirty="0">
                <a:solidFill>
                  <a:schemeClr val="tx1"/>
                </a:solidFill>
                <a:latin typeface="+mn-ea"/>
              </a:rPr>
            </a:br>
            <a:r>
              <a:rPr lang="ja-JP" altLang="en-US" dirty="0">
                <a:solidFill>
                  <a:schemeClr val="tx1"/>
                </a:solidFill>
                <a:latin typeface="+mn-ea"/>
              </a:rPr>
              <a:t>メンバー一人ひとりの</a:t>
            </a:r>
            <a:br>
              <a:rPr lang="en-US" altLang="ja-JP" dirty="0">
                <a:solidFill>
                  <a:schemeClr val="tx1"/>
                </a:solidFill>
                <a:latin typeface="+mn-ea"/>
              </a:rPr>
            </a:br>
            <a:r>
              <a:rPr lang="ja-JP" altLang="en-US" b="1" dirty="0">
                <a:solidFill>
                  <a:schemeClr val="tx1"/>
                </a:solidFill>
                <a:latin typeface="+mn-ea"/>
              </a:rPr>
              <a:t>状態を測定</a:t>
            </a:r>
            <a:endParaRPr lang="en-US" altLang="ja-JP" b="1" dirty="0">
              <a:solidFill>
                <a:schemeClr val="tx1"/>
              </a:solidFill>
              <a:latin typeface="+mn-ea"/>
            </a:endParaRPr>
          </a:p>
        </p:txBody>
      </p:sp>
      <p:sp>
        <p:nvSpPr>
          <p:cNvPr id="9" name="矢印: 五方向 8">
            <a:extLst>
              <a:ext uri="{FF2B5EF4-FFF2-40B4-BE49-F238E27FC236}">
                <a16:creationId xmlns:a16="http://schemas.microsoft.com/office/drawing/2014/main" id="{1E1DB1EF-9C5D-414C-7915-C93022CDE4B1}"/>
              </a:ext>
            </a:extLst>
          </p:cNvPr>
          <p:cNvSpPr/>
          <p:nvPr/>
        </p:nvSpPr>
        <p:spPr>
          <a:xfrm>
            <a:off x="944362" y="2656708"/>
            <a:ext cx="3685390" cy="1312264"/>
          </a:xfrm>
          <a:prstGeom prst="homePlate">
            <a:avLst>
              <a:gd name="adj" fmla="val 0"/>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dirty="0">
                <a:solidFill>
                  <a:schemeClr val="tx1"/>
                </a:solidFill>
                <a:latin typeface="+mn-ea"/>
              </a:rPr>
              <a:t>メンバーが</a:t>
            </a:r>
            <a:br>
              <a:rPr lang="en-US" altLang="ja-JP" dirty="0">
                <a:solidFill>
                  <a:schemeClr val="tx1"/>
                </a:solidFill>
                <a:latin typeface="+mn-ea"/>
              </a:rPr>
            </a:br>
            <a:r>
              <a:rPr lang="en-US" altLang="ja-JP" b="1" dirty="0">
                <a:solidFill>
                  <a:schemeClr val="tx1"/>
                </a:solidFill>
                <a:latin typeface="+mn-ea"/>
              </a:rPr>
              <a:t>1on1</a:t>
            </a:r>
            <a:r>
              <a:rPr lang="ja-JP" altLang="en-US" b="1" dirty="0">
                <a:solidFill>
                  <a:schemeClr val="tx1"/>
                </a:solidFill>
                <a:latin typeface="+mn-ea"/>
              </a:rPr>
              <a:t>で話したいトピック</a:t>
            </a:r>
            <a:br>
              <a:rPr lang="en-US" altLang="ja-JP" dirty="0">
                <a:solidFill>
                  <a:schemeClr val="tx1"/>
                </a:solidFill>
                <a:latin typeface="+mn-ea"/>
              </a:rPr>
            </a:br>
            <a:r>
              <a:rPr lang="ja-JP" altLang="en-US" dirty="0">
                <a:solidFill>
                  <a:schemeClr val="tx1"/>
                </a:solidFill>
                <a:latin typeface="+mn-ea"/>
              </a:rPr>
              <a:t>を設定</a:t>
            </a:r>
            <a:endParaRPr lang="en-US" altLang="ja-JP" dirty="0">
              <a:solidFill>
                <a:schemeClr val="tx1"/>
              </a:solidFill>
              <a:latin typeface="+mn-ea"/>
            </a:endParaRPr>
          </a:p>
        </p:txBody>
      </p:sp>
      <p:sp>
        <p:nvSpPr>
          <p:cNvPr id="10" name="矢印: 五方向 9">
            <a:extLst>
              <a:ext uri="{FF2B5EF4-FFF2-40B4-BE49-F238E27FC236}">
                <a16:creationId xmlns:a16="http://schemas.microsoft.com/office/drawing/2014/main" id="{1BB58549-3FE6-A81A-82B2-8A2F371D67BA}"/>
              </a:ext>
            </a:extLst>
          </p:cNvPr>
          <p:cNvSpPr/>
          <p:nvPr/>
        </p:nvSpPr>
        <p:spPr>
          <a:xfrm>
            <a:off x="944362" y="1128808"/>
            <a:ext cx="3685390" cy="1312265"/>
          </a:xfrm>
          <a:prstGeom prst="homePlate">
            <a:avLst>
              <a:gd name="adj" fmla="val 0"/>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rPr>
              <a:t>1on1</a:t>
            </a:r>
            <a:r>
              <a:rPr lang="ja-JP" altLang="en-US" b="1" dirty="0">
                <a:solidFill>
                  <a:schemeClr val="tx1"/>
                </a:solidFill>
                <a:latin typeface="+mn-ea"/>
              </a:rPr>
              <a:t>を招集</a:t>
            </a:r>
            <a:endParaRPr lang="en-US" altLang="ja-JP" b="1" dirty="0">
              <a:solidFill>
                <a:schemeClr val="tx1"/>
              </a:solidFill>
              <a:latin typeface="+mn-ea"/>
            </a:endParaRPr>
          </a:p>
        </p:txBody>
      </p:sp>
      <p:cxnSp>
        <p:nvCxnSpPr>
          <p:cNvPr id="15" name="直線矢印コネクタ 14">
            <a:extLst>
              <a:ext uri="{FF2B5EF4-FFF2-40B4-BE49-F238E27FC236}">
                <a16:creationId xmlns:a16="http://schemas.microsoft.com/office/drawing/2014/main" id="{3935CCE0-AEE6-CAF2-06B2-FF7298FECD53}"/>
              </a:ext>
            </a:extLst>
          </p:cNvPr>
          <p:cNvCxnSpPr>
            <a:cxnSpLocks/>
            <a:stCxn id="10" idx="2"/>
            <a:endCxn id="9" idx="0"/>
          </p:cNvCxnSpPr>
          <p:nvPr/>
        </p:nvCxnSpPr>
        <p:spPr>
          <a:xfrm>
            <a:off x="2787057" y="2441073"/>
            <a:ext cx="0" cy="215635"/>
          </a:xfrm>
          <a:prstGeom prst="straightConnector1">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DD1BAEDA-E65B-4785-CCFC-A189DD969797}"/>
              </a:ext>
            </a:extLst>
          </p:cNvPr>
          <p:cNvCxnSpPr>
            <a:cxnSpLocks/>
            <a:stCxn id="7" idx="2"/>
            <a:endCxn id="6" idx="0"/>
          </p:cNvCxnSpPr>
          <p:nvPr/>
        </p:nvCxnSpPr>
        <p:spPr>
          <a:xfrm flipH="1">
            <a:off x="7079639" y="2442051"/>
            <a:ext cx="1" cy="223932"/>
          </a:xfrm>
          <a:prstGeom prst="straightConnector1">
            <a:avLst/>
          </a:prstGeom>
          <a:ln w="38100">
            <a:solidFill>
              <a:schemeClr val="accent6">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E762FD8C-4059-F846-70BE-B56667CB1D83}"/>
              </a:ext>
            </a:extLst>
          </p:cNvPr>
          <p:cNvCxnSpPr>
            <a:cxnSpLocks/>
          </p:cNvCxnSpPr>
          <p:nvPr/>
        </p:nvCxnSpPr>
        <p:spPr>
          <a:xfrm rot="5400000">
            <a:off x="5679308" y="3013086"/>
            <a:ext cx="656031" cy="2196000"/>
          </a:xfrm>
          <a:prstGeom prst="bentConnector3">
            <a:avLst/>
          </a:prstGeom>
          <a:ln w="38100">
            <a:solidFill>
              <a:schemeClr val="accent6">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CB63E9C-E283-0E1F-9084-6D06694AD9BD}"/>
              </a:ext>
            </a:extLst>
          </p:cNvPr>
          <p:cNvCxnSpPr>
            <a:cxnSpLocks/>
          </p:cNvCxnSpPr>
          <p:nvPr/>
        </p:nvCxnSpPr>
        <p:spPr>
          <a:xfrm>
            <a:off x="4914500" y="5383914"/>
            <a:ext cx="0" cy="344129"/>
          </a:xfrm>
          <a:prstGeom prst="straightConnector1">
            <a:avLst/>
          </a:prstGeom>
          <a:ln w="38100">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F15FADB-D90E-C3E6-E3FA-280E8DB5F2E4}"/>
              </a:ext>
            </a:extLst>
          </p:cNvPr>
          <p:cNvSpPr txBox="1"/>
          <p:nvPr/>
        </p:nvSpPr>
        <p:spPr>
          <a:xfrm>
            <a:off x="1688691" y="5663584"/>
            <a:ext cx="6528619" cy="646331"/>
          </a:xfrm>
          <a:prstGeom prst="rect">
            <a:avLst/>
          </a:prstGeom>
          <a:noFill/>
        </p:spPr>
        <p:txBody>
          <a:bodyPr wrap="square" rtlCol="0">
            <a:spAutoFit/>
          </a:bodyPr>
          <a:lstStyle/>
          <a:p>
            <a:pPr algn="ctr"/>
            <a:r>
              <a:rPr kumimoji="1" lang="ja-JP" altLang="en-US" dirty="0"/>
              <a:t>アンケート結果の変化・</a:t>
            </a:r>
            <a:r>
              <a:rPr kumimoji="1" lang="en-US" altLang="ja-JP" dirty="0"/>
              <a:t>1on1</a:t>
            </a:r>
            <a:r>
              <a:rPr kumimoji="1" lang="ja-JP" altLang="en-US" dirty="0"/>
              <a:t>履歴などをもとに</a:t>
            </a:r>
            <a:r>
              <a:rPr kumimoji="1" lang="en-US" altLang="ja-JP" b="1" dirty="0"/>
              <a:t>PDCA</a:t>
            </a:r>
          </a:p>
          <a:p>
            <a:pPr algn="ctr"/>
            <a:r>
              <a:rPr kumimoji="1" lang="ja-JP" altLang="en-US" dirty="0"/>
              <a:t>ラーニングや相談機能などで</a:t>
            </a:r>
            <a:r>
              <a:rPr kumimoji="1" lang="ja-JP" altLang="en-US" b="1" dirty="0"/>
              <a:t>スキルアップ</a:t>
            </a:r>
          </a:p>
        </p:txBody>
      </p:sp>
      <p:sp>
        <p:nvSpPr>
          <p:cNvPr id="46" name="四角形: 角を丸くする 45">
            <a:extLst>
              <a:ext uri="{FF2B5EF4-FFF2-40B4-BE49-F238E27FC236}">
                <a16:creationId xmlns:a16="http://schemas.microsoft.com/office/drawing/2014/main" id="{BEC7F2EC-4401-B8E9-4858-A5C0940B918E}"/>
              </a:ext>
            </a:extLst>
          </p:cNvPr>
          <p:cNvSpPr/>
          <p:nvPr/>
        </p:nvSpPr>
        <p:spPr>
          <a:xfrm>
            <a:off x="823391" y="1040974"/>
            <a:ext cx="759603"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STEP1</a:t>
            </a:r>
            <a:endParaRPr kumimoji="1" lang="ja-JP" altLang="en-US" sz="1000" b="1" dirty="0">
              <a:solidFill>
                <a:schemeClr val="bg2"/>
              </a:solidFill>
            </a:endParaRPr>
          </a:p>
        </p:txBody>
      </p:sp>
      <p:sp>
        <p:nvSpPr>
          <p:cNvPr id="47" name="四角形: 角を丸くする 46">
            <a:extLst>
              <a:ext uri="{FF2B5EF4-FFF2-40B4-BE49-F238E27FC236}">
                <a16:creationId xmlns:a16="http://schemas.microsoft.com/office/drawing/2014/main" id="{88D7FD59-5DE0-866D-917D-08B1C5A27305}"/>
              </a:ext>
            </a:extLst>
          </p:cNvPr>
          <p:cNvSpPr/>
          <p:nvPr/>
        </p:nvSpPr>
        <p:spPr>
          <a:xfrm>
            <a:off x="823391" y="2581832"/>
            <a:ext cx="759603"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STEP2</a:t>
            </a:r>
            <a:endParaRPr kumimoji="1" lang="ja-JP" altLang="en-US" sz="1000" b="1" dirty="0">
              <a:solidFill>
                <a:schemeClr val="bg2"/>
              </a:solidFill>
            </a:endParaRPr>
          </a:p>
        </p:txBody>
      </p:sp>
      <p:sp>
        <p:nvSpPr>
          <p:cNvPr id="48" name="四角形: 角を丸くする 47">
            <a:extLst>
              <a:ext uri="{FF2B5EF4-FFF2-40B4-BE49-F238E27FC236}">
                <a16:creationId xmlns:a16="http://schemas.microsoft.com/office/drawing/2014/main" id="{3D2EEA9C-036D-D6E5-081E-B299B79F48C1}"/>
              </a:ext>
            </a:extLst>
          </p:cNvPr>
          <p:cNvSpPr/>
          <p:nvPr/>
        </p:nvSpPr>
        <p:spPr>
          <a:xfrm>
            <a:off x="870672" y="4749783"/>
            <a:ext cx="759603" cy="230653"/>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STEP3</a:t>
            </a:r>
            <a:endParaRPr kumimoji="1" lang="ja-JP" altLang="en-US" sz="1000" b="1" dirty="0">
              <a:solidFill>
                <a:schemeClr val="bg2"/>
              </a:solidFill>
            </a:endParaRPr>
          </a:p>
        </p:txBody>
      </p:sp>
      <p:sp>
        <p:nvSpPr>
          <p:cNvPr id="49" name="四角形: 角を丸くする 48">
            <a:extLst>
              <a:ext uri="{FF2B5EF4-FFF2-40B4-BE49-F238E27FC236}">
                <a16:creationId xmlns:a16="http://schemas.microsoft.com/office/drawing/2014/main" id="{2C875902-1623-672E-9493-0DC6CF2168E9}"/>
              </a:ext>
            </a:extLst>
          </p:cNvPr>
          <p:cNvSpPr/>
          <p:nvPr/>
        </p:nvSpPr>
        <p:spPr>
          <a:xfrm>
            <a:off x="870672" y="5805403"/>
            <a:ext cx="759603" cy="230653"/>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STEP4</a:t>
            </a:r>
            <a:endParaRPr kumimoji="1" lang="ja-JP" altLang="en-US" sz="1000" b="1" dirty="0">
              <a:solidFill>
                <a:schemeClr val="bg2"/>
              </a:solidFill>
            </a:endParaRPr>
          </a:p>
        </p:txBody>
      </p:sp>
      <p:sp>
        <p:nvSpPr>
          <p:cNvPr id="50" name="四角形: 角を丸くする 49">
            <a:extLst>
              <a:ext uri="{FF2B5EF4-FFF2-40B4-BE49-F238E27FC236}">
                <a16:creationId xmlns:a16="http://schemas.microsoft.com/office/drawing/2014/main" id="{FBC8C2E5-EE51-8BC8-75FA-B8E69BE6BC61}"/>
              </a:ext>
            </a:extLst>
          </p:cNvPr>
          <p:cNvSpPr/>
          <p:nvPr/>
        </p:nvSpPr>
        <p:spPr>
          <a:xfrm>
            <a:off x="5114744" y="1041953"/>
            <a:ext cx="759603" cy="230653"/>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STEP1</a:t>
            </a:r>
            <a:endParaRPr kumimoji="1" lang="ja-JP" altLang="en-US" sz="1000" b="1" dirty="0">
              <a:solidFill>
                <a:schemeClr val="bg2"/>
              </a:solidFill>
            </a:endParaRPr>
          </a:p>
        </p:txBody>
      </p:sp>
      <p:sp>
        <p:nvSpPr>
          <p:cNvPr id="51" name="四角形: 角を丸くする 50">
            <a:extLst>
              <a:ext uri="{FF2B5EF4-FFF2-40B4-BE49-F238E27FC236}">
                <a16:creationId xmlns:a16="http://schemas.microsoft.com/office/drawing/2014/main" id="{F043152B-ABDA-A1E5-1E15-49A3B1DCFBE8}"/>
              </a:ext>
            </a:extLst>
          </p:cNvPr>
          <p:cNvSpPr/>
          <p:nvPr/>
        </p:nvSpPr>
        <p:spPr>
          <a:xfrm>
            <a:off x="5114744" y="2581832"/>
            <a:ext cx="759603" cy="230653"/>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STEP2</a:t>
            </a:r>
            <a:endParaRPr kumimoji="1" lang="ja-JP" altLang="en-US" sz="1000" b="1" dirty="0">
              <a:solidFill>
                <a:schemeClr val="bg2"/>
              </a:solidFill>
            </a:endParaRPr>
          </a:p>
        </p:txBody>
      </p:sp>
      <p:sp>
        <p:nvSpPr>
          <p:cNvPr id="78" name="テキスト ボックス 77">
            <a:extLst>
              <a:ext uri="{FF2B5EF4-FFF2-40B4-BE49-F238E27FC236}">
                <a16:creationId xmlns:a16="http://schemas.microsoft.com/office/drawing/2014/main" id="{1EB5CB07-845A-91BB-9960-AD1F8515B6DB}"/>
              </a:ext>
            </a:extLst>
          </p:cNvPr>
          <p:cNvSpPr txBox="1"/>
          <p:nvPr/>
        </p:nvSpPr>
        <p:spPr>
          <a:xfrm>
            <a:off x="1822892" y="776253"/>
            <a:ext cx="1928330" cy="338554"/>
          </a:xfrm>
          <a:prstGeom prst="rect">
            <a:avLst/>
          </a:prstGeom>
          <a:noFill/>
        </p:spPr>
        <p:txBody>
          <a:bodyPr wrap="square" rtlCol="0">
            <a:spAutoFit/>
          </a:bodyPr>
          <a:lstStyle/>
          <a:p>
            <a:pPr algn="ctr"/>
            <a:r>
              <a:rPr kumimoji="1" lang="en-US" altLang="ja-JP" sz="1600" b="1" u="sng" dirty="0">
                <a:solidFill>
                  <a:schemeClr val="accent2"/>
                </a:solidFill>
              </a:rPr>
              <a:t>1on1</a:t>
            </a:r>
            <a:endParaRPr kumimoji="1" lang="ja-JP" altLang="en-US" sz="1600" b="1" u="sng" dirty="0">
              <a:solidFill>
                <a:schemeClr val="accent2"/>
              </a:solidFill>
            </a:endParaRPr>
          </a:p>
        </p:txBody>
      </p:sp>
      <p:sp>
        <p:nvSpPr>
          <p:cNvPr id="79" name="テキスト ボックス 78">
            <a:extLst>
              <a:ext uri="{FF2B5EF4-FFF2-40B4-BE49-F238E27FC236}">
                <a16:creationId xmlns:a16="http://schemas.microsoft.com/office/drawing/2014/main" id="{83AF4EF8-9FA9-8E67-53F6-C5A84F48ED09}"/>
              </a:ext>
            </a:extLst>
          </p:cNvPr>
          <p:cNvSpPr txBox="1"/>
          <p:nvPr/>
        </p:nvSpPr>
        <p:spPr>
          <a:xfrm>
            <a:off x="6115474" y="776253"/>
            <a:ext cx="1928330" cy="338554"/>
          </a:xfrm>
          <a:prstGeom prst="rect">
            <a:avLst/>
          </a:prstGeom>
          <a:noFill/>
        </p:spPr>
        <p:txBody>
          <a:bodyPr wrap="square" rtlCol="0">
            <a:spAutoFit/>
          </a:bodyPr>
          <a:lstStyle/>
          <a:p>
            <a:pPr algn="ctr"/>
            <a:r>
              <a:rPr kumimoji="1" lang="ja-JP" altLang="en-US" sz="1600" b="1" u="sng" dirty="0">
                <a:solidFill>
                  <a:schemeClr val="accent6"/>
                </a:solidFill>
              </a:rPr>
              <a:t>アンケート</a:t>
            </a:r>
          </a:p>
        </p:txBody>
      </p:sp>
    </p:spTree>
    <p:extLst>
      <p:ext uri="{BB962C8B-B14F-4D97-AF65-F5344CB8AC3E}">
        <p14:creationId xmlns:p14="http://schemas.microsoft.com/office/powerpoint/2010/main" val="89860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インサイズ対象者</a:t>
            </a:r>
          </a:p>
        </p:txBody>
      </p:sp>
      <p:sp>
        <p:nvSpPr>
          <p:cNvPr id="2" name="四角形: 角を丸くする 1">
            <a:extLst>
              <a:ext uri="{FF2B5EF4-FFF2-40B4-BE49-F238E27FC236}">
                <a16:creationId xmlns:a16="http://schemas.microsoft.com/office/drawing/2014/main" id="{3CC97C31-7C6A-C0C8-24D7-E89692FD5344}"/>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t>インサイズでは、「メンバー」 「上司」 「閲覧者」という３つの役割があります。</a:t>
            </a:r>
            <a:endParaRPr lang="en-US" altLang="ja-JP" dirty="0"/>
          </a:p>
          <a:p>
            <a:pPr algn="ctr"/>
            <a:r>
              <a:rPr lang="ja-JP" altLang="en-US" dirty="0">
                <a:solidFill>
                  <a:schemeClr val="tx1"/>
                </a:solidFill>
              </a:rPr>
              <a:t>皆さんは</a:t>
            </a:r>
            <a:r>
              <a:rPr kumimoji="1" lang="ja-JP" altLang="en-US" sz="2800" b="1" dirty="0">
                <a:solidFill>
                  <a:schemeClr val="accent5"/>
                </a:solidFill>
              </a:rPr>
              <a:t>「上司」</a:t>
            </a:r>
            <a:r>
              <a:rPr lang="ja-JP" altLang="en-US" dirty="0">
                <a:solidFill>
                  <a:schemeClr val="tx1"/>
                </a:solidFill>
              </a:rPr>
              <a:t>です。</a:t>
            </a:r>
          </a:p>
        </p:txBody>
      </p:sp>
      <p:sp>
        <p:nvSpPr>
          <p:cNvPr id="3" name="四角形: 角を丸くする 2">
            <a:extLst>
              <a:ext uri="{FF2B5EF4-FFF2-40B4-BE49-F238E27FC236}">
                <a16:creationId xmlns:a16="http://schemas.microsoft.com/office/drawing/2014/main" id="{119E5F4F-B2AA-25FA-B8FC-B28387F9BF14}"/>
              </a:ext>
            </a:extLst>
          </p:cNvPr>
          <p:cNvSpPr/>
          <p:nvPr/>
        </p:nvSpPr>
        <p:spPr>
          <a:xfrm>
            <a:off x="4949379" y="4877425"/>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メンバー</a:t>
            </a:r>
          </a:p>
        </p:txBody>
      </p:sp>
      <p:sp>
        <p:nvSpPr>
          <p:cNvPr id="5" name="四角形: 角を丸くする 4">
            <a:extLst>
              <a:ext uri="{FF2B5EF4-FFF2-40B4-BE49-F238E27FC236}">
                <a16:creationId xmlns:a16="http://schemas.microsoft.com/office/drawing/2014/main" id="{1C57FC5B-8AED-B84F-5272-EA027B1B87E4}"/>
              </a:ext>
            </a:extLst>
          </p:cNvPr>
          <p:cNvSpPr/>
          <p:nvPr/>
        </p:nvSpPr>
        <p:spPr>
          <a:xfrm>
            <a:off x="4959497" y="2233285"/>
            <a:ext cx="1569870" cy="42721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上司</a:t>
            </a:r>
          </a:p>
        </p:txBody>
      </p:sp>
      <p:sp>
        <p:nvSpPr>
          <p:cNvPr id="8" name="四角形: 角を丸くする 7">
            <a:extLst>
              <a:ext uri="{FF2B5EF4-FFF2-40B4-BE49-F238E27FC236}">
                <a16:creationId xmlns:a16="http://schemas.microsoft.com/office/drawing/2014/main" id="{05F5EF60-EE45-3B20-B5DA-5E8E26BC7758}"/>
              </a:ext>
            </a:extLst>
          </p:cNvPr>
          <p:cNvSpPr/>
          <p:nvPr/>
        </p:nvSpPr>
        <p:spPr>
          <a:xfrm>
            <a:off x="1322520" y="2233284"/>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閲覧者</a:t>
            </a:r>
          </a:p>
        </p:txBody>
      </p:sp>
      <p:pic>
        <p:nvPicPr>
          <p:cNvPr id="11" name="図 10">
            <a:extLst>
              <a:ext uri="{FF2B5EF4-FFF2-40B4-BE49-F238E27FC236}">
                <a16:creationId xmlns:a16="http://schemas.microsoft.com/office/drawing/2014/main" id="{0C665651-79D0-38C5-0112-570FB9DB2D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98074" y="2827170"/>
            <a:ext cx="936104" cy="913298"/>
          </a:xfrm>
          <a:prstGeom prst="ellipse">
            <a:avLst/>
          </a:prstGeom>
          <a:ln>
            <a:solidFill>
              <a:schemeClr val="tx1">
                <a:lumMod val="20000"/>
                <a:lumOff val="80000"/>
              </a:schemeClr>
            </a:solidFill>
          </a:ln>
        </p:spPr>
      </p:pic>
      <p:pic>
        <p:nvPicPr>
          <p:cNvPr id="12" name="図 41">
            <a:extLst>
              <a:ext uri="{FF2B5EF4-FFF2-40B4-BE49-F238E27FC236}">
                <a16:creationId xmlns:a16="http://schemas.microsoft.com/office/drawing/2014/main" id="{B7702DCD-DFE9-92D3-07D3-71201FAEFA7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36844" y="5586573"/>
            <a:ext cx="681484" cy="682772"/>
          </a:xfrm>
          <a:prstGeom prst="rect">
            <a:avLst/>
          </a:prstGeom>
          <a:solidFill>
            <a:schemeClr val="bg2"/>
          </a:solidFill>
          <a:ln>
            <a:noFill/>
          </a:ln>
        </p:spPr>
      </p:pic>
      <p:pic>
        <p:nvPicPr>
          <p:cNvPr id="13" name="図 12">
            <a:extLst>
              <a:ext uri="{FF2B5EF4-FFF2-40B4-BE49-F238E27FC236}">
                <a16:creationId xmlns:a16="http://schemas.microsoft.com/office/drawing/2014/main" id="{E10E6BEC-E760-C20C-13C8-2F94897A0A7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9403" y="3517929"/>
            <a:ext cx="936104" cy="937763"/>
          </a:xfrm>
          <a:prstGeom prst="ellipse">
            <a:avLst/>
          </a:prstGeom>
          <a:ln>
            <a:solidFill>
              <a:schemeClr val="tx1">
                <a:lumMod val="20000"/>
                <a:lumOff val="80000"/>
              </a:schemeClr>
            </a:solidFill>
          </a:ln>
        </p:spPr>
      </p:pic>
      <p:pic>
        <p:nvPicPr>
          <p:cNvPr id="14" name="図 13">
            <a:extLst>
              <a:ext uri="{FF2B5EF4-FFF2-40B4-BE49-F238E27FC236}">
                <a16:creationId xmlns:a16="http://schemas.microsoft.com/office/drawing/2014/main" id="{61E12C55-5398-868F-AF01-B5E58672610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38120" y="5586573"/>
            <a:ext cx="682772" cy="682772"/>
          </a:xfrm>
          <a:prstGeom prst="rect">
            <a:avLst/>
          </a:prstGeom>
          <a:solidFill>
            <a:schemeClr val="bg2"/>
          </a:solidFill>
        </p:spPr>
      </p:pic>
      <p:sp>
        <p:nvSpPr>
          <p:cNvPr id="18" name="テキスト ボックス 17">
            <a:extLst>
              <a:ext uri="{FF2B5EF4-FFF2-40B4-BE49-F238E27FC236}">
                <a16:creationId xmlns:a16="http://schemas.microsoft.com/office/drawing/2014/main" id="{39FBC990-7CEE-FBD8-E842-06B9C97EE2D9}"/>
              </a:ext>
            </a:extLst>
          </p:cNvPr>
          <p:cNvSpPr txBox="1"/>
          <p:nvPr/>
        </p:nvSpPr>
        <p:spPr>
          <a:xfrm>
            <a:off x="6637398" y="5564826"/>
            <a:ext cx="3040002" cy="769441"/>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自分のコンディションについて回答</a:t>
            </a:r>
            <a:endParaRPr kumimoji="1" lang="en-US" altLang="ja-JP" sz="1100" dirty="0"/>
          </a:p>
          <a:p>
            <a:pPr marL="182563" indent="-182563">
              <a:buFont typeface="Wingdings" panose="05000000000000000000" pitchFamily="2" charset="2"/>
              <a:buChar char="ü"/>
            </a:pPr>
            <a:r>
              <a:rPr kumimoji="1" lang="ja-JP" altLang="en-US" sz="1100" dirty="0"/>
              <a:t>自分の結果レポートの閲覧</a:t>
            </a:r>
            <a:endParaRPr kumimoji="1" lang="en-US" altLang="ja-JP" sz="1100" dirty="0"/>
          </a:p>
          <a:p>
            <a:pPr marL="182563" indent="-182563">
              <a:buFont typeface="Wingdings" panose="05000000000000000000" pitchFamily="2" charset="2"/>
              <a:buChar char="ü"/>
            </a:pPr>
            <a:r>
              <a:rPr kumimoji="1" lang="ja-JP" altLang="en-US" sz="1100" dirty="0"/>
              <a:t>上司との</a:t>
            </a:r>
            <a:r>
              <a:rPr kumimoji="1" lang="en-US" altLang="ja-JP" sz="1100" dirty="0"/>
              <a:t>1on1</a:t>
            </a:r>
            <a:r>
              <a:rPr kumimoji="1" lang="ja-JP" altLang="en-US" sz="1100" dirty="0"/>
              <a:t>を実施</a:t>
            </a:r>
            <a:endParaRPr kumimoji="1" lang="en-US" altLang="ja-JP" sz="1100" dirty="0"/>
          </a:p>
          <a:p>
            <a:pPr marL="182563" indent="-182563">
              <a:buFont typeface="Wingdings" panose="05000000000000000000" pitchFamily="2" charset="2"/>
              <a:buChar char="ü"/>
            </a:pPr>
            <a:r>
              <a:rPr kumimoji="1" lang="en-US" altLang="ja-JP" sz="1100" dirty="0"/>
              <a:t>1on1</a:t>
            </a:r>
            <a:r>
              <a:rPr kumimoji="1" lang="ja-JP" altLang="en-US" sz="1100" dirty="0"/>
              <a:t>トピックを設定</a:t>
            </a:r>
            <a:endParaRPr kumimoji="1" lang="en-US" altLang="ja-JP" sz="1100" dirty="0"/>
          </a:p>
        </p:txBody>
      </p:sp>
      <p:sp>
        <p:nvSpPr>
          <p:cNvPr id="22" name="テキスト ボックス 21">
            <a:extLst>
              <a:ext uri="{FF2B5EF4-FFF2-40B4-BE49-F238E27FC236}">
                <a16:creationId xmlns:a16="http://schemas.microsoft.com/office/drawing/2014/main" id="{D737128A-14EA-688C-C098-0868657DFB37}"/>
              </a:ext>
            </a:extLst>
          </p:cNvPr>
          <p:cNvSpPr txBox="1"/>
          <p:nvPr/>
        </p:nvSpPr>
        <p:spPr>
          <a:xfrm>
            <a:off x="14170321" y="3829336"/>
            <a:ext cx="2914600" cy="1200329"/>
          </a:xfrm>
          <a:prstGeom prst="rect">
            <a:avLst/>
          </a:prstGeom>
          <a:noFill/>
        </p:spPr>
        <p:txBody>
          <a:bodyPr wrap="square" rtlCol="0">
            <a:spAutoFit/>
          </a:bodyPr>
          <a:lstStyle/>
          <a:p>
            <a:pPr algn="ctr"/>
            <a:r>
              <a:rPr kumimoji="1" lang="ja-JP" altLang="en-US" dirty="0"/>
              <a:t>メンバーのパフォーマンス評価について回答する</a:t>
            </a:r>
            <a:endParaRPr kumimoji="1" lang="en-US" altLang="ja-JP" dirty="0"/>
          </a:p>
          <a:p>
            <a:pPr algn="ctr"/>
            <a:r>
              <a:rPr kumimoji="1" lang="ja-JP" altLang="en-US" dirty="0"/>
              <a:t>メンバーと</a:t>
            </a:r>
            <a:r>
              <a:rPr kumimoji="1" lang="en-US" altLang="ja-JP" dirty="0"/>
              <a:t>1on1</a:t>
            </a:r>
            <a:r>
              <a:rPr kumimoji="1" lang="ja-JP" altLang="en-US" dirty="0"/>
              <a:t>を実施し、フォローする</a:t>
            </a:r>
            <a:endParaRPr kumimoji="1" lang="en-US" altLang="ja-JP" dirty="0"/>
          </a:p>
        </p:txBody>
      </p:sp>
      <p:sp>
        <p:nvSpPr>
          <p:cNvPr id="25" name="テキスト ボックス 24">
            <a:extLst>
              <a:ext uri="{FF2B5EF4-FFF2-40B4-BE49-F238E27FC236}">
                <a16:creationId xmlns:a16="http://schemas.microsoft.com/office/drawing/2014/main" id="{A4446BB0-BAD7-9EC5-F120-8B22EE1AD3D1}"/>
              </a:ext>
            </a:extLst>
          </p:cNvPr>
          <p:cNvSpPr txBox="1"/>
          <p:nvPr/>
        </p:nvSpPr>
        <p:spPr>
          <a:xfrm>
            <a:off x="17220819" y="3829336"/>
            <a:ext cx="2914600" cy="1477328"/>
          </a:xfrm>
          <a:prstGeom prst="rect">
            <a:avLst/>
          </a:prstGeom>
          <a:noFill/>
        </p:spPr>
        <p:txBody>
          <a:bodyPr wrap="square" rtlCol="0">
            <a:spAutoFit/>
          </a:bodyPr>
          <a:lstStyle/>
          <a:p>
            <a:pPr algn="ctr"/>
            <a:r>
              <a:rPr kumimoji="1" lang="ja-JP" altLang="en-US" dirty="0"/>
              <a:t>アンケート結果を閲覧する</a:t>
            </a:r>
            <a:endParaRPr kumimoji="1" lang="en-US" altLang="ja-JP" dirty="0"/>
          </a:p>
          <a:p>
            <a:pPr algn="ctr"/>
            <a:r>
              <a:rPr kumimoji="1" lang="ja-JP" altLang="en-US" dirty="0"/>
              <a:t>必要に応じて</a:t>
            </a:r>
            <a:r>
              <a:rPr kumimoji="1" lang="en-US" altLang="ja-JP" dirty="0"/>
              <a:t>1on1</a:t>
            </a:r>
            <a:r>
              <a:rPr kumimoji="1" lang="ja-JP" altLang="en-US" dirty="0"/>
              <a:t>し、上司・メンバーをサポートする</a:t>
            </a:r>
            <a:endParaRPr kumimoji="1" lang="en-US" altLang="ja-JP" dirty="0"/>
          </a:p>
        </p:txBody>
      </p:sp>
      <p:sp>
        <p:nvSpPr>
          <p:cNvPr id="29" name="矢印: 右 28">
            <a:extLst>
              <a:ext uri="{FF2B5EF4-FFF2-40B4-BE49-F238E27FC236}">
                <a16:creationId xmlns:a16="http://schemas.microsoft.com/office/drawing/2014/main" id="{7F322361-4901-B3E1-993D-A2C5A68C4A87}"/>
              </a:ext>
            </a:extLst>
          </p:cNvPr>
          <p:cNvSpPr/>
          <p:nvPr/>
        </p:nvSpPr>
        <p:spPr>
          <a:xfrm>
            <a:off x="3261360" y="3763743"/>
            <a:ext cx="685800" cy="800219"/>
          </a:xfrm>
          <a:prstGeom prst="rightArrow">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0" name="テキスト ボックス 29">
            <a:extLst>
              <a:ext uri="{FF2B5EF4-FFF2-40B4-BE49-F238E27FC236}">
                <a16:creationId xmlns:a16="http://schemas.microsoft.com/office/drawing/2014/main" id="{D37BEE6F-BA51-31A6-EAEA-E515242673EB}"/>
              </a:ext>
            </a:extLst>
          </p:cNvPr>
          <p:cNvSpPr txBox="1"/>
          <p:nvPr/>
        </p:nvSpPr>
        <p:spPr>
          <a:xfrm>
            <a:off x="2524190" y="3888831"/>
            <a:ext cx="2071772" cy="646331"/>
          </a:xfrm>
          <a:prstGeom prst="rect">
            <a:avLst/>
          </a:prstGeom>
          <a:noFill/>
        </p:spPr>
        <p:txBody>
          <a:bodyPr wrap="square" rtlCol="0">
            <a:spAutoFit/>
          </a:bodyPr>
          <a:lstStyle/>
          <a:p>
            <a:pPr algn="ctr"/>
            <a:r>
              <a:rPr kumimoji="1" lang="ja-JP" altLang="en-US" b="1" dirty="0"/>
              <a:t>上司・メンバーの支援・推進</a:t>
            </a:r>
            <a:endParaRPr kumimoji="1" lang="en-US" altLang="ja-JP" b="1" dirty="0"/>
          </a:p>
        </p:txBody>
      </p:sp>
      <p:sp>
        <p:nvSpPr>
          <p:cNvPr id="31" name="左中かっこ 30">
            <a:extLst>
              <a:ext uri="{FF2B5EF4-FFF2-40B4-BE49-F238E27FC236}">
                <a16:creationId xmlns:a16="http://schemas.microsoft.com/office/drawing/2014/main" id="{BF91907B-5C51-956C-83E7-D16D041F961B}"/>
              </a:ext>
            </a:extLst>
          </p:cNvPr>
          <p:cNvSpPr/>
          <p:nvPr/>
        </p:nvSpPr>
        <p:spPr>
          <a:xfrm>
            <a:off x="4318326" y="2115877"/>
            <a:ext cx="512904" cy="4153467"/>
          </a:xfrm>
          <a:prstGeom prst="leftBrace">
            <a:avLst>
              <a:gd name="adj1" fmla="val 67759"/>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矢印: 上下 32">
            <a:extLst>
              <a:ext uri="{FF2B5EF4-FFF2-40B4-BE49-F238E27FC236}">
                <a16:creationId xmlns:a16="http://schemas.microsoft.com/office/drawing/2014/main" id="{2055FEC2-52C5-C30B-3A1C-55E6D15D970B}"/>
              </a:ext>
            </a:extLst>
          </p:cNvPr>
          <p:cNvSpPr/>
          <p:nvPr/>
        </p:nvSpPr>
        <p:spPr>
          <a:xfrm>
            <a:off x="5554065" y="3938721"/>
            <a:ext cx="445446" cy="752166"/>
          </a:xfrm>
          <a:prstGeom prst="up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4" name="テキスト ボックス 33">
            <a:extLst>
              <a:ext uri="{FF2B5EF4-FFF2-40B4-BE49-F238E27FC236}">
                <a16:creationId xmlns:a16="http://schemas.microsoft.com/office/drawing/2014/main" id="{AD6D8428-5843-4B79-0EF0-C58CB967C09D}"/>
              </a:ext>
            </a:extLst>
          </p:cNvPr>
          <p:cNvSpPr txBox="1"/>
          <p:nvPr/>
        </p:nvSpPr>
        <p:spPr>
          <a:xfrm>
            <a:off x="5082361" y="4098008"/>
            <a:ext cx="1962023" cy="369332"/>
          </a:xfrm>
          <a:prstGeom prst="rect">
            <a:avLst/>
          </a:prstGeom>
          <a:noFill/>
        </p:spPr>
        <p:txBody>
          <a:bodyPr wrap="square" rtlCol="0">
            <a:spAutoFit/>
          </a:bodyPr>
          <a:lstStyle/>
          <a:p>
            <a:r>
              <a:rPr kumimoji="1" lang="en-US" altLang="ja-JP" b="1" dirty="0"/>
              <a:t>1on1</a:t>
            </a:r>
            <a:r>
              <a:rPr kumimoji="1" lang="ja-JP" altLang="en-US" b="1" dirty="0"/>
              <a:t>の実施</a:t>
            </a:r>
          </a:p>
        </p:txBody>
      </p:sp>
      <p:sp>
        <p:nvSpPr>
          <p:cNvPr id="37" name="テキスト ボックス 36">
            <a:extLst>
              <a:ext uri="{FF2B5EF4-FFF2-40B4-BE49-F238E27FC236}">
                <a16:creationId xmlns:a16="http://schemas.microsoft.com/office/drawing/2014/main" id="{0D01400B-C619-2F5C-8CF5-1F63A78B03D3}"/>
              </a:ext>
            </a:extLst>
          </p:cNvPr>
          <p:cNvSpPr txBox="1"/>
          <p:nvPr/>
        </p:nvSpPr>
        <p:spPr>
          <a:xfrm>
            <a:off x="6637398" y="3140304"/>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自身のメンバーの期待到達度について回答</a:t>
            </a:r>
            <a:endParaRPr kumimoji="1" lang="en-US" altLang="ja-JP" sz="1100" dirty="0"/>
          </a:p>
          <a:p>
            <a:pPr marL="182563" indent="-182563">
              <a:buFont typeface="Wingdings" panose="05000000000000000000" pitchFamily="2" charset="2"/>
              <a:buChar char="ü"/>
            </a:pPr>
            <a:r>
              <a:rPr kumimoji="1" lang="ja-JP" altLang="en-US" sz="1100" dirty="0"/>
              <a:t>自身のメンバーの結果レポートの閲覧</a:t>
            </a:r>
            <a:endParaRPr kumimoji="1" lang="en-US" altLang="ja-JP" sz="1100" dirty="0"/>
          </a:p>
          <a:p>
            <a:pPr marL="182563" indent="-182563">
              <a:buFont typeface="Wingdings" panose="05000000000000000000" pitchFamily="2" charset="2"/>
              <a:buChar char="ü"/>
            </a:pPr>
            <a:r>
              <a:rPr kumimoji="1" lang="ja-JP" altLang="en-US" sz="1100" dirty="0"/>
              <a:t>メンバーとの</a:t>
            </a:r>
            <a:r>
              <a:rPr kumimoji="1" lang="en-US" altLang="ja-JP" sz="1100" dirty="0"/>
              <a:t>1on1</a:t>
            </a:r>
            <a:r>
              <a:rPr kumimoji="1" lang="ja-JP" altLang="en-US" sz="1100" dirty="0"/>
              <a:t>を実施</a:t>
            </a:r>
            <a:endParaRPr kumimoji="1" lang="en-US" altLang="ja-JP" sz="1100" dirty="0"/>
          </a:p>
        </p:txBody>
      </p:sp>
      <p:sp>
        <p:nvSpPr>
          <p:cNvPr id="38" name="テキスト ボックス 37">
            <a:extLst>
              <a:ext uri="{FF2B5EF4-FFF2-40B4-BE49-F238E27FC236}">
                <a16:creationId xmlns:a16="http://schemas.microsoft.com/office/drawing/2014/main" id="{62BAF78B-C9AD-9CEC-2EC6-96E78D266EE6}"/>
              </a:ext>
            </a:extLst>
          </p:cNvPr>
          <p:cNvSpPr txBox="1"/>
          <p:nvPr/>
        </p:nvSpPr>
        <p:spPr>
          <a:xfrm>
            <a:off x="525178" y="4817132"/>
            <a:ext cx="3793147" cy="1107996"/>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閲覧権限が付与されている結果レポートの閲覧</a:t>
            </a:r>
            <a:endParaRPr kumimoji="1" lang="en-US" altLang="ja-JP" sz="1100" dirty="0"/>
          </a:p>
          <a:p>
            <a:pPr marL="182563" indent="-182563">
              <a:buFont typeface="Wingdings" panose="05000000000000000000" pitchFamily="2" charset="2"/>
              <a:buChar char="ü"/>
            </a:pPr>
            <a:r>
              <a:rPr kumimoji="1" lang="ja-JP" altLang="en-US" sz="1100" dirty="0"/>
              <a:t>結果閲覧・</a:t>
            </a:r>
            <a:r>
              <a:rPr kumimoji="1" lang="en-US" altLang="ja-JP" sz="1100" dirty="0"/>
              <a:t>1on1</a:t>
            </a:r>
            <a:r>
              <a:rPr kumimoji="1" lang="ja-JP" altLang="en-US" sz="1100" dirty="0"/>
              <a:t>実施の促進</a:t>
            </a:r>
            <a:endParaRPr kumimoji="1" lang="en-US" altLang="ja-JP" sz="1100" dirty="0"/>
          </a:p>
          <a:p>
            <a:pPr marL="182563" indent="-182563">
              <a:buFont typeface="Wingdings" panose="05000000000000000000" pitchFamily="2" charset="2"/>
              <a:buChar char="ü"/>
            </a:pPr>
            <a:r>
              <a:rPr kumimoji="1" lang="ja-JP" altLang="en-US" sz="1100" dirty="0"/>
              <a:t>メンバーフォローに悩む上司の相談に乗る</a:t>
            </a:r>
            <a:endParaRPr kumimoji="1" lang="en-US" altLang="ja-JP" sz="1100" dirty="0"/>
          </a:p>
          <a:p>
            <a:pPr marL="182563" indent="-182563">
              <a:buFont typeface="Wingdings" panose="05000000000000000000" pitchFamily="2" charset="2"/>
              <a:buChar char="ü"/>
            </a:pPr>
            <a:r>
              <a:rPr kumimoji="1" lang="ja-JP" altLang="en-US" sz="1100" dirty="0"/>
              <a:t>組織全体の状態を確認し、</a:t>
            </a:r>
            <a:br>
              <a:rPr kumimoji="1" lang="en-US" altLang="ja-JP" sz="1100" dirty="0"/>
            </a:br>
            <a:r>
              <a:rPr kumimoji="1" lang="ja-JP" altLang="en-US" sz="1100" dirty="0"/>
              <a:t>必要に応じて打ち手を検討する</a:t>
            </a:r>
            <a:endParaRPr kumimoji="1" lang="en-US" altLang="ja-JP" sz="1100" dirty="0"/>
          </a:p>
          <a:p>
            <a:pPr marL="182563" indent="-182563">
              <a:buFont typeface="Wingdings" panose="05000000000000000000" pitchFamily="2" charset="2"/>
              <a:buChar char="ü"/>
            </a:pPr>
            <a:r>
              <a:rPr kumimoji="1" lang="ja-JP" altLang="en-US" sz="1100" dirty="0"/>
              <a:t>（必要に応じて）メンバーとの</a:t>
            </a:r>
            <a:r>
              <a:rPr kumimoji="1" lang="en-US" altLang="ja-JP" sz="1100" dirty="0"/>
              <a:t>1on1</a:t>
            </a:r>
            <a:r>
              <a:rPr kumimoji="1" lang="ja-JP" altLang="en-US" sz="1100" dirty="0"/>
              <a:t>を実施</a:t>
            </a:r>
            <a:endParaRPr kumimoji="1" lang="en-US" altLang="ja-JP" sz="1100" dirty="0"/>
          </a:p>
        </p:txBody>
      </p:sp>
      <p:sp>
        <p:nvSpPr>
          <p:cNvPr id="39" name="テキスト ボックス 38">
            <a:extLst>
              <a:ext uri="{FF2B5EF4-FFF2-40B4-BE49-F238E27FC236}">
                <a16:creationId xmlns:a16="http://schemas.microsoft.com/office/drawing/2014/main" id="{025EBAC1-87E5-815F-B959-9206661F7067}"/>
              </a:ext>
            </a:extLst>
          </p:cNvPr>
          <p:cNvSpPr txBox="1"/>
          <p:nvPr/>
        </p:nvSpPr>
        <p:spPr>
          <a:xfrm>
            <a:off x="6637398" y="2233285"/>
            <a:ext cx="2940705" cy="923330"/>
          </a:xfrm>
          <a:prstGeom prst="rect">
            <a:avLst/>
          </a:prstGeom>
          <a:noFill/>
        </p:spPr>
        <p:txBody>
          <a:bodyPr wrap="square" rtlCol="0">
            <a:spAutoFit/>
          </a:bodyPr>
          <a:lstStyle/>
          <a:p>
            <a:r>
              <a:rPr kumimoji="1" lang="ja-JP" altLang="en-US" dirty="0"/>
              <a:t>＝●●（例：●●部門の課長、新人受け入れ先の課長など）</a:t>
            </a:r>
          </a:p>
        </p:txBody>
      </p:sp>
      <p:sp>
        <p:nvSpPr>
          <p:cNvPr id="41" name="テキスト ボックス 40">
            <a:extLst>
              <a:ext uri="{FF2B5EF4-FFF2-40B4-BE49-F238E27FC236}">
                <a16:creationId xmlns:a16="http://schemas.microsoft.com/office/drawing/2014/main" id="{8045364C-F8C3-6278-9FD5-B89ECCC98900}"/>
              </a:ext>
            </a:extLst>
          </p:cNvPr>
          <p:cNvSpPr txBox="1"/>
          <p:nvPr/>
        </p:nvSpPr>
        <p:spPr>
          <a:xfrm>
            <a:off x="6637398" y="4767868"/>
            <a:ext cx="2940705" cy="646331"/>
          </a:xfrm>
          <a:prstGeom prst="rect">
            <a:avLst/>
          </a:prstGeom>
          <a:noFill/>
        </p:spPr>
        <p:txBody>
          <a:bodyPr wrap="square" rtlCol="0">
            <a:spAutoFit/>
          </a:bodyPr>
          <a:lstStyle/>
          <a:p>
            <a:r>
              <a:rPr kumimoji="1" lang="ja-JP" altLang="en-US" dirty="0"/>
              <a:t>＝●●（例：●●部門のメンバー、新入社員など）</a:t>
            </a:r>
          </a:p>
        </p:txBody>
      </p:sp>
      <p:sp>
        <p:nvSpPr>
          <p:cNvPr id="42" name="テキスト ボックス 41">
            <a:extLst>
              <a:ext uri="{FF2B5EF4-FFF2-40B4-BE49-F238E27FC236}">
                <a16:creationId xmlns:a16="http://schemas.microsoft.com/office/drawing/2014/main" id="{0E2E0316-3983-BC64-E69D-D87465A3E8A4}"/>
              </a:ext>
            </a:extLst>
          </p:cNvPr>
          <p:cNvSpPr txBox="1"/>
          <p:nvPr/>
        </p:nvSpPr>
        <p:spPr>
          <a:xfrm>
            <a:off x="846539" y="2749269"/>
            <a:ext cx="2521832" cy="646331"/>
          </a:xfrm>
          <a:prstGeom prst="rect">
            <a:avLst/>
          </a:prstGeom>
          <a:noFill/>
        </p:spPr>
        <p:txBody>
          <a:bodyPr wrap="square" rtlCol="0">
            <a:spAutoFit/>
          </a:bodyPr>
          <a:lstStyle/>
          <a:p>
            <a:r>
              <a:rPr kumimoji="1" lang="ja-JP" altLang="en-US" dirty="0"/>
              <a:t>＝●●（例：●●部門の部長など）</a:t>
            </a:r>
          </a:p>
        </p:txBody>
      </p:sp>
    </p:spTree>
    <p:extLst>
      <p:ext uri="{BB962C8B-B14F-4D97-AF65-F5344CB8AC3E}">
        <p14:creationId xmlns:p14="http://schemas.microsoft.com/office/powerpoint/2010/main" val="344186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5" name="正方形/長方形 4">
            <a:extLst>
              <a:ext uri="{FF2B5EF4-FFF2-40B4-BE49-F238E27FC236}">
                <a16:creationId xmlns:a16="http://schemas.microsoft.com/office/drawing/2014/main" id="{C0348E10-F7BC-5193-2D19-6A1672A9781D}"/>
              </a:ext>
            </a:extLst>
          </p:cNvPr>
          <p:cNvSpPr/>
          <p:nvPr/>
        </p:nvSpPr>
        <p:spPr>
          <a:xfrm>
            <a:off x="515944" y="4577474"/>
            <a:ext cx="1320603" cy="144790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初回</a:t>
            </a:r>
            <a:br>
              <a:rPr kumimoji="1" lang="en-US" altLang="ja-JP" sz="1600" dirty="0">
                <a:solidFill>
                  <a:schemeClr val="tx1"/>
                </a:solidFill>
              </a:rPr>
            </a:br>
            <a:r>
              <a:rPr kumimoji="1" lang="ja-JP" altLang="en-US" sz="1600" dirty="0">
                <a:solidFill>
                  <a:schemeClr val="tx1"/>
                </a:solidFill>
              </a:rPr>
              <a:t>実施時期</a:t>
            </a:r>
          </a:p>
        </p:txBody>
      </p:sp>
      <p:sp>
        <p:nvSpPr>
          <p:cNvPr id="7" name="テキスト ボックス 6">
            <a:extLst>
              <a:ext uri="{FF2B5EF4-FFF2-40B4-BE49-F238E27FC236}">
                <a16:creationId xmlns:a16="http://schemas.microsoft.com/office/drawing/2014/main" id="{3DA4BECB-AE92-8BE6-8780-9EDC8D4430F0}"/>
              </a:ext>
            </a:extLst>
          </p:cNvPr>
          <p:cNvSpPr txBox="1"/>
          <p:nvPr/>
        </p:nvSpPr>
        <p:spPr>
          <a:xfrm>
            <a:off x="3594167" y="1126774"/>
            <a:ext cx="7646971" cy="1292662"/>
          </a:xfrm>
          <a:prstGeom prst="rect">
            <a:avLst/>
          </a:prstGeom>
          <a:noFill/>
        </p:spPr>
        <p:txBody>
          <a:bodyPr wrap="square" rtlCol="0">
            <a:spAutoFit/>
          </a:bodyPr>
          <a:lstStyle/>
          <a:p>
            <a:pPr marL="342900" indent="-342900">
              <a:spcBef>
                <a:spcPts val="1200"/>
              </a:spcBef>
              <a:buClr>
                <a:schemeClr val="accent6"/>
              </a:buClr>
              <a:buFont typeface="+mj-lt"/>
              <a:buAutoNum type="arabicPeriod"/>
            </a:pPr>
            <a:r>
              <a:rPr lang="ja-JP" altLang="en-US" b="1" dirty="0">
                <a:solidFill>
                  <a:schemeClr val="accent6"/>
                </a:solidFill>
                <a:latin typeface="+mn-ea"/>
                <a:cs typeface="Meiryo UI" panose="020B0604030504040204" pitchFamily="50" charset="-128"/>
              </a:rPr>
              <a:t>回答</a:t>
            </a:r>
            <a:r>
              <a:rPr lang="ja-JP" altLang="en-US" b="1" dirty="0">
                <a:latin typeface="+mn-ea"/>
                <a:cs typeface="Meiryo UI" panose="020B0604030504040204" pitchFamily="50" charset="-128"/>
              </a:rPr>
              <a:t>をお願いします。</a:t>
            </a:r>
            <a:br>
              <a:rPr lang="en-US" altLang="ja-JP" dirty="0">
                <a:latin typeface="+mn-ea"/>
                <a:cs typeface="Meiryo UI" panose="020B0604030504040204" pitchFamily="50" charset="-128"/>
              </a:rPr>
            </a:b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上司の皆様は、メンバー</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名あたり</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問のみ。メンバーは</a:t>
            </a:r>
            <a:r>
              <a:rPr lang="en-US" altLang="ja-JP" sz="1200" dirty="0">
                <a:latin typeface="+mn-ea"/>
                <a:cs typeface="Meiryo UI" panose="020B0604030504040204" pitchFamily="50" charset="-128"/>
              </a:rPr>
              <a:t>39</a:t>
            </a:r>
            <a:r>
              <a:rPr lang="ja-JP" altLang="en-US" sz="1200" dirty="0">
                <a:latin typeface="+mn-ea"/>
                <a:cs typeface="Meiryo UI" panose="020B0604030504040204" pitchFamily="50" charset="-128"/>
              </a:rPr>
              <a:t>問</a:t>
            </a:r>
            <a:endParaRPr lang="en-US" altLang="ja-JP" sz="1200" dirty="0">
              <a:latin typeface="+mn-ea"/>
              <a:cs typeface="Meiryo UI" panose="020B0604030504040204" pitchFamily="50" charset="-128"/>
            </a:endParaRPr>
          </a:p>
          <a:p>
            <a:pPr marL="342900" indent="-342900">
              <a:spcBef>
                <a:spcPts val="1200"/>
              </a:spcBef>
              <a:buClr>
                <a:schemeClr val="accent6"/>
              </a:buClr>
              <a:buFont typeface="+mj-lt"/>
              <a:buAutoNum type="arabicPeriod"/>
            </a:pPr>
            <a:r>
              <a:rPr lang="ja-JP" altLang="en-US" b="1" dirty="0">
                <a:latin typeface="+mn-ea"/>
                <a:cs typeface="Meiryo UI" panose="020B0604030504040204" pitchFamily="50" charset="-128"/>
              </a:rPr>
              <a:t>アンケート実施月は、</a:t>
            </a:r>
            <a:r>
              <a:rPr lang="ja-JP" altLang="en-US" b="1" dirty="0">
                <a:solidFill>
                  <a:schemeClr val="accent6"/>
                </a:solidFill>
                <a:latin typeface="+mn-ea"/>
                <a:cs typeface="Meiryo UI" panose="020B0604030504040204" pitchFamily="50" charset="-128"/>
              </a:rPr>
              <a:t>結果レポートを必ず確認</a:t>
            </a:r>
            <a:br>
              <a:rPr lang="en-US" altLang="ja-JP" b="1" dirty="0">
                <a:solidFill>
                  <a:schemeClr val="accent6"/>
                </a:solidFill>
                <a:latin typeface="+mn-ea"/>
                <a:cs typeface="Meiryo UI" panose="020B0604030504040204" pitchFamily="50" charset="-128"/>
              </a:rPr>
            </a:br>
            <a:r>
              <a:rPr lang="ja-JP" altLang="en-US" b="1" dirty="0">
                <a:latin typeface="+mn-ea"/>
                <a:cs typeface="Meiryo UI" panose="020B0604030504040204" pitchFamily="50" charset="-128"/>
              </a:rPr>
              <a:t>した上で、</a:t>
            </a:r>
            <a:r>
              <a:rPr lang="en-US" altLang="ja-JP" b="1" dirty="0">
                <a:latin typeface="+mn-ea"/>
                <a:cs typeface="Meiryo UI" panose="020B0604030504040204" pitchFamily="50" charset="-128"/>
              </a:rPr>
              <a:t>1on1</a:t>
            </a:r>
            <a:r>
              <a:rPr lang="ja-JP" altLang="en-US" b="1" dirty="0">
                <a:latin typeface="+mn-ea"/>
                <a:cs typeface="Meiryo UI" panose="020B0604030504040204" pitchFamily="50" charset="-128"/>
              </a:rPr>
              <a:t>を実施してください。</a:t>
            </a:r>
            <a:endParaRPr lang="en-US" altLang="ja-JP" dirty="0">
              <a:latin typeface="+mn-ea"/>
              <a:cs typeface="Meiryo UI" panose="020B0604030504040204" pitchFamily="50" charset="-128"/>
            </a:endParaRPr>
          </a:p>
        </p:txBody>
      </p:sp>
      <p:sp>
        <p:nvSpPr>
          <p:cNvPr id="8" name="正方形/長方形 7">
            <a:extLst>
              <a:ext uri="{FF2B5EF4-FFF2-40B4-BE49-F238E27FC236}">
                <a16:creationId xmlns:a16="http://schemas.microsoft.com/office/drawing/2014/main" id="{4248DD78-E36F-3F25-40BE-80A99AC5AB9E}"/>
              </a:ext>
            </a:extLst>
          </p:cNvPr>
          <p:cNvSpPr/>
          <p:nvPr/>
        </p:nvSpPr>
        <p:spPr>
          <a:xfrm>
            <a:off x="515944" y="1107146"/>
            <a:ext cx="1320603" cy="289526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みなさまへの</a:t>
            </a:r>
            <a:endParaRPr kumimoji="1" lang="en-US" altLang="ja-JP" sz="1600" dirty="0">
              <a:solidFill>
                <a:schemeClr val="tx1"/>
              </a:solidFill>
            </a:endParaRPr>
          </a:p>
          <a:p>
            <a:pPr algn="ctr"/>
            <a:r>
              <a:rPr kumimoji="1" lang="ja-JP" altLang="en-US" sz="1600" dirty="0">
                <a:solidFill>
                  <a:schemeClr val="tx1"/>
                </a:solidFill>
              </a:rPr>
              <a:t>お願い</a:t>
            </a:r>
          </a:p>
        </p:txBody>
      </p:sp>
      <p:sp>
        <p:nvSpPr>
          <p:cNvPr id="10" name="正方形/長方形 9">
            <a:extLst>
              <a:ext uri="{FF2B5EF4-FFF2-40B4-BE49-F238E27FC236}">
                <a16:creationId xmlns:a16="http://schemas.microsoft.com/office/drawing/2014/main" id="{1D4F737C-C22E-858D-40D4-0897F09394E1}"/>
              </a:ext>
            </a:extLst>
          </p:cNvPr>
          <p:cNvSpPr/>
          <p:nvPr/>
        </p:nvSpPr>
        <p:spPr>
          <a:xfrm>
            <a:off x="2051127" y="4577474"/>
            <a:ext cx="1392085" cy="64117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11" name="正方形/長方形 10">
            <a:extLst>
              <a:ext uri="{FF2B5EF4-FFF2-40B4-BE49-F238E27FC236}">
                <a16:creationId xmlns:a16="http://schemas.microsoft.com/office/drawing/2014/main" id="{0184F1B0-C332-0597-6E2B-81235BB3A6C4}"/>
              </a:ext>
            </a:extLst>
          </p:cNvPr>
          <p:cNvSpPr/>
          <p:nvPr/>
        </p:nvSpPr>
        <p:spPr>
          <a:xfrm>
            <a:off x="2051127" y="5366467"/>
            <a:ext cx="1392085" cy="64117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2" name="テキスト ボックス 11">
            <a:extLst>
              <a:ext uri="{FF2B5EF4-FFF2-40B4-BE49-F238E27FC236}">
                <a16:creationId xmlns:a16="http://schemas.microsoft.com/office/drawing/2014/main" id="{A989698C-5E5F-4199-64FD-5CA53AF878F3}"/>
              </a:ext>
            </a:extLst>
          </p:cNvPr>
          <p:cNvSpPr txBox="1"/>
          <p:nvPr/>
        </p:nvSpPr>
        <p:spPr>
          <a:xfrm>
            <a:off x="3544320" y="4577474"/>
            <a:ext cx="5316467" cy="646331"/>
          </a:xfrm>
          <a:prstGeom prst="rect">
            <a:avLst/>
          </a:prstGeom>
          <a:noFill/>
        </p:spPr>
        <p:txBody>
          <a:bodyPr wrap="square" rtlCol="0">
            <a:spAutoFit/>
          </a:bodyPr>
          <a:lstStyle/>
          <a:p>
            <a:r>
              <a:rPr kumimoji="1" lang="ja-JP" altLang="en-US" dirty="0"/>
              <a:t>回答期間：●年●月●日～●日</a:t>
            </a:r>
            <a:endParaRPr kumimoji="1" lang="en-US" altLang="ja-JP" dirty="0"/>
          </a:p>
          <a:p>
            <a:r>
              <a:rPr kumimoji="1" lang="ja-JP" altLang="en-US" dirty="0"/>
              <a:t>以降、●ヶ月に</a:t>
            </a:r>
            <a:r>
              <a:rPr kumimoji="1" lang="en-US" altLang="ja-JP" dirty="0"/>
              <a:t>1</a:t>
            </a:r>
            <a:r>
              <a:rPr kumimoji="1" lang="ja-JP" altLang="en-US" dirty="0"/>
              <a:t>回</a:t>
            </a:r>
            <a:endParaRPr kumimoji="1" lang="en-US" altLang="ja-JP" dirty="0"/>
          </a:p>
        </p:txBody>
      </p:sp>
      <p:sp>
        <p:nvSpPr>
          <p:cNvPr id="13" name="テキスト ボックス 12">
            <a:extLst>
              <a:ext uri="{FF2B5EF4-FFF2-40B4-BE49-F238E27FC236}">
                <a16:creationId xmlns:a16="http://schemas.microsoft.com/office/drawing/2014/main" id="{81FE6543-7991-D82F-AED9-6257EAFE77C3}"/>
              </a:ext>
            </a:extLst>
          </p:cNvPr>
          <p:cNvSpPr txBox="1"/>
          <p:nvPr/>
        </p:nvSpPr>
        <p:spPr>
          <a:xfrm>
            <a:off x="3544320" y="5363890"/>
            <a:ext cx="5316467" cy="646331"/>
          </a:xfrm>
          <a:prstGeom prst="rect">
            <a:avLst/>
          </a:prstGeom>
          <a:noFill/>
        </p:spPr>
        <p:txBody>
          <a:bodyPr wrap="square" rtlCol="0">
            <a:spAutoFit/>
          </a:bodyPr>
          <a:lstStyle/>
          <a:p>
            <a:r>
              <a:rPr kumimoji="1" lang="ja-JP" altLang="en-US" dirty="0"/>
              <a:t>●年●月中に初回実施</a:t>
            </a:r>
            <a:endParaRPr kumimoji="1" lang="en-US" altLang="ja-JP" dirty="0"/>
          </a:p>
          <a:p>
            <a:r>
              <a:rPr kumimoji="1" lang="ja-JP" altLang="en-US" dirty="0"/>
              <a:t>以降、●ヶ月に●回</a:t>
            </a:r>
            <a:endParaRPr kumimoji="1" lang="en-US" altLang="ja-JP" dirty="0"/>
          </a:p>
        </p:txBody>
      </p:sp>
      <p:sp>
        <p:nvSpPr>
          <p:cNvPr id="14" name="正方形/長方形 13">
            <a:extLst>
              <a:ext uri="{FF2B5EF4-FFF2-40B4-BE49-F238E27FC236}">
                <a16:creationId xmlns:a16="http://schemas.microsoft.com/office/drawing/2014/main" id="{71767D35-3542-F76C-AD6C-8A70206557C0}"/>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順番及び実施時期・頻度は貴社の運用に合わせて変更してください</a:t>
            </a:r>
            <a:endParaRPr lang="en-US" altLang="ja-JP" dirty="0">
              <a:solidFill>
                <a:schemeClr val="tx1"/>
              </a:solidFill>
              <a:latin typeface="+mn-ea"/>
            </a:endParaRPr>
          </a:p>
        </p:txBody>
      </p:sp>
      <p:sp>
        <p:nvSpPr>
          <p:cNvPr id="2" name="正方形/長方形 1">
            <a:extLst>
              <a:ext uri="{FF2B5EF4-FFF2-40B4-BE49-F238E27FC236}">
                <a16:creationId xmlns:a16="http://schemas.microsoft.com/office/drawing/2014/main" id="{ED73FB35-686B-40C8-D23A-47D56FECE988}"/>
              </a:ext>
            </a:extLst>
          </p:cNvPr>
          <p:cNvSpPr/>
          <p:nvPr/>
        </p:nvSpPr>
        <p:spPr>
          <a:xfrm>
            <a:off x="2051127" y="1107146"/>
            <a:ext cx="1392085" cy="1354217"/>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3" name="正方形/長方形 2">
            <a:extLst>
              <a:ext uri="{FF2B5EF4-FFF2-40B4-BE49-F238E27FC236}">
                <a16:creationId xmlns:a16="http://schemas.microsoft.com/office/drawing/2014/main" id="{6A9BEAFC-C0C5-08EE-945B-030F97198485}"/>
              </a:ext>
            </a:extLst>
          </p:cNvPr>
          <p:cNvSpPr/>
          <p:nvPr/>
        </p:nvSpPr>
        <p:spPr>
          <a:xfrm>
            <a:off x="2051127" y="2648196"/>
            <a:ext cx="1392085" cy="135421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6" name="テキスト ボックス 5">
            <a:extLst>
              <a:ext uri="{FF2B5EF4-FFF2-40B4-BE49-F238E27FC236}">
                <a16:creationId xmlns:a16="http://schemas.microsoft.com/office/drawing/2014/main" id="{E1C33E75-740E-B3A1-B711-4EC76B3093C2}"/>
              </a:ext>
            </a:extLst>
          </p:cNvPr>
          <p:cNvSpPr txBox="1"/>
          <p:nvPr/>
        </p:nvSpPr>
        <p:spPr>
          <a:xfrm>
            <a:off x="3594167" y="2814445"/>
            <a:ext cx="5943441" cy="1077218"/>
          </a:xfrm>
          <a:prstGeom prst="rect">
            <a:avLst/>
          </a:prstGeom>
          <a:noFill/>
        </p:spPr>
        <p:txBody>
          <a:bodyPr wrap="square" rtlCol="0">
            <a:spAutoFit/>
          </a:bodyPr>
          <a:lstStyle/>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インサイズ上で、</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の予定を作成</a:t>
            </a:r>
            <a:r>
              <a:rPr lang="ja-JP" altLang="en-US" b="1" dirty="0">
                <a:latin typeface="+mn-ea"/>
                <a:cs typeface="Meiryo UI" panose="020B0604030504040204" pitchFamily="50" charset="-128"/>
              </a:rPr>
              <a:t>してください。</a:t>
            </a:r>
            <a:endParaRPr lang="en-US" altLang="ja-JP" b="1" dirty="0">
              <a:latin typeface="+mn-ea"/>
              <a:cs typeface="Meiryo UI" panose="020B0604030504040204" pitchFamily="50" charset="-128"/>
            </a:endParaRPr>
          </a:p>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メンバーが</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で話したいトピック</a:t>
            </a:r>
            <a:r>
              <a:rPr lang="ja-JP" altLang="en-US" b="1" dirty="0">
                <a:latin typeface="+mn-ea"/>
                <a:cs typeface="Meiryo UI" panose="020B0604030504040204" pitchFamily="50" charset="-128"/>
              </a:rPr>
              <a:t>を設定します。</a:t>
            </a:r>
            <a:br>
              <a:rPr lang="en-US" altLang="ja-JP" b="1" dirty="0">
                <a:latin typeface="+mn-ea"/>
                <a:cs typeface="Meiryo UI" panose="020B0604030504040204" pitchFamily="50" charset="-128"/>
              </a:rPr>
            </a:br>
            <a:r>
              <a:rPr lang="en-US" altLang="ja-JP" b="1" dirty="0">
                <a:latin typeface="+mn-ea"/>
                <a:cs typeface="Meiryo UI" panose="020B0604030504040204" pitchFamily="50" charset="-128"/>
              </a:rPr>
              <a:t>1on1</a:t>
            </a:r>
            <a:r>
              <a:rPr lang="ja-JP" altLang="en-US" b="1" dirty="0">
                <a:latin typeface="+mn-ea"/>
                <a:cs typeface="Meiryo UI" panose="020B0604030504040204" pitchFamily="50" charset="-128"/>
              </a:rPr>
              <a:t>前に必ず</a:t>
            </a:r>
            <a:r>
              <a:rPr lang="ja-JP" altLang="en-US" b="1" dirty="0">
                <a:solidFill>
                  <a:schemeClr val="accent2"/>
                </a:solidFill>
                <a:latin typeface="+mn-ea"/>
                <a:cs typeface="Meiryo UI" panose="020B0604030504040204" pitchFamily="50" charset="-128"/>
              </a:rPr>
              <a:t>ご確認</a:t>
            </a:r>
            <a:r>
              <a:rPr lang="ja-JP" altLang="en-US" b="1" dirty="0">
                <a:latin typeface="+mn-ea"/>
                <a:cs typeface="Meiryo UI" panose="020B0604030504040204" pitchFamily="50" charset="-128"/>
              </a:rPr>
              <a:t>ください。</a:t>
            </a:r>
            <a:endParaRPr lang="en-US" altLang="ja-JP" b="1" dirty="0">
              <a:latin typeface="+mn-ea"/>
              <a:cs typeface="Meiryo UI" panose="020B0604030504040204" pitchFamily="50" charset="-128"/>
            </a:endParaRPr>
          </a:p>
        </p:txBody>
      </p:sp>
      <p:pic>
        <p:nvPicPr>
          <p:cNvPr id="16" name="図 15">
            <a:extLst>
              <a:ext uri="{FF2B5EF4-FFF2-40B4-BE49-F238E27FC236}">
                <a16:creationId xmlns:a16="http://schemas.microsoft.com/office/drawing/2014/main" id="{A8B487C4-A0C1-12B4-C006-386F3934BD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9559" y="4648682"/>
            <a:ext cx="2324957" cy="1743716"/>
          </a:xfrm>
          <a:prstGeom prst="rect">
            <a:avLst/>
          </a:prstGeom>
        </p:spPr>
      </p:pic>
    </p:spTree>
    <p:extLst>
      <p:ext uri="{BB962C8B-B14F-4D97-AF65-F5344CB8AC3E}">
        <p14:creationId xmlns:p14="http://schemas.microsoft.com/office/powerpoint/2010/main" val="245254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en-US" altLang="ja-JP" b="1" spc="160" dirty="0"/>
              <a:t>1on1</a:t>
            </a:r>
            <a:r>
              <a:rPr lang="ja-JP" altLang="en-US" b="1" spc="160" dirty="0"/>
              <a:t>機能の使い方</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213560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en-US" altLang="ja-JP" dirty="0"/>
              <a:t>1on1</a:t>
            </a:r>
            <a:r>
              <a:rPr lang="ja-JP" altLang="en-US" dirty="0"/>
              <a:t>の</a:t>
            </a:r>
            <a:r>
              <a:rPr lang="en-US" altLang="ja-JP" dirty="0"/>
              <a:t>5</a:t>
            </a:r>
            <a:r>
              <a:rPr lang="ja-JP" altLang="en-US" dirty="0"/>
              <a:t>つの機能</a:t>
            </a:r>
          </a:p>
        </p:txBody>
      </p:sp>
      <p:sp>
        <p:nvSpPr>
          <p:cNvPr id="3" name="正方形/長方形 2">
            <a:extLst>
              <a:ext uri="{FF2B5EF4-FFF2-40B4-BE49-F238E27FC236}">
                <a16:creationId xmlns:a16="http://schemas.microsoft.com/office/drawing/2014/main" id="{4F4100AC-BB9E-B2C5-AB33-8BC217D5B2C0}"/>
              </a:ext>
            </a:extLst>
          </p:cNvPr>
          <p:cNvSpPr/>
          <p:nvPr/>
        </p:nvSpPr>
        <p:spPr>
          <a:xfrm>
            <a:off x="834828" y="977112"/>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の予定作成</a:t>
            </a:r>
          </a:p>
        </p:txBody>
      </p:sp>
      <p:sp>
        <p:nvSpPr>
          <p:cNvPr id="5" name="正方形/長方形 4">
            <a:extLst>
              <a:ext uri="{FF2B5EF4-FFF2-40B4-BE49-F238E27FC236}">
                <a16:creationId xmlns:a16="http://schemas.microsoft.com/office/drawing/2014/main" id="{84CA2B21-5B15-A030-D02F-E1BA965BF200}"/>
              </a:ext>
            </a:extLst>
          </p:cNvPr>
          <p:cNvSpPr/>
          <p:nvPr/>
        </p:nvSpPr>
        <p:spPr>
          <a:xfrm>
            <a:off x="834828" y="2157546"/>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Teams/</a:t>
            </a:r>
            <a:br>
              <a:rPr kumimoji="1" lang="en-US" altLang="ja-JP" b="1" dirty="0">
                <a:solidFill>
                  <a:schemeClr val="tx1"/>
                </a:solidFill>
              </a:rPr>
            </a:br>
            <a:r>
              <a:rPr kumimoji="1" lang="en-US" altLang="ja-JP" b="1" dirty="0">
                <a:solidFill>
                  <a:schemeClr val="tx1"/>
                </a:solidFill>
              </a:rPr>
              <a:t>Outlook</a:t>
            </a:r>
            <a:r>
              <a:rPr kumimoji="1" lang="ja-JP" altLang="en-US" b="1" dirty="0">
                <a:solidFill>
                  <a:schemeClr val="tx1"/>
                </a:solidFill>
              </a:rPr>
              <a:t>連携</a:t>
            </a:r>
            <a:endParaRPr kumimoji="1" lang="en-US" altLang="ja-JP" b="1" dirty="0">
              <a:solidFill>
                <a:schemeClr val="tx1"/>
              </a:solidFill>
            </a:endParaRPr>
          </a:p>
        </p:txBody>
      </p:sp>
      <p:sp>
        <p:nvSpPr>
          <p:cNvPr id="6" name="正方形/長方形 5">
            <a:extLst>
              <a:ext uri="{FF2B5EF4-FFF2-40B4-BE49-F238E27FC236}">
                <a16:creationId xmlns:a16="http://schemas.microsoft.com/office/drawing/2014/main" id="{99795493-4E4A-1AD0-231F-0AF4F3477229}"/>
              </a:ext>
            </a:extLst>
          </p:cNvPr>
          <p:cNvSpPr/>
          <p:nvPr/>
        </p:nvSpPr>
        <p:spPr>
          <a:xfrm>
            <a:off x="834828" y="322265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a:t>
            </a:r>
            <a:br>
              <a:rPr kumimoji="1" lang="en-US" altLang="ja-JP" b="1" dirty="0">
                <a:solidFill>
                  <a:schemeClr val="tx1"/>
                </a:solidFill>
              </a:rPr>
            </a:br>
            <a:r>
              <a:rPr kumimoji="1" lang="ja-JP" altLang="en-US" b="1" dirty="0">
                <a:solidFill>
                  <a:schemeClr val="tx1"/>
                </a:solidFill>
              </a:rPr>
              <a:t>トピック設定</a:t>
            </a:r>
          </a:p>
        </p:txBody>
      </p:sp>
      <p:sp>
        <p:nvSpPr>
          <p:cNvPr id="7" name="正方形/長方形 6">
            <a:extLst>
              <a:ext uri="{FF2B5EF4-FFF2-40B4-BE49-F238E27FC236}">
                <a16:creationId xmlns:a16="http://schemas.microsoft.com/office/drawing/2014/main" id="{88E9848A-D1BF-F443-5188-9062A8BC25B6}"/>
              </a:ext>
            </a:extLst>
          </p:cNvPr>
          <p:cNvSpPr/>
          <p:nvPr/>
        </p:nvSpPr>
        <p:spPr>
          <a:xfrm>
            <a:off x="834828" y="4285418"/>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のメモ作成</a:t>
            </a:r>
          </a:p>
        </p:txBody>
      </p:sp>
      <p:sp>
        <p:nvSpPr>
          <p:cNvPr id="8" name="正方形/長方形 7">
            <a:extLst>
              <a:ext uri="{FF2B5EF4-FFF2-40B4-BE49-F238E27FC236}">
                <a16:creationId xmlns:a16="http://schemas.microsoft.com/office/drawing/2014/main" id="{A7CFC7FD-B17C-3064-AA8F-C61E9594E8D1}"/>
              </a:ext>
            </a:extLst>
          </p:cNvPr>
          <p:cNvSpPr/>
          <p:nvPr/>
        </p:nvSpPr>
        <p:spPr>
          <a:xfrm>
            <a:off x="834828" y="534818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の履歴確認</a:t>
            </a:r>
          </a:p>
        </p:txBody>
      </p:sp>
      <p:sp>
        <p:nvSpPr>
          <p:cNvPr id="9" name="四角形: 角を丸くする 8">
            <a:extLst>
              <a:ext uri="{FF2B5EF4-FFF2-40B4-BE49-F238E27FC236}">
                <a16:creationId xmlns:a16="http://schemas.microsoft.com/office/drawing/2014/main" id="{CDF4B3C4-72A0-5B23-41AD-58E756C48BC7}"/>
              </a:ext>
            </a:extLst>
          </p:cNvPr>
          <p:cNvSpPr/>
          <p:nvPr/>
        </p:nvSpPr>
        <p:spPr>
          <a:xfrm>
            <a:off x="600828" y="2042219"/>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2</a:t>
            </a:r>
            <a:endParaRPr kumimoji="1" lang="ja-JP" altLang="en-US" sz="1000" b="1" dirty="0">
              <a:solidFill>
                <a:schemeClr val="bg2"/>
              </a:solidFill>
            </a:endParaRPr>
          </a:p>
        </p:txBody>
      </p:sp>
      <p:sp>
        <p:nvSpPr>
          <p:cNvPr id="10" name="四角形: 角を丸くする 9">
            <a:extLst>
              <a:ext uri="{FF2B5EF4-FFF2-40B4-BE49-F238E27FC236}">
                <a16:creationId xmlns:a16="http://schemas.microsoft.com/office/drawing/2014/main" id="{724F7BE8-428A-86A3-53D5-450ACE5910E2}"/>
              </a:ext>
            </a:extLst>
          </p:cNvPr>
          <p:cNvSpPr/>
          <p:nvPr/>
        </p:nvSpPr>
        <p:spPr>
          <a:xfrm>
            <a:off x="600828" y="861785"/>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1</a:t>
            </a:r>
            <a:endParaRPr kumimoji="1" lang="ja-JP" altLang="en-US" sz="1000" b="1" dirty="0">
              <a:solidFill>
                <a:schemeClr val="bg2"/>
              </a:solidFill>
            </a:endParaRPr>
          </a:p>
        </p:txBody>
      </p:sp>
      <p:sp>
        <p:nvSpPr>
          <p:cNvPr id="11" name="四角形: 角を丸くする 10">
            <a:extLst>
              <a:ext uri="{FF2B5EF4-FFF2-40B4-BE49-F238E27FC236}">
                <a16:creationId xmlns:a16="http://schemas.microsoft.com/office/drawing/2014/main" id="{5B76C359-19AD-97C0-DF70-5FA51D07F3EB}"/>
              </a:ext>
            </a:extLst>
          </p:cNvPr>
          <p:cNvSpPr/>
          <p:nvPr/>
        </p:nvSpPr>
        <p:spPr>
          <a:xfrm>
            <a:off x="600828" y="311301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3</a:t>
            </a:r>
            <a:endParaRPr kumimoji="1" lang="ja-JP" altLang="en-US" sz="1000" b="1" dirty="0">
              <a:solidFill>
                <a:schemeClr val="bg2"/>
              </a:solidFill>
            </a:endParaRPr>
          </a:p>
        </p:txBody>
      </p:sp>
      <p:sp>
        <p:nvSpPr>
          <p:cNvPr id="12" name="四角形: 角を丸くする 11">
            <a:extLst>
              <a:ext uri="{FF2B5EF4-FFF2-40B4-BE49-F238E27FC236}">
                <a16:creationId xmlns:a16="http://schemas.microsoft.com/office/drawing/2014/main" id="{21C049DA-C029-9363-9BD0-876B3C72AE40}"/>
              </a:ext>
            </a:extLst>
          </p:cNvPr>
          <p:cNvSpPr/>
          <p:nvPr/>
        </p:nvSpPr>
        <p:spPr>
          <a:xfrm>
            <a:off x="600828" y="4191068"/>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4</a:t>
            </a:r>
            <a:endParaRPr kumimoji="1" lang="ja-JP" altLang="en-US" sz="1000" b="1" dirty="0">
              <a:solidFill>
                <a:schemeClr val="bg2"/>
              </a:solidFill>
            </a:endParaRPr>
          </a:p>
        </p:txBody>
      </p:sp>
      <p:sp>
        <p:nvSpPr>
          <p:cNvPr id="13" name="四角形: 角を丸くする 12">
            <a:extLst>
              <a:ext uri="{FF2B5EF4-FFF2-40B4-BE49-F238E27FC236}">
                <a16:creationId xmlns:a16="http://schemas.microsoft.com/office/drawing/2014/main" id="{CE6AEAE4-97A5-7131-EFE3-B235AB02BCD8}"/>
              </a:ext>
            </a:extLst>
          </p:cNvPr>
          <p:cNvSpPr/>
          <p:nvPr/>
        </p:nvSpPr>
        <p:spPr>
          <a:xfrm>
            <a:off x="600828" y="523285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5</a:t>
            </a:r>
            <a:endParaRPr kumimoji="1" lang="ja-JP" altLang="en-US" sz="1000" b="1" dirty="0">
              <a:solidFill>
                <a:schemeClr val="bg2"/>
              </a:solidFill>
            </a:endParaRPr>
          </a:p>
        </p:txBody>
      </p:sp>
      <p:sp>
        <p:nvSpPr>
          <p:cNvPr id="14" name="テキスト ボックス 13">
            <a:extLst>
              <a:ext uri="{FF2B5EF4-FFF2-40B4-BE49-F238E27FC236}">
                <a16:creationId xmlns:a16="http://schemas.microsoft.com/office/drawing/2014/main" id="{0851BD32-7622-60C1-C5C5-56AB8DDE1D8F}"/>
              </a:ext>
            </a:extLst>
          </p:cNvPr>
          <p:cNvSpPr txBox="1"/>
          <p:nvPr/>
        </p:nvSpPr>
        <p:spPr>
          <a:xfrm>
            <a:off x="3592195" y="1254659"/>
            <a:ext cx="5712977" cy="1554272"/>
          </a:xfrm>
          <a:prstGeom prst="rect">
            <a:avLst/>
          </a:prstGeom>
          <a:noFill/>
        </p:spPr>
        <p:txBody>
          <a:bodyPr wrap="square" rtlCol="0">
            <a:spAutoFit/>
          </a:bodyPr>
          <a:lstStyle/>
          <a:p>
            <a:pPr>
              <a:spcBef>
                <a:spcPts val="600"/>
              </a:spcBef>
            </a:pPr>
            <a:r>
              <a:rPr kumimoji="1" lang="ja-JP" altLang="en-US" dirty="0"/>
              <a:t>インサイズ上から</a:t>
            </a:r>
            <a:r>
              <a:rPr kumimoji="1" lang="en-US" altLang="ja-JP" b="1" dirty="0"/>
              <a:t>1on1</a:t>
            </a:r>
            <a:r>
              <a:rPr kumimoji="1" lang="ja-JP" altLang="en-US" b="1" dirty="0"/>
              <a:t>の日時を設定</a:t>
            </a:r>
            <a:r>
              <a:rPr kumimoji="1" lang="ja-JP" altLang="en-US" dirty="0"/>
              <a:t>し、</a:t>
            </a:r>
            <a:br>
              <a:rPr kumimoji="1" lang="en-US" altLang="ja-JP" dirty="0"/>
            </a:br>
            <a:r>
              <a:rPr kumimoji="1" lang="en-US" altLang="ja-JP" b="1" dirty="0"/>
              <a:t>Outlook</a:t>
            </a:r>
            <a:r>
              <a:rPr kumimoji="1" lang="ja-JP" altLang="en-US" b="1" dirty="0"/>
              <a:t>の予定表に連携・</a:t>
            </a:r>
            <a:r>
              <a:rPr kumimoji="1" lang="en-US" altLang="ja-JP" b="1" dirty="0"/>
              <a:t>Teams</a:t>
            </a:r>
            <a:r>
              <a:rPr kumimoji="1" lang="ja-JP" altLang="en-US" b="1" dirty="0"/>
              <a:t>会議</a:t>
            </a:r>
            <a:r>
              <a:rPr kumimoji="1" lang="en-US" altLang="ja-JP" b="1" dirty="0"/>
              <a:t>URL</a:t>
            </a:r>
            <a:r>
              <a:rPr kumimoji="1" lang="ja-JP" altLang="en-US" b="1" dirty="0"/>
              <a:t>を発行</a:t>
            </a:r>
            <a:r>
              <a:rPr kumimoji="1" lang="ja-JP" altLang="en-US" dirty="0"/>
              <a:t>することができます。</a:t>
            </a:r>
            <a:endParaRPr kumimoji="1" lang="en-US" altLang="ja-JP" dirty="0"/>
          </a:p>
          <a:p>
            <a:pPr>
              <a:spcBef>
                <a:spcPts val="600"/>
              </a:spcBef>
            </a:pPr>
            <a:r>
              <a:rPr kumimoji="1" lang="ja-JP" altLang="en-US" dirty="0"/>
              <a:t>日時を設定することで、その</a:t>
            </a:r>
            <a:r>
              <a:rPr kumimoji="1" lang="en-US" altLang="ja-JP" dirty="0"/>
              <a:t>1on1</a:t>
            </a:r>
            <a:r>
              <a:rPr kumimoji="1" lang="ja-JP" altLang="en-US" dirty="0"/>
              <a:t>の</a:t>
            </a:r>
            <a:br>
              <a:rPr kumimoji="1" lang="en-US" altLang="ja-JP" dirty="0"/>
            </a:br>
            <a:r>
              <a:rPr kumimoji="1" lang="ja-JP" altLang="en-US" dirty="0"/>
              <a:t>トピック設定・メモ作成ができるようになります。</a:t>
            </a:r>
            <a:endParaRPr kumimoji="1" lang="en-US" altLang="ja-JP" dirty="0"/>
          </a:p>
        </p:txBody>
      </p:sp>
      <p:sp>
        <p:nvSpPr>
          <p:cNvPr id="15" name="テキスト ボックス 14">
            <a:extLst>
              <a:ext uri="{FF2B5EF4-FFF2-40B4-BE49-F238E27FC236}">
                <a16:creationId xmlns:a16="http://schemas.microsoft.com/office/drawing/2014/main" id="{189C789B-16EC-51FB-31BD-D6F3D178428B}"/>
              </a:ext>
            </a:extLst>
          </p:cNvPr>
          <p:cNvSpPr txBox="1"/>
          <p:nvPr/>
        </p:nvSpPr>
        <p:spPr>
          <a:xfrm>
            <a:off x="3592195" y="3314201"/>
            <a:ext cx="5712977" cy="646331"/>
          </a:xfrm>
          <a:prstGeom prst="rect">
            <a:avLst/>
          </a:prstGeom>
          <a:noFill/>
        </p:spPr>
        <p:txBody>
          <a:bodyPr wrap="square" rtlCol="0">
            <a:spAutoFit/>
          </a:bodyPr>
          <a:lstStyle/>
          <a:p>
            <a:r>
              <a:rPr kumimoji="1" lang="ja-JP" altLang="en-US" dirty="0"/>
              <a:t>メンバーが、その日の</a:t>
            </a:r>
            <a:r>
              <a:rPr kumimoji="1" lang="en-US" altLang="ja-JP" b="1" dirty="0"/>
              <a:t>1on1</a:t>
            </a:r>
            <a:r>
              <a:rPr kumimoji="1" lang="ja-JP" altLang="en-US" b="1" dirty="0"/>
              <a:t>で話したいトピック</a:t>
            </a:r>
            <a:r>
              <a:rPr kumimoji="1" lang="ja-JP" altLang="en-US" dirty="0"/>
              <a:t>を</a:t>
            </a:r>
            <a:br>
              <a:rPr kumimoji="1" lang="en-US" altLang="ja-JP" dirty="0"/>
            </a:br>
            <a:r>
              <a:rPr kumimoji="1" lang="ja-JP" altLang="en-US" dirty="0"/>
              <a:t>事前に申請できます。</a:t>
            </a:r>
            <a:endParaRPr kumimoji="1" lang="en-US" altLang="ja-JP" dirty="0"/>
          </a:p>
        </p:txBody>
      </p:sp>
      <p:sp>
        <p:nvSpPr>
          <p:cNvPr id="16" name="テキスト ボックス 15">
            <a:extLst>
              <a:ext uri="{FF2B5EF4-FFF2-40B4-BE49-F238E27FC236}">
                <a16:creationId xmlns:a16="http://schemas.microsoft.com/office/drawing/2014/main" id="{0C64A893-48F4-10F5-508C-75CFD35C6B3A}"/>
              </a:ext>
            </a:extLst>
          </p:cNvPr>
          <p:cNvSpPr txBox="1"/>
          <p:nvPr/>
        </p:nvSpPr>
        <p:spPr>
          <a:xfrm>
            <a:off x="3592195" y="4236447"/>
            <a:ext cx="5712977" cy="923330"/>
          </a:xfrm>
          <a:prstGeom prst="rect">
            <a:avLst/>
          </a:prstGeom>
          <a:noFill/>
        </p:spPr>
        <p:txBody>
          <a:bodyPr wrap="square" rtlCol="0">
            <a:spAutoFit/>
          </a:bodyPr>
          <a:lstStyle/>
          <a:p>
            <a:r>
              <a:rPr kumimoji="1" lang="en-US" altLang="ja-JP" dirty="0"/>
              <a:t>1on1</a:t>
            </a:r>
            <a:r>
              <a:rPr kumimoji="1" lang="ja-JP" altLang="en-US" dirty="0"/>
              <a:t>の記録を残せる機能です。</a:t>
            </a:r>
            <a:endParaRPr kumimoji="1" lang="en-US" altLang="ja-JP" dirty="0"/>
          </a:p>
          <a:p>
            <a:r>
              <a:rPr kumimoji="1" lang="ja-JP" altLang="en-US" b="1" dirty="0"/>
              <a:t>自分だけが見られるメモ、メンバーと共有するメモ、上司・閲覧者・管理者で共有するメモ</a:t>
            </a:r>
            <a:r>
              <a:rPr kumimoji="1" lang="ja-JP" altLang="en-US" dirty="0"/>
              <a:t>があります。</a:t>
            </a:r>
            <a:endParaRPr kumimoji="1" lang="en-US" altLang="ja-JP" dirty="0"/>
          </a:p>
        </p:txBody>
      </p:sp>
      <p:sp>
        <p:nvSpPr>
          <p:cNvPr id="17" name="テキスト ボックス 16">
            <a:extLst>
              <a:ext uri="{FF2B5EF4-FFF2-40B4-BE49-F238E27FC236}">
                <a16:creationId xmlns:a16="http://schemas.microsoft.com/office/drawing/2014/main" id="{21479F5C-D1EA-87EE-DDF5-D1F91DD8ECD1}"/>
              </a:ext>
            </a:extLst>
          </p:cNvPr>
          <p:cNvSpPr txBox="1"/>
          <p:nvPr/>
        </p:nvSpPr>
        <p:spPr>
          <a:xfrm>
            <a:off x="3592195" y="5576211"/>
            <a:ext cx="5712977" cy="369332"/>
          </a:xfrm>
          <a:prstGeom prst="rect">
            <a:avLst/>
          </a:prstGeom>
          <a:noFill/>
        </p:spPr>
        <p:txBody>
          <a:bodyPr wrap="square" rtlCol="0">
            <a:spAutoFit/>
          </a:bodyPr>
          <a:lstStyle/>
          <a:p>
            <a:r>
              <a:rPr kumimoji="1" lang="en-US" altLang="ja-JP" dirty="0"/>
              <a:t>1on1</a:t>
            </a:r>
            <a:r>
              <a:rPr kumimoji="1" lang="ja-JP" altLang="en-US" dirty="0"/>
              <a:t>の履歴を</a:t>
            </a:r>
            <a:r>
              <a:rPr kumimoji="1" lang="ja-JP" altLang="en-US" b="1" dirty="0"/>
              <a:t>振り返る</a:t>
            </a:r>
            <a:r>
              <a:rPr kumimoji="1" lang="ja-JP" altLang="en-US" dirty="0"/>
              <a:t>ことができます。</a:t>
            </a:r>
            <a:endParaRPr kumimoji="1" lang="en-US" altLang="ja-JP" dirty="0"/>
          </a:p>
        </p:txBody>
      </p:sp>
      <p:sp>
        <p:nvSpPr>
          <p:cNvPr id="19" name="右中かっこ 18">
            <a:extLst>
              <a:ext uri="{FF2B5EF4-FFF2-40B4-BE49-F238E27FC236}">
                <a16:creationId xmlns:a16="http://schemas.microsoft.com/office/drawing/2014/main" id="{ABB4E4AE-DC99-1AC4-3C68-B1413B5B66F3}"/>
              </a:ext>
            </a:extLst>
          </p:cNvPr>
          <p:cNvSpPr/>
          <p:nvPr/>
        </p:nvSpPr>
        <p:spPr>
          <a:xfrm>
            <a:off x="3091158" y="1281574"/>
            <a:ext cx="299405" cy="1521289"/>
          </a:xfrm>
          <a:prstGeom prst="rightBrace">
            <a:avLst>
              <a:gd name="adj1" fmla="val 29729"/>
              <a:gd name="adj2"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AA7E7F6-3039-B1CD-D7DA-0D7D2C8335DF}"/>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23" name="四角形: 角を丸くする 22">
            <a:extLst>
              <a:ext uri="{FF2B5EF4-FFF2-40B4-BE49-F238E27FC236}">
                <a16:creationId xmlns:a16="http://schemas.microsoft.com/office/drawing/2014/main" id="{F08A52F7-87C4-1691-7429-C69C93C4B23D}"/>
              </a:ext>
            </a:extLst>
          </p:cNvPr>
          <p:cNvSpPr/>
          <p:nvPr/>
        </p:nvSpPr>
        <p:spPr>
          <a:xfrm>
            <a:off x="5823733"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4" name="正方形/長方形 23">
            <a:extLst>
              <a:ext uri="{FF2B5EF4-FFF2-40B4-BE49-F238E27FC236}">
                <a16:creationId xmlns:a16="http://schemas.microsoft.com/office/drawing/2014/main" id="{CAC0EF76-87A5-256F-AEDB-AF6EBEEC9DB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貴社で利用する機能に</a:t>
            </a:r>
            <a:br>
              <a:rPr lang="en-US" altLang="ja-JP" dirty="0">
                <a:solidFill>
                  <a:schemeClr val="tx1"/>
                </a:solidFill>
                <a:latin typeface="+mn-ea"/>
              </a:rPr>
            </a:br>
            <a:r>
              <a:rPr lang="ja-JP" altLang="en-US" dirty="0">
                <a:solidFill>
                  <a:schemeClr val="tx1"/>
                </a:solidFill>
                <a:latin typeface="+mn-ea"/>
              </a:rPr>
              <a:t>合わせて</a:t>
            </a:r>
            <a:br>
              <a:rPr lang="en-US" altLang="ja-JP" dirty="0">
                <a:solidFill>
                  <a:schemeClr val="tx1"/>
                </a:solidFill>
                <a:latin typeface="+mn-ea"/>
              </a:rPr>
            </a:br>
            <a:r>
              <a:rPr lang="ja-JP" altLang="en-US" dirty="0">
                <a:solidFill>
                  <a:schemeClr val="tx1"/>
                </a:solidFill>
                <a:latin typeface="+mn-ea"/>
              </a:rPr>
              <a:t>修正してください</a:t>
            </a:r>
            <a:endParaRPr lang="en-US" altLang="ja-JP" dirty="0">
              <a:solidFill>
                <a:schemeClr val="tx1"/>
              </a:solidFill>
              <a:latin typeface="+mn-ea"/>
            </a:endParaRPr>
          </a:p>
        </p:txBody>
      </p:sp>
    </p:spTree>
    <p:extLst>
      <p:ext uri="{BB962C8B-B14F-4D97-AF65-F5344CB8AC3E}">
        <p14:creationId xmlns:p14="http://schemas.microsoft.com/office/powerpoint/2010/main" val="2032726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ja-JP" altLang="en-US" dirty="0"/>
              <a:t>利用開始時に、案内メールが届きます</a:t>
            </a:r>
          </a:p>
        </p:txBody>
      </p:sp>
      <p:sp>
        <p:nvSpPr>
          <p:cNvPr id="7" name="テキスト ボックス 6">
            <a:extLst>
              <a:ext uri="{FF2B5EF4-FFF2-40B4-BE49-F238E27FC236}">
                <a16:creationId xmlns:a16="http://schemas.microsoft.com/office/drawing/2014/main" id="{B45DF2B3-5599-1903-55B8-C8D2EB1B5C15}"/>
              </a:ext>
            </a:extLst>
          </p:cNvPr>
          <p:cNvSpPr txBox="1"/>
          <p:nvPr/>
        </p:nvSpPr>
        <p:spPr>
          <a:xfrm>
            <a:off x="154045" y="1962330"/>
            <a:ext cx="3931153" cy="1831271"/>
          </a:xfrm>
          <a:prstGeom prst="rect">
            <a:avLst/>
          </a:prstGeom>
          <a:noFill/>
        </p:spPr>
        <p:txBody>
          <a:bodyPr wrap="square" rtlCol="0">
            <a:spAutoFit/>
          </a:bodyPr>
          <a:lstStyle/>
          <a:p>
            <a:pPr>
              <a:spcBef>
                <a:spcPts val="600"/>
              </a:spcBef>
            </a:pPr>
            <a:r>
              <a:rPr kumimoji="1" lang="ja-JP" altLang="en-US" dirty="0"/>
              <a:t>「</a:t>
            </a:r>
            <a:r>
              <a:rPr kumimoji="1" lang="ja-JP" altLang="en-US" b="1" dirty="0"/>
              <a:t>インサイズ事務局</a:t>
            </a:r>
            <a:r>
              <a:rPr kumimoji="1" lang="ja-JP" altLang="en-US" dirty="0"/>
              <a:t>」から、</a:t>
            </a:r>
            <a:br>
              <a:rPr kumimoji="1" lang="en-US" altLang="ja-JP" dirty="0"/>
            </a:br>
            <a:r>
              <a:rPr kumimoji="1" lang="en-US" altLang="ja-JP" dirty="0"/>
              <a:t>1on1</a:t>
            </a:r>
            <a:r>
              <a:rPr kumimoji="1" lang="ja-JP" altLang="en-US" dirty="0"/>
              <a:t>の案内メールが届きます。</a:t>
            </a:r>
            <a:endParaRPr kumimoji="1" lang="en-US" altLang="ja-JP" dirty="0"/>
          </a:p>
          <a:p>
            <a:pPr>
              <a:spcBef>
                <a:spcPts val="600"/>
              </a:spcBef>
            </a:pPr>
            <a:r>
              <a:rPr kumimoji="1" lang="ja-JP" altLang="en-US" b="1" dirty="0"/>
              <a:t>パスワードは通知されず</a:t>
            </a:r>
            <a:r>
              <a:rPr kumimoji="1" lang="ja-JP" altLang="en-US" dirty="0"/>
              <a:t>、</a:t>
            </a:r>
            <a:br>
              <a:rPr kumimoji="1" lang="en-US" altLang="ja-JP" dirty="0"/>
            </a:br>
            <a:r>
              <a:rPr kumimoji="1" lang="ja-JP" altLang="en-US" dirty="0"/>
              <a:t>初回ログインの場合は</a:t>
            </a:r>
            <a:r>
              <a:rPr kumimoji="1" lang="en-US" altLang="ja-JP" dirty="0"/>
              <a:t>URL</a:t>
            </a:r>
            <a:r>
              <a:rPr kumimoji="1" lang="ja-JP" altLang="en-US" dirty="0"/>
              <a:t>を</a:t>
            </a:r>
            <a:br>
              <a:rPr kumimoji="1" lang="en-US" altLang="ja-JP" dirty="0"/>
            </a:br>
            <a:r>
              <a:rPr kumimoji="1" lang="ja-JP" altLang="en-US" dirty="0"/>
              <a:t>クリックするとパスワードを</a:t>
            </a:r>
            <a:br>
              <a:rPr kumimoji="1" lang="en-US" altLang="ja-JP" dirty="0"/>
            </a:br>
            <a:r>
              <a:rPr kumimoji="1" lang="ja-JP" altLang="en-US" dirty="0"/>
              <a:t>設定する画面に遷移します。</a:t>
            </a:r>
          </a:p>
        </p:txBody>
      </p:sp>
      <p:sp>
        <p:nvSpPr>
          <p:cNvPr id="8" name="正方形/長方形 7">
            <a:extLst>
              <a:ext uri="{FF2B5EF4-FFF2-40B4-BE49-F238E27FC236}">
                <a16:creationId xmlns:a16="http://schemas.microsoft.com/office/drawing/2014/main" id="{E7717817-0582-0358-8AE2-BC1EAE831FFC}"/>
              </a:ext>
            </a:extLst>
          </p:cNvPr>
          <p:cNvSpPr/>
          <p:nvPr/>
        </p:nvSpPr>
        <p:spPr>
          <a:xfrm>
            <a:off x="4308315" y="1242902"/>
            <a:ext cx="55132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1on1</a:t>
            </a:r>
            <a:r>
              <a:rPr kumimoji="1" lang="ja-JP" altLang="en-US" sz="1000" dirty="0">
                <a:solidFill>
                  <a:schemeClr val="tx1"/>
                </a:solidFill>
              </a:rPr>
              <a:t>支援システム「インサイズ」で、</a:t>
            </a:r>
            <a:r>
              <a:rPr kumimoji="1" lang="en-US" altLang="ja-JP" sz="1000" dirty="0">
                <a:solidFill>
                  <a:schemeClr val="tx1"/>
                </a:solidFill>
              </a:rPr>
              <a:t>1on1</a:t>
            </a:r>
            <a:r>
              <a:rPr kumimoji="1" lang="ja-JP" altLang="en-US" sz="1000" dirty="0">
                <a:solidFill>
                  <a:schemeClr val="tx1"/>
                </a:solidFill>
              </a:rPr>
              <a:t>を設定してください</a:t>
            </a:r>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r>
              <a:rPr kumimoji="1" lang="en-US" altLang="ja-JP" sz="1000" dirty="0">
                <a:solidFill>
                  <a:schemeClr val="tx1"/>
                </a:solidFill>
              </a:rPr>
              <a:t>1on1</a:t>
            </a:r>
            <a:r>
              <a:rPr kumimoji="1" lang="ja-JP" altLang="en-US" sz="1000" dirty="0">
                <a:solidFill>
                  <a:schemeClr val="tx1"/>
                </a:solidFill>
              </a:rPr>
              <a:t>ツール「インサイズ」を利用して、</a:t>
            </a:r>
            <a:r>
              <a:rPr kumimoji="1" lang="en-US" altLang="ja-JP" sz="1000" dirty="0">
                <a:solidFill>
                  <a:schemeClr val="tx1"/>
                </a:solidFill>
              </a:rPr>
              <a:t>1on1</a:t>
            </a:r>
            <a:r>
              <a:rPr kumimoji="1" lang="ja-JP" altLang="en-US" sz="1000" dirty="0">
                <a:solidFill>
                  <a:schemeClr val="tx1"/>
                </a:solidFill>
              </a:rPr>
              <a:t>設定を行いましょう！</a:t>
            </a:r>
          </a:p>
          <a:p>
            <a:r>
              <a:rPr kumimoji="1" lang="ja-JP" altLang="en-US" sz="1000" dirty="0">
                <a:solidFill>
                  <a:schemeClr val="tx1"/>
                </a:solidFill>
              </a:rPr>
              <a:t>インサイズでは、</a:t>
            </a:r>
            <a:r>
              <a:rPr kumimoji="1" lang="en-US" altLang="ja-JP" sz="1000" dirty="0">
                <a:solidFill>
                  <a:schemeClr val="tx1"/>
                </a:solidFill>
              </a:rPr>
              <a:t>1on1</a:t>
            </a:r>
            <a:r>
              <a:rPr kumimoji="1" lang="ja-JP" altLang="en-US" sz="1000" dirty="0">
                <a:solidFill>
                  <a:schemeClr val="tx1"/>
                </a:solidFill>
              </a:rPr>
              <a:t>のスケジュール設定・トピック設定・メモの記録や共有ができます。</a:t>
            </a:r>
          </a:p>
          <a:p>
            <a:r>
              <a:rPr kumimoji="1" lang="en-US" altLang="ja-JP" sz="1000" dirty="0">
                <a:solidFill>
                  <a:schemeClr val="tx1"/>
                </a:solidFill>
              </a:rPr>
              <a:t>1on1</a:t>
            </a:r>
            <a:r>
              <a:rPr kumimoji="1" lang="ja-JP" altLang="en-US" sz="1000" dirty="0">
                <a:solidFill>
                  <a:schemeClr val="tx1"/>
                </a:solidFill>
              </a:rPr>
              <a:t>を有効な時間にするため、ぜひ日常的にご活用ください！</a:t>
            </a:r>
          </a:p>
          <a:p>
            <a:endParaRPr kumimoji="1" lang="ja-JP" altLang="en-US" sz="1000" dirty="0">
              <a:solidFill>
                <a:schemeClr val="tx1"/>
              </a:solidFill>
            </a:endParaRPr>
          </a:p>
          <a:p>
            <a:r>
              <a:rPr kumimoji="1" lang="en-US" altLang="ja-JP" sz="1000" dirty="0">
                <a:solidFill>
                  <a:schemeClr val="tx1"/>
                </a:solidFill>
              </a:rPr>
              <a:t>================================</a:t>
            </a:r>
          </a:p>
          <a:p>
            <a:r>
              <a:rPr kumimoji="1" lang="en-US" altLang="ja-JP" sz="1000" dirty="0">
                <a:solidFill>
                  <a:schemeClr val="tx1"/>
                </a:solidFill>
                <a:hlinkClick r:id="rId3"/>
              </a:rPr>
              <a:t>https://www.insides.~~~~</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en-US" altLang="ja-JP" sz="1000" dirty="0">
                <a:solidFill>
                  <a:schemeClr val="tx1"/>
                </a:solidFill>
              </a:rPr>
              <a:t>================================</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初めて利用する場合は、初期設定を行いましょう。</a:t>
            </a:r>
          </a:p>
          <a:p>
            <a:r>
              <a:rPr kumimoji="1" lang="ja-JP" altLang="en-US" sz="1000" dirty="0">
                <a:solidFill>
                  <a:schemeClr val="tx1"/>
                </a:solidFill>
              </a:rPr>
              <a:t>上記</a:t>
            </a:r>
            <a:r>
              <a:rPr kumimoji="1" lang="en-US" altLang="ja-JP" sz="1000" dirty="0">
                <a:solidFill>
                  <a:schemeClr val="tx1"/>
                </a:solidFill>
              </a:rPr>
              <a:t>URL</a:t>
            </a:r>
            <a:r>
              <a:rPr kumimoji="1" lang="ja-JP" altLang="en-US" sz="1000" dirty="0">
                <a:solidFill>
                  <a:schemeClr val="tx1"/>
                </a:solidFill>
              </a:rPr>
              <a:t>をクリックし画面の指示に従って、</a:t>
            </a:r>
          </a:p>
          <a:p>
            <a:r>
              <a:rPr kumimoji="1" lang="ja-JP" altLang="en-US" sz="1000" dirty="0">
                <a:solidFill>
                  <a:schemeClr val="tx1"/>
                </a:solidFill>
              </a:rPr>
              <a:t>・初期パスワードの設定</a:t>
            </a:r>
          </a:p>
          <a:p>
            <a:r>
              <a:rPr kumimoji="1" lang="ja-JP" altLang="en-US" sz="1000" dirty="0">
                <a:solidFill>
                  <a:schemeClr val="tx1"/>
                </a:solidFill>
              </a:rPr>
              <a:t>・</a:t>
            </a:r>
            <a:r>
              <a:rPr kumimoji="1" lang="en-US" altLang="ja-JP" sz="1000" dirty="0">
                <a:solidFill>
                  <a:schemeClr val="tx1"/>
                </a:solidFill>
              </a:rPr>
              <a:t>Outlook</a:t>
            </a:r>
            <a:r>
              <a:rPr kumimoji="1" lang="ja-JP" altLang="en-US" sz="1000" dirty="0">
                <a:solidFill>
                  <a:schemeClr val="tx1"/>
                </a:solidFill>
              </a:rPr>
              <a:t>の連携設定</a:t>
            </a:r>
          </a:p>
          <a:p>
            <a:r>
              <a:rPr kumimoji="1" lang="ja-JP" altLang="en-US" sz="1000" dirty="0">
                <a:solidFill>
                  <a:schemeClr val="tx1"/>
                </a:solidFill>
              </a:rPr>
              <a:t>・通知設定</a:t>
            </a:r>
          </a:p>
          <a:p>
            <a:r>
              <a:rPr kumimoji="1" lang="ja-JP" altLang="en-US" sz="1000" dirty="0">
                <a:solidFill>
                  <a:schemeClr val="tx1"/>
                </a:solidFill>
              </a:rPr>
              <a:t>を行ってください。</a:t>
            </a:r>
          </a:p>
          <a:p>
            <a:endParaRPr kumimoji="1" lang="ja-JP" altLang="en-US" sz="1000" dirty="0">
              <a:solidFill>
                <a:schemeClr val="tx1"/>
              </a:solidFill>
            </a:endParaRPr>
          </a:p>
          <a:p>
            <a:r>
              <a:rPr kumimoji="1" lang="ja-JP" altLang="en-US" sz="1000" dirty="0">
                <a:solidFill>
                  <a:schemeClr val="tx1"/>
                </a:solidFill>
              </a:rPr>
              <a:t>▼ 初期設定が終わったら、</a:t>
            </a:r>
            <a:r>
              <a:rPr kumimoji="1" lang="en-US" altLang="ja-JP" sz="1000" dirty="0">
                <a:solidFill>
                  <a:schemeClr val="tx1"/>
                </a:solidFill>
              </a:rPr>
              <a:t>1on1</a:t>
            </a:r>
            <a:r>
              <a:rPr kumimoji="1" lang="ja-JP" altLang="en-US" sz="1000" dirty="0">
                <a:solidFill>
                  <a:schemeClr val="tx1"/>
                </a:solidFill>
              </a:rPr>
              <a:t>の設定を行いましょう。</a:t>
            </a:r>
          </a:p>
          <a:p>
            <a:r>
              <a:rPr kumimoji="1" lang="ja-JP" altLang="en-US" sz="1000" dirty="0">
                <a:solidFill>
                  <a:schemeClr val="tx1"/>
                </a:solidFill>
              </a:rPr>
              <a:t>・メンバー向け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https://user.support.recruit-insides.net/hc/ja/articles/38395606899993</a:t>
            </a:r>
          </a:p>
          <a:p>
            <a:r>
              <a:rPr kumimoji="1" lang="ja-JP" altLang="en-US" sz="1000" dirty="0">
                <a:solidFill>
                  <a:schemeClr val="tx1"/>
                </a:solidFill>
              </a:rPr>
              <a:t>・上司向け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https://admin.support.recruit-insides.net/hc/ja/articles/39089571339929</a:t>
            </a:r>
          </a:p>
        </p:txBody>
      </p:sp>
      <p:sp>
        <p:nvSpPr>
          <p:cNvPr id="9" name="正方形/長方形 8">
            <a:extLst>
              <a:ext uri="{FF2B5EF4-FFF2-40B4-BE49-F238E27FC236}">
                <a16:creationId xmlns:a16="http://schemas.microsoft.com/office/drawing/2014/main" id="{1770D07E-987E-DFEC-0870-4BF16E65BE53}"/>
              </a:ext>
            </a:extLst>
          </p:cNvPr>
          <p:cNvSpPr/>
          <p:nvPr/>
        </p:nvSpPr>
        <p:spPr>
          <a:xfrm>
            <a:off x="6834976" y="5329276"/>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2" name="四角形: 角を丸くする 11">
            <a:extLst>
              <a:ext uri="{FF2B5EF4-FFF2-40B4-BE49-F238E27FC236}">
                <a16:creationId xmlns:a16="http://schemas.microsoft.com/office/drawing/2014/main" id="{58FEBF4E-F851-4FEB-2180-D82634AC3511}"/>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3" name="四角形: 角を丸くする 12">
            <a:extLst>
              <a:ext uri="{FF2B5EF4-FFF2-40B4-BE49-F238E27FC236}">
                <a16:creationId xmlns:a16="http://schemas.microsoft.com/office/drawing/2014/main" id="{61C61332-8A3A-8B5A-45C6-F5FA81D37E08}"/>
              </a:ext>
            </a:extLst>
          </p:cNvPr>
          <p:cNvSpPr/>
          <p:nvPr/>
        </p:nvSpPr>
        <p:spPr>
          <a:xfrm>
            <a:off x="5823733"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 name="正方形/長方形 1">
            <a:extLst>
              <a:ext uri="{FF2B5EF4-FFF2-40B4-BE49-F238E27FC236}">
                <a16:creationId xmlns:a16="http://schemas.microsoft.com/office/drawing/2014/main" id="{F1AEE49D-97B9-B4F2-8125-9A4D04A96819}"/>
              </a:ext>
            </a:extLst>
          </p:cNvPr>
          <p:cNvSpPr/>
          <p:nvPr/>
        </p:nvSpPr>
        <p:spPr>
          <a:xfrm>
            <a:off x="4308315" y="2351782"/>
            <a:ext cx="2513504" cy="107721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658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の予定作成</a:t>
            </a:r>
          </a:p>
        </p:txBody>
      </p:sp>
      <p:grpSp>
        <p:nvGrpSpPr>
          <p:cNvPr id="23" name="グループ化 22">
            <a:extLst>
              <a:ext uri="{FF2B5EF4-FFF2-40B4-BE49-F238E27FC236}">
                <a16:creationId xmlns:a16="http://schemas.microsoft.com/office/drawing/2014/main" id="{BE9E7AB0-A0CF-744E-2137-048DBA7CEDAF}"/>
              </a:ext>
            </a:extLst>
          </p:cNvPr>
          <p:cNvGrpSpPr/>
          <p:nvPr/>
        </p:nvGrpSpPr>
        <p:grpSpPr>
          <a:xfrm>
            <a:off x="3517901" y="792517"/>
            <a:ext cx="6052624" cy="5390385"/>
            <a:chOff x="3517901" y="792517"/>
            <a:chExt cx="6052624" cy="5390385"/>
          </a:xfrm>
        </p:grpSpPr>
        <p:pic>
          <p:nvPicPr>
            <p:cNvPr id="6" name="図 5">
              <a:extLst>
                <a:ext uri="{FF2B5EF4-FFF2-40B4-BE49-F238E27FC236}">
                  <a16:creationId xmlns:a16="http://schemas.microsoft.com/office/drawing/2014/main" id="{E2698F4B-5E8C-B46E-CA26-1C6B77FB361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17901" y="792517"/>
              <a:ext cx="6052624" cy="5390385"/>
            </a:xfrm>
            <a:prstGeom prst="rect">
              <a:avLst/>
            </a:prstGeom>
            <a:ln>
              <a:solidFill>
                <a:schemeClr val="tx1"/>
              </a:solidFill>
            </a:ln>
          </p:spPr>
        </p:pic>
        <p:sp>
          <p:nvSpPr>
            <p:cNvPr id="10" name="テキスト ボックス 9">
              <a:extLst>
                <a:ext uri="{FF2B5EF4-FFF2-40B4-BE49-F238E27FC236}">
                  <a16:creationId xmlns:a16="http://schemas.microsoft.com/office/drawing/2014/main" id="{BFAEE4E3-9DB4-B041-6CBB-619FBBCE4F73}"/>
                </a:ext>
              </a:extLst>
            </p:cNvPr>
            <p:cNvSpPr txBox="1"/>
            <p:nvPr/>
          </p:nvSpPr>
          <p:spPr>
            <a:xfrm>
              <a:off x="4141873" y="5269486"/>
              <a:ext cx="821206" cy="1494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a:defRPr kumimoji="1" sz="5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900" dirty="0"/>
                <a:t>田町 明</a:t>
              </a:r>
            </a:p>
          </p:txBody>
        </p:sp>
        <p:pic>
          <p:nvPicPr>
            <p:cNvPr id="13" name="図 12">
              <a:extLst>
                <a:ext uri="{FF2B5EF4-FFF2-40B4-BE49-F238E27FC236}">
                  <a16:creationId xmlns:a16="http://schemas.microsoft.com/office/drawing/2014/main" id="{D3E71F7E-FA29-9F88-5D0A-901A4765C56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72229" y="1221088"/>
              <a:ext cx="2398296" cy="707188"/>
            </a:xfrm>
            <a:prstGeom prst="rect">
              <a:avLst/>
            </a:prstGeom>
          </p:spPr>
        </p:pic>
        <p:sp>
          <p:nvSpPr>
            <p:cNvPr id="14" name="正方形/長方形 13">
              <a:extLst>
                <a:ext uri="{FF2B5EF4-FFF2-40B4-BE49-F238E27FC236}">
                  <a16:creationId xmlns:a16="http://schemas.microsoft.com/office/drawing/2014/main" id="{C3B3582A-F374-3F17-9028-F1E179A9FDF2}"/>
                </a:ext>
              </a:extLst>
            </p:cNvPr>
            <p:cNvSpPr/>
            <p:nvPr/>
          </p:nvSpPr>
          <p:spPr>
            <a:xfrm>
              <a:off x="5057243" y="1471031"/>
              <a:ext cx="2114986" cy="46668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5530155-5F48-3D31-3D12-3FCC340AD827}"/>
                </a:ext>
              </a:extLst>
            </p:cNvPr>
            <p:cNvSpPr txBox="1"/>
            <p:nvPr/>
          </p:nvSpPr>
          <p:spPr>
            <a:xfrm>
              <a:off x="3638521" y="4680020"/>
              <a:ext cx="1847849" cy="307777"/>
            </a:xfrm>
            <a:prstGeom prst="rect">
              <a:avLst/>
            </a:prstGeom>
            <a:solidFill>
              <a:schemeClr val="bg2"/>
            </a:solidFill>
          </p:spPr>
          <p:txBody>
            <a:bodyPr wrap="square" rtlCol="0">
              <a:spAutoFit/>
            </a:bodyPr>
            <a:lstStyle/>
            <a:p>
              <a:r>
                <a:rPr kumimoji="1" lang="ja-JP" altLang="en-US" sz="1400" b="1" dirty="0"/>
                <a:t>未設定の</a:t>
              </a:r>
              <a:r>
                <a:rPr kumimoji="1" lang="en-US" altLang="ja-JP" sz="1400" b="1" dirty="0"/>
                <a:t>1on1</a:t>
              </a:r>
              <a:endParaRPr kumimoji="1" lang="ja-JP" altLang="en-US" sz="1400" b="1" dirty="0"/>
            </a:p>
          </p:txBody>
        </p:sp>
      </p:grpSp>
      <p:sp>
        <p:nvSpPr>
          <p:cNvPr id="22" name="テキスト ボックス 21">
            <a:extLst>
              <a:ext uri="{FF2B5EF4-FFF2-40B4-BE49-F238E27FC236}">
                <a16:creationId xmlns:a16="http://schemas.microsoft.com/office/drawing/2014/main" id="{677DD6A5-8129-C090-A03E-9BE409626AF9}"/>
              </a:ext>
            </a:extLst>
          </p:cNvPr>
          <p:cNvSpPr txBox="1"/>
          <p:nvPr/>
        </p:nvSpPr>
        <p:spPr>
          <a:xfrm>
            <a:off x="190500" y="1187430"/>
            <a:ext cx="3162300" cy="3139321"/>
          </a:xfrm>
          <a:prstGeom prst="rect">
            <a:avLst/>
          </a:prstGeom>
          <a:noFill/>
        </p:spPr>
        <p:txBody>
          <a:bodyPr wrap="square" rtlCol="0">
            <a:spAutoFit/>
          </a:bodyPr>
          <a:lstStyle/>
          <a:p>
            <a:r>
              <a:rPr kumimoji="1" lang="ja-JP" altLang="en-US" dirty="0"/>
              <a:t>案内メールをクリックすると、</a:t>
            </a:r>
            <a:r>
              <a:rPr kumimoji="1" lang="en-US" altLang="ja-JP" dirty="0"/>
              <a:t>1on1</a:t>
            </a:r>
            <a:r>
              <a:rPr kumimoji="1" lang="ja-JP" altLang="en-US" dirty="0"/>
              <a:t>の</a:t>
            </a:r>
            <a:r>
              <a:rPr kumimoji="1" lang="ja-JP" altLang="en-US" b="1" dirty="0"/>
              <a:t>スケジュール画面</a:t>
            </a:r>
            <a:r>
              <a:rPr kumimoji="1" lang="ja-JP" altLang="en-US" dirty="0"/>
              <a:t>が開きます。</a:t>
            </a:r>
            <a:endParaRPr kumimoji="1" lang="en-US" altLang="ja-JP" dirty="0"/>
          </a:p>
          <a:p>
            <a:endParaRPr kumimoji="1" lang="en-US" altLang="ja-JP" dirty="0"/>
          </a:p>
          <a:p>
            <a:r>
              <a:rPr kumimoji="1" lang="ja-JP" altLang="en-US" dirty="0"/>
              <a:t>右上の「</a:t>
            </a:r>
            <a:r>
              <a:rPr kumimoji="1" lang="ja-JP" altLang="en-US" b="1" dirty="0"/>
              <a:t>連携設定</a:t>
            </a:r>
            <a:r>
              <a:rPr kumimoji="1" lang="ja-JP" altLang="en-US" dirty="0"/>
              <a:t>」から</a:t>
            </a:r>
            <a:r>
              <a:rPr kumimoji="1" lang="en-US" altLang="ja-JP" dirty="0"/>
              <a:t>Outlook</a:t>
            </a:r>
            <a:r>
              <a:rPr kumimoji="1" lang="ja-JP" altLang="en-US" dirty="0"/>
              <a:t>・</a:t>
            </a:r>
            <a:r>
              <a:rPr kumimoji="1" lang="en-US" altLang="ja-JP" dirty="0"/>
              <a:t>Teams</a:t>
            </a:r>
            <a:r>
              <a:rPr kumimoji="1" lang="ja-JP" altLang="en-US" dirty="0"/>
              <a:t>連携が</a:t>
            </a:r>
            <a:br>
              <a:rPr kumimoji="1" lang="en-US" altLang="ja-JP" dirty="0"/>
            </a:br>
            <a:r>
              <a:rPr kumimoji="1" lang="ja-JP" altLang="en-US" dirty="0"/>
              <a:t>できます。</a:t>
            </a:r>
            <a:endParaRPr kumimoji="1" lang="en-US" altLang="ja-JP" dirty="0"/>
          </a:p>
          <a:p>
            <a:endParaRPr kumimoji="1" lang="en-US" altLang="ja-JP" dirty="0"/>
          </a:p>
          <a:p>
            <a:r>
              <a:rPr kumimoji="1" lang="ja-JP" altLang="en-US" dirty="0"/>
              <a:t>「</a:t>
            </a:r>
            <a:r>
              <a:rPr kumimoji="1" lang="ja-JP" altLang="en-US" b="1" dirty="0"/>
              <a:t>未設定の</a:t>
            </a:r>
            <a:r>
              <a:rPr kumimoji="1" lang="en-US" altLang="ja-JP" b="1" dirty="0"/>
              <a:t>1on1</a:t>
            </a:r>
            <a:r>
              <a:rPr kumimoji="1" lang="ja-JP" altLang="en-US" dirty="0"/>
              <a:t>」から、</a:t>
            </a:r>
            <a:br>
              <a:rPr kumimoji="1" lang="en-US" altLang="ja-JP" dirty="0"/>
            </a:br>
            <a:r>
              <a:rPr kumimoji="1" lang="ja-JP" altLang="en-US" dirty="0"/>
              <a:t>メンバーとの</a:t>
            </a:r>
            <a:r>
              <a:rPr kumimoji="1" lang="en-US" altLang="ja-JP" dirty="0"/>
              <a:t>1on1</a:t>
            </a:r>
            <a:r>
              <a:rPr kumimoji="1" lang="ja-JP" altLang="en-US" dirty="0"/>
              <a:t>予定を</a:t>
            </a:r>
            <a:br>
              <a:rPr kumimoji="1" lang="en-US" altLang="ja-JP" dirty="0"/>
            </a:br>
            <a:r>
              <a:rPr kumimoji="1" lang="ja-JP" altLang="en-US" dirty="0"/>
              <a:t>作成できます。</a:t>
            </a:r>
            <a:endParaRPr kumimoji="1" lang="en-US" altLang="ja-JP" dirty="0"/>
          </a:p>
        </p:txBody>
      </p:sp>
      <p:sp>
        <p:nvSpPr>
          <p:cNvPr id="8" name="正方形/長方形 7">
            <a:extLst>
              <a:ext uri="{FF2B5EF4-FFF2-40B4-BE49-F238E27FC236}">
                <a16:creationId xmlns:a16="http://schemas.microsoft.com/office/drawing/2014/main" id="{27ABAAED-1126-B1DB-0486-0D900248C443}"/>
              </a:ext>
            </a:extLst>
          </p:cNvPr>
          <p:cNvSpPr/>
          <p:nvPr/>
        </p:nvSpPr>
        <p:spPr>
          <a:xfrm>
            <a:off x="3638521" y="4603750"/>
            <a:ext cx="3092479" cy="153163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0DCB268-3F89-DF5C-8881-272559F4D434}"/>
              </a:ext>
            </a:extLst>
          </p:cNvPr>
          <p:cNvSpPr/>
          <p:nvPr/>
        </p:nvSpPr>
        <p:spPr>
          <a:xfrm>
            <a:off x="7151231" y="1240981"/>
            <a:ext cx="2412295" cy="80182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9FF852B-391D-DD6E-77E2-4C22DA27334C}"/>
              </a:ext>
            </a:extLst>
          </p:cNvPr>
          <p:cNvSpPr/>
          <p:nvPr/>
        </p:nvSpPr>
        <p:spPr>
          <a:xfrm>
            <a:off x="5416550" y="5708650"/>
            <a:ext cx="920750" cy="116564"/>
          </a:xfrm>
          <a:prstGeom prst="rect">
            <a:avLst/>
          </a:prstGeom>
          <a:solidFill>
            <a:srgbClr val="287ECF"/>
          </a:solidFill>
          <a:ln>
            <a:solidFill>
              <a:srgbClr val="287ECF"/>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500" b="1" dirty="0">
                <a:solidFill>
                  <a:schemeClr val="bg2"/>
                </a:solidFill>
              </a:rPr>
              <a:t>メンバーとの</a:t>
            </a:r>
            <a:r>
              <a:rPr kumimoji="1" lang="en-US" altLang="ja-JP" sz="500" b="1" dirty="0">
                <a:solidFill>
                  <a:schemeClr val="bg2"/>
                </a:solidFill>
              </a:rPr>
              <a:t>1on1</a:t>
            </a:r>
            <a:r>
              <a:rPr kumimoji="1" lang="ja-JP" altLang="en-US" sz="500" b="1" dirty="0">
                <a:solidFill>
                  <a:schemeClr val="bg2"/>
                </a:solidFill>
              </a:rPr>
              <a:t>を設定する</a:t>
            </a:r>
          </a:p>
        </p:txBody>
      </p:sp>
      <p:sp>
        <p:nvSpPr>
          <p:cNvPr id="9" name="四角形吹き出し 15">
            <a:extLst>
              <a:ext uri="{FF2B5EF4-FFF2-40B4-BE49-F238E27FC236}">
                <a16:creationId xmlns:a16="http://schemas.microsoft.com/office/drawing/2014/main" id="{68DCB69A-D965-EC8A-0552-0AC0C669E2CD}"/>
              </a:ext>
            </a:extLst>
          </p:cNvPr>
          <p:cNvSpPr/>
          <p:nvPr/>
        </p:nvSpPr>
        <p:spPr>
          <a:xfrm>
            <a:off x="6815560" y="4915498"/>
            <a:ext cx="2251520" cy="1107311"/>
          </a:xfrm>
          <a:prstGeom prst="wedgeRectCallout">
            <a:avLst>
              <a:gd name="adj1" fmla="val -61033"/>
              <a:gd name="adj2" fmla="val -676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bg2"/>
                </a:solidFill>
              </a:rPr>
              <a:t>1on1</a:t>
            </a:r>
            <a:r>
              <a:rPr kumimoji="1" lang="ja-JP" altLang="en-US" sz="1050" b="1" dirty="0">
                <a:solidFill>
                  <a:schemeClr val="bg2"/>
                </a:solidFill>
              </a:rPr>
              <a:t>を設定していないメンバーの</a:t>
            </a:r>
            <a:br>
              <a:rPr kumimoji="1" lang="en-US" altLang="ja-JP" sz="1050" b="1" dirty="0">
                <a:solidFill>
                  <a:schemeClr val="bg2"/>
                </a:solidFill>
              </a:rPr>
            </a:br>
            <a:r>
              <a:rPr kumimoji="1" lang="ja-JP" altLang="en-US" sz="1050" b="1" dirty="0">
                <a:solidFill>
                  <a:schemeClr val="bg2"/>
                </a:solidFill>
              </a:rPr>
              <a:t>一覧が表示されます。</a:t>
            </a:r>
            <a:endParaRPr kumimoji="1" lang="en-US" altLang="ja-JP" sz="1050" b="1" dirty="0">
              <a:solidFill>
                <a:schemeClr val="bg2"/>
              </a:solidFill>
            </a:endParaRPr>
          </a:p>
          <a:p>
            <a:r>
              <a:rPr kumimoji="1" lang="en-US" altLang="ja-JP" sz="800" dirty="0">
                <a:solidFill>
                  <a:schemeClr val="bg2"/>
                </a:solidFill>
              </a:rPr>
              <a:t>※</a:t>
            </a:r>
            <a:r>
              <a:rPr kumimoji="1" lang="ja-JP" altLang="en-US" sz="800" dirty="0">
                <a:solidFill>
                  <a:schemeClr val="bg2"/>
                </a:solidFill>
              </a:rPr>
              <a:t>メンバーとしても登録がある場合は、</a:t>
            </a:r>
            <a:br>
              <a:rPr kumimoji="1" lang="en-US" altLang="ja-JP" sz="800" dirty="0">
                <a:solidFill>
                  <a:schemeClr val="bg2"/>
                </a:solidFill>
              </a:rPr>
            </a:br>
            <a:r>
              <a:rPr kumimoji="1" lang="ja-JP" altLang="en-US" sz="800" dirty="0">
                <a:solidFill>
                  <a:schemeClr val="bg2"/>
                </a:solidFill>
              </a:rPr>
              <a:t>　上司・閲覧者との面談も可能</a:t>
            </a:r>
            <a:endParaRPr kumimoji="1" lang="en-US" altLang="ja-JP" sz="800" dirty="0">
              <a:solidFill>
                <a:schemeClr val="bg2"/>
              </a:solidFill>
            </a:endParaRPr>
          </a:p>
        </p:txBody>
      </p:sp>
      <p:sp>
        <p:nvSpPr>
          <p:cNvPr id="27" name="四角形: 角を丸くする 26">
            <a:extLst>
              <a:ext uri="{FF2B5EF4-FFF2-40B4-BE49-F238E27FC236}">
                <a16:creationId xmlns:a16="http://schemas.microsoft.com/office/drawing/2014/main" id="{BD92AEAB-A3AC-15E8-77DA-07D27A8F7A9D}"/>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2" name="四角形: 角を丸くする 31">
            <a:extLst>
              <a:ext uri="{FF2B5EF4-FFF2-40B4-BE49-F238E27FC236}">
                <a16:creationId xmlns:a16="http://schemas.microsoft.com/office/drawing/2014/main" id="{FF5EB796-E585-3FF1-9B8F-E049F206358A}"/>
              </a:ext>
            </a:extLst>
          </p:cNvPr>
          <p:cNvSpPr/>
          <p:nvPr/>
        </p:nvSpPr>
        <p:spPr>
          <a:xfrm>
            <a:off x="4759383"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3" name="四角形: 角を丸くする 32">
            <a:extLst>
              <a:ext uri="{FF2B5EF4-FFF2-40B4-BE49-F238E27FC236}">
                <a16:creationId xmlns:a16="http://schemas.microsoft.com/office/drawing/2014/main" id="{4996ACB5-A030-24C7-3C77-01F62012D6CD}"/>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34" name="四角形: 角を丸くする 33">
            <a:extLst>
              <a:ext uri="{FF2B5EF4-FFF2-40B4-BE49-F238E27FC236}">
                <a16:creationId xmlns:a16="http://schemas.microsoft.com/office/drawing/2014/main" id="{8473CAAF-C946-FF93-0DEE-B54555171B0B}"/>
              </a:ext>
            </a:extLst>
          </p:cNvPr>
          <p:cNvSpPr/>
          <p:nvPr/>
        </p:nvSpPr>
        <p:spPr>
          <a:xfrm>
            <a:off x="587029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5" name="四角形: 角を丸くする 34">
            <a:extLst>
              <a:ext uri="{FF2B5EF4-FFF2-40B4-BE49-F238E27FC236}">
                <a16:creationId xmlns:a16="http://schemas.microsoft.com/office/drawing/2014/main" id="{487F16FF-C821-46E4-021E-D17183C94F59}"/>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6" name="四角形: 角を丸くする 35">
            <a:extLst>
              <a:ext uri="{FF2B5EF4-FFF2-40B4-BE49-F238E27FC236}">
                <a16:creationId xmlns:a16="http://schemas.microsoft.com/office/drawing/2014/main" id="{DBE7F653-6EF9-577E-1CF9-9BC300C64F8C}"/>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37" name="四角形: 角を丸くする 36">
            <a:hlinkClick r:id="rId5"/>
            <a:extLst>
              <a:ext uri="{FF2B5EF4-FFF2-40B4-BE49-F238E27FC236}">
                <a16:creationId xmlns:a16="http://schemas.microsoft.com/office/drawing/2014/main" id="{45E88A03-513A-6675-7AD9-D305F156CF11}"/>
              </a:ext>
            </a:extLst>
          </p:cNvPr>
          <p:cNvSpPr/>
          <p:nvPr/>
        </p:nvSpPr>
        <p:spPr>
          <a:xfrm>
            <a:off x="467068" y="5429579"/>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127338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メンバーが設定したトピックの確認</a:t>
            </a:r>
          </a:p>
        </p:txBody>
      </p:sp>
      <p:grpSp>
        <p:nvGrpSpPr>
          <p:cNvPr id="24" name="グループ化 23">
            <a:extLst>
              <a:ext uri="{FF2B5EF4-FFF2-40B4-BE49-F238E27FC236}">
                <a16:creationId xmlns:a16="http://schemas.microsoft.com/office/drawing/2014/main" id="{EFFC8F46-B47D-F3A0-6344-845D5B27DF0F}"/>
              </a:ext>
            </a:extLst>
          </p:cNvPr>
          <p:cNvGrpSpPr/>
          <p:nvPr/>
        </p:nvGrpSpPr>
        <p:grpSpPr>
          <a:xfrm>
            <a:off x="4131246" y="788671"/>
            <a:ext cx="5341675" cy="5621637"/>
            <a:chOff x="2830377" y="901763"/>
            <a:chExt cx="4629001" cy="4871611"/>
          </a:xfrm>
        </p:grpSpPr>
        <p:sp>
          <p:nvSpPr>
            <p:cNvPr id="9" name="テキスト ボックス 8">
              <a:extLst>
                <a:ext uri="{FF2B5EF4-FFF2-40B4-BE49-F238E27FC236}">
                  <a16:creationId xmlns:a16="http://schemas.microsoft.com/office/drawing/2014/main" id="{61CE43BA-9408-ECE0-87AB-01138A724489}"/>
                </a:ext>
              </a:extLst>
            </p:cNvPr>
            <p:cNvSpPr txBox="1"/>
            <p:nvPr/>
          </p:nvSpPr>
          <p:spPr>
            <a:xfrm>
              <a:off x="2830377" y="901763"/>
              <a:ext cx="4629000" cy="276999"/>
            </a:xfrm>
            <a:prstGeom prst="rect">
              <a:avLst/>
            </a:prstGeom>
            <a:noFill/>
          </p:spPr>
          <p:txBody>
            <a:bodyPr wrap="square" rtlCol="0">
              <a:spAutoFit/>
            </a:bodyPr>
            <a:lstStyle/>
            <a:p>
              <a:r>
                <a:rPr kumimoji="1" lang="ja-JP" altLang="en-US" sz="1200" dirty="0"/>
                <a:t>▼当日の通知メール（例）　</a:t>
              </a:r>
              <a:r>
                <a:rPr kumimoji="1" lang="en-US" altLang="ja-JP" sz="1200" dirty="0"/>
                <a:t>※</a:t>
              </a:r>
              <a:r>
                <a:rPr kumimoji="1" lang="ja-JP" altLang="en-US" sz="1200" dirty="0"/>
                <a:t>通知</a:t>
              </a:r>
              <a:r>
                <a:rPr kumimoji="1" lang="en-US" altLang="ja-JP" sz="1200" dirty="0"/>
                <a:t>ON</a:t>
              </a:r>
              <a:r>
                <a:rPr kumimoji="1" lang="ja-JP" altLang="en-US" sz="1200" dirty="0"/>
                <a:t>の場合のみ送信されます</a:t>
              </a:r>
            </a:p>
          </p:txBody>
        </p:sp>
        <p:sp>
          <p:nvSpPr>
            <p:cNvPr id="10" name="テキスト ボックス 9">
              <a:extLst>
                <a:ext uri="{FF2B5EF4-FFF2-40B4-BE49-F238E27FC236}">
                  <a16:creationId xmlns:a16="http://schemas.microsoft.com/office/drawing/2014/main" id="{B09B3B32-67F5-6D49-AA2A-B59013B6B671}"/>
                </a:ext>
              </a:extLst>
            </p:cNvPr>
            <p:cNvSpPr txBox="1"/>
            <p:nvPr/>
          </p:nvSpPr>
          <p:spPr>
            <a:xfrm>
              <a:off x="2903203" y="3432598"/>
              <a:ext cx="3817177" cy="276999"/>
            </a:xfrm>
            <a:prstGeom prst="rect">
              <a:avLst/>
            </a:prstGeom>
            <a:noFill/>
          </p:spPr>
          <p:txBody>
            <a:bodyPr wrap="square" rtlCol="0">
              <a:spAutoFit/>
            </a:bodyPr>
            <a:lstStyle/>
            <a:p>
              <a:r>
                <a:rPr kumimoji="1" lang="ja-JP" altLang="en-US" sz="1200" dirty="0"/>
                <a:t>▼</a:t>
              </a:r>
              <a:r>
                <a:rPr kumimoji="1" lang="en-US" altLang="ja-JP" sz="1200" dirty="0"/>
                <a:t>TOP</a:t>
              </a:r>
              <a:r>
                <a:rPr kumimoji="1" lang="ja-JP" altLang="en-US" sz="1200" dirty="0"/>
                <a:t>画面</a:t>
              </a:r>
            </a:p>
          </p:txBody>
        </p:sp>
        <p:pic>
          <p:nvPicPr>
            <p:cNvPr id="11" name="図 10">
              <a:extLst>
                <a:ext uri="{FF2B5EF4-FFF2-40B4-BE49-F238E27FC236}">
                  <a16:creationId xmlns:a16="http://schemas.microsoft.com/office/drawing/2014/main" id="{9C5C47ED-A42F-AEB5-D9ED-912F91E181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55922" y="3691952"/>
              <a:ext cx="4503456" cy="2081422"/>
            </a:xfrm>
            <a:prstGeom prst="rect">
              <a:avLst/>
            </a:prstGeom>
            <a:ln>
              <a:solidFill>
                <a:schemeClr val="tx1"/>
              </a:solidFill>
            </a:ln>
            <a:effectLst/>
          </p:spPr>
        </p:pic>
        <p:sp>
          <p:nvSpPr>
            <p:cNvPr id="12" name="正方形/長方形 11">
              <a:extLst>
                <a:ext uri="{FF2B5EF4-FFF2-40B4-BE49-F238E27FC236}">
                  <a16:creationId xmlns:a16="http://schemas.microsoft.com/office/drawing/2014/main" id="{DF35FCE0-7051-C874-B375-23B649F5B9FE}"/>
                </a:ext>
              </a:extLst>
            </p:cNvPr>
            <p:cNvSpPr/>
            <p:nvPr/>
          </p:nvSpPr>
          <p:spPr>
            <a:xfrm>
              <a:off x="2955922" y="1178761"/>
              <a:ext cx="4503455" cy="219581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上司敦さん、お疲れ様です。本日の</a:t>
              </a:r>
              <a:r>
                <a:rPr kumimoji="1" lang="en-US" altLang="ja-JP" sz="1000" dirty="0">
                  <a:solidFill>
                    <a:schemeClr val="tx1"/>
                  </a:solidFill>
                </a:rPr>
                <a:t>1on1</a:t>
              </a:r>
              <a:r>
                <a:rPr kumimoji="1" lang="ja-JP" altLang="en-US" sz="1000" dirty="0">
                  <a:solidFill>
                    <a:schemeClr val="tx1"/>
                  </a:solidFill>
                </a:rPr>
                <a:t>予定をお知らせします。</a:t>
              </a:r>
            </a:p>
            <a:p>
              <a:r>
                <a:rPr kumimoji="1" lang="en-US" altLang="ja-JP" sz="1000" dirty="0">
                  <a:solidFill>
                    <a:schemeClr val="tx1"/>
                  </a:solidFill>
                </a:rPr>
                <a:t>---</a:t>
              </a:r>
            </a:p>
            <a:p>
              <a:r>
                <a:rPr kumimoji="1" lang="ja-JP" altLang="en-US" sz="1000" dirty="0">
                  <a:solidFill>
                    <a:schemeClr val="tx1"/>
                  </a:solidFill>
                </a:rPr>
                <a:t>田町 明さんとの</a:t>
              </a:r>
              <a:r>
                <a:rPr kumimoji="1" lang="en-US" altLang="ja-JP" sz="1000" dirty="0">
                  <a:solidFill>
                    <a:schemeClr val="tx1"/>
                  </a:solidFill>
                </a:rPr>
                <a:t>1on1</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日程</a:t>
              </a:r>
            </a:p>
            <a:p>
              <a:r>
                <a:rPr kumimoji="1" lang="en-US" altLang="ja-JP" sz="1000" dirty="0">
                  <a:solidFill>
                    <a:schemeClr val="tx1"/>
                  </a:solidFill>
                </a:rPr>
                <a:t>2025/11/17(</a:t>
              </a:r>
              <a:r>
                <a:rPr kumimoji="1" lang="ja-JP" altLang="en-US" sz="1000" dirty="0">
                  <a:solidFill>
                    <a:schemeClr val="tx1"/>
                  </a:solidFill>
                </a:rPr>
                <a:t>月</a:t>
              </a:r>
              <a:r>
                <a:rPr kumimoji="1" lang="en-US" altLang="ja-JP" sz="1000" dirty="0">
                  <a:solidFill>
                    <a:schemeClr val="tx1"/>
                  </a:solidFill>
                </a:rPr>
                <a:t>) 11:00 - 12:00</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トピック</a:t>
              </a:r>
            </a:p>
            <a:p>
              <a:r>
                <a:rPr kumimoji="1" lang="ja-JP" altLang="en-US" sz="1000" dirty="0">
                  <a:solidFill>
                    <a:schemeClr val="tx1"/>
                  </a:solidFill>
                </a:rPr>
                <a:t>・業務の状況・進め方 </a:t>
              </a:r>
              <a:r>
                <a:rPr kumimoji="1" lang="en-US" altLang="ja-JP" sz="1000" dirty="0">
                  <a:solidFill>
                    <a:schemeClr val="tx1"/>
                  </a:solidFill>
                </a:rPr>
                <a:t>– </a:t>
              </a:r>
              <a:r>
                <a:rPr kumimoji="1" lang="ja-JP" altLang="en-US" sz="1000" dirty="0">
                  <a:solidFill>
                    <a:schemeClr val="tx1"/>
                  </a:solidFill>
                </a:rPr>
                <a:t>話を聞いてほしい</a:t>
              </a:r>
            </a:p>
            <a:p>
              <a:r>
                <a:rPr kumimoji="1" lang="ja-JP" altLang="en-US" sz="1000" dirty="0">
                  <a:solidFill>
                    <a:schemeClr val="tx1"/>
                  </a:solidFill>
                </a:rPr>
                <a:t>・今後のキャリア </a:t>
              </a:r>
              <a:r>
                <a:rPr kumimoji="1" lang="en-US" altLang="ja-JP" sz="1000" dirty="0">
                  <a:solidFill>
                    <a:schemeClr val="tx1"/>
                  </a:solidFill>
                </a:rPr>
                <a:t>– </a:t>
              </a:r>
              <a:r>
                <a:rPr kumimoji="1" lang="ja-JP" altLang="en-US" sz="1000" dirty="0">
                  <a:solidFill>
                    <a:schemeClr val="tx1"/>
                  </a:solidFill>
                </a:rPr>
                <a:t>スキルアップしたい</a:t>
              </a:r>
            </a:p>
            <a:p>
              <a:endParaRPr kumimoji="1" lang="ja-JP" altLang="en-US" sz="1000" dirty="0">
                <a:solidFill>
                  <a:schemeClr val="tx1"/>
                </a:solidFill>
              </a:endParaRPr>
            </a:p>
            <a:p>
              <a:r>
                <a:rPr kumimoji="1" lang="ja-JP" altLang="en-US" sz="1000" dirty="0">
                  <a:solidFill>
                    <a:schemeClr val="tx1"/>
                  </a:solidFill>
                </a:rPr>
                <a:t>▼</a:t>
              </a:r>
              <a:r>
                <a:rPr kumimoji="1" lang="en-US" altLang="ja-JP" sz="1000" dirty="0">
                  <a:solidFill>
                    <a:schemeClr val="tx1"/>
                  </a:solidFill>
                </a:rPr>
                <a:t>URL</a:t>
              </a:r>
            </a:p>
            <a:p>
              <a:r>
                <a:rPr kumimoji="1" lang="en-US" altLang="ja-JP" sz="1000" dirty="0">
                  <a:solidFill>
                    <a:schemeClr val="tx1"/>
                  </a:solidFill>
                </a:rPr>
                <a:t>https://xxxxxxxxxxxxxxxxxxxxxxxxxxxxxxxxxx</a:t>
              </a:r>
              <a:endParaRPr kumimoji="1" lang="ja-JP" altLang="en-US"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ID:XXX</a:t>
              </a:r>
            </a:p>
            <a:p>
              <a:r>
                <a:rPr kumimoji="1" lang="ja-JP" altLang="en-US" sz="1000" dirty="0">
                  <a:solidFill>
                    <a:schemeClr val="tx1"/>
                  </a:solidFill>
                </a:rPr>
                <a:t>ログイン</a:t>
              </a:r>
              <a:r>
                <a:rPr kumimoji="1" lang="en-US" altLang="ja-JP" sz="1000" dirty="0">
                  <a:solidFill>
                    <a:schemeClr val="tx1"/>
                  </a:solidFill>
                </a:rPr>
                <a:t>ID:XXX</a:t>
              </a:r>
              <a:endParaRPr kumimoji="1" lang="ja-JP" altLang="en-US" sz="1000" dirty="0">
                <a:solidFill>
                  <a:schemeClr val="tx1"/>
                </a:solidFill>
              </a:endParaRPr>
            </a:p>
          </p:txBody>
        </p:sp>
        <p:sp>
          <p:nvSpPr>
            <p:cNvPr id="13" name="正方形/長方形 12">
              <a:extLst>
                <a:ext uri="{FF2B5EF4-FFF2-40B4-BE49-F238E27FC236}">
                  <a16:creationId xmlns:a16="http://schemas.microsoft.com/office/drawing/2014/main" id="{7D380C74-B938-4033-C47B-A319699D0A6D}"/>
                </a:ext>
              </a:extLst>
            </p:cNvPr>
            <p:cNvSpPr/>
            <p:nvPr/>
          </p:nvSpPr>
          <p:spPr>
            <a:xfrm>
              <a:off x="2955921" y="2885292"/>
              <a:ext cx="2670175" cy="16377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C5E30C4-426A-DD1B-D31D-8702C0AB04CE}"/>
                </a:ext>
              </a:extLst>
            </p:cNvPr>
            <p:cNvSpPr/>
            <p:nvPr/>
          </p:nvSpPr>
          <p:spPr>
            <a:xfrm>
              <a:off x="3027588" y="5244311"/>
              <a:ext cx="999860" cy="3204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BB2C447A-167C-E489-2C14-1EE497DC4EF9}"/>
              </a:ext>
            </a:extLst>
          </p:cNvPr>
          <p:cNvSpPr txBox="1"/>
          <p:nvPr/>
        </p:nvSpPr>
        <p:spPr>
          <a:xfrm>
            <a:off x="248889" y="1333868"/>
            <a:ext cx="3696680" cy="2308324"/>
          </a:xfrm>
          <a:prstGeom prst="rect">
            <a:avLst/>
          </a:prstGeom>
          <a:noFill/>
        </p:spPr>
        <p:txBody>
          <a:bodyPr wrap="square" rtlCol="0">
            <a:spAutoFit/>
          </a:bodyPr>
          <a:lstStyle/>
          <a:p>
            <a:r>
              <a:rPr kumimoji="1" lang="ja-JP" altLang="en-US" dirty="0"/>
              <a:t>メンバーがトピックを設定すると、</a:t>
            </a:r>
            <a:r>
              <a:rPr kumimoji="1" lang="en-US" altLang="ja-JP" dirty="0"/>
              <a:t>1on1</a:t>
            </a:r>
            <a:r>
              <a:rPr kumimoji="1" lang="ja-JP" altLang="en-US" dirty="0"/>
              <a:t>当日に</a:t>
            </a:r>
            <a:r>
              <a:rPr kumimoji="1" lang="ja-JP" altLang="en-US" b="1" dirty="0"/>
              <a:t>通知メール</a:t>
            </a:r>
            <a:r>
              <a:rPr kumimoji="1" lang="ja-JP" altLang="en-US" dirty="0"/>
              <a:t>が届きます。</a:t>
            </a:r>
            <a:endParaRPr kumimoji="1" lang="en-US" altLang="ja-JP" dirty="0"/>
          </a:p>
          <a:p>
            <a:r>
              <a:rPr kumimoji="1" lang="en-US" altLang="ja-JP" dirty="0"/>
              <a:t>URL</a:t>
            </a:r>
            <a:r>
              <a:rPr kumimoji="1" lang="ja-JP" altLang="en-US" dirty="0"/>
              <a:t>をクリックして詳細を確認してください。</a:t>
            </a:r>
            <a:endParaRPr kumimoji="1" lang="en-US" altLang="ja-JP" dirty="0"/>
          </a:p>
          <a:p>
            <a:endParaRPr kumimoji="1" lang="en-US" altLang="ja-JP" dirty="0"/>
          </a:p>
          <a:p>
            <a:r>
              <a:rPr kumimoji="1" lang="ja-JP" altLang="en-US" dirty="0"/>
              <a:t>もしくは、トップページの</a:t>
            </a:r>
            <a:br>
              <a:rPr kumimoji="1" lang="en-US" altLang="ja-JP" dirty="0"/>
            </a:br>
            <a:r>
              <a:rPr kumimoji="1" lang="ja-JP" altLang="en-US" dirty="0"/>
              <a:t>「</a:t>
            </a:r>
            <a:r>
              <a:rPr kumimoji="1" lang="ja-JP" altLang="en-US" b="1" dirty="0"/>
              <a:t>あなたのチームメンバー</a:t>
            </a:r>
            <a:r>
              <a:rPr kumimoji="1" lang="ja-JP" altLang="en-US" dirty="0"/>
              <a:t>」からも確認できます。</a:t>
            </a:r>
            <a:endParaRPr kumimoji="1" lang="en-US" altLang="ja-JP" dirty="0"/>
          </a:p>
        </p:txBody>
      </p:sp>
      <p:sp>
        <p:nvSpPr>
          <p:cNvPr id="33" name="四角形: 角を丸くする 32">
            <a:extLst>
              <a:ext uri="{FF2B5EF4-FFF2-40B4-BE49-F238E27FC236}">
                <a16:creationId xmlns:a16="http://schemas.microsoft.com/office/drawing/2014/main" id="{9B280C9E-2E9B-FF63-AC3C-F5AFD78943CB}"/>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4" name="四角形: 角を丸くする 33">
            <a:extLst>
              <a:ext uri="{FF2B5EF4-FFF2-40B4-BE49-F238E27FC236}">
                <a16:creationId xmlns:a16="http://schemas.microsoft.com/office/drawing/2014/main" id="{AEE30789-224D-9821-6EA2-C61A5913F20C}"/>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5" name="四角形: 角を丸くする 34">
            <a:extLst>
              <a:ext uri="{FF2B5EF4-FFF2-40B4-BE49-F238E27FC236}">
                <a16:creationId xmlns:a16="http://schemas.microsoft.com/office/drawing/2014/main" id="{6E081593-28C2-DA86-B660-08E61909A6BB}"/>
              </a:ext>
            </a:extLst>
          </p:cNvPr>
          <p:cNvSpPr/>
          <p:nvPr/>
        </p:nvSpPr>
        <p:spPr>
          <a:xfrm>
            <a:off x="531484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36" name="四角形: 角を丸くする 35">
            <a:extLst>
              <a:ext uri="{FF2B5EF4-FFF2-40B4-BE49-F238E27FC236}">
                <a16:creationId xmlns:a16="http://schemas.microsoft.com/office/drawing/2014/main" id="{912A27FD-5899-FD0A-BD65-01918A3216BD}"/>
              </a:ext>
            </a:extLst>
          </p:cNvPr>
          <p:cNvSpPr/>
          <p:nvPr/>
        </p:nvSpPr>
        <p:spPr>
          <a:xfrm>
            <a:off x="587029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7" name="四角形: 角を丸くする 36">
            <a:extLst>
              <a:ext uri="{FF2B5EF4-FFF2-40B4-BE49-F238E27FC236}">
                <a16:creationId xmlns:a16="http://schemas.microsoft.com/office/drawing/2014/main" id="{C3074FBF-AB95-D766-7A48-8B3B441AD89E}"/>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8" name="四角形: 角を丸くする 37">
            <a:extLst>
              <a:ext uri="{FF2B5EF4-FFF2-40B4-BE49-F238E27FC236}">
                <a16:creationId xmlns:a16="http://schemas.microsoft.com/office/drawing/2014/main" id="{467AE377-AC2B-31E5-E022-AA8B648BDA2A}"/>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82578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メンバーが設定したトピックの確認</a:t>
            </a:r>
          </a:p>
        </p:txBody>
      </p:sp>
      <p:grpSp>
        <p:nvGrpSpPr>
          <p:cNvPr id="2" name="グループ化 1">
            <a:extLst>
              <a:ext uri="{FF2B5EF4-FFF2-40B4-BE49-F238E27FC236}">
                <a16:creationId xmlns:a16="http://schemas.microsoft.com/office/drawing/2014/main" id="{906F53A6-7044-4DD2-292D-D7E2C0A1D7EE}"/>
              </a:ext>
            </a:extLst>
          </p:cNvPr>
          <p:cNvGrpSpPr/>
          <p:nvPr/>
        </p:nvGrpSpPr>
        <p:grpSpPr>
          <a:xfrm>
            <a:off x="3591815" y="780161"/>
            <a:ext cx="6098119" cy="5516126"/>
            <a:chOff x="5286222" y="1707718"/>
            <a:chExt cx="4087102" cy="3697037"/>
          </a:xfrm>
        </p:grpSpPr>
        <p:pic>
          <p:nvPicPr>
            <p:cNvPr id="3" name="図 2">
              <a:extLst>
                <a:ext uri="{FF2B5EF4-FFF2-40B4-BE49-F238E27FC236}">
                  <a16:creationId xmlns:a16="http://schemas.microsoft.com/office/drawing/2014/main" id="{365A8460-75DE-BF62-C46E-6DA9A9BB6C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6222" y="1707718"/>
              <a:ext cx="4087102" cy="3697037"/>
            </a:xfrm>
            <a:prstGeom prst="rect">
              <a:avLst/>
            </a:prstGeom>
            <a:ln>
              <a:solidFill>
                <a:schemeClr val="tx1"/>
              </a:solidFill>
            </a:ln>
          </p:spPr>
        </p:pic>
        <p:sp>
          <p:nvSpPr>
            <p:cNvPr id="5" name="正方形/長方形 4">
              <a:extLst>
                <a:ext uri="{FF2B5EF4-FFF2-40B4-BE49-F238E27FC236}">
                  <a16:creationId xmlns:a16="http://schemas.microsoft.com/office/drawing/2014/main" id="{528F6C1E-2FF7-706C-016C-1D05C15A0BAB}"/>
                </a:ext>
              </a:extLst>
            </p:cNvPr>
            <p:cNvSpPr/>
            <p:nvPr/>
          </p:nvSpPr>
          <p:spPr>
            <a:xfrm>
              <a:off x="5514309" y="216078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田町 明 </a:t>
              </a:r>
              <a:r>
                <a:rPr kumimoji="1" lang="ja-JP" altLang="en-US" sz="1000" b="1" dirty="0">
                  <a:solidFill>
                    <a:schemeClr val="tx1"/>
                  </a:solidFill>
                </a:rPr>
                <a:t>さん</a:t>
              </a:r>
              <a:endParaRPr kumimoji="1" lang="ja-JP" altLang="en-US" sz="1600" b="1" dirty="0">
                <a:solidFill>
                  <a:schemeClr val="tx1"/>
                </a:solidFill>
              </a:endParaRPr>
            </a:p>
          </p:txBody>
        </p:sp>
        <p:pic>
          <p:nvPicPr>
            <p:cNvPr id="6" name="図 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854E8E0-6319-81F4-AC7D-E3AA04365F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31128" y="3483660"/>
              <a:ext cx="4035890" cy="1869421"/>
            </a:xfrm>
            <a:prstGeom prst="rect">
              <a:avLst/>
            </a:prstGeom>
            <a:ln>
              <a:noFill/>
            </a:ln>
          </p:spPr>
        </p:pic>
        <p:sp>
          <p:nvSpPr>
            <p:cNvPr id="7" name="正方形/長方形 6">
              <a:extLst>
                <a:ext uri="{FF2B5EF4-FFF2-40B4-BE49-F238E27FC236}">
                  <a16:creationId xmlns:a16="http://schemas.microsoft.com/office/drawing/2014/main" id="{3C0CCDFA-8FB1-E333-010B-EAA35CEEC1F0}"/>
                </a:ext>
              </a:extLst>
            </p:cNvPr>
            <p:cNvSpPr/>
            <p:nvPr/>
          </p:nvSpPr>
          <p:spPr>
            <a:xfrm>
              <a:off x="5354574" y="2908054"/>
              <a:ext cx="1152000" cy="2191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kumimoji="1" lang="en-US" altLang="ja-JP" sz="600" b="1" dirty="0">
                  <a:solidFill>
                    <a:srgbClr val="39728E"/>
                  </a:solidFill>
                  <a:latin typeface="+mn-ea"/>
                </a:rPr>
                <a:t>2025/11/17</a:t>
              </a:r>
              <a:r>
                <a:rPr kumimoji="1" lang="ja-JP" altLang="en-US" sz="600" b="1" dirty="0">
                  <a:solidFill>
                    <a:srgbClr val="39728E"/>
                  </a:solidFill>
                  <a:latin typeface="+mn-ea"/>
                </a:rPr>
                <a:t>（月）</a:t>
              </a:r>
              <a:r>
                <a:rPr kumimoji="1" lang="en-US" altLang="ja-JP" sz="600" b="1" dirty="0">
                  <a:solidFill>
                    <a:srgbClr val="39728E"/>
                  </a:solidFill>
                  <a:latin typeface="+mn-ea"/>
                </a:rPr>
                <a:t>11:00</a:t>
              </a:r>
              <a:r>
                <a:rPr kumimoji="1" lang="ja-JP" altLang="en-US" sz="600" b="1" dirty="0">
                  <a:solidFill>
                    <a:srgbClr val="39728E"/>
                  </a:solidFill>
                  <a:latin typeface="+mn-ea"/>
                </a:rPr>
                <a:t>～</a:t>
              </a:r>
              <a:r>
                <a:rPr kumimoji="1" lang="en-US" altLang="ja-JP" sz="600" b="1" dirty="0">
                  <a:solidFill>
                    <a:srgbClr val="39728E"/>
                  </a:solidFill>
                  <a:latin typeface="+mn-ea"/>
                </a:rPr>
                <a:t>12:00</a:t>
              </a:r>
              <a:endParaRPr kumimoji="1" lang="ja-JP" altLang="en-US" sz="600" b="1" dirty="0">
                <a:solidFill>
                  <a:srgbClr val="39728E"/>
                </a:solidFill>
                <a:latin typeface="+mn-ea"/>
              </a:endParaRPr>
            </a:p>
          </p:txBody>
        </p:sp>
      </p:grpSp>
      <p:sp>
        <p:nvSpPr>
          <p:cNvPr id="8" name="四角形吹き出し 15">
            <a:extLst>
              <a:ext uri="{FF2B5EF4-FFF2-40B4-BE49-F238E27FC236}">
                <a16:creationId xmlns:a16="http://schemas.microsoft.com/office/drawing/2014/main" id="{C5129E02-D889-1C99-32A9-09136DAFD468}"/>
              </a:ext>
            </a:extLst>
          </p:cNvPr>
          <p:cNvSpPr/>
          <p:nvPr/>
        </p:nvSpPr>
        <p:spPr>
          <a:xfrm>
            <a:off x="5173915" y="1212951"/>
            <a:ext cx="966367" cy="469990"/>
          </a:xfrm>
          <a:prstGeom prst="wedgeRectCallout">
            <a:avLst>
              <a:gd name="adj1" fmla="val -64379"/>
              <a:gd name="adj2" fmla="val 5769"/>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メンバー名</a:t>
            </a:r>
            <a:endParaRPr kumimoji="1" lang="en-US" altLang="ja-JP" sz="1050" b="1" dirty="0">
              <a:solidFill>
                <a:schemeClr val="bg2"/>
              </a:solidFill>
            </a:endParaRPr>
          </a:p>
        </p:txBody>
      </p:sp>
      <p:sp>
        <p:nvSpPr>
          <p:cNvPr id="15" name="四角形吹き出し 15">
            <a:extLst>
              <a:ext uri="{FF2B5EF4-FFF2-40B4-BE49-F238E27FC236}">
                <a16:creationId xmlns:a16="http://schemas.microsoft.com/office/drawing/2014/main" id="{4604497B-1F34-7559-BB13-5DF225FE7E08}"/>
              </a:ext>
            </a:extLst>
          </p:cNvPr>
          <p:cNvSpPr/>
          <p:nvPr/>
        </p:nvSpPr>
        <p:spPr>
          <a:xfrm>
            <a:off x="8222146" y="3428063"/>
            <a:ext cx="1182340" cy="469990"/>
          </a:xfrm>
          <a:prstGeom prst="wedgeRectCallout">
            <a:avLst>
              <a:gd name="adj1" fmla="val -64615"/>
              <a:gd name="adj2" fmla="val 226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メンバーが申請したトピック①</a:t>
            </a:r>
            <a:endParaRPr kumimoji="1" lang="en-US" altLang="ja-JP" sz="1050" b="1" dirty="0">
              <a:solidFill>
                <a:schemeClr val="bg2"/>
              </a:solidFill>
            </a:endParaRPr>
          </a:p>
        </p:txBody>
      </p:sp>
      <p:sp>
        <p:nvSpPr>
          <p:cNvPr id="16" name="四角形吹き出し 15">
            <a:extLst>
              <a:ext uri="{FF2B5EF4-FFF2-40B4-BE49-F238E27FC236}">
                <a16:creationId xmlns:a16="http://schemas.microsoft.com/office/drawing/2014/main" id="{37259D1E-6B69-2BD6-F771-0A492F93D8F2}"/>
              </a:ext>
            </a:extLst>
          </p:cNvPr>
          <p:cNvSpPr/>
          <p:nvPr/>
        </p:nvSpPr>
        <p:spPr>
          <a:xfrm>
            <a:off x="7138543" y="5984192"/>
            <a:ext cx="2109277" cy="469990"/>
          </a:xfrm>
          <a:prstGeom prst="wedgeRectCallout">
            <a:avLst>
              <a:gd name="adj1" fmla="val 13837"/>
              <a:gd name="adj2" fmla="val -87561"/>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上司・閲覧者が記入できるメモ</a:t>
            </a:r>
            <a:endParaRPr kumimoji="1" lang="en-US" altLang="ja-JP" sz="1050" b="1" dirty="0">
              <a:solidFill>
                <a:schemeClr val="bg2"/>
              </a:solidFill>
            </a:endParaRPr>
          </a:p>
          <a:p>
            <a:r>
              <a:rPr kumimoji="1" lang="ja-JP" altLang="en-US" sz="1050" b="1" dirty="0">
                <a:solidFill>
                  <a:schemeClr val="bg2"/>
                </a:solidFill>
              </a:rPr>
              <a:t>（メンバーにも公開されます）</a:t>
            </a:r>
            <a:endParaRPr kumimoji="1" lang="en-US" altLang="ja-JP" sz="1050" b="1" dirty="0">
              <a:solidFill>
                <a:schemeClr val="bg2"/>
              </a:solidFill>
            </a:endParaRPr>
          </a:p>
        </p:txBody>
      </p:sp>
      <p:sp>
        <p:nvSpPr>
          <p:cNvPr id="17" name="四角形吹き出し 15">
            <a:extLst>
              <a:ext uri="{FF2B5EF4-FFF2-40B4-BE49-F238E27FC236}">
                <a16:creationId xmlns:a16="http://schemas.microsoft.com/office/drawing/2014/main" id="{5FCAF7DF-ACDD-84FA-9754-086397E4A01C}"/>
              </a:ext>
            </a:extLst>
          </p:cNvPr>
          <p:cNvSpPr/>
          <p:nvPr/>
        </p:nvSpPr>
        <p:spPr>
          <a:xfrm>
            <a:off x="8442917" y="1752500"/>
            <a:ext cx="1182340" cy="469990"/>
          </a:xfrm>
          <a:prstGeom prst="wedgeRectCallout">
            <a:avLst>
              <a:gd name="adj1" fmla="val 10203"/>
              <a:gd name="adj2" fmla="val 8496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アンケート結果</a:t>
            </a:r>
            <a:endParaRPr kumimoji="1" lang="en-US" altLang="ja-JP" sz="1050" b="1" dirty="0">
              <a:solidFill>
                <a:schemeClr val="bg2"/>
              </a:solidFill>
            </a:endParaRPr>
          </a:p>
        </p:txBody>
      </p:sp>
      <p:sp>
        <p:nvSpPr>
          <p:cNvPr id="18" name="四角形吹き出し 15">
            <a:extLst>
              <a:ext uri="{FF2B5EF4-FFF2-40B4-BE49-F238E27FC236}">
                <a16:creationId xmlns:a16="http://schemas.microsoft.com/office/drawing/2014/main" id="{EAB156B3-439B-BA1B-C1F3-33DAFF53E73F}"/>
              </a:ext>
            </a:extLst>
          </p:cNvPr>
          <p:cNvSpPr/>
          <p:nvPr/>
        </p:nvSpPr>
        <p:spPr>
          <a:xfrm>
            <a:off x="8193182" y="4786837"/>
            <a:ext cx="1182340" cy="469990"/>
          </a:xfrm>
          <a:prstGeom prst="wedgeRectCallout">
            <a:avLst>
              <a:gd name="adj1" fmla="val -64615"/>
              <a:gd name="adj2" fmla="val 226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メンバーが申請したトピック②</a:t>
            </a:r>
            <a:endParaRPr kumimoji="1" lang="en-US" altLang="ja-JP" sz="1050" b="1" dirty="0">
              <a:solidFill>
                <a:schemeClr val="bg2"/>
              </a:solidFill>
            </a:endParaRPr>
          </a:p>
        </p:txBody>
      </p:sp>
      <p:sp>
        <p:nvSpPr>
          <p:cNvPr id="27" name="テキスト ボックス 26">
            <a:extLst>
              <a:ext uri="{FF2B5EF4-FFF2-40B4-BE49-F238E27FC236}">
                <a16:creationId xmlns:a16="http://schemas.microsoft.com/office/drawing/2014/main" id="{B151150C-EB49-E0B5-7FC4-7352D42DE3AB}"/>
              </a:ext>
            </a:extLst>
          </p:cNvPr>
          <p:cNvSpPr txBox="1"/>
          <p:nvPr/>
        </p:nvSpPr>
        <p:spPr>
          <a:xfrm>
            <a:off x="285665" y="971832"/>
            <a:ext cx="3162300" cy="2031325"/>
          </a:xfrm>
          <a:prstGeom prst="rect">
            <a:avLst/>
          </a:prstGeom>
          <a:noFill/>
        </p:spPr>
        <p:txBody>
          <a:bodyPr wrap="square" rtlCol="0">
            <a:spAutoFit/>
          </a:bodyPr>
          <a:lstStyle/>
          <a:p>
            <a:r>
              <a:rPr kumimoji="1" lang="ja-JP" altLang="en-US" dirty="0"/>
              <a:t>クリックすると、</a:t>
            </a:r>
            <a:br>
              <a:rPr kumimoji="1" lang="en-US" altLang="ja-JP" dirty="0"/>
            </a:br>
            <a:r>
              <a:rPr kumimoji="1" lang="ja-JP" altLang="en-US" dirty="0"/>
              <a:t>メンバーとの</a:t>
            </a:r>
            <a:r>
              <a:rPr kumimoji="1" lang="en-US" altLang="ja-JP" dirty="0"/>
              <a:t>1on1</a:t>
            </a:r>
            <a:r>
              <a:rPr kumimoji="1" lang="ja-JP" altLang="en-US" dirty="0"/>
              <a:t>予定ページが開きます。</a:t>
            </a:r>
            <a:endParaRPr kumimoji="1" lang="en-US" altLang="ja-JP" dirty="0"/>
          </a:p>
          <a:p>
            <a:r>
              <a:rPr kumimoji="1" lang="ja-JP" altLang="en-US" dirty="0"/>
              <a:t>「</a:t>
            </a:r>
            <a:r>
              <a:rPr kumimoji="1" lang="en-US" altLang="ja-JP" dirty="0"/>
              <a:t>1on1</a:t>
            </a:r>
            <a:r>
              <a:rPr kumimoji="1" lang="ja-JP" altLang="en-US" dirty="0"/>
              <a:t>トピック」の下に記載されている内容が、</a:t>
            </a:r>
            <a:endParaRPr kumimoji="1" lang="en-US" altLang="ja-JP" dirty="0"/>
          </a:p>
          <a:p>
            <a:r>
              <a:rPr kumimoji="1" lang="ja-JP" altLang="en-US" dirty="0"/>
              <a:t>メンバーが選択したトピックです。</a:t>
            </a:r>
            <a:endParaRPr kumimoji="1" lang="en-US" altLang="ja-JP" dirty="0"/>
          </a:p>
        </p:txBody>
      </p:sp>
      <p:sp>
        <p:nvSpPr>
          <p:cNvPr id="37" name="フリーフォーム: 図形 36">
            <a:extLst>
              <a:ext uri="{FF2B5EF4-FFF2-40B4-BE49-F238E27FC236}">
                <a16:creationId xmlns:a16="http://schemas.microsoft.com/office/drawing/2014/main" id="{00F5E7B7-B7F8-1BCF-5819-AF60EBB3C92B}"/>
              </a:ext>
            </a:extLst>
          </p:cNvPr>
          <p:cNvSpPr/>
          <p:nvPr/>
        </p:nvSpPr>
        <p:spPr>
          <a:xfrm>
            <a:off x="3693799" y="3428063"/>
            <a:ext cx="4384497" cy="1260909"/>
          </a:xfrm>
          <a:custGeom>
            <a:avLst/>
            <a:gdLst>
              <a:gd name="connsiteX0" fmla="*/ 0 w 4384497"/>
              <a:gd name="connsiteY0" fmla="*/ 0 h 1260909"/>
              <a:gd name="connsiteX1" fmla="*/ 4384497 w 4384497"/>
              <a:gd name="connsiteY1" fmla="*/ 0 h 1260909"/>
              <a:gd name="connsiteX2" fmla="*/ 4384497 w 4384497"/>
              <a:gd name="connsiteY2" fmla="*/ 531915 h 1260909"/>
              <a:gd name="connsiteX3" fmla="*/ 2983295 w 4384497"/>
              <a:gd name="connsiteY3" fmla="*/ 531915 h 1260909"/>
              <a:gd name="connsiteX4" fmla="*/ 2983295 w 4384497"/>
              <a:gd name="connsiteY4" fmla="*/ 1260909 h 1260909"/>
              <a:gd name="connsiteX5" fmla="*/ 0 w 4384497"/>
              <a:gd name="connsiteY5" fmla="*/ 1260909 h 1260909"/>
              <a:gd name="connsiteX6" fmla="*/ 0 w 4384497"/>
              <a:gd name="connsiteY6" fmla="*/ 531915 h 1260909"/>
              <a:gd name="connsiteX7" fmla="*/ 0 w 4384497"/>
              <a:gd name="connsiteY7" fmla="*/ 434784 h 126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497" h="1260909">
                <a:moveTo>
                  <a:pt x="0" y="0"/>
                </a:moveTo>
                <a:lnTo>
                  <a:pt x="4384497" y="0"/>
                </a:lnTo>
                <a:lnTo>
                  <a:pt x="4384497" y="531915"/>
                </a:lnTo>
                <a:lnTo>
                  <a:pt x="2983295" y="531915"/>
                </a:lnTo>
                <a:lnTo>
                  <a:pt x="2983295" y="1260909"/>
                </a:lnTo>
                <a:lnTo>
                  <a:pt x="0" y="1260909"/>
                </a:lnTo>
                <a:lnTo>
                  <a:pt x="0" y="531915"/>
                </a:lnTo>
                <a:lnTo>
                  <a:pt x="0" y="434784"/>
                </a:lnTo>
                <a:close/>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8" name="フリーフォーム: 図形 37">
            <a:extLst>
              <a:ext uri="{FF2B5EF4-FFF2-40B4-BE49-F238E27FC236}">
                <a16:creationId xmlns:a16="http://schemas.microsoft.com/office/drawing/2014/main" id="{6FAB1F9D-409E-E49E-4398-DD2B756182EB}"/>
              </a:ext>
            </a:extLst>
          </p:cNvPr>
          <p:cNvSpPr/>
          <p:nvPr/>
        </p:nvSpPr>
        <p:spPr>
          <a:xfrm>
            <a:off x="3693799" y="4787545"/>
            <a:ext cx="4384497" cy="1260909"/>
          </a:xfrm>
          <a:custGeom>
            <a:avLst/>
            <a:gdLst>
              <a:gd name="connsiteX0" fmla="*/ 0 w 4384497"/>
              <a:gd name="connsiteY0" fmla="*/ 0 h 1260909"/>
              <a:gd name="connsiteX1" fmla="*/ 4384497 w 4384497"/>
              <a:gd name="connsiteY1" fmla="*/ 0 h 1260909"/>
              <a:gd name="connsiteX2" fmla="*/ 4384497 w 4384497"/>
              <a:gd name="connsiteY2" fmla="*/ 531915 h 1260909"/>
              <a:gd name="connsiteX3" fmla="*/ 2983295 w 4384497"/>
              <a:gd name="connsiteY3" fmla="*/ 531915 h 1260909"/>
              <a:gd name="connsiteX4" fmla="*/ 2983295 w 4384497"/>
              <a:gd name="connsiteY4" fmla="*/ 1260909 h 1260909"/>
              <a:gd name="connsiteX5" fmla="*/ 0 w 4384497"/>
              <a:gd name="connsiteY5" fmla="*/ 1260909 h 1260909"/>
              <a:gd name="connsiteX6" fmla="*/ 0 w 4384497"/>
              <a:gd name="connsiteY6" fmla="*/ 531915 h 1260909"/>
              <a:gd name="connsiteX7" fmla="*/ 0 w 4384497"/>
              <a:gd name="connsiteY7" fmla="*/ 434784 h 126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497" h="1260909">
                <a:moveTo>
                  <a:pt x="0" y="0"/>
                </a:moveTo>
                <a:lnTo>
                  <a:pt x="4384497" y="0"/>
                </a:lnTo>
                <a:lnTo>
                  <a:pt x="4384497" y="531915"/>
                </a:lnTo>
                <a:lnTo>
                  <a:pt x="2983295" y="531915"/>
                </a:lnTo>
                <a:lnTo>
                  <a:pt x="2983295" y="1260909"/>
                </a:lnTo>
                <a:lnTo>
                  <a:pt x="0" y="1260909"/>
                </a:lnTo>
                <a:lnTo>
                  <a:pt x="0" y="531915"/>
                </a:lnTo>
                <a:lnTo>
                  <a:pt x="0" y="434784"/>
                </a:lnTo>
                <a:close/>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0" name="四角形: 角を丸くする 39">
            <a:extLst>
              <a:ext uri="{FF2B5EF4-FFF2-40B4-BE49-F238E27FC236}">
                <a16:creationId xmlns:a16="http://schemas.microsoft.com/office/drawing/2014/main" id="{B6D4892A-231A-0426-69C3-7788C4F21E89}"/>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41" name="四角形: 角を丸くする 40">
            <a:extLst>
              <a:ext uri="{FF2B5EF4-FFF2-40B4-BE49-F238E27FC236}">
                <a16:creationId xmlns:a16="http://schemas.microsoft.com/office/drawing/2014/main" id="{DF29364C-7752-C405-1CC5-ED588C2407BF}"/>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2" name="四角形: 角を丸くする 41">
            <a:extLst>
              <a:ext uri="{FF2B5EF4-FFF2-40B4-BE49-F238E27FC236}">
                <a16:creationId xmlns:a16="http://schemas.microsoft.com/office/drawing/2014/main" id="{E24F4417-004E-594A-6C13-E8410FC45483}"/>
              </a:ext>
            </a:extLst>
          </p:cNvPr>
          <p:cNvSpPr/>
          <p:nvPr/>
        </p:nvSpPr>
        <p:spPr>
          <a:xfrm>
            <a:off x="531484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43" name="四角形: 角を丸くする 42">
            <a:extLst>
              <a:ext uri="{FF2B5EF4-FFF2-40B4-BE49-F238E27FC236}">
                <a16:creationId xmlns:a16="http://schemas.microsoft.com/office/drawing/2014/main" id="{4597C76F-D2B7-A659-CF65-50DBC80FB014}"/>
              </a:ext>
            </a:extLst>
          </p:cNvPr>
          <p:cNvSpPr/>
          <p:nvPr/>
        </p:nvSpPr>
        <p:spPr>
          <a:xfrm>
            <a:off x="587029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44" name="四角形: 角を丸くする 43">
            <a:extLst>
              <a:ext uri="{FF2B5EF4-FFF2-40B4-BE49-F238E27FC236}">
                <a16:creationId xmlns:a16="http://schemas.microsoft.com/office/drawing/2014/main" id="{5B4C3067-F714-FB2F-66CE-A5D73D626188}"/>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45" name="四角形: 角を丸くする 44">
            <a:extLst>
              <a:ext uri="{FF2B5EF4-FFF2-40B4-BE49-F238E27FC236}">
                <a16:creationId xmlns:a16="http://schemas.microsoft.com/office/drawing/2014/main" id="{B776388C-4CE8-A52F-4524-6EC0AA2AF325}"/>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46" name="四角形: 角を丸くする 45">
            <a:hlinkClick r:id="rId5"/>
            <a:extLst>
              <a:ext uri="{FF2B5EF4-FFF2-40B4-BE49-F238E27FC236}">
                <a16:creationId xmlns:a16="http://schemas.microsoft.com/office/drawing/2014/main" id="{9025093F-D9D1-09A9-221C-B89124E9E283}"/>
              </a:ext>
            </a:extLst>
          </p:cNvPr>
          <p:cNvSpPr/>
          <p:nvPr/>
        </p:nvSpPr>
        <p:spPr>
          <a:xfrm>
            <a:off x="276950" y="5259919"/>
            <a:ext cx="3009861" cy="1036368"/>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a:t>
            </a:r>
            <a:br>
              <a:rPr kumimoji="1" lang="en-US" altLang="ja-JP" dirty="0">
                <a:solidFill>
                  <a:schemeClr val="bg2"/>
                </a:solidFill>
              </a:rPr>
            </a:br>
            <a:r>
              <a:rPr kumimoji="1" lang="ja-JP" altLang="en-US" dirty="0">
                <a:solidFill>
                  <a:schemeClr val="bg2"/>
                </a:solidFill>
              </a:rPr>
              <a:t>設定できるトピック一覧はこちら</a:t>
            </a:r>
          </a:p>
        </p:txBody>
      </p:sp>
      <p:sp>
        <p:nvSpPr>
          <p:cNvPr id="9" name="正方形/長方形 8">
            <a:extLst>
              <a:ext uri="{FF2B5EF4-FFF2-40B4-BE49-F238E27FC236}">
                <a16:creationId xmlns:a16="http://schemas.microsoft.com/office/drawing/2014/main" id="{D56C2106-C748-3972-1BAF-D92A17D734F0}"/>
              </a:ext>
            </a:extLst>
          </p:cNvPr>
          <p:cNvSpPr/>
          <p:nvPr/>
        </p:nvSpPr>
        <p:spPr>
          <a:xfrm>
            <a:off x="8615649" y="2926409"/>
            <a:ext cx="673446" cy="11452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600" b="1" dirty="0">
                <a:solidFill>
                  <a:srgbClr val="1573CB"/>
                </a:solidFill>
              </a:rPr>
              <a:t>1on1</a:t>
            </a:r>
            <a:r>
              <a:rPr kumimoji="1" lang="ja-JP" altLang="en-US" sz="600" b="1" dirty="0">
                <a:solidFill>
                  <a:srgbClr val="1573CB"/>
                </a:solidFill>
              </a:rPr>
              <a:t>テーマシート</a:t>
            </a:r>
          </a:p>
        </p:txBody>
      </p:sp>
    </p:spTree>
    <p:extLst>
      <p:ext uri="{BB962C8B-B14F-4D97-AF65-F5344CB8AC3E}">
        <p14:creationId xmlns:p14="http://schemas.microsoft.com/office/powerpoint/2010/main" val="299674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buClr>
              <a:buFont typeface="+mj-lt"/>
              <a:buAutoNum type="arabicPeriod"/>
            </a:pPr>
            <a:r>
              <a:rPr lang="ja-JP" altLang="en-US" b="1" spc="160" dirty="0"/>
              <a:t>インサイズ</a:t>
            </a:r>
            <a:r>
              <a:rPr kumimoji="1" lang="ja-JP" altLang="en-US" b="1" spc="160" dirty="0"/>
              <a:t>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31" name="テキスト ボックス 30">
            <a:extLst>
              <a:ext uri="{FF2B5EF4-FFF2-40B4-BE49-F238E27FC236}">
                <a16:creationId xmlns:a16="http://schemas.microsoft.com/office/drawing/2014/main" id="{E964A439-C19E-776B-7E78-00594CA8501C}"/>
              </a:ext>
            </a:extLst>
          </p:cNvPr>
          <p:cNvSpPr txBox="1"/>
          <p:nvPr/>
        </p:nvSpPr>
        <p:spPr>
          <a:xfrm>
            <a:off x="285665" y="971832"/>
            <a:ext cx="3162300" cy="369332"/>
          </a:xfrm>
          <a:prstGeom prst="rect">
            <a:avLst/>
          </a:prstGeom>
          <a:noFill/>
        </p:spPr>
        <p:txBody>
          <a:bodyPr wrap="square" rtlCol="0">
            <a:spAutoFit/>
          </a:bodyPr>
          <a:lstStyle/>
          <a:p>
            <a:r>
              <a:rPr kumimoji="1" lang="en-US" altLang="ja-JP" dirty="0"/>
              <a:t>1on1</a:t>
            </a:r>
            <a:r>
              <a:rPr kumimoji="1" lang="ja-JP" altLang="en-US" dirty="0"/>
              <a:t>メモには</a:t>
            </a:r>
            <a:r>
              <a:rPr kumimoji="1" lang="en-US" altLang="ja-JP" dirty="0"/>
              <a:t>3</a:t>
            </a:r>
            <a:r>
              <a:rPr kumimoji="1" lang="ja-JP" altLang="en-US" dirty="0"/>
              <a:t>種類あります。</a:t>
            </a:r>
            <a:endParaRPr kumimoji="1" lang="en-US" altLang="ja-JP" dirty="0"/>
          </a:p>
        </p:txBody>
      </p:sp>
      <p:sp>
        <p:nvSpPr>
          <p:cNvPr id="32" name="正方形/長方形 31">
            <a:extLst>
              <a:ext uri="{FF2B5EF4-FFF2-40B4-BE49-F238E27FC236}">
                <a16:creationId xmlns:a16="http://schemas.microsoft.com/office/drawing/2014/main" id="{23C69D8E-6ADF-49F5-9EF8-366C600D35BF}"/>
              </a:ext>
            </a:extLst>
          </p:cNvPr>
          <p:cNvSpPr/>
          <p:nvPr/>
        </p:nvSpPr>
        <p:spPr>
          <a:xfrm>
            <a:off x="834828" y="1977031"/>
            <a:ext cx="2144390" cy="825388"/>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2"/>
                </a:solidFill>
              </a:rPr>
              <a:t>1on1</a:t>
            </a:r>
            <a:r>
              <a:rPr kumimoji="1" lang="ja-JP" altLang="en-US" sz="1600" b="1" dirty="0">
                <a:solidFill>
                  <a:schemeClr val="bg2"/>
                </a:solidFill>
              </a:rPr>
              <a:t>トピックメモ</a:t>
            </a:r>
          </a:p>
        </p:txBody>
      </p:sp>
      <p:sp>
        <p:nvSpPr>
          <p:cNvPr id="33" name="正方形/長方形 32">
            <a:extLst>
              <a:ext uri="{FF2B5EF4-FFF2-40B4-BE49-F238E27FC236}">
                <a16:creationId xmlns:a16="http://schemas.microsoft.com/office/drawing/2014/main" id="{1B217314-78E3-0D6A-210F-7102ED4CA0EC}"/>
              </a:ext>
            </a:extLst>
          </p:cNvPr>
          <p:cNvSpPr/>
          <p:nvPr/>
        </p:nvSpPr>
        <p:spPr>
          <a:xfrm>
            <a:off x="834828" y="3282757"/>
            <a:ext cx="2144390" cy="82538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申し送りメモ</a:t>
            </a:r>
            <a:endParaRPr kumimoji="1" lang="en-US" altLang="ja-JP" b="1" dirty="0">
              <a:solidFill>
                <a:schemeClr val="tx1"/>
              </a:solidFill>
            </a:endParaRPr>
          </a:p>
        </p:txBody>
      </p:sp>
      <p:sp>
        <p:nvSpPr>
          <p:cNvPr id="34" name="正方形/長方形 33">
            <a:extLst>
              <a:ext uri="{FF2B5EF4-FFF2-40B4-BE49-F238E27FC236}">
                <a16:creationId xmlns:a16="http://schemas.microsoft.com/office/drawing/2014/main" id="{31770CD8-C7E6-D623-B086-F8B33CB06B38}"/>
              </a:ext>
            </a:extLst>
          </p:cNvPr>
          <p:cNvSpPr/>
          <p:nvPr/>
        </p:nvSpPr>
        <p:spPr>
          <a:xfrm>
            <a:off x="834828" y="4588482"/>
            <a:ext cx="2144390" cy="825388"/>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あなただけのメモ</a:t>
            </a:r>
          </a:p>
        </p:txBody>
      </p:sp>
      <p:sp>
        <p:nvSpPr>
          <p:cNvPr id="38" name="テキスト ボックス 37">
            <a:extLst>
              <a:ext uri="{FF2B5EF4-FFF2-40B4-BE49-F238E27FC236}">
                <a16:creationId xmlns:a16="http://schemas.microsoft.com/office/drawing/2014/main" id="{667059DF-49D7-547E-A865-9B78A8CDDD08}"/>
              </a:ext>
            </a:extLst>
          </p:cNvPr>
          <p:cNvSpPr txBox="1"/>
          <p:nvPr/>
        </p:nvSpPr>
        <p:spPr>
          <a:xfrm>
            <a:off x="3447965" y="1788805"/>
            <a:ext cx="5761819" cy="1200329"/>
          </a:xfrm>
          <a:prstGeom prst="rect">
            <a:avLst/>
          </a:prstGeom>
          <a:noFill/>
        </p:spPr>
        <p:txBody>
          <a:bodyPr wrap="square" rtlCol="0">
            <a:spAutoFit/>
          </a:bodyPr>
          <a:lstStyle/>
          <a:p>
            <a:r>
              <a:rPr kumimoji="1" lang="ja-JP" altLang="en-US" b="1" dirty="0"/>
              <a:t>メンバーとリアルタイムで共有</a:t>
            </a:r>
            <a:r>
              <a:rPr kumimoji="1" lang="ja-JP" altLang="en-US" dirty="0"/>
              <a:t>できるメモです。</a:t>
            </a:r>
            <a:endParaRPr kumimoji="1" lang="en-US" altLang="ja-JP" dirty="0"/>
          </a:p>
          <a:p>
            <a:r>
              <a:rPr kumimoji="1" lang="ja-JP" altLang="en-US" dirty="0"/>
              <a:t>各トピックについて話したことを記載するのが</a:t>
            </a:r>
            <a:br>
              <a:rPr kumimoji="1" lang="en-US" altLang="ja-JP" dirty="0"/>
            </a:br>
            <a:r>
              <a:rPr kumimoji="1" lang="ja-JP" altLang="en-US" dirty="0"/>
              <a:t>おすすめです。</a:t>
            </a:r>
            <a:endParaRPr kumimoji="1" lang="en-US" altLang="ja-JP" dirty="0"/>
          </a:p>
          <a:p>
            <a:r>
              <a:rPr kumimoji="1" lang="ja-JP" altLang="en-US" dirty="0"/>
              <a:t>◯◯にも共有されます。</a:t>
            </a:r>
          </a:p>
        </p:txBody>
      </p:sp>
      <p:sp>
        <p:nvSpPr>
          <p:cNvPr id="39" name="テキスト ボックス 38">
            <a:extLst>
              <a:ext uri="{FF2B5EF4-FFF2-40B4-BE49-F238E27FC236}">
                <a16:creationId xmlns:a16="http://schemas.microsoft.com/office/drawing/2014/main" id="{A864CC10-00D5-5B26-F9EA-50FBC41C6F7C}"/>
              </a:ext>
            </a:extLst>
          </p:cNvPr>
          <p:cNvSpPr txBox="1"/>
          <p:nvPr/>
        </p:nvSpPr>
        <p:spPr>
          <a:xfrm>
            <a:off x="3447965" y="3233786"/>
            <a:ext cx="5761819" cy="923330"/>
          </a:xfrm>
          <a:prstGeom prst="rect">
            <a:avLst/>
          </a:prstGeom>
          <a:noFill/>
        </p:spPr>
        <p:txBody>
          <a:bodyPr wrap="square" rtlCol="0">
            <a:spAutoFit/>
          </a:bodyPr>
          <a:lstStyle/>
          <a:p>
            <a:r>
              <a:rPr kumimoji="1" lang="ja-JP" altLang="en-US" b="1" dirty="0"/>
              <a:t>管理者・閲覧者・上司が共有</a:t>
            </a:r>
            <a:r>
              <a:rPr kumimoji="1" lang="ja-JP" altLang="en-US" dirty="0"/>
              <a:t>できるメモです。</a:t>
            </a:r>
            <a:endParaRPr kumimoji="1" lang="en-US" altLang="ja-JP" dirty="0"/>
          </a:p>
          <a:p>
            <a:r>
              <a:rPr kumimoji="1" lang="ja-JP" altLang="en-US" dirty="0"/>
              <a:t>関係者間での申し送り事項・相談したいこと・</a:t>
            </a:r>
            <a:br>
              <a:rPr kumimoji="1" lang="en-US" altLang="ja-JP" dirty="0"/>
            </a:br>
            <a:r>
              <a:rPr kumimoji="1" lang="ja-JP" altLang="en-US" dirty="0"/>
              <a:t>支援してほしいことを記載するのがおすすめです。</a:t>
            </a:r>
          </a:p>
        </p:txBody>
      </p:sp>
      <p:sp>
        <p:nvSpPr>
          <p:cNvPr id="40" name="テキスト ボックス 39">
            <a:extLst>
              <a:ext uri="{FF2B5EF4-FFF2-40B4-BE49-F238E27FC236}">
                <a16:creationId xmlns:a16="http://schemas.microsoft.com/office/drawing/2014/main" id="{8FE0BECD-ABAA-3CE0-2C0D-B690A3748190}"/>
              </a:ext>
            </a:extLst>
          </p:cNvPr>
          <p:cNvSpPr txBox="1"/>
          <p:nvPr/>
        </p:nvSpPr>
        <p:spPr>
          <a:xfrm>
            <a:off x="3447965" y="4539511"/>
            <a:ext cx="5761819" cy="923330"/>
          </a:xfrm>
          <a:prstGeom prst="rect">
            <a:avLst/>
          </a:prstGeom>
          <a:noFill/>
        </p:spPr>
        <p:txBody>
          <a:bodyPr wrap="square" rtlCol="0">
            <a:spAutoFit/>
          </a:bodyPr>
          <a:lstStyle/>
          <a:p>
            <a:r>
              <a:rPr kumimoji="1" lang="ja-JP" altLang="en-US" b="1" dirty="0"/>
              <a:t>記入者本人のみ閲覧</a:t>
            </a:r>
            <a:r>
              <a:rPr kumimoji="1" lang="ja-JP" altLang="en-US" dirty="0"/>
              <a:t>できるメモです。</a:t>
            </a:r>
            <a:endParaRPr kumimoji="1" lang="en-US" altLang="ja-JP" dirty="0"/>
          </a:p>
          <a:p>
            <a:r>
              <a:rPr kumimoji="1" lang="ja-JP" altLang="en-US" dirty="0"/>
              <a:t>自分で</a:t>
            </a:r>
            <a:r>
              <a:rPr kumimoji="1" lang="en-US" altLang="ja-JP" dirty="0"/>
              <a:t>1on1</a:t>
            </a:r>
            <a:r>
              <a:rPr kumimoji="1" lang="ja-JP" altLang="en-US" dirty="0"/>
              <a:t>での会話内容を振り返るために</a:t>
            </a:r>
            <a:br>
              <a:rPr kumimoji="1" lang="en-US" altLang="ja-JP" dirty="0"/>
            </a:br>
            <a:r>
              <a:rPr kumimoji="1" lang="ja-JP" altLang="en-US" dirty="0"/>
              <a:t>記載するのがおすすめです。</a:t>
            </a:r>
          </a:p>
        </p:txBody>
      </p:sp>
      <p:sp>
        <p:nvSpPr>
          <p:cNvPr id="42" name="正方形/長方形 41">
            <a:extLst>
              <a:ext uri="{FF2B5EF4-FFF2-40B4-BE49-F238E27FC236}">
                <a16:creationId xmlns:a16="http://schemas.microsoft.com/office/drawing/2014/main" id="{F941A0C1-C61A-90E2-981F-65405DEC764D}"/>
              </a:ext>
            </a:extLst>
          </p:cNvPr>
          <p:cNvSpPr/>
          <p:nvPr/>
        </p:nvSpPr>
        <p:spPr>
          <a:xfrm>
            <a:off x="5915481" y="2541902"/>
            <a:ext cx="4250355" cy="19257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a:t>
            </a:r>
            <a:r>
              <a:rPr lang="en-US" altLang="ja-JP" dirty="0">
                <a:solidFill>
                  <a:schemeClr val="tx1"/>
                </a:solidFill>
                <a:latin typeface="+mn-ea"/>
              </a:rPr>
              <a:t>1on1</a:t>
            </a:r>
            <a:r>
              <a:rPr lang="ja-JP" altLang="en-US" dirty="0">
                <a:solidFill>
                  <a:schemeClr val="tx1"/>
                </a:solidFill>
                <a:latin typeface="+mn-ea"/>
              </a:rPr>
              <a:t>トピックを、</a:t>
            </a:r>
            <a:r>
              <a:rPr lang="en-US" altLang="ja-JP" dirty="0">
                <a:solidFill>
                  <a:schemeClr val="tx1"/>
                </a:solidFill>
                <a:latin typeface="+mn-ea"/>
              </a:rPr>
              <a:t>1on1</a:t>
            </a:r>
            <a:r>
              <a:rPr lang="ja-JP" altLang="en-US" dirty="0">
                <a:solidFill>
                  <a:schemeClr val="tx1"/>
                </a:solidFill>
                <a:latin typeface="+mn-ea"/>
              </a:rPr>
              <a:t>当事者以外にも共有する設定する場合は、誰に閲覧できるようにしているかご記入ください。</a:t>
            </a:r>
            <a:endParaRPr lang="en-US" altLang="ja-JP" dirty="0">
              <a:solidFill>
                <a:schemeClr val="tx1"/>
              </a:solidFill>
              <a:latin typeface="+mn-ea"/>
            </a:endParaRPr>
          </a:p>
          <a:p>
            <a:pPr algn="ctr"/>
            <a:r>
              <a:rPr lang="en-US" altLang="ja-JP" dirty="0">
                <a:solidFill>
                  <a:schemeClr val="tx1"/>
                </a:solidFill>
                <a:latin typeface="+mn-ea"/>
              </a:rPr>
              <a:t>Ex</a:t>
            </a:r>
            <a:r>
              <a:rPr lang="ja-JP" altLang="en-US" dirty="0">
                <a:solidFill>
                  <a:schemeClr val="tx1"/>
                </a:solidFill>
                <a:latin typeface="+mn-ea"/>
              </a:rPr>
              <a:t>）管理者・そのメンバーに関係する閲覧者にも共有されます。</a:t>
            </a:r>
            <a:endParaRPr lang="en-US" altLang="ja-JP" dirty="0">
              <a:solidFill>
                <a:schemeClr val="tx1"/>
              </a:solidFill>
              <a:latin typeface="+mn-ea"/>
            </a:endParaRPr>
          </a:p>
        </p:txBody>
      </p:sp>
      <p:sp>
        <p:nvSpPr>
          <p:cNvPr id="43" name="四角形: 角を丸くする 42">
            <a:extLst>
              <a:ext uri="{FF2B5EF4-FFF2-40B4-BE49-F238E27FC236}">
                <a16:creationId xmlns:a16="http://schemas.microsoft.com/office/drawing/2014/main" id="{7CF0D1C6-8C7A-4DA1-949D-A0E8259FEB03}"/>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44" name="四角形: 角を丸くする 43">
            <a:extLst>
              <a:ext uri="{FF2B5EF4-FFF2-40B4-BE49-F238E27FC236}">
                <a16:creationId xmlns:a16="http://schemas.microsoft.com/office/drawing/2014/main" id="{EFF590B7-A2F2-F485-6372-D36F004F7FDB}"/>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5" name="四角形: 角を丸くする 44">
            <a:extLst>
              <a:ext uri="{FF2B5EF4-FFF2-40B4-BE49-F238E27FC236}">
                <a16:creationId xmlns:a16="http://schemas.microsoft.com/office/drawing/2014/main" id="{B22CE0D0-0729-CC2F-C6CC-C95E5B03E5C5}"/>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46" name="四角形: 角を丸くする 45">
            <a:extLst>
              <a:ext uri="{FF2B5EF4-FFF2-40B4-BE49-F238E27FC236}">
                <a16:creationId xmlns:a16="http://schemas.microsoft.com/office/drawing/2014/main" id="{689E05E7-7AFC-A3AD-E98B-3EB356ED6220}"/>
              </a:ext>
            </a:extLst>
          </p:cNvPr>
          <p:cNvSpPr/>
          <p:nvPr/>
        </p:nvSpPr>
        <p:spPr>
          <a:xfrm>
            <a:off x="587029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47" name="四角形: 角を丸くする 46">
            <a:extLst>
              <a:ext uri="{FF2B5EF4-FFF2-40B4-BE49-F238E27FC236}">
                <a16:creationId xmlns:a16="http://schemas.microsoft.com/office/drawing/2014/main" id="{C8089BAD-D5BB-023A-BDAC-B937B5AF285E}"/>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48" name="四角形: 角を丸くする 47">
            <a:extLst>
              <a:ext uri="{FF2B5EF4-FFF2-40B4-BE49-F238E27FC236}">
                <a16:creationId xmlns:a16="http://schemas.microsoft.com/office/drawing/2014/main" id="{038E18A7-F7CA-B621-DD17-E3FC9F89FEC0}"/>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167503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2" name="テキスト ボックス 1">
            <a:extLst>
              <a:ext uri="{FF2B5EF4-FFF2-40B4-BE49-F238E27FC236}">
                <a16:creationId xmlns:a16="http://schemas.microsoft.com/office/drawing/2014/main" id="{A86FCF1D-0AC5-7D77-695B-1061732BBBC6}"/>
              </a:ext>
            </a:extLst>
          </p:cNvPr>
          <p:cNvSpPr txBox="1"/>
          <p:nvPr/>
        </p:nvSpPr>
        <p:spPr>
          <a:xfrm>
            <a:off x="285664" y="971832"/>
            <a:ext cx="3444299" cy="2031325"/>
          </a:xfrm>
          <a:prstGeom prst="rect">
            <a:avLst/>
          </a:prstGeom>
          <a:noFill/>
        </p:spPr>
        <p:txBody>
          <a:bodyPr wrap="square" rtlCol="0">
            <a:spAutoFit/>
          </a:bodyPr>
          <a:lstStyle/>
          <a:p>
            <a:r>
              <a:rPr kumimoji="1" lang="ja-JP" altLang="en-US" dirty="0"/>
              <a:t>トップページのメンバーリストもしくは当日のお知らせメールをクリックすると、</a:t>
            </a:r>
            <a:br>
              <a:rPr kumimoji="1" lang="en-US" altLang="ja-JP" dirty="0"/>
            </a:br>
            <a:r>
              <a:rPr kumimoji="1" lang="ja-JP" altLang="en-US" dirty="0"/>
              <a:t>直近の</a:t>
            </a:r>
            <a:r>
              <a:rPr kumimoji="1" lang="en-US" altLang="ja-JP" dirty="0"/>
              <a:t>1on1</a:t>
            </a:r>
            <a:r>
              <a:rPr kumimoji="1" lang="ja-JP" altLang="en-US" dirty="0"/>
              <a:t>予定が開きます。</a:t>
            </a:r>
            <a:endParaRPr kumimoji="1" lang="en-US" altLang="ja-JP" dirty="0"/>
          </a:p>
          <a:p>
            <a:endParaRPr kumimoji="1" lang="en-US" altLang="ja-JP" dirty="0"/>
          </a:p>
          <a:p>
            <a:r>
              <a:rPr kumimoji="1" lang="en-US" altLang="ja-JP" dirty="0"/>
              <a:t>1on1</a:t>
            </a:r>
            <a:r>
              <a:rPr kumimoji="1" lang="ja-JP" altLang="en-US" dirty="0"/>
              <a:t>実施時にこの画面を開き、</a:t>
            </a:r>
            <a:br>
              <a:rPr kumimoji="1" lang="en-US" altLang="ja-JP" dirty="0"/>
            </a:br>
            <a:r>
              <a:rPr kumimoji="1" lang="ja-JP" altLang="en-US" dirty="0"/>
              <a:t>各メモを記入してください。</a:t>
            </a:r>
            <a:endParaRPr kumimoji="1" lang="en-US" altLang="ja-JP" dirty="0"/>
          </a:p>
        </p:txBody>
      </p:sp>
      <p:grpSp>
        <p:nvGrpSpPr>
          <p:cNvPr id="3" name="グループ化 2">
            <a:extLst>
              <a:ext uri="{FF2B5EF4-FFF2-40B4-BE49-F238E27FC236}">
                <a16:creationId xmlns:a16="http://schemas.microsoft.com/office/drawing/2014/main" id="{82CF2CEC-5394-6DBD-06C0-E37564F47CA1}"/>
              </a:ext>
            </a:extLst>
          </p:cNvPr>
          <p:cNvGrpSpPr/>
          <p:nvPr/>
        </p:nvGrpSpPr>
        <p:grpSpPr>
          <a:xfrm>
            <a:off x="3894424" y="767001"/>
            <a:ext cx="5819796" cy="5571208"/>
            <a:chOff x="5260199" y="1774843"/>
            <a:chExt cx="3893496" cy="3727189"/>
          </a:xfrm>
        </p:grpSpPr>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0EC58F9-3F6E-CEB4-A2E8-D9FBB4AAD9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60199" y="1774843"/>
              <a:ext cx="3893496" cy="3727189"/>
            </a:xfrm>
            <a:prstGeom prst="rect">
              <a:avLst/>
            </a:prstGeom>
            <a:ln>
              <a:solidFill>
                <a:schemeClr val="tx1">
                  <a:lumMod val="60000"/>
                  <a:lumOff val="40000"/>
                </a:schemeClr>
              </a:solidFill>
            </a:ln>
          </p:spPr>
        </p:pic>
        <p:pic>
          <p:nvPicPr>
            <p:cNvPr id="6" name="Picture 2">
              <a:extLst>
                <a:ext uri="{FF2B5EF4-FFF2-40B4-BE49-F238E27FC236}">
                  <a16:creationId xmlns:a16="http://schemas.microsoft.com/office/drawing/2014/main" id="{6003873F-AA27-146E-A0F0-571B7685FF3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401435" y="5146580"/>
              <a:ext cx="3466490" cy="347883"/>
            </a:xfrm>
            <a:prstGeom prst="rect">
              <a:avLst/>
            </a:prstGeom>
            <a:ln>
              <a:noFill/>
            </a:ln>
            <a:extLst>
              <a:ext uri="{909E8E84-426E-40DD-AFC4-6F175D3DCCD1}">
                <a14:hiddenFill xmlns:a14="http://schemas.microsoft.com/office/drawing/2010/main">
                  <a:solidFill>
                    <a:srgbClr val="FFFFFF"/>
                  </a:solidFill>
                </a14:hiddenFill>
              </a:ext>
            </a:extLst>
          </p:spPr>
        </p:pic>
      </p:grpSp>
      <p:sp>
        <p:nvSpPr>
          <p:cNvPr id="11" name="正方形/長方形 10">
            <a:extLst>
              <a:ext uri="{FF2B5EF4-FFF2-40B4-BE49-F238E27FC236}">
                <a16:creationId xmlns:a16="http://schemas.microsoft.com/office/drawing/2014/main" id="{8F5193B9-9924-0F43-8D4D-11E7B2A7CE11}"/>
              </a:ext>
            </a:extLst>
          </p:cNvPr>
          <p:cNvSpPr/>
          <p:nvPr/>
        </p:nvSpPr>
        <p:spPr>
          <a:xfrm>
            <a:off x="6804322" y="3743118"/>
            <a:ext cx="2859373" cy="205246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3F78B1B-3A51-5995-525F-6B191D21A381}"/>
              </a:ext>
            </a:extLst>
          </p:cNvPr>
          <p:cNvSpPr/>
          <p:nvPr/>
        </p:nvSpPr>
        <p:spPr>
          <a:xfrm>
            <a:off x="4317681" y="5997009"/>
            <a:ext cx="2300208"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8B82027-BB3E-517C-C548-C6B82A0607C7}"/>
              </a:ext>
            </a:extLst>
          </p:cNvPr>
          <p:cNvSpPr/>
          <p:nvPr/>
        </p:nvSpPr>
        <p:spPr>
          <a:xfrm>
            <a:off x="6617889" y="5997009"/>
            <a:ext cx="2300208"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DC6649D-C105-4E56-00F8-548D05A2F742}"/>
              </a:ext>
            </a:extLst>
          </p:cNvPr>
          <p:cNvSpPr/>
          <p:nvPr/>
        </p:nvSpPr>
        <p:spPr>
          <a:xfrm>
            <a:off x="7398549" y="3535944"/>
            <a:ext cx="1670917" cy="348784"/>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r>
              <a:rPr kumimoji="1" lang="ja-JP" altLang="en-US" sz="1200" b="1" dirty="0">
                <a:solidFill>
                  <a:schemeClr val="bg2"/>
                </a:solidFill>
              </a:rPr>
              <a:t>トピックメモ</a:t>
            </a:r>
          </a:p>
        </p:txBody>
      </p:sp>
      <p:sp>
        <p:nvSpPr>
          <p:cNvPr id="16" name="正方形/長方形 15">
            <a:extLst>
              <a:ext uri="{FF2B5EF4-FFF2-40B4-BE49-F238E27FC236}">
                <a16:creationId xmlns:a16="http://schemas.microsoft.com/office/drawing/2014/main" id="{25CBE4E3-D9A7-DCEB-7A44-3D8D8F40AB68}"/>
              </a:ext>
            </a:extLst>
          </p:cNvPr>
          <p:cNvSpPr/>
          <p:nvPr/>
        </p:nvSpPr>
        <p:spPr>
          <a:xfrm>
            <a:off x="4702361" y="5872463"/>
            <a:ext cx="1670917" cy="27242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申し送りメモ</a:t>
            </a:r>
            <a:endParaRPr kumimoji="1" lang="en-US" altLang="ja-JP" sz="1400" b="1" dirty="0">
              <a:solidFill>
                <a:schemeClr val="tx1"/>
              </a:solidFill>
            </a:endParaRPr>
          </a:p>
        </p:txBody>
      </p:sp>
      <p:sp>
        <p:nvSpPr>
          <p:cNvPr id="17" name="正方形/長方形 16">
            <a:extLst>
              <a:ext uri="{FF2B5EF4-FFF2-40B4-BE49-F238E27FC236}">
                <a16:creationId xmlns:a16="http://schemas.microsoft.com/office/drawing/2014/main" id="{E7A6C05F-7194-6450-0B2F-FFB6B12E5C08}"/>
              </a:ext>
            </a:extLst>
          </p:cNvPr>
          <p:cNvSpPr/>
          <p:nvPr/>
        </p:nvSpPr>
        <p:spPr>
          <a:xfrm>
            <a:off x="6934429" y="5872463"/>
            <a:ext cx="1670917" cy="272427"/>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あなただけのメモ</a:t>
            </a:r>
          </a:p>
        </p:txBody>
      </p:sp>
      <p:sp>
        <p:nvSpPr>
          <p:cNvPr id="18" name="吹き出し: 四角形 17">
            <a:extLst>
              <a:ext uri="{FF2B5EF4-FFF2-40B4-BE49-F238E27FC236}">
                <a16:creationId xmlns:a16="http://schemas.microsoft.com/office/drawing/2014/main" id="{96F048E4-F482-B329-8F7C-784FFE78D4F9}"/>
              </a:ext>
            </a:extLst>
          </p:cNvPr>
          <p:cNvSpPr/>
          <p:nvPr/>
        </p:nvSpPr>
        <p:spPr>
          <a:xfrm>
            <a:off x="85519" y="4493059"/>
            <a:ext cx="3863193" cy="1908487"/>
          </a:xfrm>
          <a:prstGeom prst="wedgeRectCallout">
            <a:avLst>
              <a:gd name="adj1" fmla="val 64139"/>
              <a:gd name="adj2" fmla="val 35445"/>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54B8E8F-BB0D-8AF7-1C3F-32D000C99561}"/>
              </a:ext>
            </a:extLst>
          </p:cNvPr>
          <p:cNvSpPr txBox="1"/>
          <p:nvPr/>
        </p:nvSpPr>
        <p:spPr>
          <a:xfrm>
            <a:off x="285664" y="4564829"/>
            <a:ext cx="3444299" cy="276999"/>
          </a:xfrm>
          <a:prstGeom prst="rect">
            <a:avLst/>
          </a:prstGeom>
          <a:noFill/>
        </p:spPr>
        <p:txBody>
          <a:bodyPr wrap="square" rtlCol="0">
            <a:spAutoFit/>
          </a:bodyPr>
          <a:lstStyle/>
          <a:p>
            <a:r>
              <a:rPr kumimoji="1" lang="ja-JP" altLang="en-US" sz="1200" dirty="0"/>
              <a:t>クリックすると入力欄が表示されます</a:t>
            </a:r>
            <a:endParaRPr kumimoji="1" lang="en-US" altLang="ja-JP" sz="1200" dirty="0"/>
          </a:p>
        </p:txBody>
      </p:sp>
      <p:pic>
        <p:nvPicPr>
          <p:cNvPr id="10" name="図 9">
            <a:extLst>
              <a:ext uri="{FF2B5EF4-FFF2-40B4-BE49-F238E27FC236}">
                <a16:creationId xmlns:a16="http://schemas.microsoft.com/office/drawing/2014/main" id="{C82E8678-7D6B-80E4-2B9F-3BE8D67766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966" y="4769351"/>
            <a:ext cx="3619385" cy="1565662"/>
          </a:xfrm>
          <a:prstGeom prst="rect">
            <a:avLst/>
          </a:prstGeom>
        </p:spPr>
      </p:pic>
      <p:sp>
        <p:nvSpPr>
          <p:cNvPr id="20" name="四角形: 角を丸くする 19">
            <a:extLst>
              <a:ext uri="{FF2B5EF4-FFF2-40B4-BE49-F238E27FC236}">
                <a16:creationId xmlns:a16="http://schemas.microsoft.com/office/drawing/2014/main" id="{6DBBBF51-574D-FEB9-D695-16B56B8FE826}"/>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21" name="四角形: 角を丸くする 20">
            <a:extLst>
              <a:ext uri="{FF2B5EF4-FFF2-40B4-BE49-F238E27FC236}">
                <a16:creationId xmlns:a16="http://schemas.microsoft.com/office/drawing/2014/main" id="{37CBC937-9CF2-436A-F53D-DDFD24B80BA3}"/>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22" name="四角形: 角を丸くする 21">
            <a:extLst>
              <a:ext uri="{FF2B5EF4-FFF2-40B4-BE49-F238E27FC236}">
                <a16:creationId xmlns:a16="http://schemas.microsoft.com/office/drawing/2014/main" id="{2B5483FD-61A5-626E-CF41-42C24D5E6811}"/>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23" name="四角形: 角を丸くする 22">
            <a:extLst>
              <a:ext uri="{FF2B5EF4-FFF2-40B4-BE49-F238E27FC236}">
                <a16:creationId xmlns:a16="http://schemas.microsoft.com/office/drawing/2014/main" id="{5AA5F382-F860-5CC9-9863-8C70859B13C1}"/>
              </a:ext>
            </a:extLst>
          </p:cNvPr>
          <p:cNvSpPr/>
          <p:nvPr/>
        </p:nvSpPr>
        <p:spPr>
          <a:xfrm>
            <a:off x="587029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24" name="四角形: 角を丸くする 23">
            <a:extLst>
              <a:ext uri="{FF2B5EF4-FFF2-40B4-BE49-F238E27FC236}">
                <a16:creationId xmlns:a16="http://schemas.microsoft.com/office/drawing/2014/main" id="{FAC41DF7-EAE2-B6E4-EB6D-78D8979CB01C}"/>
              </a:ext>
            </a:extLst>
          </p:cNvPr>
          <p:cNvSpPr/>
          <p:nvPr/>
        </p:nvSpPr>
        <p:spPr>
          <a:xfrm>
            <a:off x="6425756"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25" name="四角形: 角を丸くする 24">
            <a:extLst>
              <a:ext uri="{FF2B5EF4-FFF2-40B4-BE49-F238E27FC236}">
                <a16:creationId xmlns:a16="http://schemas.microsoft.com/office/drawing/2014/main" id="{A6525919-20AF-7A05-6233-881554282CCB}"/>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26" name="四角形: 角を丸くする 25">
            <a:hlinkClick r:id="rId6"/>
            <a:extLst>
              <a:ext uri="{FF2B5EF4-FFF2-40B4-BE49-F238E27FC236}">
                <a16:creationId xmlns:a16="http://schemas.microsoft.com/office/drawing/2014/main" id="{99DD68BA-5E0C-DCC4-FC0F-D6A73FDEA17E}"/>
              </a:ext>
            </a:extLst>
          </p:cNvPr>
          <p:cNvSpPr/>
          <p:nvPr/>
        </p:nvSpPr>
        <p:spPr>
          <a:xfrm>
            <a:off x="752807" y="366539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7" name="テキスト ボックス 6">
            <a:extLst>
              <a:ext uri="{FF2B5EF4-FFF2-40B4-BE49-F238E27FC236}">
                <a16:creationId xmlns:a16="http://schemas.microsoft.com/office/drawing/2014/main" id="{D27270B2-6A55-B0C3-5EC3-7EE7BB4AFBD8}"/>
              </a:ext>
            </a:extLst>
          </p:cNvPr>
          <p:cNvSpPr txBox="1"/>
          <p:nvPr/>
        </p:nvSpPr>
        <p:spPr>
          <a:xfrm>
            <a:off x="373631" y="2919758"/>
            <a:ext cx="3139244" cy="769441"/>
          </a:xfrm>
          <a:prstGeom prst="rect">
            <a:avLst/>
          </a:prstGeom>
          <a:noFill/>
        </p:spPr>
        <p:txBody>
          <a:bodyPr wrap="square" rtlCol="0">
            <a:spAutoFit/>
          </a:bodyPr>
          <a:lstStyle/>
          <a:p>
            <a:r>
              <a:rPr kumimoji="1" lang="en-US" altLang="ja-JP" sz="1100" dirty="0"/>
              <a:t>※1on1</a:t>
            </a:r>
            <a:r>
              <a:rPr kumimoji="1" lang="ja-JP" altLang="en-US" sz="1100" dirty="0"/>
              <a:t>の予定を事前に作成していない場合は、</a:t>
            </a:r>
            <a:r>
              <a:rPr lang="ja-JP" altLang="en-US" sz="1100" dirty="0"/>
              <a:t> トップページから相手を選び［</a:t>
            </a:r>
            <a:r>
              <a:rPr lang="en-US" altLang="ja-JP" sz="1100" dirty="0"/>
              <a:t>1on1</a:t>
            </a:r>
            <a:r>
              <a:rPr lang="ja-JP" altLang="en-US" sz="1100" dirty="0"/>
              <a:t>を設定する］をクリック＞</a:t>
            </a:r>
            <a:r>
              <a:rPr lang="en-US" altLang="ja-JP" sz="1100" dirty="0"/>
              <a:t>1on1</a:t>
            </a:r>
            <a:r>
              <a:rPr lang="ja-JP" altLang="en-US" sz="1100" dirty="0"/>
              <a:t>の実施日時を入力すると、メモ入力画面になります。</a:t>
            </a:r>
            <a:endParaRPr kumimoji="1" lang="ja-JP" altLang="en-US" sz="1100" dirty="0"/>
          </a:p>
        </p:txBody>
      </p:sp>
      <p:sp>
        <p:nvSpPr>
          <p:cNvPr id="8" name="吹き出し: 角を丸めた四角形 7">
            <a:extLst>
              <a:ext uri="{FF2B5EF4-FFF2-40B4-BE49-F238E27FC236}">
                <a16:creationId xmlns:a16="http://schemas.microsoft.com/office/drawing/2014/main" id="{249E8F1C-B00F-8E71-D80A-187ACCCEAD1B}"/>
              </a:ext>
            </a:extLst>
          </p:cNvPr>
          <p:cNvSpPr/>
          <p:nvPr/>
        </p:nvSpPr>
        <p:spPr>
          <a:xfrm>
            <a:off x="7456675" y="3032433"/>
            <a:ext cx="1653064" cy="441238"/>
          </a:xfrm>
          <a:prstGeom prst="wedgeRoundRectCallou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メンバーにも</a:t>
            </a:r>
            <a:br>
              <a:rPr kumimoji="1" lang="en-US" altLang="ja-JP" sz="1100" b="1" dirty="0">
                <a:solidFill>
                  <a:schemeClr val="bg2"/>
                </a:solidFill>
              </a:rPr>
            </a:br>
            <a:r>
              <a:rPr kumimoji="1" lang="ja-JP" altLang="en-US" sz="1100" b="1" dirty="0">
                <a:solidFill>
                  <a:schemeClr val="bg2"/>
                </a:solidFill>
              </a:rPr>
              <a:t>記入内容が見えます</a:t>
            </a:r>
          </a:p>
        </p:txBody>
      </p:sp>
      <p:grpSp>
        <p:nvGrpSpPr>
          <p:cNvPr id="27" name="グループ化 26">
            <a:extLst>
              <a:ext uri="{FF2B5EF4-FFF2-40B4-BE49-F238E27FC236}">
                <a16:creationId xmlns:a16="http://schemas.microsoft.com/office/drawing/2014/main" id="{DD6426DA-9C20-F645-A9BD-445C1CA6907D}"/>
              </a:ext>
            </a:extLst>
          </p:cNvPr>
          <p:cNvGrpSpPr/>
          <p:nvPr/>
        </p:nvGrpSpPr>
        <p:grpSpPr>
          <a:xfrm>
            <a:off x="4384230" y="5226683"/>
            <a:ext cx="1655842" cy="452551"/>
            <a:chOff x="4384230" y="5226683"/>
            <a:chExt cx="1655842" cy="452551"/>
          </a:xfrm>
        </p:grpSpPr>
        <p:sp>
          <p:nvSpPr>
            <p:cNvPr id="9" name="吹き出し: 角を丸めた四角形 8">
              <a:extLst>
                <a:ext uri="{FF2B5EF4-FFF2-40B4-BE49-F238E27FC236}">
                  <a16:creationId xmlns:a16="http://schemas.microsoft.com/office/drawing/2014/main" id="{22AE5714-C2A1-05A6-4A27-61EA9206F4AF}"/>
                </a:ext>
              </a:extLst>
            </p:cNvPr>
            <p:cNvSpPr/>
            <p:nvPr/>
          </p:nvSpPr>
          <p:spPr>
            <a:xfrm>
              <a:off x="4384230" y="5226683"/>
              <a:ext cx="1653064" cy="441238"/>
            </a:xfrm>
            <a:prstGeom prst="wedgeRoundRectCallout">
              <a:avLst>
                <a:gd name="adj1" fmla="val -1790"/>
                <a:gd name="adj2" fmla="val 82884"/>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メンバーには</a:t>
              </a:r>
              <a:br>
                <a:rPr kumimoji="1" lang="en-US" altLang="ja-JP" sz="1100" b="1" dirty="0">
                  <a:solidFill>
                    <a:schemeClr val="bg2"/>
                  </a:solidFill>
                </a:rPr>
              </a:br>
              <a:r>
                <a:rPr kumimoji="1" lang="ja-JP" altLang="en-US" sz="1100" b="1" dirty="0">
                  <a:solidFill>
                    <a:schemeClr val="bg2"/>
                  </a:solidFill>
                </a:rPr>
                <a:t>記入内容が見えません</a:t>
              </a:r>
            </a:p>
          </p:txBody>
        </p:sp>
        <p:sp>
          <p:nvSpPr>
            <p:cNvPr id="12" name="吹き出し: 角を丸めた四角形 11">
              <a:extLst>
                <a:ext uri="{FF2B5EF4-FFF2-40B4-BE49-F238E27FC236}">
                  <a16:creationId xmlns:a16="http://schemas.microsoft.com/office/drawing/2014/main" id="{38620E99-A7B2-F814-3336-C45C3E377CF4}"/>
                </a:ext>
              </a:extLst>
            </p:cNvPr>
            <p:cNvSpPr/>
            <p:nvPr/>
          </p:nvSpPr>
          <p:spPr>
            <a:xfrm>
              <a:off x="4387008" y="5237996"/>
              <a:ext cx="1653064" cy="441238"/>
            </a:xfrm>
            <a:prstGeom prst="wedgeRoundRectCallout">
              <a:avLst>
                <a:gd name="adj1" fmla="val 102947"/>
                <a:gd name="adj2" fmla="val 113460"/>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メンバーには</a:t>
              </a:r>
              <a:br>
                <a:rPr kumimoji="1" lang="en-US" altLang="ja-JP" sz="1100" b="1" dirty="0">
                  <a:solidFill>
                    <a:schemeClr val="bg2"/>
                  </a:solidFill>
                </a:rPr>
              </a:br>
              <a:r>
                <a:rPr kumimoji="1" lang="ja-JP" altLang="en-US" sz="1100" b="1" dirty="0">
                  <a:solidFill>
                    <a:schemeClr val="bg2"/>
                  </a:solidFill>
                </a:rPr>
                <a:t>記入内容が見えません</a:t>
              </a:r>
            </a:p>
          </p:txBody>
        </p:sp>
      </p:grpSp>
    </p:spTree>
    <p:extLst>
      <p:ext uri="{BB962C8B-B14F-4D97-AF65-F5344CB8AC3E}">
        <p14:creationId xmlns:p14="http://schemas.microsoft.com/office/powerpoint/2010/main" val="126633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履歴の振り返り</a:t>
            </a:r>
          </a:p>
        </p:txBody>
      </p:sp>
      <p:pic>
        <p:nvPicPr>
          <p:cNvPr id="6" name="図 5">
            <a:extLst>
              <a:ext uri="{FF2B5EF4-FFF2-40B4-BE49-F238E27FC236}">
                <a16:creationId xmlns:a16="http://schemas.microsoft.com/office/drawing/2014/main" id="{2E5A3A6E-56EA-8C6B-586A-9ADD28842E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36622" y="881508"/>
            <a:ext cx="6896791" cy="5444672"/>
          </a:xfrm>
          <a:prstGeom prst="rect">
            <a:avLst/>
          </a:prstGeom>
          <a:ln>
            <a:solidFill>
              <a:schemeClr val="tx1">
                <a:lumMod val="60000"/>
                <a:lumOff val="40000"/>
              </a:schemeClr>
            </a:solidFill>
          </a:ln>
        </p:spPr>
      </p:pic>
      <p:sp>
        <p:nvSpPr>
          <p:cNvPr id="7" name="テキスト ボックス 6">
            <a:extLst>
              <a:ext uri="{FF2B5EF4-FFF2-40B4-BE49-F238E27FC236}">
                <a16:creationId xmlns:a16="http://schemas.microsoft.com/office/drawing/2014/main" id="{63B76C17-F8D1-F647-99AD-8C0AFCAAA856}"/>
              </a:ext>
            </a:extLst>
          </p:cNvPr>
          <p:cNvSpPr txBox="1"/>
          <p:nvPr/>
        </p:nvSpPr>
        <p:spPr>
          <a:xfrm>
            <a:off x="285664" y="971832"/>
            <a:ext cx="2306231" cy="1477328"/>
          </a:xfrm>
          <a:prstGeom prst="rect">
            <a:avLst/>
          </a:prstGeom>
          <a:noFill/>
        </p:spPr>
        <p:txBody>
          <a:bodyPr wrap="square" rtlCol="0">
            <a:spAutoFit/>
          </a:bodyPr>
          <a:lstStyle/>
          <a:p>
            <a:r>
              <a:rPr kumimoji="1" lang="ja-JP" altLang="en-US" dirty="0"/>
              <a:t>メンバーごとに</a:t>
            </a:r>
            <a:endParaRPr kumimoji="1" lang="en-US" altLang="ja-JP" dirty="0"/>
          </a:p>
          <a:p>
            <a:r>
              <a:rPr kumimoji="1" lang="ja-JP" altLang="en-US" dirty="0"/>
              <a:t>「</a:t>
            </a:r>
            <a:r>
              <a:rPr kumimoji="1" lang="en-US" altLang="ja-JP" b="1" dirty="0"/>
              <a:t>1on1</a:t>
            </a:r>
            <a:r>
              <a:rPr kumimoji="1" lang="ja-JP" altLang="en-US" b="1" dirty="0"/>
              <a:t>履歴</a:t>
            </a:r>
            <a:r>
              <a:rPr kumimoji="1" lang="ja-JP" altLang="en-US" dirty="0"/>
              <a:t>」タブで、</a:t>
            </a:r>
            <a:endParaRPr kumimoji="1" lang="en-US" altLang="ja-JP" dirty="0"/>
          </a:p>
          <a:p>
            <a:r>
              <a:rPr kumimoji="1" lang="ja-JP" altLang="en-US" dirty="0"/>
              <a:t>過去実施した</a:t>
            </a:r>
            <a:r>
              <a:rPr kumimoji="1" lang="en-US" altLang="ja-JP" dirty="0"/>
              <a:t>1on1</a:t>
            </a:r>
            <a:r>
              <a:rPr kumimoji="1" lang="ja-JP" altLang="en-US" dirty="0"/>
              <a:t>のメモを確認できます。</a:t>
            </a:r>
            <a:endParaRPr kumimoji="1" lang="en-US" altLang="ja-JP" dirty="0"/>
          </a:p>
        </p:txBody>
      </p:sp>
      <p:sp>
        <p:nvSpPr>
          <p:cNvPr id="8" name="テキスト ボックス 7">
            <a:extLst>
              <a:ext uri="{FF2B5EF4-FFF2-40B4-BE49-F238E27FC236}">
                <a16:creationId xmlns:a16="http://schemas.microsoft.com/office/drawing/2014/main" id="{3F8D6E2D-BB7C-1286-2805-3241F2000C44}"/>
              </a:ext>
            </a:extLst>
          </p:cNvPr>
          <p:cNvSpPr txBox="1"/>
          <p:nvPr/>
        </p:nvSpPr>
        <p:spPr>
          <a:xfrm>
            <a:off x="285664" y="3162445"/>
            <a:ext cx="2306231" cy="1477328"/>
          </a:xfrm>
          <a:prstGeom prst="rect">
            <a:avLst/>
          </a:prstGeom>
          <a:noFill/>
        </p:spPr>
        <p:txBody>
          <a:bodyPr wrap="square" rtlCol="0">
            <a:spAutoFit/>
          </a:bodyPr>
          <a:lstStyle/>
          <a:p>
            <a:r>
              <a:rPr kumimoji="1" lang="ja-JP" altLang="en-US" dirty="0"/>
              <a:t>「</a:t>
            </a:r>
            <a:r>
              <a:rPr kumimoji="1" lang="en-US" altLang="ja-JP" dirty="0"/>
              <a:t>1on1</a:t>
            </a:r>
            <a:r>
              <a:rPr kumimoji="1" lang="ja-JP" altLang="en-US" dirty="0"/>
              <a:t>」メニュー＞「履歴」から、</a:t>
            </a:r>
            <a:br>
              <a:rPr kumimoji="1" lang="en-US" altLang="ja-JP" dirty="0"/>
            </a:br>
            <a:r>
              <a:rPr kumimoji="1" lang="ja-JP" altLang="en-US" dirty="0"/>
              <a:t>全員分のメモを一覧で確認することも</a:t>
            </a:r>
            <a:br>
              <a:rPr kumimoji="1" lang="en-US" altLang="ja-JP" dirty="0"/>
            </a:br>
            <a:r>
              <a:rPr kumimoji="1" lang="ja-JP" altLang="en-US" dirty="0"/>
              <a:t>できます。</a:t>
            </a:r>
            <a:endParaRPr kumimoji="1" lang="en-US" altLang="ja-JP" dirty="0"/>
          </a:p>
        </p:txBody>
      </p:sp>
      <p:sp>
        <p:nvSpPr>
          <p:cNvPr id="9" name="四角形: 角を丸くする 8">
            <a:extLst>
              <a:ext uri="{FF2B5EF4-FFF2-40B4-BE49-F238E27FC236}">
                <a16:creationId xmlns:a16="http://schemas.microsoft.com/office/drawing/2014/main" id="{6074FFE9-87F4-F5B3-A8DA-E96BCD38CA26}"/>
              </a:ext>
            </a:extLst>
          </p:cNvPr>
          <p:cNvSpPr/>
          <p:nvPr/>
        </p:nvSpPr>
        <p:spPr>
          <a:xfrm>
            <a:off x="475938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10" name="四角形: 角を丸くする 9">
            <a:extLst>
              <a:ext uri="{FF2B5EF4-FFF2-40B4-BE49-F238E27FC236}">
                <a16:creationId xmlns:a16="http://schemas.microsoft.com/office/drawing/2014/main" id="{FCD4E7DD-20F6-475E-3AF9-32870C819304}"/>
              </a:ext>
            </a:extLst>
          </p:cNvPr>
          <p:cNvSpPr/>
          <p:nvPr/>
        </p:nvSpPr>
        <p:spPr>
          <a:xfrm>
            <a:off x="696179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11" name="四角形: 角を丸くする 10">
            <a:extLst>
              <a:ext uri="{FF2B5EF4-FFF2-40B4-BE49-F238E27FC236}">
                <a16:creationId xmlns:a16="http://schemas.microsoft.com/office/drawing/2014/main" id="{0FBC05A3-8D2C-CF33-1451-20D898BE0C98}"/>
              </a:ext>
            </a:extLst>
          </p:cNvPr>
          <p:cNvSpPr/>
          <p:nvPr/>
        </p:nvSpPr>
        <p:spPr>
          <a:xfrm>
            <a:off x="531484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12" name="四角形: 角を丸くする 11">
            <a:extLst>
              <a:ext uri="{FF2B5EF4-FFF2-40B4-BE49-F238E27FC236}">
                <a16:creationId xmlns:a16="http://schemas.microsoft.com/office/drawing/2014/main" id="{CA4D0D12-5345-77F3-73DC-986A3AE6EB72}"/>
              </a:ext>
            </a:extLst>
          </p:cNvPr>
          <p:cNvSpPr/>
          <p:nvPr/>
        </p:nvSpPr>
        <p:spPr>
          <a:xfrm>
            <a:off x="587029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13" name="四角形: 角を丸くする 12">
            <a:extLst>
              <a:ext uri="{FF2B5EF4-FFF2-40B4-BE49-F238E27FC236}">
                <a16:creationId xmlns:a16="http://schemas.microsoft.com/office/drawing/2014/main" id="{9200B686-CE2C-014E-7CCB-332A699A78AD}"/>
              </a:ext>
            </a:extLst>
          </p:cNvPr>
          <p:cNvSpPr/>
          <p:nvPr/>
        </p:nvSpPr>
        <p:spPr>
          <a:xfrm>
            <a:off x="6425756"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14" name="四角形: 角を丸くする 13">
            <a:extLst>
              <a:ext uri="{FF2B5EF4-FFF2-40B4-BE49-F238E27FC236}">
                <a16:creationId xmlns:a16="http://schemas.microsoft.com/office/drawing/2014/main" id="{29DBA6A3-2AD7-82E9-303A-7EFA069FCE7B}"/>
              </a:ext>
            </a:extLst>
          </p:cNvPr>
          <p:cNvSpPr/>
          <p:nvPr/>
        </p:nvSpPr>
        <p:spPr>
          <a:xfrm>
            <a:off x="4759383"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15" name="四角形: 角を丸くする 14">
            <a:hlinkClick r:id="rId4"/>
            <a:extLst>
              <a:ext uri="{FF2B5EF4-FFF2-40B4-BE49-F238E27FC236}">
                <a16:creationId xmlns:a16="http://schemas.microsoft.com/office/drawing/2014/main" id="{4AE9F015-C2FA-B6A1-F4A5-782223366919}"/>
              </a:ext>
            </a:extLst>
          </p:cNvPr>
          <p:cNvSpPr/>
          <p:nvPr/>
        </p:nvSpPr>
        <p:spPr>
          <a:xfrm>
            <a:off x="116871" y="557285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250280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アンケート機能の使い方</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77737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2" name="テキスト ボックス 1">
            <a:extLst>
              <a:ext uri="{FF2B5EF4-FFF2-40B4-BE49-F238E27FC236}">
                <a16:creationId xmlns:a16="http://schemas.microsoft.com/office/drawing/2014/main" id="{FB80B9C1-E638-5179-E405-048E62C9E05A}"/>
              </a:ext>
            </a:extLst>
          </p:cNvPr>
          <p:cNvSpPr txBox="1"/>
          <p:nvPr/>
        </p:nvSpPr>
        <p:spPr>
          <a:xfrm>
            <a:off x="386392" y="793690"/>
            <a:ext cx="9072401" cy="1277273"/>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br>
              <a:rPr kumimoji="1" lang="en-US" altLang="ja-JP" dirty="0"/>
            </a:br>
            <a:r>
              <a:rPr kumimoji="1" lang="ja-JP" altLang="en-US" dirty="0"/>
              <a:t>スマートフォン・パソコンいずれからでも回答できます。</a:t>
            </a:r>
            <a:endParaRPr kumimoji="1" lang="en-US" altLang="ja-JP" dirty="0"/>
          </a:p>
          <a:p>
            <a:pPr algn="ctr">
              <a:spcBef>
                <a:spcPts val="600"/>
              </a:spcBef>
            </a:pPr>
            <a:r>
              <a:rPr kumimoji="1" lang="ja-JP" altLang="en-US" dirty="0"/>
              <a:t>パスワードは通知されず、</a:t>
            </a:r>
            <a:br>
              <a:rPr kumimoji="1" lang="en-US" altLang="ja-JP" dirty="0"/>
            </a:br>
            <a:r>
              <a:rPr kumimoji="1" lang="ja-JP" altLang="en-US" dirty="0"/>
              <a:t>初回ログインの場合は</a:t>
            </a:r>
            <a:r>
              <a:rPr kumimoji="1" lang="en-US" altLang="ja-JP" dirty="0"/>
              <a:t>URL</a:t>
            </a:r>
            <a:r>
              <a:rPr kumimoji="1" lang="ja-JP" altLang="en-US" dirty="0"/>
              <a:t>をクリックするとパスワードを設定する画面に遷移します。</a:t>
            </a:r>
          </a:p>
        </p:txBody>
      </p:sp>
      <p:sp>
        <p:nvSpPr>
          <p:cNvPr id="3" name="正方形/長方形 2">
            <a:extLst>
              <a:ext uri="{FF2B5EF4-FFF2-40B4-BE49-F238E27FC236}">
                <a16:creationId xmlns:a16="http://schemas.microsoft.com/office/drawing/2014/main" id="{0D3594B0-2437-2C48-126E-E40665436897}"/>
              </a:ext>
            </a:extLst>
          </p:cNvPr>
          <p:cNvSpPr/>
          <p:nvPr/>
        </p:nvSpPr>
        <p:spPr>
          <a:xfrm>
            <a:off x="1091469" y="2183616"/>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このアンケート（インサイズ）は、皆様のマネジメント支援を目的としています。</a:t>
            </a:r>
          </a:p>
          <a:p>
            <a:endParaRPr kumimoji="1" lang="ja-JP" altLang="en-US" sz="1000" dirty="0">
              <a:solidFill>
                <a:schemeClr val="tx1"/>
              </a:solidFill>
            </a:endParaRPr>
          </a:p>
          <a:p>
            <a:r>
              <a:rPr kumimoji="1" lang="ja-JP" altLang="en-US" sz="1000" dirty="0">
                <a:solidFill>
                  <a:schemeClr val="tx1"/>
                </a:solidFill>
              </a:rPr>
              <a:t>上司の皆様にはメンバーの日常の仕事ぶりについて回答いただきます。</a:t>
            </a:r>
          </a:p>
          <a:p>
            <a:r>
              <a:rPr kumimoji="1" lang="ja-JP" altLang="en-US" sz="1000" dirty="0">
                <a:solidFill>
                  <a:schemeClr val="tx1"/>
                </a:solidFill>
              </a:rPr>
              <a:t>メンバーには、自身の心のコンディションについて回答してもらいます。</a:t>
            </a:r>
          </a:p>
          <a:p>
            <a:r>
              <a:rPr kumimoji="1" lang="ja-JP" altLang="en-US" sz="1000" dirty="0">
                <a:solidFill>
                  <a:schemeClr val="tx1"/>
                </a:solidFill>
              </a:rPr>
              <a:t>回答期間終了後、メンバーのコンディションやタイプに応じたマネジメントのヒントが配信されます。</a:t>
            </a:r>
          </a:p>
          <a:p>
            <a:r>
              <a:rPr kumimoji="1" lang="ja-JP" altLang="en-US" sz="1000" dirty="0">
                <a:solidFill>
                  <a:schemeClr val="tx1"/>
                </a:solidFill>
              </a:rPr>
              <a:t>人事からの支援の検討材料としても活用いたしますので、率直にご回答ください。</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上記の</a:t>
            </a:r>
            <a:r>
              <a:rPr kumimoji="1" lang="en-US" altLang="ja-JP" sz="1000" dirty="0">
                <a:solidFill>
                  <a:schemeClr val="tx1"/>
                </a:solidFill>
              </a:rPr>
              <a:t>URL</a:t>
            </a:r>
            <a:r>
              <a:rPr kumimoji="1" lang="ja-JP" altLang="en-US" sz="1000" dirty="0">
                <a:solidFill>
                  <a:schemeClr val="tx1"/>
                </a:solidFill>
              </a:rPr>
              <a:t>が期限切れになった場合は、以下の</a:t>
            </a:r>
            <a:r>
              <a:rPr kumimoji="1" lang="en-US" altLang="ja-JP" sz="1000" dirty="0">
                <a:solidFill>
                  <a:schemeClr val="tx1"/>
                </a:solidFill>
              </a:rPr>
              <a:t>URL</a:t>
            </a:r>
            <a:r>
              <a:rPr kumimoji="1" lang="ja-JP" altLang="en-US" sz="1000" dirty="0">
                <a:solidFill>
                  <a:schemeClr val="tx1"/>
                </a:solidFill>
              </a:rPr>
              <a:t>からログイン画面にアクセスして、</a:t>
            </a:r>
          </a:p>
          <a:p>
            <a:r>
              <a:rPr kumimoji="1" lang="ja-JP" altLang="en-US" sz="1000" dirty="0">
                <a:solidFill>
                  <a:schemeClr val="tx1"/>
                </a:solidFill>
              </a:rPr>
              <a:t>「パスワードがわからない方はこちら」からパスワードリセットを行ってください。　</a:t>
            </a:r>
          </a:p>
          <a:p>
            <a:r>
              <a:rPr kumimoji="1" lang="ja-JP" altLang="en-US" sz="1000" dirty="0">
                <a:solidFill>
                  <a:schemeClr val="tx1"/>
                </a:solidFill>
              </a:rPr>
              <a:t>ログイン</a:t>
            </a:r>
            <a:r>
              <a:rPr kumimoji="1" lang="en-US" altLang="ja-JP" sz="1000" dirty="0">
                <a:solidFill>
                  <a:schemeClr val="tx1"/>
                </a:solidFill>
              </a:rPr>
              <a:t>URL</a:t>
            </a:r>
            <a:r>
              <a:rPr kumimoji="1" lang="ja-JP" altLang="en-US" sz="1000" dirty="0">
                <a:solidFill>
                  <a:schemeClr val="tx1"/>
                </a:solidFill>
              </a:rPr>
              <a:t>： </a:t>
            </a:r>
            <a:r>
              <a:rPr kumimoji="1" lang="en-US" altLang="ja-JP" sz="1000" dirty="0">
                <a:solidFill>
                  <a:schemeClr val="tx1"/>
                </a:solidFill>
              </a:rPr>
              <a:t>https://recruit-insides.net/sign_in</a:t>
            </a:r>
          </a:p>
        </p:txBody>
      </p:sp>
      <p:sp>
        <p:nvSpPr>
          <p:cNvPr id="5" name="正方形/長方形 4">
            <a:extLst>
              <a:ext uri="{FF2B5EF4-FFF2-40B4-BE49-F238E27FC236}">
                <a16:creationId xmlns:a16="http://schemas.microsoft.com/office/drawing/2014/main" id="{74CE6327-3F5C-21E8-9737-9241825D3BC8}"/>
              </a:ext>
            </a:extLst>
          </p:cNvPr>
          <p:cNvSpPr/>
          <p:nvPr/>
        </p:nvSpPr>
        <p:spPr>
          <a:xfrm>
            <a:off x="1091469" y="4305744"/>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85CE1DF-9EC1-FC61-2757-F7E5B95F3A0A}"/>
              </a:ext>
            </a:extLst>
          </p:cNvPr>
          <p:cNvSpPr/>
          <p:nvPr/>
        </p:nvSpPr>
        <p:spPr>
          <a:xfrm>
            <a:off x="6709986" y="6052903"/>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8" name="四角形: 角を丸くする 7">
            <a:extLst>
              <a:ext uri="{FF2B5EF4-FFF2-40B4-BE49-F238E27FC236}">
                <a16:creationId xmlns:a16="http://schemas.microsoft.com/office/drawing/2014/main" id="{360318B3-2BAD-9EDE-E548-342F682BA779}"/>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9" name="四角形: 角を丸くする 8">
            <a:extLst>
              <a:ext uri="{FF2B5EF4-FFF2-40B4-BE49-F238E27FC236}">
                <a16:creationId xmlns:a16="http://schemas.microsoft.com/office/drawing/2014/main" id="{8001B970-458F-2AD2-403A-3C69AB932FCB}"/>
              </a:ext>
            </a:extLst>
          </p:cNvPr>
          <p:cNvSpPr/>
          <p:nvPr/>
        </p:nvSpPr>
        <p:spPr>
          <a:xfrm>
            <a:off x="6943417"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0" name="四角形: 角を丸くする 9">
            <a:extLst>
              <a:ext uri="{FF2B5EF4-FFF2-40B4-BE49-F238E27FC236}">
                <a16:creationId xmlns:a16="http://schemas.microsoft.com/office/drawing/2014/main" id="{DF0AEDDB-F04B-AAA1-9AD8-DA7876FBC5C8}"/>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1" name="四角形: 角を丸くする 10">
            <a:extLst>
              <a:ext uri="{FF2B5EF4-FFF2-40B4-BE49-F238E27FC236}">
                <a16:creationId xmlns:a16="http://schemas.microsoft.com/office/drawing/2014/main" id="{FAD71BE3-E610-24A9-F3DD-C50C02E017C0}"/>
              </a:ext>
            </a:extLst>
          </p:cNvPr>
          <p:cNvSpPr/>
          <p:nvPr/>
        </p:nvSpPr>
        <p:spPr>
          <a:xfrm>
            <a:off x="7524404"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4" name="四角形: 角を丸くする 13">
            <a:hlinkClick r:id="rId4"/>
            <a:extLst>
              <a:ext uri="{FF2B5EF4-FFF2-40B4-BE49-F238E27FC236}">
                <a16:creationId xmlns:a16="http://schemas.microsoft.com/office/drawing/2014/main" id="{C30E8EEE-233E-92FF-3EEC-0E7941FF9B6B}"/>
              </a:ext>
            </a:extLst>
          </p:cNvPr>
          <p:cNvSpPr/>
          <p:nvPr/>
        </p:nvSpPr>
        <p:spPr>
          <a:xfrm>
            <a:off x="6709986" y="5240375"/>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79456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pic>
        <p:nvPicPr>
          <p:cNvPr id="2" name="Picture 2">
            <a:extLst>
              <a:ext uri="{FF2B5EF4-FFF2-40B4-BE49-F238E27FC236}">
                <a16:creationId xmlns:a16="http://schemas.microsoft.com/office/drawing/2014/main" id="{C4508FD7-B0AC-89A9-B6DA-33E327F19B7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13880" y="1952611"/>
            <a:ext cx="8478240" cy="4277148"/>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EBF3149-6E3D-1E0F-7391-54241EC239D8}"/>
              </a:ext>
            </a:extLst>
          </p:cNvPr>
          <p:cNvSpPr txBox="1"/>
          <p:nvPr/>
        </p:nvSpPr>
        <p:spPr>
          <a:xfrm>
            <a:off x="607955" y="778215"/>
            <a:ext cx="8943907" cy="1077218"/>
          </a:xfrm>
          <a:prstGeom prst="rect">
            <a:avLst/>
          </a:prstGeom>
          <a:noFill/>
        </p:spPr>
        <p:txBody>
          <a:bodyPr wrap="square" rtlCol="0">
            <a:spAutoFit/>
          </a:bodyPr>
          <a:lstStyle/>
          <a:p>
            <a:pPr algn="ctr">
              <a:spcBef>
                <a:spcPts val="600"/>
              </a:spcBef>
            </a:pPr>
            <a:r>
              <a:rPr kumimoji="1" lang="ja-JP" altLang="en-US" dirty="0"/>
              <a:t>画面の指示にしたがってご回答ください。下記</a:t>
            </a:r>
            <a:r>
              <a:rPr kumimoji="1" lang="en-US" altLang="ja-JP" dirty="0"/>
              <a:t>2</a:t>
            </a:r>
            <a:r>
              <a:rPr kumimoji="1" lang="ja-JP" altLang="en-US" dirty="0"/>
              <a:t>種類の設問が表示されます。</a:t>
            </a:r>
            <a:endParaRPr kumimoji="1" lang="en-US" altLang="ja-JP" dirty="0"/>
          </a:p>
          <a:p>
            <a:pPr algn="ctr">
              <a:spcBef>
                <a:spcPts val="600"/>
              </a:spcBef>
            </a:pPr>
            <a:r>
              <a:rPr kumimoji="1" lang="ja-JP" altLang="en-US" dirty="0"/>
              <a:t>①（初回のみ）あなた自身の仕事の進め方のタイプに関する質問（</a:t>
            </a:r>
            <a:r>
              <a:rPr kumimoji="1" lang="en-US" altLang="ja-JP" dirty="0"/>
              <a:t>6</a:t>
            </a:r>
            <a:r>
              <a:rPr kumimoji="1" lang="ja-JP" altLang="en-US" dirty="0"/>
              <a:t>問）</a:t>
            </a:r>
            <a:endParaRPr kumimoji="1" lang="en-US" altLang="ja-JP" dirty="0"/>
          </a:p>
          <a:p>
            <a:pPr algn="ctr">
              <a:spcBef>
                <a:spcPts val="600"/>
              </a:spcBef>
            </a:pPr>
            <a:r>
              <a:rPr kumimoji="1" lang="ja-JP" altLang="en-US" dirty="0"/>
              <a:t>②メンバーの仕事ぶりを問う質問（メンバー</a:t>
            </a:r>
            <a:r>
              <a:rPr kumimoji="1" lang="en-US" altLang="ja-JP" dirty="0"/>
              <a:t>1</a:t>
            </a:r>
            <a:r>
              <a:rPr kumimoji="1" lang="ja-JP" altLang="en-US" dirty="0"/>
              <a:t>名あたり</a:t>
            </a:r>
            <a:r>
              <a:rPr kumimoji="1" lang="en-US" altLang="ja-JP" dirty="0"/>
              <a:t>1</a:t>
            </a:r>
            <a:r>
              <a:rPr kumimoji="1" lang="ja-JP" altLang="en-US" dirty="0"/>
              <a:t>問）</a:t>
            </a:r>
            <a:endParaRPr kumimoji="1" lang="en-US" altLang="ja-JP" dirty="0"/>
          </a:p>
        </p:txBody>
      </p:sp>
      <p:sp>
        <p:nvSpPr>
          <p:cNvPr id="5" name="四角形: 角を丸くする 4">
            <a:extLst>
              <a:ext uri="{FF2B5EF4-FFF2-40B4-BE49-F238E27FC236}">
                <a16:creationId xmlns:a16="http://schemas.microsoft.com/office/drawing/2014/main" id="{60C6D79D-4E3E-A7A5-6113-1E9B992BC7E6}"/>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6" name="四角形: 角を丸くする 5">
            <a:extLst>
              <a:ext uri="{FF2B5EF4-FFF2-40B4-BE49-F238E27FC236}">
                <a16:creationId xmlns:a16="http://schemas.microsoft.com/office/drawing/2014/main" id="{7D65E43B-3AC5-D2B7-D464-636A37CF0EFC}"/>
              </a:ext>
            </a:extLst>
          </p:cNvPr>
          <p:cNvSpPr/>
          <p:nvPr/>
        </p:nvSpPr>
        <p:spPr>
          <a:xfrm>
            <a:off x="6943417"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7" name="四角形: 角を丸くする 6">
            <a:extLst>
              <a:ext uri="{FF2B5EF4-FFF2-40B4-BE49-F238E27FC236}">
                <a16:creationId xmlns:a16="http://schemas.microsoft.com/office/drawing/2014/main" id="{8944208E-AA3A-4670-DFB8-DA87939D08B1}"/>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8" name="四角形: 角を丸くする 7">
            <a:extLst>
              <a:ext uri="{FF2B5EF4-FFF2-40B4-BE49-F238E27FC236}">
                <a16:creationId xmlns:a16="http://schemas.microsoft.com/office/drawing/2014/main" id="{A3E9785E-7782-D771-E685-E0C215FD7364}"/>
              </a:ext>
            </a:extLst>
          </p:cNvPr>
          <p:cNvSpPr/>
          <p:nvPr/>
        </p:nvSpPr>
        <p:spPr>
          <a:xfrm>
            <a:off x="7524404"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790089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インサイズの基本的な活用ステップ</a:t>
            </a:r>
          </a:p>
        </p:txBody>
      </p:sp>
      <p:pic>
        <p:nvPicPr>
          <p:cNvPr id="18" name="図 17">
            <a:extLst>
              <a:ext uri="{FF2B5EF4-FFF2-40B4-BE49-F238E27FC236}">
                <a16:creationId xmlns:a16="http://schemas.microsoft.com/office/drawing/2014/main" id="{911B5B51-B30D-CF48-82CB-46A22A0DBB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2814" y="3778110"/>
            <a:ext cx="2296826" cy="1722620"/>
          </a:xfrm>
          <a:prstGeom prst="rect">
            <a:avLst/>
          </a:prstGeom>
        </p:spPr>
      </p:pic>
      <p:pic>
        <p:nvPicPr>
          <p:cNvPr id="13" name="図 12">
            <a:extLst>
              <a:ext uri="{FF2B5EF4-FFF2-40B4-BE49-F238E27FC236}">
                <a16:creationId xmlns:a16="http://schemas.microsoft.com/office/drawing/2014/main" id="{559BB93B-1FE5-1D53-4645-8A6C37099D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4889" y="3727791"/>
            <a:ext cx="2431011" cy="1823258"/>
          </a:xfrm>
          <a:prstGeom prst="rect">
            <a:avLst/>
          </a:prstGeom>
        </p:spPr>
      </p:pic>
      <p:pic>
        <p:nvPicPr>
          <p:cNvPr id="9" name="図 8">
            <a:extLst>
              <a:ext uri="{FF2B5EF4-FFF2-40B4-BE49-F238E27FC236}">
                <a16:creationId xmlns:a16="http://schemas.microsoft.com/office/drawing/2014/main" id="{078EABA5-5398-8837-D854-CB636956DAB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5223"/>
          <a:stretch/>
        </p:blipFill>
        <p:spPr>
          <a:xfrm flipH="1">
            <a:off x="6969197" y="3910815"/>
            <a:ext cx="2084724" cy="1457210"/>
          </a:xfrm>
          <a:prstGeom prst="rect">
            <a:avLst/>
          </a:prstGeom>
        </p:spPr>
      </p:pic>
      <p:sp>
        <p:nvSpPr>
          <p:cNvPr id="22" name="テキスト ボックス 21">
            <a:extLst>
              <a:ext uri="{FF2B5EF4-FFF2-40B4-BE49-F238E27FC236}">
                <a16:creationId xmlns:a16="http://schemas.microsoft.com/office/drawing/2014/main" id="{DF9F3092-1D27-9297-AFD2-F61A92660B9A}"/>
              </a:ext>
            </a:extLst>
          </p:cNvPr>
          <p:cNvSpPr txBox="1"/>
          <p:nvPr/>
        </p:nvSpPr>
        <p:spPr>
          <a:xfrm>
            <a:off x="654388" y="932877"/>
            <a:ext cx="8597225" cy="800219"/>
          </a:xfrm>
          <a:prstGeom prst="rect">
            <a:avLst/>
          </a:prstGeom>
          <a:noFill/>
        </p:spPr>
        <p:txBody>
          <a:bodyPr wrap="none" rtlCol="0">
            <a:spAutoFit/>
          </a:bodyPr>
          <a:lstStyle/>
          <a:p>
            <a:pPr algn="ctr">
              <a:spcBef>
                <a:spcPts val="600"/>
              </a:spcBef>
            </a:pPr>
            <a:r>
              <a:rPr kumimoji="1" lang="ja-JP" altLang="en-US" dirty="0"/>
              <a:t>インサイズの結果が出たら、</a:t>
            </a:r>
            <a:br>
              <a:rPr kumimoji="1" lang="en-US" altLang="ja-JP" dirty="0"/>
            </a:br>
            <a:r>
              <a:rPr kumimoji="1" lang="ja-JP" altLang="en-US" sz="2800" b="1" dirty="0">
                <a:solidFill>
                  <a:schemeClr val="accent5"/>
                </a:solidFill>
              </a:rPr>
              <a:t>結果のご確認＆タイムリーなフォロー</a:t>
            </a:r>
            <a:r>
              <a:rPr kumimoji="1" lang="ja-JP" altLang="en-US" dirty="0"/>
              <a:t>をお願いいたします。</a:t>
            </a:r>
          </a:p>
        </p:txBody>
      </p:sp>
      <p:sp>
        <p:nvSpPr>
          <p:cNvPr id="23" name="矢印: 五方向 22">
            <a:extLst>
              <a:ext uri="{FF2B5EF4-FFF2-40B4-BE49-F238E27FC236}">
                <a16:creationId xmlns:a16="http://schemas.microsoft.com/office/drawing/2014/main" id="{364D4029-0901-920A-5E3E-2AE1CBE740C1}"/>
              </a:ext>
            </a:extLst>
          </p:cNvPr>
          <p:cNvSpPr/>
          <p:nvPr/>
        </p:nvSpPr>
        <p:spPr>
          <a:xfrm>
            <a:off x="6039393" y="2505816"/>
            <a:ext cx="3600000" cy="1011087"/>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ja-JP" altLang="en-US" b="1" dirty="0">
                <a:solidFill>
                  <a:schemeClr val="bg2"/>
                </a:solidFill>
                <a:latin typeface="+mn-ea"/>
              </a:rPr>
              <a:t>結果をもとに</a:t>
            </a:r>
            <a:br>
              <a:rPr lang="en-US" altLang="ja-JP" b="1" dirty="0">
                <a:solidFill>
                  <a:schemeClr val="bg2"/>
                </a:solidFill>
                <a:latin typeface="+mn-ea"/>
              </a:rPr>
            </a:br>
            <a:r>
              <a:rPr lang="ja-JP" altLang="en-US" b="1" dirty="0">
                <a:solidFill>
                  <a:schemeClr val="bg2"/>
                </a:solidFill>
                <a:latin typeface="+mn-ea"/>
              </a:rPr>
              <a:t>メンバーと対話</a:t>
            </a:r>
            <a:endParaRPr lang="en-US" altLang="ja-JP" b="1" dirty="0">
              <a:solidFill>
                <a:schemeClr val="bg2"/>
              </a:solidFill>
              <a:latin typeface="+mn-ea"/>
            </a:endParaRPr>
          </a:p>
        </p:txBody>
      </p:sp>
      <p:sp>
        <p:nvSpPr>
          <p:cNvPr id="24" name="矢印: 五方向 23">
            <a:extLst>
              <a:ext uri="{FF2B5EF4-FFF2-40B4-BE49-F238E27FC236}">
                <a16:creationId xmlns:a16="http://schemas.microsoft.com/office/drawing/2014/main" id="{E6B8F0B7-140D-4725-F3BE-A9E3084E70F7}"/>
              </a:ext>
            </a:extLst>
          </p:cNvPr>
          <p:cNvSpPr/>
          <p:nvPr/>
        </p:nvSpPr>
        <p:spPr>
          <a:xfrm>
            <a:off x="3333000" y="2505816"/>
            <a:ext cx="3048065" cy="1011091"/>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メンバーに声掛け・</a:t>
            </a:r>
            <a:br>
              <a:rPr lang="en-US" altLang="ja-JP" b="1" dirty="0">
                <a:solidFill>
                  <a:schemeClr val="bg2"/>
                </a:solidFill>
                <a:latin typeface="+mn-ea"/>
              </a:rPr>
            </a:br>
            <a:r>
              <a:rPr lang="en-US" altLang="ja-JP" b="1" dirty="0">
                <a:solidFill>
                  <a:schemeClr val="bg2"/>
                </a:solidFill>
                <a:latin typeface="+mn-ea"/>
              </a:rPr>
              <a:t>1on1</a:t>
            </a:r>
            <a:r>
              <a:rPr lang="ja-JP" altLang="en-US" b="1" dirty="0">
                <a:solidFill>
                  <a:schemeClr val="bg2"/>
                </a:solidFill>
                <a:latin typeface="+mn-ea"/>
              </a:rPr>
              <a:t>の設定</a:t>
            </a:r>
            <a:endParaRPr lang="en-US" altLang="ja-JP" dirty="0">
              <a:solidFill>
                <a:schemeClr val="bg2"/>
              </a:solidFill>
              <a:latin typeface="+mn-ea"/>
            </a:endParaRPr>
          </a:p>
        </p:txBody>
      </p:sp>
      <p:sp>
        <p:nvSpPr>
          <p:cNvPr id="25" name="矢印: 五方向 24">
            <a:extLst>
              <a:ext uri="{FF2B5EF4-FFF2-40B4-BE49-F238E27FC236}">
                <a16:creationId xmlns:a16="http://schemas.microsoft.com/office/drawing/2014/main" id="{248132D7-EC64-EC2E-1B2A-E02C0A8741B8}"/>
              </a:ext>
            </a:extLst>
          </p:cNvPr>
          <p:cNvSpPr/>
          <p:nvPr/>
        </p:nvSpPr>
        <p:spPr>
          <a:xfrm>
            <a:off x="324000" y="2505812"/>
            <a:ext cx="3280973" cy="1011092"/>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solidFill>
                <a:latin typeface="+mn-ea"/>
              </a:rPr>
              <a:t>すぐに結果を確認</a:t>
            </a:r>
            <a:endParaRPr lang="en-US" altLang="ja-JP" b="1" dirty="0">
              <a:solidFill>
                <a:schemeClr val="bg2"/>
              </a:solidFill>
              <a:latin typeface="+mn-ea"/>
            </a:endParaRPr>
          </a:p>
        </p:txBody>
      </p:sp>
      <p:sp>
        <p:nvSpPr>
          <p:cNvPr id="26" name="正方形/長方形 25">
            <a:extLst>
              <a:ext uri="{FF2B5EF4-FFF2-40B4-BE49-F238E27FC236}">
                <a16:creationId xmlns:a16="http://schemas.microsoft.com/office/drawing/2014/main" id="{3811D531-211B-EDCA-1A12-6723C3682860}"/>
              </a:ext>
            </a:extLst>
          </p:cNvPr>
          <p:cNvSpPr/>
          <p:nvPr/>
        </p:nvSpPr>
        <p:spPr>
          <a:xfrm>
            <a:off x="3371143" y="204414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27" name="正方形/長方形 26">
            <a:extLst>
              <a:ext uri="{FF2B5EF4-FFF2-40B4-BE49-F238E27FC236}">
                <a16:creationId xmlns:a16="http://schemas.microsoft.com/office/drawing/2014/main" id="{B99869F0-75F8-31F7-15F7-B9162590F4E5}"/>
              </a:ext>
            </a:extLst>
          </p:cNvPr>
          <p:cNvSpPr/>
          <p:nvPr/>
        </p:nvSpPr>
        <p:spPr>
          <a:xfrm>
            <a:off x="313875" y="204542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28" name="正方形/長方形 27">
            <a:extLst>
              <a:ext uri="{FF2B5EF4-FFF2-40B4-BE49-F238E27FC236}">
                <a16:creationId xmlns:a16="http://schemas.microsoft.com/office/drawing/2014/main" id="{D59995EE-4F36-097D-F6F7-BF69770F74B2}"/>
              </a:ext>
            </a:extLst>
          </p:cNvPr>
          <p:cNvSpPr/>
          <p:nvPr/>
        </p:nvSpPr>
        <p:spPr>
          <a:xfrm>
            <a:off x="6182604" y="204414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sp>
        <p:nvSpPr>
          <p:cNvPr id="2" name="四角形: 角を丸くする 1">
            <a:extLst>
              <a:ext uri="{FF2B5EF4-FFF2-40B4-BE49-F238E27FC236}">
                <a16:creationId xmlns:a16="http://schemas.microsoft.com/office/drawing/2014/main" id="{75D7EB0B-D952-1EB4-5028-C98CD19BA480}"/>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3" name="四角形: 角を丸くする 2">
            <a:extLst>
              <a:ext uri="{FF2B5EF4-FFF2-40B4-BE49-F238E27FC236}">
                <a16:creationId xmlns:a16="http://schemas.microsoft.com/office/drawing/2014/main" id="{95FE9E77-3EE8-DF33-6B90-FD3E5517A8C6}"/>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5" name="四角形: 角を丸くする 4">
            <a:extLst>
              <a:ext uri="{FF2B5EF4-FFF2-40B4-BE49-F238E27FC236}">
                <a16:creationId xmlns:a16="http://schemas.microsoft.com/office/drawing/2014/main" id="{537CE626-FC56-D8F5-A4C2-949FA2C447AD}"/>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6" name="四角形: 角を丸くする 5">
            <a:extLst>
              <a:ext uri="{FF2B5EF4-FFF2-40B4-BE49-F238E27FC236}">
                <a16:creationId xmlns:a16="http://schemas.microsoft.com/office/drawing/2014/main" id="{D2DBAD6E-E35B-7D07-E1D7-E3986FAF3D22}"/>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1131599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タイムリーな対話が必要な理由</a:t>
            </a:r>
          </a:p>
        </p:txBody>
      </p:sp>
      <p:sp>
        <p:nvSpPr>
          <p:cNvPr id="22" name="テキスト ボックス 21">
            <a:extLst>
              <a:ext uri="{FF2B5EF4-FFF2-40B4-BE49-F238E27FC236}">
                <a16:creationId xmlns:a16="http://schemas.microsoft.com/office/drawing/2014/main" id="{DF9F3092-1D27-9297-AFD2-F61A92660B9A}"/>
              </a:ext>
            </a:extLst>
          </p:cNvPr>
          <p:cNvSpPr txBox="1"/>
          <p:nvPr/>
        </p:nvSpPr>
        <p:spPr>
          <a:xfrm>
            <a:off x="821105" y="833273"/>
            <a:ext cx="8263801" cy="1277273"/>
          </a:xfrm>
          <a:prstGeom prst="rect">
            <a:avLst/>
          </a:prstGeom>
          <a:noFill/>
        </p:spPr>
        <p:txBody>
          <a:bodyPr wrap="none" rtlCol="0">
            <a:spAutoFit/>
          </a:bodyPr>
          <a:lstStyle/>
          <a:p>
            <a:pPr algn="ctr">
              <a:spcBef>
                <a:spcPts val="600"/>
              </a:spcBef>
            </a:pPr>
            <a:r>
              <a:rPr kumimoji="1" lang="ja-JP" altLang="en-US" dirty="0"/>
              <a:t>タイムリーな声掛けにより、「</a:t>
            </a:r>
            <a:r>
              <a:rPr kumimoji="1" lang="ja-JP" altLang="en-US" b="1" dirty="0"/>
              <a:t>気にかけてもらえている</a:t>
            </a:r>
            <a:r>
              <a:rPr kumimoji="1" lang="ja-JP" altLang="en-US" dirty="0"/>
              <a:t>」ことが伝わります。</a:t>
            </a:r>
            <a:br>
              <a:rPr kumimoji="1" lang="en-US" altLang="ja-JP" dirty="0"/>
            </a:br>
            <a:r>
              <a:rPr kumimoji="1" lang="ja-JP" altLang="en-US" dirty="0"/>
              <a:t>その後の改善率が</a:t>
            </a:r>
            <a:r>
              <a:rPr kumimoji="1" lang="en-US" altLang="ja-JP" dirty="0"/>
              <a:t>40%</a:t>
            </a:r>
            <a:r>
              <a:rPr kumimoji="1" lang="ja-JP" altLang="en-US" dirty="0"/>
              <a:t>以上も変わった他社例もあるそうです。</a:t>
            </a:r>
            <a:endParaRPr kumimoji="1" lang="en-US" altLang="ja-JP" dirty="0"/>
          </a:p>
          <a:p>
            <a:pPr algn="ctr">
              <a:spcBef>
                <a:spcPts val="600"/>
              </a:spcBef>
            </a:pPr>
            <a:r>
              <a:rPr kumimoji="1" lang="ja-JP" altLang="en-US" dirty="0"/>
              <a:t>対話により、メンバーへの見立てと現実をすり合わせることで、</a:t>
            </a:r>
            <a:br>
              <a:rPr kumimoji="1" lang="en-US" altLang="ja-JP" dirty="0"/>
            </a:br>
            <a:r>
              <a:rPr kumimoji="1" lang="ja-JP" altLang="en-US" dirty="0"/>
              <a:t>「</a:t>
            </a:r>
            <a:r>
              <a:rPr kumimoji="1" lang="ja-JP" altLang="en-US" b="1" dirty="0"/>
              <a:t>わかってもらえている</a:t>
            </a:r>
            <a:r>
              <a:rPr kumimoji="1" lang="ja-JP" altLang="en-US" dirty="0"/>
              <a:t>」という安心感の醸成・負担感の解消に繋がります。</a:t>
            </a:r>
            <a:endParaRPr kumimoji="1" lang="en-US" altLang="ja-JP" dirty="0"/>
          </a:p>
        </p:txBody>
      </p:sp>
      <p:pic>
        <p:nvPicPr>
          <p:cNvPr id="2" name="図 1">
            <a:extLst>
              <a:ext uri="{FF2B5EF4-FFF2-40B4-BE49-F238E27FC236}">
                <a16:creationId xmlns:a16="http://schemas.microsoft.com/office/drawing/2014/main" id="{63E01251-5A83-EE4C-EA6B-015908CF1C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223"/>
          <a:stretch/>
        </p:blipFill>
        <p:spPr>
          <a:xfrm flipH="1">
            <a:off x="1147297" y="4542852"/>
            <a:ext cx="2589244" cy="1809867"/>
          </a:xfrm>
          <a:prstGeom prst="rect">
            <a:avLst/>
          </a:prstGeom>
        </p:spPr>
      </p:pic>
      <p:sp>
        <p:nvSpPr>
          <p:cNvPr id="3" name="四角形: 角を丸くする 2">
            <a:extLst>
              <a:ext uri="{FF2B5EF4-FFF2-40B4-BE49-F238E27FC236}">
                <a16:creationId xmlns:a16="http://schemas.microsoft.com/office/drawing/2014/main" id="{2C00B632-E82D-5225-7916-A58B81F569F7}"/>
              </a:ext>
            </a:extLst>
          </p:cNvPr>
          <p:cNvSpPr/>
          <p:nvPr/>
        </p:nvSpPr>
        <p:spPr>
          <a:xfrm>
            <a:off x="388128" y="2223065"/>
            <a:ext cx="4302284" cy="350401"/>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
        <p:nvSpPr>
          <p:cNvPr id="5" name="吹き出し: 角を丸めた四角形 4">
            <a:extLst>
              <a:ext uri="{FF2B5EF4-FFF2-40B4-BE49-F238E27FC236}">
                <a16:creationId xmlns:a16="http://schemas.microsoft.com/office/drawing/2014/main" id="{E356D76A-00F8-8605-E1C0-932FC3B2AFF3}"/>
              </a:ext>
            </a:extLst>
          </p:cNvPr>
          <p:cNvSpPr/>
          <p:nvPr/>
        </p:nvSpPr>
        <p:spPr>
          <a:xfrm>
            <a:off x="388127"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◯◯が一番負担になっていると思っているんだけど、実際はどう？</a:t>
            </a:r>
            <a:endParaRPr kumimoji="1" lang="en-US" altLang="ja-JP" sz="1100" b="1" dirty="0">
              <a:solidFill>
                <a:schemeClr val="tx1"/>
              </a:solidFill>
            </a:endParaRPr>
          </a:p>
        </p:txBody>
      </p:sp>
      <p:sp>
        <p:nvSpPr>
          <p:cNvPr id="7" name="吹き出し: 角を丸めた四角形 6">
            <a:extLst>
              <a:ext uri="{FF2B5EF4-FFF2-40B4-BE49-F238E27FC236}">
                <a16:creationId xmlns:a16="http://schemas.microsoft.com/office/drawing/2014/main" id="{99F6D9D7-4A06-1EE0-8AB1-0ADDFF8993DA}"/>
              </a:ext>
            </a:extLst>
          </p:cNvPr>
          <p:cNvSpPr/>
          <p:nvPr/>
        </p:nvSpPr>
        <p:spPr>
          <a:xfrm>
            <a:off x="2569810"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まさにそうです！</a:t>
            </a:r>
            <a:endParaRPr kumimoji="1" lang="en-US" altLang="ja-JP" sz="1100" b="1" dirty="0">
              <a:solidFill>
                <a:schemeClr val="tx1"/>
              </a:solidFill>
            </a:endParaRPr>
          </a:p>
          <a:p>
            <a:pPr algn="ctr"/>
            <a:r>
              <a:rPr kumimoji="1" lang="ja-JP" altLang="en-US" sz="1100" b="1" dirty="0">
                <a:solidFill>
                  <a:schemeClr val="tx1"/>
                </a:solidFill>
              </a:rPr>
              <a:t>他にも実はこんなことが</a:t>
            </a:r>
            <a:r>
              <a:rPr kumimoji="1" lang="en-US" altLang="ja-JP" sz="1100" b="1" dirty="0">
                <a:solidFill>
                  <a:schemeClr val="tx1"/>
                </a:solidFill>
              </a:rPr>
              <a:t>…</a:t>
            </a:r>
          </a:p>
          <a:p>
            <a:pPr algn="ctr"/>
            <a:r>
              <a:rPr kumimoji="1" lang="ja-JP" altLang="en-US" sz="1100" b="1" dirty="0">
                <a:solidFill>
                  <a:schemeClr val="tx1"/>
                </a:solidFill>
              </a:rPr>
              <a:t>（わかってくれていたんだ</a:t>
            </a:r>
            <a:r>
              <a:rPr kumimoji="1" lang="en-US" altLang="ja-JP" sz="1100" b="1" dirty="0">
                <a:solidFill>
                  <a:schemeClr val="tx1"/>
                </a:solidFill>
              </a:rPr>
              <a:t>…</a:t>
            </a:r>
            <a:r>
              <a:rPr kumimoji="1" lang="ja-JP" altLang="en-US" sz="1100" b="1" dirty="0">
                <a:solidFill>
                  <a:schemeClr val="tx1"/>
                </a:solidFill>
              </a:rPr>
              <a:t>業務は減らせないけど、なんとか頑張ろう）</a:t>
            </a:r>
            <a:endParaRPr kumimoji="1" lang="en-US" altLang="ja-JP" sz="1100" b="1" dirty="0">
              <a:solidFill>
                <a:schemeClr val="tx1"/>
              </a:solidFill>
            </a:endParaRPr>
          </a:p>
        </p:txBody>
      </p:sp>
      <p:grpSp>
        <p:nvGrpSpPr>
          <p:cNvPr id="11" name="グループ化 10">
            <a:extLst>
              <a:ext uri="{FF2B5EF4-FFF2-40B4-BE49-F238E27FC236}">
                <a16:creationId xmlns:a16="http://schemas.microsoft.com/office/drawing/2014/main" id="{5166F3F2-D36F-2CB9-EA7B-1E9A213327F0}"/>
              </a:ext>
            </a:extLst>
          </p:cNvPr>
          <p:cNvGrpSpPr/>
          <p:nvPr/>
        </p:nvGrpSpPr>
        <p:grpSpPr>
          <a:xfrm>
            <a:off x="7584914" y="4662578"/>
            <a:ext cx="2097683" cy="1597399"/>
            <a:chOff x="7348091" y="4664098"/>
            <a:chExt cx="2097683" cy="1597399"/>
          </a:xfrm>
        </p:grpSpPr>
        <p:pic>
          <p:nvPicPr>
            <p:cNvPr id="8" name="図 7">
              <a:extLst>
                <a:ext uri="{FF2B5EF4-FFF2-40B4-BE49-F238E27FC236}">
                  <a16:creationId xmlns:a16="http://schemas.microsoft.com/office/drawing/2014/main" id="{1AE71546-90F8-00F4-C7F8-9D8F85C51DE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
            <a:stretch/>
          </p:blipFill>
          <p:spPr>
            <a:xfrm>
              <a:off x="7348091" y="4664098"/>
              <a:ext cx="2097683" cy="1597399"/>
            </a:xfrm>
            <a:prstGeom prst="rect">
              <a:avLst/>
            </a:prstGeom>
          </p:spPr>
        </p:pic>
        <p:sp>
          <p:nvSpPr>
            <p:cNvPr id="10" name="正方形/長方形 9">
              <a:extLst>
                <a:ext uri="{FF2B5EF4-FFF2-40B4-BE49-F238E27FC236}">
                  <a16:creationId xmlns:a16="http://schemas.microsoft.com/office/drawing/2014/main" id="{D39F3242-1526-72FD-FB6E-D55AAD30AE4C}"/>
                </a:ext>
              </a:extLst>
            </p:cNvPr>
            <p:cNvSpPr/>
            <p:nvPr/>
          </p:nvSpPr>
          <p:spPr>
            <a:xfrm>
              <a:off x="7348091" y="5118009"/>
              <a:ext cx="401285" cy="30918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4BB570AC-4FBA-2D8B-FBBD-D27F2D1324AC}"/>
              </a:ext>
            </a:extLst>
          </p:cNvPr>
          <p:cNvGrpSpPr/>
          <p:nvPr/>
        </p:nvGrpSpPr>
        <p:grpSpPr>
          <a:xfrm>
            <a:off x="5997789" y="3750486"/>
            <a:ext cx="1375762" cy="1860904"/>
            <a:chOff x="5997789" y="3750486"/>
            <a:chExt cx="1264784" cy="1710791"/>
          </a:xfrm>
        </p:grpSpPr>
        <p:pic>
          <p:nvPicPr>
            <p:cNvPr id="12" name="図 11">
              <a:extLst>
                <a:ext uri="{FF2B5EF4-FFF2-40B4-BE49-F238E27FC236}">
                  <a16:creationId xmlns:a16="http://schemas.microsoft.com/office/drawing/2014/main" id="{096F1BE9-618D-BD59-FC70-CCEA11ACBC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5997789" y="3750486"/>
              <a:ext cx="1205578" cy="1710791"/>
            </a:xfrm>
            <a:prstGeom prst="rect">
              <a:avLst/>
            </a:prstGeom>
          </p:spPr>
        </p:pic>
        <p:sp>
          <p:nvSpPr>
            <p:cNvPr id="14" name="正方形/長方形 13">
              <a:extLst>
                <a:ext uri="{FF2B5EF4-FFF2-40B4-BE49-F238E27FC236}">
                  <a16:creationId xmlns:a16="http://schemas.microsoft.com/office/drawing/2014/main" id="{CD5C35BF-B6EB-33C3-ED9E-47BBDD1C3CD8}"/>
                </a:ext>
              </a:extLst>
            </p:cNvPr>
            <p:cNvSpPr/>
            <p:nvPr/>
          </p:nvSpPr>
          <p:spPr>
            <a:xfrm>
              <a:off x="7078377" y="4795666"/>
              <a:ext cx="184196" cy="57890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633EE8AA-5ADC-DF8D-74E3-0E88723BE806}"/>
              </a:ext>
            </a:extLst>
          </p:cNvPr>
          <p:cNvSpPr/>
          <p:nvPr/>
        </p:nvSpPr>
        <p:spPr>
          <a:xfrm>
            <a:off x="5302205" y="2223065"/>
            <a:ext cx="4302284" cy="350401"/>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grpSp>
        <p:nvGrpSpPr>
          <p:cNvPr id="31" name="グループ化 30">
            <a:extLst>
              <a:ext uri="{FF2B5EF4-FFF2-40B4-BE49-F238E27FC236}">
                <a16:creationId xmlns:a16="http://schemas.microsoft.com/office/drawing/2014/main" id="{08620ACB-2FB8-0BD0-8A89-4F867371D64D}"/>
              </a:ext>
            </a:extLst>
          </p:cNvPr>
          <p:cNvGrpSpPr/>
          <p:nvPr/>
        </p:nvGrpSpPr>
        <p:grpSpPr>
          <a:xfrm>
            <a:off x="5578594" y="3233074"/>
            <a:ext cx="1716112" cy="1385683"/>
            <a:chOff x="5657439" y="2808984"/>
            <a:chExt cx="1716112" cy="1385683"/>
          </a:xfrm>
        </p:grpSpPr>
        <p:sp>
          <p:nvSpPr>
            <p:cNvPr id="19" name="四角形: 角を丸くする 18">
              <a:extLst>
                <a:ext uri="{FF2B5EF4-FFF2-40B4-BE49-F238E27FC236}">
                  <a16:creationId xmlns:a16="http://schemas.microsoft.com/office/drawing/2014/main" id="{2F43A561-0EE9-9B03-07BE-330EBD633B51}"/>
                </a:ext>
              </a:extLst>
            </p:cNvPr>
            <p:cNvSpPr/>
            <p:nvPr/>
          </p:nvSpPr>
          <p:spPr>
            <a:xfrm>
              <a:off x="5657439" y="2808984"/>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大変そうだけど、</a:t>
              </a:r>
              <a:br>
                <a:rPr kumimoji="1" lang="en-US" altLang="ja-JP" sz="1100" b="1" dirty="0">
                  <a:solidFill>
                    <a:schemeClr val="tx1"/>
                  </a:solidFill>
                </a:rPr>
              </a:br>
              <a:r>
                <a:rPr kumimoji="1" lang="ja-JP" altLang="en-US" sz="1100" b="1" dirty="0">
                  <a:solidFill>
                    <a:schemeClr val="tx1"/>
                  </a:solidFill>
                </a:rPr>
                <a:t>今忙しいのは</a:t>
              </a:r>
              <a:br>
                <a:rPr kumimoji="1" lang="en-US" altLang="ja-JP" sz="1100" b="1" dirty="0">
                  <a:solidFill>
                    <a:schemeClr val="tx1"/>
                  </a:solidFill>
                </a:rPr>
              </a:br>
              <a:r>
                <a:rPr kumimoji="1" lang="ja-JP" altLang="en-US" sz="1100" b="1" dirty="0">
                  <a:solidFill>
                    <a:schemeClr val="tx1"/>
                  </a:solidFill>
                </a:rPr>
                <a:t>しょうがないしな</a:t>
              </a:r>
              <a:r>
                <a:rPr kumimoji="1" lang="en-US" altLang="ja-JP" sz="1100" b="1" dirty="0">
                  <a:solidFill>
                    <a:schemeClr val="tx1"/>
                  </a:solidFill>
                </a:rPr>
                <a:t>…</a:t>
              </a:r>
            </a:p>
          </p:txBody>
        </p:sp>
        <p:sp>
          <p:nvSpPr>
            <p:cNvPr id="20" name="楕円 19">
              <a:extLst>
                <a:ext uri="{FF2B5EF4-FFF2-40B4-BE49-F238E27FC236}">
                  <a16:creationId xmlns:a16="http://schemas.microsoft.com/office/drawing/2014/main" id="{0FFE9FB4-2636-4CC1-A188-22F42EAD6129}"/>
                </a:ext>
              </a:extLst>
            </p:cNvPr>
            <p:cNvSpPr/>
            <p:nvPr/>
          </p:nvSpPr>
          <p:spPr>
            <a:xfrm>
              <a:off x="5997789" y="3792852"/>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楕円 20">
              <a:extLst>
                <a:ext uri="{FF2B5EF4-FFF2-40B4-BE49-F238E27FC236}">
                  <a16:creationId xmlns:a16="http://schemas.microsoft.com/office/drawing/2014/main" id="{C2ED1B84-87C4-4ACF-1CB6-F79DE65C7C3C}"/>
                </a:ext>
              </a:extLst>
            </p:cNvPr>
            <p:cNvSpPr/>
            <p:nvPr/>
          </p:nvSpPr>
          <p:spPr>
            <a:xfrm>
              <a:off x="6219462" y="3982838"/>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楕円 28">
              <a:extLst>
                <a:ext uri="{FF2B5EF4-FFF2-40B4-BE49-F238E27FC236}">
                  <a16:creationId xmlns:a16="http://schemas.microsoft.com/office/drawing/2014/main" id="{9F62CC8F-3AC6-CC79-AA1F-A10325980D10}"/>
                </a:ext>
              </a:extLst>
            </p:cNvPr>
            <p:cNvSpPr/>
            <p:nvPr/>
          </p:nvSpPr>
          <p:spPr>
            <a:xfrm>
              <a:off x="6463726" y="4077831"/>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30" name="四角形: 角を丸くする 29">
            <a:extLst>
              <a:ext uri="{FF2B5EF4-FFF2-40B4-BE49-F238E27FC236}">
                <a16:creationId xmlns:a16="http://schemas.microsoft.com/office/drawing/2014/main" id="{E7102E09-A689-5953-129A-6A93A9595E6F}"/>
              </a:ext>
            </a:extLst>
          </p:cNvPr>
          <p:cNvSpPr/>
          <p:nvPr/>
        </p:nvSpPr>
        <p:spPr>
          <a:xfrm>
            <a:off x="7743421" y="3264853"/>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誰も自分のことなんて</a:t>
            </a:r>
            <a:br>
              <a:rPr kumimoji="1" lang="en-US" altLang="ja-JP" sz="1100" b="1" dirty="0">
                <a:solidFill>
                  <a:schemeClr val="tx1"/>
                </a:solidFill>
              </a:rPr>
            </a:br>
            <a:r>
              <a:rPr kumimoji="1" lang="ja-JP" altLang="en-US" sz="1100" b="1" dirty="0">
                <a:solidFill>
                  <a:schemeClr val="tx1"/>
                </a:solidFill>
              </a:rPr>
              <a:t>気にしていないんだ</a:t>
            </a:r>
            <a:r>
              <a:rPr kumimoji="1" lang="en-US" altLang="ja-JP" sz="1100" b="1" dirty="0">
                <a:solidFill>
                  <a:schemeClr val="tx1"/>
                </a:solidFill>
              </a:rPr>
              <a:t>…</a:t>
            </a:r>
          </a:p>
        </p:txBody>
      </p:sp>
      <p:grpSp>
        <p:nvGrpSpPr>
          <p:cNvPr id="35" name="グループ化 34">
            <a:extLst>
              <a:ext uri="{FF2B5EF4-FFF2-40B4-BE49-F238E27FC236}">
                <a16:creationId xmlns:a16="http://schemas.microsoft.com/office/drawing/2014/main" id="{D0B06A64-6BC8-B7CD-CE9E-69F168337926}"/>
              </a:ext>
            </a:extLst>
          </p:cNvPr>
          <p:cNvGrpSpPr/>
          <p:nvPr/>
        </p:nvGrpSpPr>
        <p:grpSpPr>
          <a:xfrm flipH="1">
            <a:off x="8710977" y="4231774"/>
            <a:ext cx="564862" cy="346160"/>
            <a:chOff x="7743421" y="4004681"/>
            <a:chExt cx="655680" cy="401815"/>
          </a:xfrm>
        </p:grpSpPr>
        <p:sp>
          <p:nvSpPr>
            <p:cNvPr id="32" name="楕円 31">
              <a:extLst>
                <a:ext uri="{FF2B5EF4-FFF2-40B4-BE49-F238E27FC236}">
                  <a16:creationId xmlns:a16="http://schemas.microsoft.com/office/drawing/2014/main" id="{E265FAE6-359D-246E-9DB4-08DAF1D1CEDA}"/>
                </a:ext>
              </a:extLst>
            </p:cNvPr>
            <p:cNvSpPr/>
            <p:nvPr/>
          </p:nvSpPr>
          <p:spPr>
            <a:xfrm>
              <a:off x="7743421" y="4004681"/>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1BCFB4D-8679-F5B5-441B-C8B642D52520}"/>
                </a:ext>
              </a:extLst>
            </p:cNvPr>
            <p:cNvSpPr/>
            <p:nvPr/>
          </p:nvSpPr>
          <p:spPr>
            <a:xfrm>
              <a:off x="7965094" y="4194667"/>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CE48F40E-51D4-20E6-D85F-90ADCBB2AEBA}"/>
                </a:ext>
              </a:extLst>
            </p:cNvPr>
            <p:cNvSpPr/>
            <p:nvPr/>
          </p:nvSpPr>
          <p:spPr>
            <a:xfrm>
              <a:off x="8209358" y="4289660"/>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9A14522E-341B-6211-1529-79AFFD33DBB0}"/>
              </a:ext>
            </a:extLst>
          </p:cNvPr>
          <p:cNvSpPr txBox="1"/>
          <p:nvPr/>
        </p:nvSpPr>
        <p:spPr>
          <a:xfrm>
            <a:off x="460489" y="2650787"/>
            <a:ext cx="4135473" cy="523220"/>
          </a:xfrm>
          <a:prstGeom prst="rect">
            <a:avLst/>
          </a:prstGeom>
          <a:noFill/>
        </p:spPr>
        <p:txBody>
          <a:bodyPr wrap="square" rtlCol="0">
            <a:spAutoFit/>
          </a:bodyPr>
          <a:lstStyle/>
          <a:p>
            <a:pPr algn="ctr"/>
            <a:r>
              <a:rPr kumimoji="1" lang="ja-JP" altLang="en-US" sz="1400" dirty="0">
                <a:solidFill>
                  <a:schemeClr val="accent5"/>
                </a:solidFill>
              </a:rPr>
              <a:t>負担そのものを減らせなくても、</a:t>
            </a:r>
            <a:br>
              <a:rPr kumimoji="1" lang="en-US" altLang="ja-JP" sz="1400" dirty="0">
                <a:solidFill>
                  <a:schemeClr val="accent5"/>
                </a:solidFill>
              </a:rPr>
            </a:br>
            <a:r>
              <a:rPr kumimoji="1" lang="ja-JP" altLang="en-US" sz="1400" dirty="0">
                <a:solidFill>
                  <a:schemeClr val="accent5"/>
                </a:solidFill>
              </a:rPr>
              <a:t>タイムリーな対話が負担感の解消に繋がります</a:t>
            </a:r>
          </a:p>
        </p:txBody>
      </p:sp>
      <p:sp>
        <p:nvSpPr>
          <p:cNvPr id="38" name="テキスト ボックス 37">
            <a:extLst>
              <a:ext uri="{FF2B5EF4-FFF2-40B4-BE49-F238E27FC236}">
                <a16:creationId xmlns:a16="http://schemas.microsoft.com/office/drawing/2014/main" id="{279519D7-0F59-D550-DB0C-7F90FACEDFB9}"/>
              </a:ext>
            </a:extLst>
          </p:cNvPr>
          <p:cNvSpPr txBox="1"/>
          <p:nvPr/>
        </p:nvSpPr>
        <p:spPr>
          <a:xfrm>
            <a:off x="5469016" y="2650787"/>
            <a:ext cx="4135473" cy="523220"/>
          </a:xfrm>
          <a:prstGeom prst="rect">
            <a:avLst/>
          </a:prstGeom>
          <a:noFill/>
        </p:spPr>
        <p:txBody>
          <a:bodyPr wrap="square" rtlCol="0">
            <a:spAutoFit/>
          </a:bodyPr>
          <a:lstStyle/>
          <a:p>
            <a:pPr algn="ctr"/>
            <a:r>
              <a:rPr kumimoji="1" lang="ja-JP" altLang="en-US" sz="1400" dirty="0">
                <a:solidFill>
                  <a:schemeClr val="accent1"/>
                </a:solidFill>
              </a:rPr>
              <a:t>状況はお互いわかっているはず</a:t>
            </a:r>
            <a:r>
              <a:rPr kumimoji="1" lang="en-US" altLang="ja-JP" sz="1400" dirty="0">
                <a:solidFill>
                  <a:schemeClr val="accent1"/>
                </a:solidFill>
              </a:rPr>
              <a:t>…</a:t>
            </a:r>
            <a:r>
              <a:rPr kumimoji="1" lang="ja-JP" altLang="en-US" sz="1400" dirty="0">
                <a:solidFill>
                  <a:schemeClr val="accent1"/>
                </a:solidFill>
              </a:rPr>
              <a:t>と声をかけずにいると、さらに状態が悪化する可能性があります</a:t>
            </a:r>
          </a:p>
        </p:txBody>
      </p:sp>
      <p:sp>
        <p:nvSpPr>
          <p:cNvPr id="6" name="四角形: 角を丸くする 5">
            <a:extLst>
              <a:ext uri="{FF2B5EF4-FFF2-40B4-BE49-F238E27FC236}">
                <a16:creationId xmlns:a16="http://schemas.microsoft.com/office/drawing/2014/main" id="{35EDF606-2CD7-3876-D322-3E97FC9451D3}"/>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9" name="四角形: 角を丸くする 8">
            <a:extLst>
              <a:ext uri="{FF2B5EF4-FFF2-40B4-BE49-F238E27FC236}">
                <a16:creationId xmlns:a16="http://schemas.microsoft.com/office/drawing/2014/main" id="{E624C70B-FA34-5612-6264-AE7DB1209AE8}"/>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3" name="四角形: 角を丸くする 12">
            <a:extLst>
              <a:ext uri="{FF2B5EF4-FFF2-40B4-BE49-F238E27FC236}">
                <a16:creationId xmlns:a16="http://schemas.microsoft.com/office/drawing/2014/main" id="{5DDA7AB4-8633-8009-90CE-F98A0F463EE0}"/>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7" name="四角形: 角を丸くする 16">
            <a:extLst>
              <a:ext uri="{FF2B5EF4-FFF2-40B4-BE49-F238E27FC236}">
                <a16:creationId xmlns:a16="http://schemas.microsoft.com/office/drawing/2014/main" id="{7443510B-7104-8109-ED47-4EC2E6B4F853}"/>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209047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sp>
        <p:nvSpPr>
          <p:cNvPr id="2" name="テキスト ボックス 1">
            <a:extLst>
              <a:ext uri="{FF2B5EF4-FFF2-40B4-BE49-F238E27FC236}">
                <a16:creationId xmlns:a16="http://schemas.microsoft.com/office/drawing/2014/main" id="{7D8D5944-1C4F-3D4F-D6CD-99808F5FEEB9}"/>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a:t>
            </a:r>
            <a:r>
              <a:rPr kumimoji="1" lang="ja-JP" altLang="en-US" b="1" dirty="0"/>
              <a:t>チームマップ</a:t>
            </a:r>
            <a:r>
              <a:rPr kumimoji="1" lang="ja-JP" altLang="en-US" dirty="0"/>
              <a:t>（次ページ）が開きます。</a:t>
            </a:r>
            <a:endParaRPr kumimoji="1" lang="en-US" altLang="ja-JP" dirty="0"/>
          </a:p>
        </p:txBody>
      </p:sp>
      <p:sp>
        <p:nvSpPr>
          <p:cNvPr id="3" name="正方形/長方形 2">
            <a:extLst>
              <a:ext uri="{FF2B5EF4-FFF2-40B4-BE49-F238E27FC236}">
                <a16:creationId xmlns:a16="http://schemas.microsoft.com/office/drawing/2014/main" id="{6CC4D9C3-6EE0-7894-1757-56B36B78089C}"/>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先日ご回答いただいた</a:t>
            </a:r>
          </a:p>
          <a:p>
            <a:r>
              <a:rPr kumimoji="1" lang="ja-JP" altLang="en-US" sz="1000" dirty="0">
                <a:solidFill>
                  <a:schemeClr val="tx1"/>
                </a:solidFill>
              </a:rPr>
              <a:t>「メンバーのコンディションに関するアンケート（インサイズ）」の</a:t>
            </a:r>
          </a:p>
          <a:p>
            <a:r>
              <a:rPr kumimoji="1" lang="ja-JP" altLang="en-US" sz="1000" dirty="0">
                <a:solidFill>
                  <a:schemeClr val="tx1"/>
                </a:solidFill>
              </a:rPr>
              <a:t>結果レポートが閲覧できるようになりました。</a:t>
            </a:r>
          </a:p>
          <a:p>
            <a:r>
              <a:rPr kumimoji="1" lang="ja-JP" altLang="en-US" sz="1000" dirty="0">
                <a:solidFill>
                  <a:schemeClr val="tx1"/>
                </a:solidFill>
              </a:rPr>
              <a:t>日々のマネジメントを一歩進めるため、必ず結果をご覧ください。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＜メンバーへの関わり方に迷ったら</a:t>
            </a:r>
            <a:r>
              <a:rPr kumimoji="1" lang="en-US" altLang="ja-JP" sz="1000" dirty="0">
                <a:solidFill>
                  <a:schemeClr val="tx1"/>
                </a:solidFill>
              </a:rPr>
              <a:t>…</a:t>
            </a:r>
            <a:r>
              <a:rPr kumimoji="1" lang="ja-JP" altLang="en-US" sz="1000" dirty="0">
                <a:solidFill>
                  <a:schemeClr val="tx1"/>
                </a:solidFill>
              </a:rPr>
              <a:t>＞</a:t>
            </a:r>
          </a:p>
          <a:p>
            <a:r>
              <a:rPr kumimoji="1" lang="ja-JP" altLang="en-US" sz="1000" dirty="0">
                <a:solidFill>
                  <a:schemeClr val="tx1"/>
                </a:solidFill>
              </a:rPr>
              <a:t>・インサイズを活用したメンバーとの関わり方がわかる動画・スライドはこちら</a:t>
            </a:r>
          </a:p>
          <a:p>
            <a:r>
              <a:rPr kumimoji="1" lang="en-US" altLang="ja-JP" sz="1000" dirty="0">
                <a:solidFill>
                  <a:schemeClr val="tx1"/>
                </a:solidFill>
              </a:rPr>
              <a:t>https://recruit-insides.net/learnings</a:t>
            </a:r>
          </a:p>
          <a:p>
            <a:endParaRPr kumimoji="1" lang="en-US" altLang="ja-JP" sz="1000" dirty="0">
              <a:solidFill>
                <a:schemeClr val="tx1"/>
              </a:solidFill>
            </a:endParaRPr>
          </a:p>
          <a:p>
            <a:r>
              <a:rPr kumimoji="1" lang="ja-JP" altLang="en-US" sz="1000" dirty="0">
                <a:solidFill>
                  <a:schemeClr val="tx1"/>
                </a:solidFill>
              </a:rPr>
              <a:t>・一人で抱え込まず「相談機能」からご相談ください。</a:t>
            </a:r>
          </a:p>
          <a:p>
            <a:r>
              <a:rPr kumimoji="1" lang="ja-JP" altLang="en-US" sz="1000" dirty="0">
                <a:solidFill>
                  <a:schemeClr val="tx1"/>
                </a:solidFill>
              </a:rPr>
              <a:t>「パーソナルレポート」右下の「アドバイザーにヒントをもらいませんか？」ボタンから</a:t>
            </a:r>
          </a:p>
          <a:p>
            <a:r>
              <a:rPr kumimoji="1" lang="ja-JP" altLang="en-US" sz="1000" dirty="0">
                <a:solidFill>
                  <a:schemeClr val="tx1"/>
                </a:solidFill>
              </a:rPr>
              <a:t>インサイズ提供元のリクルートマネジメントソリューションズの専門家に、</a:t>
            </a:r>
          </a:p>
          <a:p>
            <a:r>
              <a:rPr kumimoji="1" lang="ja-JP" altLang="en-US" sz="1000" dirty="0">
                <a:solidFill>
                  <a:schemeClr val="tx1"/>
                </a:solidFill>
              </a:rPr>
              <a:t>メンバーへの関わり方を相談できます（人事に内容が共有されることはありません）。</a:t>
            </a:r>
          </a:p>
        </p:txBody>
      </p:sp>
      <p:sp>
        <p:nvSpPr>
          <p:cNvPr id="5" name="正方形/長方形 4">
            <a:extLst>
              <a:ext uri="{FF2B5EF4-FFF2-40B4-BE49-F238E27FC236}">
                <a16:creationId xmlns:a16="http://schemas.microsoft.com/office/drawing/2014/main" id="{DFF58B5F-593E-31B8-440F-7484B1F4A97A}"/>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6" name="正方形/長方形 5">
            <a:extLst>
              <a:ext uri="{FF2B5EF4-FFF2-40B4-BE49-F238E27FC236}">
                <a16:creationId xmlns:a16="http://schemas.microsoft.com/office/drawing/2014/main" id="{48E9ECD0-CB85-F98A-17A1-7DB8A9030673}"/>
              </a:ext>
            </a:extLst>
          </p:cNvPr>
          <p:cNvSpPr/>
          <p:nvPr/>
        </p:nvSpPr>
        <p:spPr>
          <a:xfrm>
            <a:off x="1091469" y="3609083"/>
            <a:ext cx="2513504"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61A8FEB-9E20-E4A7-6A29-EC3FD02DD12D}"/>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8" name="四角形: 角を丸くする 7">
            <a:extLst>
              <a:ext uri="{FF2B5EF4-FFF2-40B4-BE49-F238E27FC236}">
                <a16:creationId xmlns:a16="http://schemas.microsoft.com/office/drawing/2014/main" id="{49159148-5352-D1DE-8E56-0480146F5B99}"/>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9" name="四角形: 角を丸くする 8">
            <a:extLst>
              <a:ext uri="{FF2B5EF4-FFF2-40B4-BE49-F238E27FC236}">
                <a16:creationId xmlns:a16="http://schemas.microsoft.com/office/drawing/2014/main" id="{34CEBBE4-0456-A096-FD95-FBCC64B67BBE}"/>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0" name="四角形: 角を丸くする 9">
            <a:extLst>
              <a:ext uri="{FF2B5EF4-FFF2-40B4-BE49-F238E27FC236}">
                <a16:creationId xmlns:a16="http://schemas.microsoft.com/office/drawing/2014/main" id="{832C16A3-5448-00AA-D348-E35757BCE30F}"/>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1" name="四角形: 角を丸くする 10">
            <a:hlinkClick r:id="rId4"/>
            <a:extLst>
              <a:ext uri="{FF2B5EF4-FFF2-40B4-BE49-F238E27FC236}">
                <a16:creationId xmlns:a16="http://schemas.microsoft.com/office/drawing/2014/main" id="{A508E601-E2DE-3DF5-88E7-AC4BABF973BD}"/>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936709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「チームマップ」で関わる優先順位を確認</a:t>
            </a:r>
          </a:p>
        </p:txBody>
      </p:sp>
      <p:sp>
        <p:nvSpPr>
          <p:cNvPr id="2" name="テキスト ボックス 1">
            <a:extLst>
              <a:ext uri="{FF2B5EF4-FFF2-40B4-BE49-F238E27FC236}">
                <a16:creationId xmlns:a16="http://schemas.microsoft.com/office/drawing/2014/main" id="{B4E31907-AABB-00DD-D642-DF48E12CB2C9}"/>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皆さんが回答した「期待到達度」✕「メンバーのメンタリティ」の一覧が確認できます。</a:t>
            </a:r>
            <a:endParaRPr kumimoji="1" lang="en-US" altLang="ja-JP" dirty="0"/>
          </a:p>
          <a:p>
            <a:pPr algn="ctr">
              <a:spcBef>
                <a:spcPts val="600"/>
              </a:spcBef>
            </a:pPr>
            <a:r>
              <a:rPr lang="ja-JP" altLang="en-US" sz="1800" dirty="0"/>
              <a:t>上司から見ると「活躍している」のに、メンバーは「不満をため込み今にも辞めそう」な、</a:t>
            </a:r>
            <a:br>
              <a:rPr lang="en-US" altLang="ja-JP" sz="1800" dirty="0"/>
            </a:br>
            <a:r>
              <a:rPr lang="ja-JP" altLang="en-US" sz="1800" b="1" dirty="0"/>
              <a:t>左上が最もフォロー優先度が高い</a:t>
            </a:r>
            <a:r>
              <a:rPr lang="ja-JP" altLang="en-US" sz="1800" dirty="0"/>
              <a:t>ゾーンです。</a:t>
            </a:r>
            <a:endParaRPr kumimoji="1" lang="ja-JP" altLang="en-US" sz="1800" dirty="0"/>
          </a:p>
        </p:txBody>
      </p:sp>
      <p:pic>
        <p:nvPicPr>
          <p:cNvPr id="3" name="図 2">
            <a:extLst>
              <a:ext uri="{FF2B5EF4-FFF2-40B4-BE49-F238E27FC236}">
                <a16:creationId xmlns:a16="http://schemas.microsoft.com/office/drawing/2014/main" id="{CCADE531-F2E7-AF62-D9D8-358373AC14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280" y="2198217"/>
            <a:ext cx="5813317" cy="4077942"/>
          </a:xfrm>
          <a:prstGeom prst="rect">
            <a:avLst/>
          </a:prstGeom>
          <a:solidFill>
            <a:schemeClr val="bg2"/>
          </a:solidFill>
        </p:spPr>
      </p:pic>
      <p:sp>
        <p:nvSpPr>
          <p:cNvPr id="5" name="角丸四角形 4">
            <a:extLst>
              <a:ext uri="{FF2B5EF4-FFF2-40B4-BE49-F238E27FC236}">
                <a16:creationId xmlns:a16="http://schemas.microsoft.com/office/drawing/2014/main" id="{B25B18F7-B15A-8EA4-F5CA-3AA2A42F3FFA}"/>
              </a:ext>
            </a:extLst>
          </p:cNvPr>
          <p:cNvSpPr/>
          <p:nvPr/>
        </p:nvSpPr>
        <p:spPr>
          <a:xfrm>
            <a:off x="1317956" y="2891166"/>
            <a:ext cx="863933" cy="216266"/>
          </a:xfrm>
          <a:prstGeom prst="roundRect">
            <a:avLst>
              <a:gd name="adj" fmla="val 50000"/>
            </a:avLst>
          </a:prstGeom>
          <a:solidFill>
            <a:schemeClr val="bg2"/>
          </a:solidFill>
          <a:ln>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100" dirty="0">
                <a:solidFill>
                  <a:srgbClr val="FF0000"/>
                </a:solidFill>
              </a:rPr>
              <a:t>鈴木 太郎</a:t>
            </a:r>
          </a:p>
        </p:txBody>
      </p:sp>
      <p:sp>
        <p:nvSpPr>
          <p:cNvPr id="6" name="角丸四角形 16">
            <a:extLst>
              <a:ext uri="{FF2B5EF4-FFF2-40B4-BE49-F238E27FC236}">
                <a16:creationId xmlns:a16="http://schemas.microsoft.com/office/drawing/2014/main" id="{0BD616C1-362D-DAEC-93F9-5B9A81C03240}"/>
              </a:ext>
            </a:extLst>
          </p:cNvPr>
          <p:cNvSpPr/>
          <p:nvPr/>
        </p:nvSpPr>
        <p:spPr>
          <a:xfrm>
            <a:off x="5452491" y="3543486"/>
            <a:ext cx="863933" cy="216266"/>
          </a:xfrm>
          <a:prstGeom prst="roundRect">
            <a:avLst>
              <a:gd name="adj" fmla="val 50000"/>
            </a:avLst>
          </a:prstGeom>
          <a:solidFill>
            <a:schemeClr val="bg2"/>
          </a:solidFill>
          <a:ln>
            <a:solidFill>
              <a:srgbClr val="0070C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0070C0"/>
                </a:solidFill>
              </a:rPr>
              <a:t>佐藤 花子</a:t>
            </a:r>
            <a:endParaRPr kumimoji="1" lang="en-US" altLang="ja-JP" sz="1100" dirty="0">
              <a:solidFill>
                <a:srgbClr val="0070C0"/>
              </a:solidFill>
            </a:endParaRPr>
          </a:p>
        </p:txBody>
      </p:sp>
      <p:sp>
        <p:nvSpPr>
          <p:cNvPr id="7" name="角丸四角形 17">
            <a:extLst>
              <a:ext uri="{FF2B5EF4-FFF2-40B4-BE49-F238E27FC236}">
                <a16:creationId xmlns:a16="http://schemas.microsoft.com/office/drawing/2014/main" id="{2B1186F6-E673-7BB3-DADF-7B654A60DFEF}"/>
              </a:ext>
            </a:extLst>
          </p:cNvPr>
          <p:cNvSpPr/>
          <p:nvPr/>
        </p:nvSpPr>
        <p:spPr>
          <a:xfrm>
            <a:off x="3383427" y="4842247"/>
            <a:ext cx="863933" cy="216266"/>
          </a:xfrm>
          <a:prstGeom prst="roundRect">
            <a:avLst>
              <a:gd name="adj" fmla="val 50000"/>
            </a:avLst>
          </a:prstGeom>
          <a:solidFill>
            <a:schemeClr val="bg2"/>
          </a:solidFill>
          <a:ln>
            <a:solidFill>
              <a:srgbClr val="BC43C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BC43CF"/>
                </a:solidFill>
              </a:rPr>
              <a:t>山田　隆</a:t>
            </a:r>
            <a:endParaRPr kumimoji="1" lang="en-US" altLang="ja-JP" sz="1100" dirty="0">
              <a:solidFill>
                <a:srgbClr val="BC43CF"/>
              </a:solidFill>
            </a:endParaRPr>
          </a:p>
        </p:txBody>
      </p:sp>
      <p:pic>
        <p:nvPicPr>
          <p:cNvPr id="8" name="図 7">
            <a:extLst>
              <a:ext uri="{FF2B5EF4-FFF2-40B4-BE49-F238E27FC236}">
                <a16:creationId xmlns:a16="http://schemas.microsoft.com/office/drawing/2014/main" id="{1CD30D80-4381-DA0D-EE82-10CAF5DCCDF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4965"/>
          <a:stretch/>
        </p:blipFill>
        <p:spPr>
          <a:xfrm>
            <a:off x="566587" y="3072367"/>
            <a:ext cx="436291" cy="3230404"/>
          </a:xfrm>
          <a:prstGeom prst="rect">
            <a:avLst/>
          </a:prstGeom>
          <a:solidFill>
            <a:schemeClr val="bg2"/>
          </a:solidFill>
        </p:spPr>
      </p:pic>
      <p:pic>
        <p:nvPicPr>
          <p:cNvPr id="9" name="図 8">
            <a:extLst>
              <a:ext uri="{FF2B5EF4-FFF2-40B4-BE49-F238E27FC236}">
                <a16:creationId xmlns:a16="http://schemas.microsoft.com/office/drawing/2014/main" id="{2CC9AE3F-6E2F-AB2B-94B3-5C6DF6E53B9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75564" y="2256815"/>
            <a:ext cx="2378391" cy="172336"/>
          </a:xfrm>
          <a:prstGeom prst="rect">
            <a:avLst/>
          </a:prstGeom>
          <a:solidFill>
            <a:schemeClr val="bg2"/>
          </a:solidFill>
        </p:spPr>
      </p:pic>
      <p:pic>
        <p:nvPicPr>
          <p:cNvPr id="10" name="図 9">
            <a:extLst>
              <a:ext uri="{FF2B5EF4-FFF2-40B4-BE49-F238E27FC236}">
                <a16:creationId xmlns:a16="http://schemas.microsoft.com/office/drawing/2014/main" id="{D08ABE92-9F4E-AE80-3EDB-BC2C347116E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56673" y="4600385"/>
            <a:ext cx="2234366" cy="1675774"/>
          </a:xfrm>
          <a:prstGeom prst="rect">
            <a:avLst/>
          </a:prstGeom>
          <a:solidFill>
            <a:schemeClr val="bg2"/>
          </a:solidFill>
        </p:spPr>
      </p:pic>
      <p:sp>
        <p:nvSpPr>
          <p:cNvPr id="11" name="四角形吹き出し 13">
            <a:extLst>
              <a:ext uri="{FF2B5EF4-FFF2-40B4-BE49-F238E27FC236}">
                <a16:creationId xmlns:a16="http://schemas.microsoft.com/office/drawing/2014/main" id="{5E1D2255-266C-BEDA-321E-1067DB6B88D0}"/>
              </a:ext>
            </a:extLst>
          </p:cNvPr>
          <p:cNvSpPr/>
          <p:nvPr/>
        </p:nvSpPr>
        <p:spPr>
          <a:xfrm>
            <a:off x="6666670" y="3348413"/>
            <a:ext cx="2464173" cy="1103923"/>
          </a:xfrm>
          <a:prstGeom prst="wedgeRoundRectCallout">
            <a:avLst>
              <a:gd name="adj1" fmla="val 43238"/>
              <a:gd name="adj2" fmla="val 67863"/>
              <a:gd name="adj3" fmla="val 16667"/>
            </a:avLst>
          </a:prstGeom>
          <a:solidFill>
            <a:schemeClr val="accent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200" b="1" dirty="0">
                <a:solidFill>
                  <a:schemeClr val="bg2"/>
                </a:solidFill>
              </a:rPr>
              <a:t>鈴木太郎さんは、</a:t>
            </a:r>
            <a:br>
              <a:rPr kumimoji="1" lang="en-US" altLang="ja-JP" sz="1200" b="1" dirty="0">
                <a:solidFill>
                  <a:schemeClr val="bg2"/>
                </a:solidFill>
              </a:rPr>
            </a:br>
            <a:r>
              <a:rPr lang="ja-JP" altLang="en-US" sz="1200" b="1" dirty="0">
                <a:solidFill>
                  <a:schemeClr val="bg2"/>
                </a:solidFill>
              </a:rPr>
              <a:t>活躍していると思ったけど</a:t>
            </a:r>
            <a:br>
              <a:rPr lang="en-US" altLang="ja-JP" sz="1200" b="1" dirty="0">
                <a:solidFill>
                  <a:schemeClr val="bg2"/>
                </a:solidFill>
              </a:rPr>
            </a:br>
            <a:r>
              <a:rPr lang="ja-JP" altLang="en-US" sz="1200" b="1" dirty="0">
                <a:solidFill>
                  <a:schemeClr val="bg2"/>
                </a:solidFill>
              </a:rPr>
              <a:t>最も辛い状態だ</a:t>
            </a:r>
            <a:r>
              <a:rPr lang="en-US" altLang="ja-JP" sz="1200" b="1" dirty="0">
                <a:solidFill>
                  <a:schemeClr val="bg2"/>
                </a:solidFill>
              </a:rPr>
              <a:t>…</a:t>
            </a:r>
          </a:p>
          <a:p>
            <a:pPr algn="ctr">
              <a:spcBef>
                <a:spcPts val="600"/>
              </a:spcBef>
            </a:pPr>
            <a:r>
              <a:rPr kumimoji="1" lang="ja-JP" altLang="en-US" sz="1200" b="1" dirty="0">
                <a:solidFill>
                  <a:schemeClr val="bg2"/>
                </a:solidFill>
              </a:rPr>
              <a:t>気づけていなかった</a:t>
            </a:r>
            <a:r>
              <a:rPr kumimoji="1" lang="en-US" altLang="ja-JP" sz="1200" b="1" dirty="0">
                <a:solidFill>
                  <a:schemeClr val="bg2"/>
                </a:solidFill>
              </a:rPr>
              <a:t>…</a:t>
            </a:r>
            <a:endParaRPr kumimoji="1" lang="ja-JP" altLang="en-US" sz="1200" b="1" dirty="0">
              <a:solidFill>
                <a:schemeClr val="bg2"/>
              </a:solidFill>
            </a:endParaRPr>
          </a:p>
        </p:txBody>
      </p:sp>
      <p:sp>
        <p:nvSpPr>
          <p:cNvPr id="12" name="テキスト ボックス 11">
            <a:extLst>
              <a:ext uri="{FF2B5EF4-FFF2-40B4-BE49-F238E27FC236}">
                <a16:creationId xmlns:a16="http://schemas.microsoft.com/office/drawing/2014/main" id="{56433151-6315-30F3-E394-D6045C981EB3}"/>
              </a:ext>
            </a:extLst>
          </p:cNvPr>
          <p:cNvSpPr txBox="1"/>
          <p:nvPr/>
        </p:nvSpPr>
        <p:spPr>
          <a:xfrm>
            <a:off x="700861" y="2578691"/>
            <a:ext cx="370257" cy="370257"/>
          </a:xfrm>
          <a:prstGeom prst="rect">
            <a:avLst/>
          </a:prstGeom>
          <a:solidFill>
            <a:schemeClr val="bg2"/>
          </a:solidFill>
        </p:spPr>
        <p:txBody>
          <a:bodyPr vert="eaVert" wrap="square" lIns="91440" tIns="45720" rIns="91440" bIns="45720" rtlCol="0">
            <a:noAutofit/>
          </a:bodyPr>
          <a:lstStyle/>
          <a:p>
            <a:r>
              <a:rPr kumimoji="1" lang="ja-JP" altLang="en-US" sz="1400" spc="70" dirty="0"/>
              <a:t>高</a:t>
            </a:r>
          </a:p>
        </p:txBody>
      </p:sp>
      <p:sp>
        <p:nvSpPr>
          <p:cNvPr id="13" name="テキスト ボックス 12">
            <a:extLst>
              <a:ext uri="{FF2B5EF4-FFF2-40B4-BE49-F238E27FC236}">
                <a16:creationId xmlns:a16="http://schemas.microsoft.com/office/drawing/2014/main" id="{A686E4DA-D3C1-C266-B456-33455AB9AF49}"/>
              </a:ext>
            </a:extLst>
          </p:cNvPr>
          <p:cNvSpPr txBox="1"/>
          <p:nvPr/>
        </p:nvSpPr>
        <p:spPr>
          <a:xfrm>
            <a:off x="700861" y="5994298"/>
            <a:ext cx="370257" cy="370257"/>
          </a:xfrm>
          <a:prstGeom prst="rect">
            <a:avLst/>
          </a:prstGeom>
          <a:solidFill>
            <a:schemeClr val="bg2"/>
          </a:solidFill>
        </p:spPr>
        <p:txBody>
          <a:bodyPr vert="eaVert" wrap="square" lIns="91440" tIns="45720" rIns="91440" bIns="45720" rtlCol="0">
            <a:noAutofit/>
          </a:bodyPr>
          <a:lstStyle/>
          <a:p>
            <a:r>
              <a:rPr lang="ja-JP" altLang="en-US" sz="1400" spc="70" dirty="0"/>
              <a:t>低</a:t>
            </a:r>
            <a:endParaRPr kumimoji="1" lang="ja-JP" altLang="en-US" sz="1400" spc="70" dirty="0"/>
          </a:p>
        </p:txBody>
      </p:sp>
      <p:sp>
        <p:nvSpPr>
          <p:cNvPr id="14" name="楕円 13">
            <a:extLst>
              <a:ext uri="{FF2B5EF4-FFF2-40B4-BE49-F238E27FC236}">
                <a16:creationId xmlns:a16="http://schemas.microsoft.com/office/drawing/2014/main" id="{416297A4-48F0-C5B0-A388-420855A42071}"/>
              </a:ext>
            </a:extLst>
          </p:cNvPr>
          <p:cNvSpPr/>
          <p:nvPr/>
        </p:nvSpPr>
        <p:spPr>
          <a:xfrm>
            <a:off x="1120009" y="2355720"/>
            <a:ext cx="1295899" cy="1295899"/>
          </a:xfrm>
          <a:prstGeom prst="ellipse">
            <a:avLst/>
          </a:prstGeom>
          <a:noFill/>
          <a:ln w="57150">
            <a:solidFill>
              <a:schemeClr val="accent5"/>
            </a:solidFill>
            <a:prstDash val="soli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kumimoji="1" lang="ja-JP" altLang="en-US" sz="1400" dirty="0"/>
          </a:p>
        </p:txBody>
      </p:sp>
      <p:sp>
        <p:nvSpPr>
          <p:cNvPr id="15" name="四角形吹き出し 25">
            <a:extLst>
              <a:ext uri="{FF2B5EF4-FFF2-40B4-BE49-F238E27FC236}">
                <a16:creationId xmlns:a16="http://schemas.microsoft.com/office/drawing/2014/main" id="{FCE0519A-8905-E4A8-5226-286116D0DD58}"/>
              </a:ext>
            </a:extLst>
          </p:cNvPr>
          <p:cNvSpPr/>
          <p:nvPr/>
        </p:nvSpPr>
        <p:spPr>
          <a:xfrm>
            <a:off x="1417773" y="3795623"/>
            <a:ext cx="1713554" cy="778667"/>
          </a:xfrm>
          <a:prstGeom prst="wedgeRectCallout">
            <a:avLst>
              <a:gd name="adj1" fmla="val -21382"/>
              <a:gd name="adj2" fmla="val -146460"/>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ja-JP" altLang="en-US" sz="1400" b="1" dirty="0">
                <a:solidFill>
                  <a:schemeClr val="bg2"/>
                </a:solidFill>
              </a:rPr>
              <a:t>パーソナルレポート</a:t>
            </a:r>
            <a:br>
              <a:rPr kumimoji="1" lang="en-US" altLang="ja-JP" sz="1400" b="1" dirty="0">
                <a:solidFill>
                  <a:schemeClr val="bg2"/>
                </a:solidFill>
              </a:rPr>
            </a:br>
            <a:r>
              <a:rPr kumimoji="1" lang="ja-JP" altLang="en-US" sz="1400" b="1" dirty="0">
                <a:solidFill>
                  <a:schemeClr val="bg2"/>
                </a:solidFill>
              </a:rPr>
              <a:t>（次ページ）</a:t>
            </a:r>
            <a:r>
              <a:rPr kumimoji="1" lang="ja-JP" altLang="en-US" sz="1400" dirty="0">
                <a:solidFill>
                  <a:schemeClr val="bg2"/>
                </a:solidFill>
              </a:rPr>
              <a:t>へ</a:t>
            </a:r>
          </a:p>
        </p:txBody>
      </p:sp>
      <p:sp>
        <p:nvSpPr>
          <p:cNvPr id="16" name="四角形: 角を丸くする 15">
            <a:extLst>
              <a:ext uri="{FF2B5EF4-FFF2-40B4-BE49-F238E27FC236}">
                <a16:creationId xmlns:a16="http://schemas.microsoft.com/office/drawing/2014/main" id="{5607BEEE-FBEE-2E2D-9A1E-ED3F8278560E}"/>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7" name="四角形: 角を丸くする 16">
            <a:extLst>
              <a:ext uri="{FF2B5EF4-FFF2-40B4-BE49-F238E27FC236}">
                <a16:creationId xmlns:a16="http://schemas.microsoft.com/office/drawing/2014/main" id="{F86BA801-4DAE-B323-D64C-E0F94EFE83C6}"/>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8" name="四角形: 角を丸くする 17">
            <a:extLst>
              <a:ext uri="{FF2B5EF4-FFF2-40B4-BE49-F238E27FC236}">
                <a16:creationId xmlns:a16="http://schemas.microsoft.com/office/drawing/2014/main" id="{5718231A-DD0C-E9D0-FB87-FA9E0C5C385A}"/>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9" name="四角形: 角を丸くする 18">
            <a:extLst>
              <a:ext uri="{FF2B5EF4-FFF2-40B4-BE49-F238E27FC236}">
                <a16:creationId xmlns:a16="http://schemas.microsoft.com/office/drawing/2014/main" id="{54405B00-202E-01F9-C21E-85990B32E355}"/>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71938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参考）導入の背景記入のポイント</a:t>
            </a:r>
          </a:p>
        </p:txBody>
      </p:sp>
      <p:sp>
        <p:nvSpPr>
          <p:cNvPr id="2" name="正方形/長方形 1">
            <a:extLst>
              <a:ext uri="{FF2B5EF4-FFF2-40B4-BE49-F238E27FC236}">
                <a16:creationId xmlns:a16="http://schemas.microsoft.com/office/drawing/2014/main" id="{F1912A09-565B-9956-7455-459463305A92}"/>
              </a:ext>
            </a:extLst>
          </p:cNvPr>
          <p:cNvSpPr/>
          <p:nvPr/>
        </p:nvSpPr>
        <p:spPr>
          <a:xfrm>
            <a:off x="470087" y="1057106"/>
            <a:ext cx="9368852" cy="16005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インサイズに限らず新たな取り組みを始めるときは、</a:t>
            </a:r>
            <a:br>
              <a:rPr kumimoji="1" lang="en-US" altLang="ja-JP" sz="1200" spc="70" dirty="0">
                <a:solidFill>
                  <a:schemeClr val="tx1"/>
                </a:solidFill>
              </a:rPr>
            </a:br>
            <a:r>
              <a:rPr kumimoji="1" lang="ja-JP" altLang="en-US" sz="1200" spc="70" dirty="0">
                <a:solidFill>
                  <a:schemeClr val="tx1"/>
                </a:solidFill>
              </a:rPr>
              <a:t>現場から「やることを増やすな」「意味あるのか」等、否定的なリアクションが一定出るものです。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現場目線に立った導入のメリットをわかりやすく伝える</a:t>
            </a:r>
            <a:r>
              <a:rPr kumimoji="1" lang="ja-JP" altLang="en-US" sz="1200" spc="70" dirty="0">
                <a:solidFill>
                  <a:schemeClr val="tx1"/>
                </a:solidFill>
              </a:rPr>
              <a:t>ことがポイントです。</a:t>
            </a:r>
            <a:endParaRPr kumimoji="1" lang="en-US" altLang="ja-JP" sz="1200" spc="70" dirty="0">
              <a:solidFill>
                <a:schemeClr val="tx1"/>
              </a:solidFill>
            </a:endParaRPr>
          </a:p>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「現場の通信簿≒人事</a:t>
            </a:r>
            <a:r>
              <a:rPr kumimoji="1" lang="en-US" altLang="ja-JP" sz="1200" spc="70" dirty="0">
                <a:solidFill>
                  <a:schemeClr val="tx1"/>
                </a:solidFill>
              </a:rPr>
              <a:t>/</a:t>
            </a:r>
            <a:r>
              <a:rPr kumimoji="1" lang="ja-JP" altLang="en-US" sz="1200" spc="70" dirty="0">
                <a:solidFill>
                  <a:schemeClr val="tx1"/>
                </a:solidFill>
              </a:rPr>
              <a:t>会社がマネジメント状況を監視しようとしている」と捉えられると協力を得づらくなります。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会社</a:t>
            </a:r>
            <a:r>
              <a:rPr kumimoji="1" lang="en-US" altLang="ja-JP" sz="1200" b="1" u="sng" spc="70" dirty="0">
                <a:solidFill>
                  <a:schemeClr val="tx1"/>
                </a:solidFill>
              </a:rPr>
              <a:t>/</a:t>
            </a:r>
            <a:r>
              <a:rPr kumimoji="1" lang="ja-JP" altLang="en-US" sz="1200" b="1" u="sng" spc="70" dirty="0">
                <a:solidFill>
                  <a:schemeClr val="tx1"/>
                </a:solidFill>
              </a:rPr>
              <a:t>人事はマネジャーの置かれた状況を理解しているからこそ、支援したい</a:t>
            </a:r>
            <a:r>
              <a:rPr kumimoji="1" lang="ja-JP" altLang="en-US" sz="1200" spc="70" dirty="0">
                <a:solidFill>
                  <a:schemeClr val="tx1"/>
                </a:solidFill>
              </a:rPr>
              <a:t>」といった</a:t>
            </a:r>
            <a:br>
              <a:rPr kumimoji="1" lang="en-US" altLang="ja-JP" sz="1200" spc="70" dirty="0">
                <a:solidFill>
                  <a:schemeClr val="tx1"/>
                </a:solidFill>
              </a:rPr>
            </a:br>
            <a:r>
              <a:rPr kumimoji="1" lang="ja-JP" altLang="en-US" sz="1200" spc="70" dirty="0">
                <a:solidFill>
                  <a:schemeClr val="tx1"/>
                </a:solidFill>
              </a:rPr>
              <a:t>寄り添いスタンスを示すこともポイントです。</a:t>
            </a:r>
            <a:endParaRPr kumimoji="1" lang="en-US" altLang="ja-JP" sz="1200" spc="70" dirty="0">
              <a:solidFill>
                <a:schemeClr val="tx1"/>
              </a:solidFill>
            </a:endParaRPr>
          </a:p>
        </p:txBody>
      </p:sp>
      <p:sp>
        <p:nvSpPr>
          <p:cNvPr id="3" name="正方形/長方形 2">
            <a:extLst>
              <a:ext uri="{FF2B5EF4-FFF2-40B4-BE49-F238E27FC236}">
                <a16:creationId xmlns:a16="http://schemas.microsoft.com/office/drawing/2014/main" id="{8EAFCEC1-9948-4C27-2CBD-B7067BD28115}"/>
              </a:ext>
            </a:extLst>
          </p:cNvPr>
          <p:cNvSpPr/>
          <p:nvPr/>
        </p:nvSpPr>
        <p:spPr>
          <a:xfrm>
            <a:off x="470087" y="4384737"/>
            <a:ext cx="9368852" cy="19897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en-US" altLang="ja-JP" sz="1200" spc="70" dirty="0">
                <a:solidFill>
                  <a:schemeClr val="tx1"/>
                </a:solidFill>
              </a:rPr>
              <a:t>1on1</a:t>
            </a:r>
            <a:r>
              <a:rPr kumimoji="1" lang="ja-JP" altLang="en-US" sz="1200" spc="70" dirty="0">
                <a:solidFill>
                  <a:schemeClr val="tx1"/>
                </a:solidFill>
              </a:rPr>
              <a:t>について、「メンバーと何を話せば良いかわからない」と言う声を多数いただきました。</a:t>
            </a:r>
            <a:br>
              <a:rPr kumimoji="1" lang="en-US" altLang="ja-JP" sz="1200" spc="70" dirty="0">
                <a:solidFill>
                  <a:schemeClr val="tx1"/>
                </a:solidFill>
              </a:rPr>
            </a:br>
            <a:r>
              <a:rPr kumimoji="1" lang="ja-JP" altLang="en-US" sz="1200" spc="70" dirty="0">
                <a:solidFill>
                  <a:schemeClr val="tx1"/>
                </a:solidFill>
              </a:rPr>
              <a:t>面談で対話のきっかけや適切な話題を掴みやすくするため、インサイズを導入します。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離職が続いており、皆様にも負荷がかかっています。人事としては、●●の施策を検討しております。</a:t>
            </a:r>
            <a:br>
              <a:rPr kumimoji="1" lang="ja-JP" altLang="en-US" sz="1200" spc="70" dirty="0">
                <a:solidFill>
                  <a:schemeClr val="tx1"/>
                </a:solidFill>
              </a:rPr>
            </a:br>
            <a:r>
              <a:rPr kumimoji="1" lang="ja-JP" altLang="en-US" sz="1200" spc="70" dirty="0">
                <a:solidFill>
                  <a:schemeClr val="tx1"/>
                </a:solidFill>
              </a:rPr>
              <a:t>加えて「相談できず不安や悩みを溜め込むこと」が離職に大きく影響するということがわかりました。</a:t>
            </a:r>
            <a:br>
              <a:rPr kumimoji="1" lang="ja-JP" altLang="en-US" sz="1200" spc="70" dirty="0">
                <a:solidFill>
                  <a:schemeClr val="tx1"/>
                </a:solidFill>
              </a:rPr>
            </a:br>
            <a:r>
              <a:rPr kumimoji="1" lang="ja-JP" altLang="en-US" sz="1200" spc="70" dirty="0">
                <a:solidFill>
                  <a:schemeClr val="tx1"/>
                </a:solidFill>
              </a:rPr>
              <a:t>そのため、メンバーが相談できる環境を職場ぐるみで作りたく、インサイズを導入します。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皆様としても、メンバーをフォローしたい気持ちがある中、多忙でなかなかできない状況かと思います。</a:t>
            </a:r>
            <a:br>
              <a:rPr kumimoji="1" lang="en-US" altLang="ja-JP" sz="1200" spc="70" dirty="0">
                <a:solidFill>
                  <a:schemeClr val="tx1"/>
                </a:solidFill>
              </a:rPr>
            </a:br>
            <a:r>
              <a:rPr kumimoji="1" lang="ja-JP" altLang="en-US" sz="1200" spc="70" dirty="0">
                <a:solidFill>
                  <a:schemeClr val="tx1"/>
                </a:solidFill>
              </a:rPr>
              <a:t>その中で、フォローが必要なメンバーの優先順位をつけ、コンディション・パフォーマンス改善のための話題に短時間でたどり着けるよう、インサイズを導入します。</a:t>
            </a:r>
            <a:endParaRPr kumimoji="1" lang="en-US" altLang="ja-JP" sz="1200" spc="70" dirty="0">
              <a:solidFill>
                <a:schemeClr val="tx1"/>
              </a:solidFill>
            </a:endParaRPr>
          </a:p>
        </p:txBody>
      </p:sp>
      <p:sp>
        <p:nvSpPr>
          <p:cNvPr id="6" name="四角形: 角を丸くする 5">
            <a:extLst>
              <a:ext uri="{FF2B5EF4-FFF2-40B4-BE49-F238E27FC236}">
                <a16:creationId xmlns:a16="http://schemas.microsoft.com/office/drawing/2014/main" id="{A74FA4EF-3B62-E5BA-BFCD-664BBB7433FD}"/>
              </a:ext>
            </a:extLst>
          </p:cNvPr>
          <p:cNvSpPr/>
          <p:nvPr/>
        </p:nvSpPr>
        <p:spPr>
          <a:xfrm>
            <a:off x="249980" y="838958"/>
            <a:ext cx="1736702" cy="36181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Point</a:t>
            </a:r>
            <a:endParaRPr kumimoji="1" lang="ja-JP" altLang="en-US" b="1" dirty="0">
              <a:solidFill>
                <a:schemeClr val="bg2"/>
              </a:solidFill>
            </a:endParaRPr>
          </a:p>
        </p:txBody>
      </p:sp>
      <p:sp>
        <p:nvSpPr>
          <p:cNvPr id="7" name="正方形/長方形 6">
            <a:extLst>
              <a:ext uri="{FF2B5EF4-FFF2-40B4-BE49-F238E27FC236}">
                <a16:creationId xmlns:a16="http://schemas.microsoft.com/office/drawing/2014/main" id="{2654B128-993B-890C-B5D5-7513C9EB2737}"/>
              </a:ext>
            </a:extLst>
          </p:cNvPr>
          <p:cNvSpPr/>
          <p:nvPr/>
        </p:nvSpPr>
        <p:spPr>
          <a:xfrm>
            <a:off x="470087" y="3094021"/>
            <a:ext cx="9368852" cy="1024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メンバーのモチベーションをあげるため、離職率を下げるため、メンバーをフォローするため</a:t>
            </a:r>
            <a:br>
              <a:rPr kumimoji="1" lang="en-US" altLang="ja-JP" sz="1200" spc="70" dirty="0">
                <a:solidFill>
                  <a:schemeClr val="tx1"/>
                </a:solidFill>
              </a:rPr>
            </a:br>
            <a:r>
              <a:rPr kumimoji="1" lang="ja-JP" altLang="en-US" sz="1200" spc="70" dirty="0">
                <a:solidFill>
                  <a:schemeClr val="tx1"/>
                </a:solidFill>
              </a:rPr>
              <a:t>→「メンバーを甘やかして迎合しないといけないのか？」と受け取られる可能性があります</a:t>
            </a:r>
            <a:endParaRPr kumimoji="1" lang="en-US" altLang="ja-JP" sz="1200" spc="70" dirty="0">
              <a:solidFill>
                <a:schemeClr val="tx1"/>
              </a:solidFill>
            </a:endParaRPr>
          </a:p>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マネジメント力を上げるため</a:t>
            </a:r>
            <a:br>
              <a:rPr kumimoji="1" lang="en-US" altLang="ja-JP" sz="1200" spc="70" dirty="0">
                <a:solidFill>
                  <a:schemeClr val="tx1"/>
                </a:solidFill>
              </a:rPr>
            </a:br>
            <a:r>
              <a:rPr kumimoji="1" lang="ja-JP" altLang="en-US" sz="1200" spc="70" dirty="0">
                <a:solidFill>
                  <a:schemeClr val="tx1"/>
                </a:solidFill>
              </a:rPr>
              <a:t>→ 「今、マネジメント力がないと言われている」と受け取られしてしまう可能性があります</a:t>
            </a:r>
          </a:p>
        </p:txBody>
      </p:sp>
      <p:sp>
        <p:nvSpPr>
          <p:cNvPr id="8" name="四角形: 角を丸くする 7">
            <a:extLst>
              <a:ext uri="{FF2B5EF4-FFF2-40B4-BE49-F238E27FC236}">
                <a16:creationId xmlns:a16="http://schemas.microsoft.com/office/drawing/2014/main" id="{B2730B9D-0572-F484-11D6-816AC5F1518F}"/>
              </a:ext>
            </a:extLst>
          </p:cNvPr>
          <p:cNvSpPr/>
          <p:nvPr/>
        </p:nvSpPr>
        <p:spPr>
          <a:xfrm>
            <a:off x="157883" y="2827373"/>
            <a:ext cx="1736702" cy="361813"/>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sp>
        <p:nvSpPr>
          <p:cNvPr id="9" name="四角形: 角を丸くする 8">
            <a:extLst>
              <a:ext uri="{FF2B5EF4-FFF2-40B4-BE49-F238E27FC236}">
                <a16:creationId xmlns:a16="http://schemas.microsoft.com/office/drawing/2014/main" id="{E204EF9C-E5DF-0893-68D8-09C7AD446EC6}"/>
              </a:ext>
            </a:extLst>
          </p:cNvPr>
          <p:cNvSpPr/>
          <p:nvPr/>
        </p:nvSpPr>
        <p:spPr>
          <a:xfrm>
            <a:off x="157883" y="4203830"/>
            <a:ext cx="1736702" cy="361813"/>
          </a:xfrm>
          <a:prstGeom prst="roundRect">
            <a:avLst>
              <a:gd name="adj" fmla="val 50000"/>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Tree>
    <p:extLst>
      <p:ext uri="{BB962C8B-B14F-4D97-AF65-F5344CB8AC3E}">
        <p14:creationId xmlns:p14="http://schemas.microsoft.com/office/powerpoint/2010/main" val="76681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kumimoji="1" lang="ja-JP" altLang="en-US" dirty="0"/>
              <a:t>「パーソナルレポート」で、関わり方を確認</a:t>
            </a:r>
            <a:endParaRPr lang="ja-JP" altLang="en-US" dirty="0"/>
          </a:p>
        </p:txBody>
      </p:sp>
      <p:sp>
        <p:nvSpPr>
          <p:cNvPr id="2" name="テキスト ボックス 1">
            <a:extLst>
              <a:ext uri="{FF2B5EF4-FFF2-40B4-BE49-F238E27FC236}">
                <a16:creationId xmlns:a16="http://schemas.microsoft.com/office/drawing/2014/main" id="{8231CBEA-7812-1334-A6DC-B2A206405567}"/>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b="1" dirty="0"/>
              <a:t>具体的な声のかけ方</a:t>
            </a:r>
            <a:r>
              <a:rPr lang="ja-JP" altLang="en-US" sz="1800" dirty="0"/>
              <a:t>や、メンバーとのタイプの違いを踏まえた</a:t>
            </a:r>
            <a:r>
              <a:rPr lang="ja-JP" altLang="en-US" sz="1800" b="1" dirty="0"/>
              <a:t>注意点</a:t>
            </a:r>
            <a:r>
              <a:rPr lang="ja-JP" altLang="en-US" sz="1800" dirty="0"/>
              <a:t>がわかります。</a:t>
            </a:r>
            <a:endParaRPr lang="en-US" altLang="ja-JP" dirty="0"/>
          </a:p>
          <a:p>
            <a:pPr algn="ctr">
              <a:lnSpc>
                <a:spcPct val="100000"/>
              </a:lnSpc>
              <a:spcBef>
                <a:spcPts val="600"/>
              </a:spcBef>
            </a:pPr>
            <a:r>
              <a:rPr lang="en-US" altLang="ja-JP" dirty="0"/>
              <a:t>1on1</a:t>
            </a:r>
            <a:r>
              <a:rPr lang="ja-JP" altLang="en-US" sz="1800" dirty="0"/>
              <a:t>の内容検討や、日々のコミュニケーションにご活用ください。</a:t>
            </a:r>
          </a:p>
        </p:txBody>
      </p:sp>
      <p:pic>
        <p:nvPicPr>
          <p:cNvPr id="11" name="図 10">
            <a:extLst>
              <a:ext uri="{FF2B5EF4-FFF2-40B4-BE49-F238E27FC236}">
                <a16:creationId xmlns:a16="http://schemas.microsoft.com/office/drawing/2014/main" id="{F66631E1-7B03-9555-65AF-3A46141E1B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6896" y="2161040"/>
            <a:ext cx="2802605" cy="4160819"/>
          </a:xfrm>
          <a:prstGeom prst="rect">
            <a:avLst/>
          </a:prstGeom>
          <a:ln>
            <a:solidFill>
              <a:schemeClr val="tx1">
                <a:lumMod val="60000"/>
                <a:lumOff val="40000"/>
              </a:schemeClr>
            </a:solidFill>
          </a:ln>
        </p:spPr>
      </p:pic>
      <p:grpSp>
        <p:nvGrpSpPr>
          <p:cNvPr id="20" name="Group 68">
            <a:extLst>
              <a:ext uri="{FF2B5EF4-FFF2-40B4-BE49-F238E27FC236}">
                <a16:creationId xmlns:a16="http://schemas.microsoft.com/office/drawing/2014/main" id="{5B170398-7925-16F4-FC45-1ECC4E92582D}"/>
              </a:ext>
            </a:extLst>
          </p:cNvPr>
          <p:cNvGrpSpPr>
            <a:grpSpLocks/>
          </p:cNvGrpSpPr>
          <p:nvPr/>
        </p:nvGrpSpPr>
        <p:grpSpPr bwMode="auto">
          <a:xfrm>
            <a:off x="2456896" y="2032372"/>
            <a:ext cx="2802605" cy="257336"/>
            <a:chOff x="1306" y="3095"/>
            <a:chExt cx="2268" cy="283"/>
          </a:xfrm>
        </p:grpSpPr>
        <p:sp>
          <p:nvSpPr>
            <p:cNvPr id="21" name="Freeform 69">
              <a:extLst>
                <a:ext uri="{FF2B5EF4-FFF2-40B4-BE49-F238E27FC236}">
                  <a16:creationId xmlns:a16="http://schemas.microsoft.com/office/drawing/2014/main" id="{15F8AE2C-1499-8A1F-BB1E-BD825F103546}"/>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2" name="Freeform 70">
              <a:extLst>
                <a:ext uri="{FF2B5EF4-FFF2-40B4-BE49-F238E27FC236}">
                  <a16:creationId xmlns:a16="http://schemas.microsoft.com/office/drawing/2014/main" id="{9B259ED1-9209-9A40-D2A2-E32004EF67B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3" name="Freeform 71">
              <a:extLst>
                <a:ext uri="{FF2B5EF4-FFF2-40B4-BE49-F238E27FC236}">
                  <a16:creationId xmlns:a16="http://schemas.microsoft.com/office/drawing/2014/main" id="{13578D89-333E-BD36-283B-34A98D81AA4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pic>
        <p:nvPicPr>
          <p:cNvPr id="7" name="図 6">
            <a:extLst>
              <a:ext uri="{FF2B5EF4-FFF2-40B4-BE49-F238E27FC236}">
                <a16:creationId xmlns:a16="http://schemas.microsoft.com/office/drawing/2014/main" id="{748BE4AB-DB46-BBA6-FD35-41845658DE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8382" y="1765664"/>
            <a:ext cx="2735485" cy="4457094"/>
          </a:xfrm>
          <a:prstGeom prst="rect">
            <a:avLst/>
          </a:prstGeom>
          <a:ln>
            <a:solidFill>
              <a:schemeClr val="tx1">
                <a:lumMod val="60000"/>
                <a:lumOff val="40000"/>
              </a:schemeClr>
            </a:solidFill>
          </a:ln>
        </p:spPr>
      </p:pic>
      <p:grpSp>
        <p:nvGrpSpPr>
          <p:cNvPr id="16" name="Group 68">
            <a:extLst>
              <a:ext uri="{FF2B5EF4-FFF2-40B4-BE49-F238E27FC236}">
                <a16:creationId xmlns:a16="http://schemas.microsoft.com/office/drawing/2014/main" id="{A11D2CB1-9BBD-9BDF-E9C4-F5097B168817}"/>
              </a:ext>
            </a:extLst>
          </p:cNvPr>
          <p:cNvGrpSpPr>
            <a:grpSpLocks/>
          </p:cNvGrpSpPr>
          <p:nvPr/>
        </p:nvGrpSpPr>
        <p:grpSpPr bwMode="auto">
          <a:xfrm>
            <a:off x="324000" y="6094089"/>
            <a:ext cx="2802605" cy="253843"/>
            <a:chOff x="1306" y="3095"/>
            <a:chExt cx="2268" cy="283"/>
          </a:xfrm>
        </p:grpSpPr>
        <p:sp>
          <p:nvSpPr>
            <p:cNvPr id="17" name="Freeform 69">
              <a:extLst>
                <a:ext uri="{FF2B5EF4-FFF2-40B4-BE49-F238E27FC236}">
                  <a16:creationId xmlns:a16="http://schemas.microsoft.com/office/drawing/2014/main" id="{E301B7A9-8646-A749-B3A9-C264E9EF3B18}"/>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8" name="Freeform 70">
              <a:extLst>
                <a:ext uri="{FF2B5EF4-FFF2-40B4-BE49-F238E27FC236}">
                  <a16:creationId xmlns:a16="http://schemas.microsoft.com/office/drawing/2014/main" id="{65B3315A-0453-E804-E0E2-E0AB64EB9DE9}"/>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9" name="Freeform 71">
              <a:extLst>
                <a:ext uri="{FF2B5EF4-FFF2-40B4-BE49-F238E27FC236}">
                  <a16:creationId xmlns:a16="http://schemas.microsoft.com/office/drawing/2014/main" id="{67FC6296-BA31-3A9C-30B5-62DEDDC6CA7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
        <p:nvSpPr>
          <p:cNvPr id="39" name="正方形/長方形 38">
            <a:extLst>
              <a:ext uri="{FF2B5EF4-FFF2-40B4-BE49-F238E27FC236}">
                <a16:creationId xmlns:a16="http://schemas.microsoft.com/office/drawing/2014/main" id="{E6DB362D-3A1F-E982-167D-525D21D84FCD}"/>
              </a:ext>
            </a:extLst>
          </p:cNvPr>
          <p:cNvSpPr/>
          <p:nvPr/>
        </p:nvSpPr>
        <p:spPr>
          <a:xfrm>
            <a:off x="777166" y="1724963"/>
            <a:ext cx="1896271" cy="243075"/>
          </a:xfrm>
          <a:prstGeom prst="rect">
            <a:avLst/>
          </a:prstGeom>
          <a:noFill/>
          <a:ln w="28575">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E1AE4ABB-7C0B-C66F-4D92-846C3872622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574293" y="1790227"/>
            <a:ext cx="4125725" cy="561879"/>
          </a:xfrm>
          <a:prstGeom prst="rect">
            <a:avLst/>
          </a:prstGeom>
          <a:noFill/>
          <a:ln w="28575">
            <a:solidFill>
              <a:schemeClr val="tx1">
                <a:lumMod val="60000"/>
                <a:lumOff val="40000"/>
              </a:schemeClr>
            </a:solidFill>
            <a:prstDash val="sysDash"/>
          </a:ln>
        </p:spPr>
      </p:pic>
      <p:cxnSp>
        <p:nvCxnSpPr>
          <p:cNvPr id="42" name="直線コネクタ 41">
            <a:extLst>
              <a:ext uri="{FF2B5EF4-FFF2-40B4-BE49-F238E27FC236}">
                <a16:creationId xmlns:a16="http://schemas.microsoft.com/office/drawing/2014/main" id="{7478630E-E37E-15EA-EA08-9F9AFDFAC543}"/>
              </a:ext>
            </a:extLst>
          </p:cNvPr>
          <p:cNvCxnSpPr>
            <a:cxnSpLocks/>
          </p:cNvCxnSpPr>
          <p:nvPr/>
        </p:nvCxnSpPr>
        <p:spPr>
          <a:xfrm flipH="1" flipV="1">
            <a:off x="2673437" y="1730238"/>
            <a:ext cx="2829896" cy="59989"/>
          </a:xfrm>
          <a:prstGeom prst="line">
            <a:avLst/>
          </a:prstGeom>
          <a:noFill/>
          <a:ln w="28575">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5" name="直線コネクタ 44">
            <a:extLst>
              <a:ext uri="{FF2B5EF4-FFF2-40B4-BE49-F238E27FC236}">
                <a16:creationId xmlns:a16="http://schemas.microsoft.com/office/drawing/2014/main" id="{675791AC-F5FA-D476-C60C-FC11A1152396}"/>
              </a:ext>
            </a:extLst>
          </p:cNvPr>
          <p:cNvCxnSpPr>
            <a:cxnSpLocks/>
          </p:cNvCxnSpPr>
          <p:nvPr/>
        </p:nvCxnSpPr>
        <p:spPr>
          <a:xfrm>
            <a:off x="1164885" y="1968038"/>
            <a:ext cx="4409408" cy="384068"/>
          </a:xfrm>
          <a:prstGeom prst="line">
            <a:avLst/>
          </a:prstGeom>
          <a:noFill/>
          <a:ln w="28575">
            <a:solidFill>
              <a:schemeClr val="tx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8" name="四角形吹き出し 25">
            <a:extLst>
              <a:ext uri="{FF2B5EF4-FFF2-40B4-BE49-F238E27FC236}">
                <a16:creationId xmlns:a16="http://schemas.microsoft.com/office/drawing/2014/main" id="{B52F67E7-6411-E9D8-5C81-7868689AC9E7}"/>
              </a:ext>
            </a:extLst>
          </p:cNvPr>
          <p:cNvSpPr/>
          <p:nvPr/>
        </p:nvSpPr>
        <p:spPr>
          <a:xfrm>
            <a:off x="7449104" y="2447413"/>
            <a:ext cx="2055248" cy="600006"/>
          </a:xfrm>
          <a:prstGeom prst="wedgeRectCallout">
            <a:avLst>
              <a:gd name="adj1" fmla="val -23366"/>
              <a:gd name="adj2" fmla="val -10147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en-US" altLang="ja-JP" sz="1400" b="1" dirty="0">
                <a:solidFill>
                  <a:schemeClr val="bg2"/>
                </a:solidFill>
              </a:rPr>
              <a:t>1on1</a:t>
            </a:r>
            <a:r>
              <a:rPr kumimoji="1" lang="ja-JP" altLang="en-US" sz="1400" b="1" dirty="0">
                <a:solidFill>
                  <a:schemeClr val="bg2"/>
                </a:solidFill>
              </a:rPr>
              <a:t>テーマシート</a:t>
            </a:r>
            <a:r>
              <a:rPr kumimoji="1" lang="ja-JP" altLang="en-US" sz="1400" dirty="0">
                <a:solidFill>
                  <a:schemeClr val="bg2"/>
                </a:solidFill>
              </a:rPr>
              <a:t>へ</a:t>
            </a:r>
          </a:p>
        </p:txBody>
      </p:sp>
      <p:sp>
        <p:nvSpPr>
          <p:cNvPr id="51" name="正方形/長方形 50">
            <a:extLst>
              <a:ext uri="{FF2B5EF4-FFF2-40B4-BE49-F238E27FC236}">
                <a16:creationId xmlns:a16="http://schemas.microsoft.com/office/drawing/2014/main" id="{A0014FEF-C82D-1C96-3E37-54E9D3C75E27}"/>
              </a:ext>
            </a:extLst>
          </p:cNvPr>
          <p:cNvSpPr/>
          <p:nvPr/>
        </p:nvSpPr>
        <p:spPr>
          <a:xfrm>
            <a:off x="5538722" y="4327127"/>
            <a:ext cx="4161296" cy="19947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状態が悪いメンバーは</a:t>
            </a:r>
            <a:endParaRPr kumimoji="1" lang="en-US" altLang="ja-JP" sz="2400" b="1" dirty="0">
              <a:solidFill>
                <a:schemeClr val="bg2"/>
              </a:solidFill>
            </a:endParaRPr>
          </a:p>
          <a:p>
            <a:pPr algn="ctr"/>
            <a:r>
              <a:rPr kumimoji="1" lang="ja-JP" altLang="en-US" sz="2400" b="1" dirty="0">
                <a:solidFill>
                  <a:schemeClr val="bg2"/>
                </a:solidFill>
              </a:rPr>
              <a:t>必ずパーソナルレポートまで</a:t>
            </a:r>
            <a:endParaRPr kumimoji="1" lang="en-US" altLang="ja-JP" sz="2400" b="1" dirty="0">
              <a:solidFill>
                <a:schemeClr val="bg2"/>
              </a:solidFill>
            </a:endParaRPr>
          </a:p>
          <a:p>
            <a:pPr algn="ctr"/>
            <a:r>
              <a:rPr kumimoji="1" lang="ja-JP" altLang="en-US" sz="2400" b="1" dirty="0">
                <a:solidFill>
                  <a:schemeClr val="bg2"/>
                </a:solidFill>
              </a:rPr>
              <a:t>ご覧ください</a:t>
            </a:r>
          </a:p>
        </p:txBody>
      </p:sp>
      <p:sp>
        <p:nvSpPr>
          <p:cNvPr id="62" name="正方形/長方形 61">
            <a:extLst>
              <a:ext uri="{FF2B5EF4-FFF2-40B4-BE49-F238E27FC236}">
                <a16:creationId xmlns:a16="http://schemas.microsoft.com/office/drawing/2014/main" id="{4A40DBEF-AAEB-DFFD-BF00-B92B88ECD748}"/>
              </a:ext>
            </a:extLst>
          </p:cNvPr>
          <p:cNvSpPr/>
          <p:nvPr/>
        </p:nvSpPr>
        <p:spPr>
          <a:xfrm>
            <a:off x="7518400" y="1884160"/>
            <a:ext cx="2115144" cy="38406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3BA163A5-F527-1BE1-2394-631176DD6D55}"/>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5" name="四角形: 角を丸くする 4">
            <a:extLst>
              <a:ext uri="{FF2B5EF4-FFF2-40B4-BE49-F238E27FC236}">
                <a16:creationId xmlns:a16="http://schemas.microsoft.com/office/drawing/2014/main" id="{C8EE4D8C-8F23-13C4-AFE7-97D2336E4D0B}"/>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6" name="四角形: 角を丸くする 5">
            <a:extLst>
              <a:ext uri="{FF2B5EF4-FFF2-40B4-BE49-F238E27FC236}">
                <a16:creationId xmlns:a16="http://schemas.microsoft.com/office/drawing/2014/main" id="{82B771D6-93F3-2A16-B0CF-040993BC53E9}"/>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8" name="四角形: 角を丸くする 7">
            <a:extLst>
              <a:ext uri="{FF2B5EF4-FFF2-40B4-BE49-F238E27FC236}">
                <a16:creationId xmlns:a16="http://schemas.microsoft.com/office/drawing/2014/main" id="{9E7904B4-92FE-7CBB-37A0-C4BE8829E984}"/>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410197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a:t>
            </a:r>
            <a:r>
              <a:rPr lang="en-US" altLang="ja-JP" dirty="0"/>
              <a:t>1on1</a:t>
            </a:r>
            <a:r>
              <a:rPr lang="ja-JP" altLang="en-US" dirty="0"/>
              <a:t>テーマシート」で、</a:t>
            </a:r>
            <a:r>
              <a:rPr lang="en-US" altLang="ja-JP" dirty="0"/>
              <a:t>1on1</a:t>
            </a:r>
            <a:r>
              <a:rPr lang="ja-JP" altLang="en-US" dirty="0"/>
              <a:t>をスムーズに</a:t>
            </a:r>
          </a:p>
        </p:txBody>
      </p:sp>
      <p:pic>
        <p:nvPicPr>
          <p:cNvPr id="10" name="図 9">
            <a:extLst>
              <a:ext uri="{FF2B5EF4-FFF2-40B4-BE49-F238E27FC236}">
                <a16:creationId xmlns:a16="http://schemas.microsoft.com/office/drawing/2014/main" id="{5132B494-5BC1-0863-1A93-AD0CB2E5245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019352" y="1919242"/>
            <a:ext cx="3899885" cy="4297362"/>
          </a:xfrm>
          <a:prstGeom prst="rect">
            <a:avLst/>
          </a:prstGeom>
          <a:noFill/>
          <a:ln>
            <a:solidFill>
              <a:schemeClr val="tx1">
                <a:lumMod val="60000"/>
                <a:lumOff val="40000"/>
              </a:schemeClr>
            </a:solidFill>
          </a:ln>
        </p:spPr>
      </p:pic>
      <p:pic>
        <p:nvPicPr>
          <p:cNvPr id="4098" name="Picture 2">
            <a:extLst>
              <a:ext uri="{FF2B5EF4-FFF2-40B4-BE49-F238E27FC236}">
                <a16:creationId xmlns:a16="http://schemas.microsoft.com/office/drawing/2014/main" id="{8427A4F5-BD01-DD50-1F13-75AEF84F321E}"/>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888085" y="1919243"/>
            <a:ext cx="4064915" cy="3626364"/>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3D0729E3-D178-3FC0-6F48-317FA3E0FF30}"/>
              </a:ext>
            </a:extLst>
          </p:cNvPr>
          <p:cNvSpPr txBox="1"/>
          <p:nvPr/>
        </p:nvSpPr>
        <p:spPr>
          <a:xfrm>
            <a:off x="272456" y="844000"/>
            <a:ext cx="9361088" cy="1000274"/>
          </a:xfrm>
          <a:prstGeom prst="rect">
            <a:avLst/>
          </a:prstGeom>
          <a:noFill/>
        </p:spPr>
        <p:txBody>
          <a:bodyPr wrap="square" rtlCol="0">
            <a:spAutoFit/>
          </a:bodyPr>
          <a:lstStyle/>
          <a:p>
            <a:pPr algn="ctr">
              <a:lnSpc>
                <a:spcPct val="100000"/>
              </a:lnSpc>
              <a:spcBef>
                <a:spcPts val="600"/>
              </a:spcBef>
            </a:pPr>
            <a:r>
              <a:rPr lang="en-US" altLang="ja-JP" sz="1800" dirty="0"/>
              <a:t>1on1</a:t>
            </a:r>
            <a:r>
              <a:rPr lang="ja-JP" altLang="en-US" sz="1800" dirty="0"/>
              <a:t>テーマシートには、</a:t>
            </a:r>
            <a:r>
              <a:rPr lang="ja-JP" altLang="en-US" sz="1800" b="1" dirty="0"/>
              <a:t>おすすめの話題</a:t>
            </a:r>
            <a:r>
              <a:rPr lang="ja-JP" altLang="en-US" sz="1800" dirty="0"/>
              <a:t>や、</a:t>
            </a:r>
            <a:br>
              <a:rPr lang="en-US" altLang="ja-JP" dirty="0"/>
            </a:br>
            <a:r>
              <a:rPr lang="ja-JP" altLang="en-US" sz="1800" b="1" dirty="0"/>
              <a:t>上司とメンバーの性格タイプの違い</a:t>
            </a:r>
            <a:r>
              <a:rPr lang="ja-JP" altLang="en-US" sz="1800" dirty="0"/>
              <a:t>が示されています。</a:t>
            </a:r>
            <a:endParaRPr lang="en-US" altLang="ja-JP" sz="1800" dirty="0"/>
          </a:p>
          <a:p>
            <a:pPr algn="ctr">
              <a:lnSpc>
                <a:spcPct val="100000"/>
              </a:lnSpc>
              <a:spcBef>
                <a:spcPts val="600"/>
              </a:spcBef>
            </a:pPr>
            <a:r>
              <a:rPr lang="ja-JP" altLang="en-US" sz="1800" dirty="0"/>
              <a:t>メンバーが話したい話題を選んで、じっくり耳を傾けてください。</a:t>
            </a:r>
          </a:p>
        </p:txBody>
      </p:sp>
      <p:grpSp>
        <p:nvGrpSpPr>
          <p:cNvPr id="24" name="Group 68">
            <a:extLst>
              <a:ext uri="{FF2B5EF4-FFF2-40B4-BE49-F238E27FC236}">
                <a16:creationId xmlns:a16="http://schemas.microsoft.com/office/drawing/2014/main" id="{393756F3-B606-7F84-A887-617E76458946}"/>
              </a:ext>
            </a:extLst>
          </p:cNvPr>
          <p:cNvGrpSpPr>
            <a:grpSpLocks/>
          </p:cNvGrpSpPr>
          <p:nvPr/>
        </p:nvGrpSpPr>
        <p:grpSpPr bwMode="auto">
          <a:xfrm>
            <a:off x="821733" y="5418685"/>
            <a:ext cx="4131267" cy="253843"/>
            <a:chOff x="1306" y="3095"/>
            <a:chExt cx="2268" cy="283"/>
          </a:xfrm>
        </p:grpSpPr>
        <p:sp>
          <p:nvSpPr>
            <p:cNvPr id="25" name="Freeform 69">
              <a:extLst>
                <a:ext uri="{FF2B5EF4-FFF2-40B4-BE49-F238E27FC236}">
                  <a16:creationId xmlns:a16="http://schemas.microsoft.com/office/drawing/2014/main" id="{1C99FCF8-006F-69A9-191D-D5F46EC124D4}"/>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6" name="Freeform 70">
              <a:extLst>
                <a:ext uri="{FF2B5EF4-FFF2-40B4-BE49-F238E27FC236}">
                  <a16:creationId xmlns:a16="http://schemas.microsoft.com/office/drawing/2014/main" id="{0643EC97-AF2A-6BE0-B006-F5A8FF197709}"/>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7" name="Freeform 71">
              <a:extLst>
                <a:ext uri="{FF2B5EF4-FFF2-40B4-BE49-F238E27FC236}">
                  <a16:creationId xmlns:a16="http://schemas.microsoft.com/office/drawing/2014/main" id="{8AB958D7-FF47-700D-CAA8-DFBC8E753653}"/>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28" name="Group 68">
            <a:extLst>
              <a:ext uri="{FF2B5EF4-FFF2-40B4-BE49-F238E27FC236}">
                <a16:creationId xmlns:a16="http://schemas.microsoft.com/office/drawing/2014/main" id="{A7925FEB-7C9F-E495-745C-6617D10C38B1}"/>
              </a:ext>
            </a:extLst>
          </p:cNvPr>
          <p:cNvGrpSpPr>
            <a:grpSpLocks/>
          </p:cNvGrpSpPr>
          <p:nvPr/>
        </p:nvGrpSpPr>
        <p:grpSpPr bwMode="auto">
          <a:xfrm>
            <a:off x="5019352" y="1779301"/>
            <a:ext cx="3899885" cy="279881"/>
            <a:chOff x="1306" y="3095"/>
            <a:chExt cx="2268" cy="283"/>
          </a:xfrm>
        </p:grpSpPr>
        <p:sp>
          <p:nvSpPr>
            <p:cNvPr id="29" name="Freeform 69">
              <a:extLst>
                <a:ext uri="{FF2B5EF4-FFF2-40B4-BE49-F238E27FC236}">
                  <a16:creationId xmlns:a16="http://schemas.microsoft.com/office/drawing/2014/main" id="{C8E1109A-A3ED-7D6D-2FC0-605FAA70C6E0}"/>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30" name="Freeform 70">
              <a:extLst>
                <a:ext uri="{FF2B5EF4-FFF2-40B4-BE49-F238E27FC236}">
                  <a16:creationId xmlns:a16="http://schemas.microsoft.com/office/drawing/2014/main" id="{E501D406-3451-A8A1-0822-5DD99796BB02}"/>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31" name="Freeform 71">
              <a:extLst>
                <a:ext uri="{FF2B5EF4-FFF2-40B4-BE49-F238E27FC236}">
                  <a16:creationId xmlns:a16="http://schemas.microsoft.com/office/drawing/2014/main" id="{7A02B92E-7135-F860-E4A1-94293751BB9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4096" name="Group 68">
            <a:extLst>
              <a:ext uri="{FF2B5EF4-FFF2-40B4-BE49-F238E27FC236}">
                <a16:creationId xmlns:a16="http://schemas.microsoft.com/office/drawing/2014/main" id="{13BEEA99-09C5-732A-A9B7-67CA49AE5425}"/>
              </a:ext>
            </a:extLst>
          </p:cNvPr>
          <p:cNvGrpSpPr>
            <a:grpSpLocks/>
          </p:cNvGrpSpPr>
          <p:nvPr/>
        </p:nvGrpSpPr>
        <p:grpSpPr bwMode="auto">
          <a:xfrm>
            <a:off x="5019352" y="6076663"/>
            <a:ext cx="3899885" cy="279881"/>
            <a:chOff x="1306" y="3095"/>
            <a:chExt cx="2268" cy="283"/>
          </a:xfrm>
        </p:grpSpPr>
        <p:sp>
          <p:nvSpPr>
            <p:cNvPr id="4097" name="Freeform 69">
              <a:extLst>
                <a:ext uri="{FF2B5EF4-FFF2-40B4-BE49-F238E27FC236}">
                  <a16:creationId xmlns:a16="http://schemas.microsoft.com/office/drawing/2014/main" id="{F32EC090-35F8-9D5C-B6F9-CDDF31E88B94}"/>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4099" name="Freeform 70">
              <a:extLst>
                <a:ext uri="{FF2B5EF4-FFF2-40B4-BE49-F238E27FC236}">
                  <a16:creationId xmlns:a16="http://schemas.microsoft.com/office/drawing/2014/main" id="{2426C4AB-0E40-749B-63EA-AA9A27A10153}"/>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4100" name="Freeform 71">
              <a:extLst>
                <a:ext uri="{FF2B5EF4-FFF2-40B4-BE49-F238E27FC236}">
                  <a16:creationId xmlns:a16="http://schemas.microsoft.com/office/drawing/2014/main" id="{C17369C4-3BD9-5080-3974-E7225388DDCD}"/>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
        <p:nvSpPr>
          <p:cNvPr id="2" name="四角形: 角を丸くする 1">
            <a:extLst>
              <a:ext uri="{FF2B5EF4-FFF2-40B4-BE49-F238E27FC236}">
                <a16:creationId xmlns:a16="http://schemas.microsoft.com/office/drawing/2014/main" id="{EA4C0D7B-8478-2F88-B4C3-B83728EECDA3}"/>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3" name="四角形: 角を丸くする 2">
            <a:extLst>
              <a:ext uri="{FF2B5EF4-FFF2-40B4-BE49-F238E27FC236}">
                <a16:creationId xmlns:a16="http://schemas.microsoft.com/office/drawing/2014/main" id="{FF2C8388-66BE-35A2-2056-88B002BE8B47}"/>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5" name="四角形: 角を丸くする 4">
            <a:extLst>
              <a:ext uri="{FF2B5EF4-FFF2-40B4-BE49-F238E27FC236}">
                <a16:creationId xmlns:a16="http://schemas.microsoft.com/office/drawing/2014/main" id="{33CAF6EC-5DDB-1B03-D1EE-C7B484821A83}"/>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6" name="四角形: 角を丸くする 5">
            <a:extLst>
              <a:ext uri="{FF2B5EF4-FFF2-40B4-BE49-F238E27FC236}">
                <a16:creationId xmlns:a16="http://schemas.microsoft.com/office/drawing/2014/main" id="{9D0F6E4F-8CA8-37C0-8075-F7F1A5BBE2E6}"/>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153867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参考）データが溜まると、変化を確認できます</a:t>
            </a:r>
          </a:p>
        </p:txBody>
      </p:sp>
      <p:pic>
        <p:nvPicPr>
          <p:cNvPr id="5124" name="Picture 4">
            <a:extLst>
              <a:ext uri="{FF2B5EF4-FFF2-40B4-BE49-F238E27FC236}">
                <a16:creationId xmlns:a16="http://schemas.microsoft.com/office/drawing/2014/main" id="{D2939DF4-0A76-F3B8-EABF-A9A26DBC85E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352299" y="1653294"/>
            <a:ext cx="4673451" cy="4611470"/>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6253E89-DA3A-775C-FFC1-21DC089CAA85}"/>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メンバー詳細（個人推移）には、メンタリティや得点の変化が表示されます。</a:t>
            </a:r>
            <a:endParaRPr lang="en-US" altLang="ja-JP" sz="1800" dirty="0"/>
          </a:p>
          <a:p>
            <a:pPr algn="ctr">
              <a:lnSpc>
                <a:spcPct val="100000"/>
              </a:lnSpc>
              <a:spcBef>
                <a:spcPts val="600"/>
              </a:spcBef>
            </a:pPr>
            <a:r>
              <a:rPr lang="ja-JP" altLang="en-US" sz="1800" dirty="0"/>
              <a:t>複数回</a:t>
            </a:r>
            <a:r>
              <a:rPr lang="ja-JP" altLang="en-US" dirty="0"/>
              <a:t>インサイズ</a:t>
            </a:r>
            <a:r>
              <a:rPr lang="ja-JP" altLang="en-US" sz="1800" dirty="0"/>
              <a:t>を実施した後、ぜひ確認してみてください。</a:t>
            </a:r>
          </a:p>
        </p:txBody>
      </p:sp>
      <p:grpSp>
        <p:nvGrpSpPr>
          <p:cNvPr id="10" name="Group 68">
            <a:extLst>
              <a:ext uri="{FF2B5EF4-FFF2-40B4-BE49-F238E27FC236}">
                <a16:creationId xmlns:a16="http://schemas.microsoft.com/office/drawing/2014/main" id="{439CD84E-FA60-0E1E-A041-FCEDD0D0A179}"/>
              </a:ext>
            </a:extLst>
          </p:cNvPr>
          <p:cNvGrpSpPr>
            <a:grpSpLocks/>
          </p:cNvGrpSpPr>
          <p:nvPr/>
        </p:nvGrpSpPr>
        <p:grpSpPr bwMode="auto">
          <a:xfrm>
            <a:off x="2352299" y="6059941"/>
            <a:ext cx="4752392" cy="362704"/>
            <a:chOff x="1306" y="3095"/>
            <a:chExt cx="2268" cy="283"/>
          </a:xfrm>
        </p:grpSpPr>
        <p:sp>
          <p:nvSpPr>
            <p:cNvPr id="11" name="Freeform 69">
              <a:extLst>
                <a:ext uri="{FF2B5EF4-FFF2-40B4-BE49-F238E27FC236}">
                  <a16:creationId xmlns:a16="http://schemas.microsoft.com/office/drawing/2014/main" id="{8C02A604-CD65-AB04-CA42-5A9F4ACB486C}"/>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0">
              <a:extLst>
                <a:ext uri="{FF2B5EF4-FFF2-40B4-BE49-F238E27FC236}">
                  <a16:creationId xmlns:a16="http://schemas.microsoft.com/office/drawing/2014/main" id="{C7010236-EDBE-33AD-652D-3BC0AC705A3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3" name="Freeform 71">
              <a:extLst>
                <a:ext uri="{FF2B5EF4-FFF2-40B4-BE49-F238E27FC236}">
                  <a16:creationId xmlns:a16="http://schemas.microsoft.com/office/drawing/2014/main" id="{457908A0-5B31-0A39-F019-B688E46D5E6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
        <p:nvSpPr>
          <p:cNvPr id="2" name="四角形: 角を丸くする 1">
            <a:extLst>
              <a:ext uri="{FF2B5EF4-FFF2-40B4-BE49-F238E27FC236}">
                <a16:creationId xmlns:a16="http://schemas.microsoft.com/office/drawing/2014/main" id="{5D24A4EE-6C7D-8349-AA92-BD5C31FCF2F0}"/>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3" name="四角形: 角を丸くする 2">
            <a:extLst>
              <a:ext uri="{FF2B5EF4-FFF2-40B4-BE49-F238E27FC236}">
                <a16:creationId xmlns:a16="http://schemas.microsoft.com/office/drawing/2014/main" id="{CAF69F42-6352-AF80-82D3-A9158F9DE64E}"/>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5" name="四角形: 角を丸くする 4">
            <a:extLst>
              <a:ext uri="{FF2B5EF4-FFF2-40B4-BE49-F238E27FC236}">
                <a16:creationId xmlns:a16="http://schemas.microsoft.com/office/drawing/2014/main" id="{9755465D-D926-B4F5-14FE-BDDAA8279C6D}"/>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6" name="四角形: 角を丸くする 5">
            <a:extLst>
              <a:ext uri="{FF2B5EF4-FFF2-40B4-BE49-F238E27FC236}">
                <a16:creationId xmlns:a16="http://schemas.microsoft.com/office/drawing/2014/main" id="{120F0D7A-3296-A4D2-816E-8D6F6304D653}"/>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534707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参考）集計結果も確認できます</a:t>
            </a:r>
          </a:p>
        </p:txBody>
      </p:sp>
      <p:pic>
        <p:nvPicPr>
          <p:cNvPr id="6146" name="Picture 2">
            <a:extLst>
              <a:ext uri="{FF2B5EF4-FFF2-40B4-BE49-F238E27FC236}">
                <a16:creationId xmlns:a16="http://schemas.microsoft.com/office/drawing/2014/main" id="{923B529F-CC3E-6DFB-3665-D61C1F6526C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7468" y="1973525"/>
            <a:ext cx="4715149" cy="3305655"/>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7280B4E-8F78-5CF3-C6F3-D6F81C81D521}"/>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「ダッシュボード」で、自分のチームの集計結果・変化や、</a:t>
            </a:r>
            <a:endParaRPr lang="en-US" altLang="ja-JP" dirty="0"/>
          </a:p>
          <a:p>
            <a:pPr algn="ctr">
              <a:lnSpc>
                <a:spcPct val="100000"/>
              </a:lnSpc>
              <a:spcBef>
                <a:spcPts val="600"/>
              </a:spcBef>
            </a:pPr>
            <a:r>
              <a:rPr lang="ja-JP" altLang="en-US" dirty="0"/>
              <a:t>ご自身の</a:t>
            </a:r>
            <a:r>
              <a:rPr lang="en-US" altLang="ja-JP" dirty="0"/>
              <a:t>1on1</a:t>
            </a:r>
            <a:r>
              <a:rPr lang="ja-JP" altLang="en-US" dirty="0"/>
              <a:t>の特徴を確認することもできます。</a:t>
            </a:r>
            <a:endParaRPr lang="ja-JP" altLang="en-US" sz="1800" dirty="0"/>
          </a:p>
        </p:txBody>
      </p:sp>
      <p:sp>
        <p:nvSpPr>
          <p:cNvPr id="2" name="四角形: 角を丸くする 1">
            <a:extLst>
              <a:ext uri="{FF2B5EF4-FFF2-40B4-BE49-F238E27FC236}">
                <a16:creationId xmlns:a16="http://schemas.microsoft.com/office/drawing/2014/main" id="{3BA18B9E-E312-40DA-950E-EF03975AB717}"/>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4" name="四角形: 角を丸くする 13">
            <a:extLst>
              <a:ext uri="{FF2B5EF4-FFF2-40B4-BE49-F238E27FC236}">
                <a16:creationId xmlns:a16="http://schemas.microsoft.com/office/drawing/2014/main" id="{9475729B-356A-C9F3-5F5F-CC49187C3D6A}"/>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5" name="四角形: 角を丸くする 14">
            <a:extLst>
              <a:ext uri="{FF2B5EF4-FFF2-40B4-BE49-F238E27FC236}">
                <a16:creationId xmlns:a16="http://schemas.microsoft.com/office/drawing/2014/main" id="{D29284BD-2F3A-6612-3EF5-91F5931C73AF}"/>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6" name="四角形: 角を丸くする 15">
            <a:extLst>
              <a:ext uri="{FF2B5EF4-FFF2-40B4-BE49-F238E27FC236}">
                <a16:creationId xmlns:a16="http://schemas.microsoft.com/office/drawing/2014/main" id="{E777C42C-D903-7278-3BEE-346EDF73EE71}"/>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pic>
        <p:nvPicPr>
          <p:cNvPr id="18" name="図 17">
            <a:extLst>
              <a:ext uri="{FF2B5EF4-FFF2-40B4-BE49-F238E27FC236}">
                <a16:creationId xmlns:a16="http://schemas.microsoft.com/office/drawing/2014/main" id="{5BF032D9-0BF1-C366-60FB-2A88DCA80C8E}"/>
              </a:ext>
            </a:extLst>
          </p:cNvPr>
          <p:cNvPicPr>
            <a:picLocks noChangeAspect="1"/>
          </p:cNvPicPr>
          <p:nvPr/>
        </p:nvPicPr>
        <p:blipFill>
          <a:blip r:embed="rId4"/>
          <a:stretch>
            <a:fillRect/>
          </a:stretch>
        </p:blipFill>
        <p:spPr>
          <a:xfrm>
            <a:off x="4250816" y="3030555"/>
            <a:ext cx="5250512" cy="2618785"/>
          </a:xfrm>
          <a:prstGeom prst="rect">
            <a:avLst/>
          </a:prstGeom>
          <a:noFill/>
          <a:ln>
            <a:solidFill>
              <a:schemeClr val="tx1">
                <a:lumMod val="60000"/>
                <a:lumOff val="40000"/>
              </a:schemeClr>
            </a:solidFill>
          </a:ln>
        </p:spPr>
      </p:pic>
      <p:grpSp>
        <p:nvGrpSpPr>
          <p:cNvPr id="5" name="Group 68">
            <a:extLst>
              <a:ext uri="{FF2B5EF4-FFF2-40B4-BE49-F238E27FC236}">
                <a16:creationId xmlns:a16="http://schemas.microsoft.com/office/drawing/2014/main" id="{1883B43E-E9D0-5273-CDBD-CF8486290397}"/>
              </a:ext>
            </a:extLst>
          </p:cNvPr>
          <p:cNvGrpSpPr>
            <a:grpSpLocks/>
          </p:cNvGrpSpPr>
          <p:nvPr/>
        </p:nvGrpSpPr>
        <p:grpSpPr bwMode="auto">
          <a:xfrm>
            <a:off x="4218991" y="2900347"/>
            <a:ext cx="5363673" cy="265067"/>
            <a:chOff x="1306" y="3095"/>
            <a:chExt cx="2268" cy="283"/>
          </a:xfrm>
        </p:grpSpPr>
        <p:sp>
          <p:nvSpPr>
            <p:cNvPr id="6" name="Freeform 69">
              <a:extLst>
                <a:ext uri="{FF2B5EF4-FFF2-40B4-BE49-F238E27FC236}">
                  <a16:creationId xmlns:a16="http://schemas.microsoft.com/office/drawing/2014/main" id="{662D8806-08C6-3E0A-CB43-D0129546D97A}"/>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7" name="Freeform 70">
              <a:extLst>
                <a:ext uri="{FF2B5EF4-FFF2-40B4-BE49-F238E27FC236}">
                  <a16:creationId xmlns:a16="http://schemas.microsoft.com/office/drawing/2014/main" id="{9B7C1804-FAA6-A190-79D5-02050103BE14}"/>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8" name="Freeform 71">
              <a:extLst>
                <a:ext uri="{FF2B5EF4-FFF2-40B4-BE49-F238E27FC236}">
                  <a16:creationId xmlns:a16="http://schemas.microsoft.com/office/drawing/2014/main" id="{4BCAC421-AE9F-E935-8FDD-0603349D4A00}"/>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9" name="Group 68">
            <a:extLst>
              <a:ext uri="{FF2B5EF4-FFF2-40B4-BE49-F238E27FC236}">
                <a16:creationId xmlns:a16="http://schemas.microsoft.com/office/drawing/2014/main" id="{A5B1C90D-EDEC-7665-E699-EA0B2A364A8C}"/>
              </a:ext>
            </a:extLst>
          </p:cNvPr>
          <p:cNvGrpSpPr>
            <a:grpSpLocks/>
          </p:cNvGrpSpPr>
          <p:nvPr/>
        </p:nvGrpSpPr>
        <p:grpSpPr bwMode="auto">
          <a:xfrm>
            <a:off x="4218991" y="5514481"/>
            <a:ext cx="5363673" cy="265067"/>
            <a:chOff x="1306" y="3095"/>
            <a:chExt cx="2268" cy="283"/>
          </a:xfrm>
        </p:grpSpPr>
        <p:sp>
          <p:nvSpPr>
            <p:cNvPr id="10" name="Freeform 69">
              <a:extLst>
                <a:ext uri="{FF2B5EF4-FFF2-40B4-BE49-F238E27FC236}">
                  <a16:creationId xmlns:a16="http://schemas.microsoft.com/office/drawing/2014/main" id="{78F8777A-F0E7-89DA-5F4B-EEBD4237A649}"/>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1" name="Freeform 70">
              <a:extLst>
                <a:ext uri="{FF2B5EF4-FFF2-40B4-BE49-F238E27FC236}">
                  <a16:creationId xmlns:a16="http://schemas.microsoft.com/office/drawing/2014/main" id="{D2EDDB1C-87EA-4CCE-188C-2CF62721875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1">
              <a:extLst>
                <a:ext uri="{FF2B5EF4-FFF2-40B4-BE49-F238E27FC236}">
                  <a16:creationId xmlns:a16="http://schemas.microsoft.com/office/drawing/2014/main" id="{9F27A511-52A0-D146-DDAA-0C412F0417DC}"/>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spTree>
    <p:extLst>
      <p:ext uri="{BB962C8B-B14F-4D97-AF65-F5344CB8AC3E}">
        <p14:creationId xmlns:p14="http://schemas.microsoft.com/office/powerpoint/2010/main" val="673786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参考）メンバーが閲覧できるレポート</a:t>
            </a:r>
          </a:p>
        </p:txBody>
      </p:sp>
      <p:sp>
        <p:nvSpPr>
          <p:cNvPr id="2" name="テキスト ボックス 1">
            <a:extLst>
              <a:ext uri="{FF2B5EF4-FFF2-40B4-BE49-F238E27FC236}">
                <a16:creationId xmlns:a16="http://schemas.microsoft.com/office/drawing/2014/main" id="{C51AEE1D-E308-763F-65F1-FC44309F583F}"/>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パーソナルレポート（メンバー専用）・</a:t>
            </a:r>
            <a:r>
              <a:rPr lang="en-US" altLang="ja-JP" sz="1800" dirty="0"/>
              <a:t>1on1</a:t>
            </a:r>
            <a:r>
              <a:rPr lang="ja-JP" altLang="en-US" sz="1800" dirty="0"/>
              <a:t>テーマシートを閲覧できます。</a:t>
            </a:r>
            <a:endParaRPr lang="en-US" altLang="ja-JP" sz="1800" dirty="0"/>
          </a:p>
          <a:p>
            <a:pPr algn="ctr">
              <a:lnSpc>
                <a:spcPct val="100000"/>
              </a:lnSpc>
              <a:spcBef>
                <a:spcPts val="600"/>
              </a:spcBef>
            </a:pPr>
            <a:r>
              <a:rPr lang="ja-JP" altLang="en-US" dirty="0"/>
              <a:t>パーソナルレポートは、皆さんの閲覧できるレポートとは内容が異なります。</a:t>
            </a:r>
            <a:endParaRPr lang="ja-JP" altLang="en-US" sz="1800" dirty="0"/>
          </a:p>
        </p:txBody>
      </p:sp>
      <p:pic>
        <p:nvPicPr>
          <p:cNvPr id="7170" name="Picture 2">
            <a:extLst>
              <a:ext uri="{FF2B5EF4-FFF2-40B4-BE49-F238E27FC236}">
                <a16:creationId xmlns:a16="http://schemas.microsoft.com/office/drawing/2014/main" id="{FC70A7CC-0254-4F25-1D0E-B7CC3EFB806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98463" y="1567275"/>
            <a:ext cx="9109075" cy="474133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ECA6954A-DA06-2BE7-DC40-C4737906C523}"/>
              </a:ext>
            </a:extLst>
          </p:cNvPr>
          <p:cNvSpPr/>
          <p:nvPr/>
        </p:nvSpPr>
        <p:spPr>
          <a:xfrm>
            <a:off x="272456" y="5113867"/>
            <a:ext cx="9427562" cy="12079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パーソナルレポート（上司専用シート）を、</a:t>
            </a:r>
            <a:br>
              <a:rPr kumimoji="1" lang="en-US" altLang="ja-JP" sz="2400" b="1" dirty="0">
                <a:solidFill>
                  <a:schemeClr val="bg2"/>
                </a:solidFill>
              </a:rPr>
            </a:br>
            <a:r>
              <a:rPr kumimoji="1" lang="ja-JP" altLang="en-US" sz="2400" b="1" dirty="0">
                <a:solidFill>
                  <a:schemeClr val="bg2"/>
                </a:solidFill>
              </a:rPr>
              <a:t>メンバーに見せないでください。</a:t>
            </a:r>
            <a:endParaRPr kumimoji="1" lang="en-US" altLang="ja-JP" sz="2400" b="1" dirty="0">
              <a:solidFill>
                <a:schemeClr val="bg2"/>
              </a:solidFill>
            </a:endParaRPr>
          </a:p>
          <a:p>
            <a:pPr algn="ctr"/>
            <a:r>
              <a:rPr kumimoji="1" lang="ja-JP" altLang="en-US" sz="2400" b="1" dirty="0">
                <a:solidFill>
                  <a:schemeClr val="bg2"/>
                </a:solidFill>
              </a:rPr>
              <a:t>メンバーのレポートには「窮々」などの表現は含まれません。</a:t>
            </a:r>
            <a:endParaRPr kumimoji="1" lang="en-US" altLang="ja-JP" sz="2400" b="1" dirty="0">
              <a:solidFill>
                <a:schemeClr val="bg2"/>
              </a:solidFill>
            </a:endParaRPr>
          </a:p>
        </p:txBody>
      </p:sp>
      <p:sp>
        <p:nvSpPr>
          <p:cNvPr id="5" name="四角形: 角を丸くする 4">
            <a:extLst>
              <a:ext uri="{FF2B5EF4-FFF2-40B4-BE49-F238E27FC236}">
                <a16:creationId xmlns:a16="http://schemas.microsoft.com/office/drawing/2014/main" id="{EAFBB56D-AAEF-031A-874E-E457BB689C0A}"/>
              </a:ext>
            </a:extLst>
          </p:cNvPr>
          <p:cNvSpPr/>
          <p:nvPr/>
        </p:nvSpPr>
        <p:spPr>
          <a:xfrm>
            <a:off x="5797212"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6" name="四角形: 角を丸くする 5">
            <a:extLst>
              <a:ext uri="{FF2B5EF4-FFF2-40B4-BE49-F238E27FC236}">
                <a16:creationId xmlns:a16="http://schemas.microsoft.com/office/drawing/2014/main" id="{1B92AE55-C55C-EE09-05B1-B38C9A7CDB39}"/>
              </a:ext>
            </a:extLst>
          </p:cNvPr>
          <p:cNvSpPr/>
          <p:nvPr/>
        </p:nvSpPr>
        <p:spPr>
          <a:xfrm>
            <a:off x="6943417"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7" name="四角形: 角を丸くする 6">
            <a:extLst>
              <a:ext uri="{FF2B5EF4-FFF2-40B4-BE49-F238E27FC236}">
                <a16:creationId xmlns:a16="http://schemas.microsoft.com/office/drawing/2014/main" id="{535DE7AA-9CCD-D6A5-EBF6-B42BCDC94A27}"/>
              </a:ext>
            </a:extLst>
          </p:cNvPr>
          <p:cNvSpPr/>
          <p:nvPr/>
        </p:nvSpPr>
        <p:spPr>
          <a:xfrm>
            <a:off x="6943417"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8" name="四角形: 角を丸くする 7">
            <a:extLst>
              <a:ext uri="{FF2B5EF4-FFF2-40B4-BE49-F238E27FC236}">
                <a16:creationId xmlns:a16="http://schemas.microsoft.com/office/drawing/2014/main" id="{0903FE21-C5F6-627A-0171-77066E2FD2D6}"/>
              </a:ext>
            </a:extLst>
          </p:cNvPr>
          <p:cNvSpPr/>
          <p:nvPr/>
        </p:nvSpPr>
        <p:spPr>
          <a:xfrm>
            <a:off x="7524404"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282228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注意点</a:t>
            </a:r>
          </a:p>
        </p:txBody>
      </p:sp>
      <p:pic>
        <p:nvPicPr>
          <p:cNvPr id="2" name="図 1" descr="アイコン&#10;&#10;自動的に生成された説明">
            <a:extLst>
              <a:ext uri="{FF2B5EF4-FFF2-40B4-BE49-F238E27FC236}">
                <a16:creationId xmlns:a16="http://schemas.microsoft.com/office/drawing/2014/main" id="{EC873B00-D6EB-C6CD-3A66-EEB0634C5F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10611" y="1368493"/>
            <a:ext cx="1484779" cy="1484779"/>
          </a:xfrm>
          <a:prstGeom prst="rect">
            <a:avLst/>
          </a:prstGeom>
        </p:spPr>
      </p:pic>
      <p:sp>
        <p:nvSpPr>
          <p:cNvPr id="3" name="テキスト ボックス 2">
            <a:extLst>
              <a:ext uri="{FF2B5EF4-FFF2-40B4-BE49-F238E27FC236}">
                <a16:creationId xmlns:a16="http://schemas.microsoft.com/office/drawing/2014/main" id="{D24B6DB4-E2D4-5602-BDA0-8136DF2606E6}"/>
              </a:ext>
            </a:extLst>
          </p:cNvPr>
          <p:cNvSpPr txBox="1"/>
          <p:nvPr/>
        </p:nvSpPr>
        <p:spPr>
          <a:xfrm>
            <a:off x="3591090" y="932877"/>
            <a:ext cx="2723823" cy="369332"/>
          </a:xfrm>
          <a:prstGeom prst="rect">
            <a:avLst/>
          </a:prstGeom>
          <a:noFill/>
        </p:spPr>
        <p:txBody>
          <a:bodyPr wrap="none" rtlCol="0">
            <a:spAutoFit/>
          </a:bodyPr>
          <a:lstStyle/>
          <a:p>
            <a:pPr algn="ctr">
              <a:spcBef>
                <a:spcPts val="600"/>
              </a:spcBef>
            </a:pPr>
            <a:r>
              <a:rPr kumimoji="1" lang="ja-JP" altLang="en-US" dirty="0"/>
              <a:t>下記の行為は禁止です。</a:t>
            </a:r>
          </a:p>
        </p:txBody>
      </p:sp>
      <p:sp>
        <p:nvSpPr>
          <p:cNvPr id="6" name="テキスト ボックス 5">
            <a:extLst>
              <a:ext uri="{FF2B5EF4-FFF2-40B4-BE49-F238E27FC236}">
                <a16:creationId xmlns:a16="http://schemas.microsoft.com/office/drawing/2014/main" id="{BB3E8B4C-6D4F-2C1F-683F-F7EBDB5B8162}"/>
              </a:ext>
            </a:extLst>
          </p:cNvPr>
          <p:cNvSpPr txBox="1"/>
          <p:nvPr/>
        </p:nvSpPr>
        <p:spPr>
          <a:xfrm>
            <a:off x="245534" y="3132666"/>
            <a:ext cx="9414932" cy="2862322"/>
          </a:xfrm>
          <a:prstGeom prst="rect">
            <a:avLst/>
          </a:prstGeom>
          <a:noFill/>
        </p:spPr>
        <p:txBody>
          <a:bodyPr wrap="square">
            <a:spAutoFit/>
          </a:bodyPr>
          <a:lstStyle/>
          <a:p>
            <a:pPr marL="800100" lvl="1" indent="-342900">
              <a:spcBef>
                <a:spcPts val="1200"/>
              </a:spcBef>
              <a:buClr>
                <a:schemeClr val="accent1"/>
              </a:buClr>
              <a:buFont typeface="Wingdings" panose="05000000000000000000" pitchFamily="2" charset="2"/>
              <a:buChar char="n"/>
            </a:pPr>
            <a:r>
              <a:rPr lang="ja-JP" altLang="en-US" sz="2000" dirty="0"/>
              <a:t>メンバーのコンディションや性格について触れたレポートを、 </a:t>
            </a:r>
            <a:br>
              <a:rPr lang="en-US" altLang="ja-JP" sz="2000" dirty="0"/>
            </a:br>
            <a:r>
              <a:rPr lang="ja-JP" altLang="en-US" sz="2000" dirty="0"/>
              <a:t>机上等</a:t>
            </a:r>
            <a:r>
              <a:rPr lang="ja-JP" altLang="en-US" sz="2000" b="1" u="sng" dirty="0">
                <a:solidFill>
                  <a:schemeClr val="accent1"/>
                </a:solidFill>
              </a:rPr>
              <a:t>誰かの目に触れやすいところに放置</a:t>
            </a:r>
            <a:r>
              <a:rPr lang="ja-JP" altLang="en-US" sz="2000" dirty="0"/>
              <a:t>する </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飲み会・社内等で</a:t>
            </a:r>
            <a:br>
              <a:rPr lang="en-US" altLang="ja-JP" sz="2000" dirty="0"/>
            </a:br>
            <a:r>
              <a:rPr lang="ja-JP" altLang="en-US" sz="2000" dirty="0"/>
              <a:t>「</a:t>
            </a:r>
            <a:r>
              <a:rPr lang="ja-JP" altLang="en-US" sz="2000" b="1" u="sng" dirty="0">
                <a:solidFill>
                  <a:schemeClr val="accent1"/>
                </a:solidFill>
              </a:rPr>
              <a:t>あのメンバーの性格はこうだから・状態はこうだから</a:t>
            </a:r>
            <a:r>
              <a:rPr lang="ja-JP" altLang="en-US" sz="2000" dirty="0"/>
              <a:t>」と</a:t>
            </a:r>
            <a:br>
              <a:rPr lang="en-US" altLang="ja-JP" sz="2000" dirty="0"/>
            </a:br>
            <a:r>
              <a:rPr lang="ja-JP" altLang="en-US" sz="2000" dirty="0"/>
              <a:t>オープンに会話する</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メンバー本人に、</a:t>
            </a:r>
            <a:br>
              <a:rPr lang="en-US" altLang="ja-JP" sz="2000" dirty="0"/>
            </a:br>
            <a:r>
              <a:rPr lang="ja-JP" altLang="en-US" sz="2000" dirty="0"/>
              <a:t>「</a:t>
            </a:r>
            <a:r>
              <a:rPr lang="ja-JP" altLang="en-US" sz="2000" b="1" u="sng" dirty="0">
                <a:solidFill>
                  <a:schemeClr val="accent1"/>
                </a:solidFill>
              </a:rPr>
              <a:t>サーベイ結果が窮々だったけど、どういうつもりなの？</a:t>
            </a:r>
            <a:r>
              <a:rPr lang="ja-JP" altLang="en-US" sz="2000" dirty="0"/>
              <a:t>」と詰め寄る</a:t>
            </a:r>
            <a:br>
              <a:rPr lang="en-US" altLang="ja-JP" sz="2000" dirty="0"/>
            </a:br>
            <a:r>
              <a:rPr lang="ja-JP" altLang="en-US" sz="2000" dirty="0"/>
              <a:t>＊メンバー本人には「窮々」などの言葉は開示されていません</a:t>
            </a:r>
            <a:endParaRPr lang="en-US" altLang="ja-JP" sz="2000" dirty="0"/>
          </a:p>
        </p:txBody>
      </p:sp>
      <p:sp>
        <p:nvSpPr>
          <p:cNvPr id="5" name="四角形: 角を丸くする 4">
            <a:extLst>
              <a:ext uri="{FF2B5EF4-FFF2-40B4-BE49-F238E27FC236}">
                <a16:creationId xmlns:a16="http://schemas.microsoft.com/office/drawing/2014/main" id="{0FD58DF5-1DA8-12E2-F6EC-6D6817F326A5}"/>
              </a:ext>
            </a:extLst>
          </p:cNvPr>
          <p:cNvSpPr/>
          <p:nvPr/>
        </p:nvSpPr>
        <p:spPr>
          <a:xfrm>
            <a:off x="6961799"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7" name="四角形: 角を丸くする 6">
            <a:extLst>
              <a:ext uri="{FF2B5EF4-FFF2-40B4-BE49-F238E27FC236}">
                <a16:creationId xmlns:a16="http://schemas.microsoft.com/office/drawing/2014/main" id="{1AA47298-8742-5C5E-A629-0FAB4A899B04}"/>
              </a:ext>
            </a:extLst>
          </p:cNvPr>
          <p:cNvSpPr/>
          <p:nvPr/>
        </p:nvSpPr>
        <p:spPr>
          <a:xfrm>
            <a:off x="5823733"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332065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改めて、お願いしたいこと</a:t>
            </a:r>
          </a:p>
        </p:txBody>
      </p:sp>
      <p:sp>
        <p:nvSpPr>
          <p:cNvPr id="2" name="テキスト ボックス 1">
            <a:extLst>
              <a:ext uri="{FF2B5EF4-FFF2-40B4-BE49-F238E27FC236}">
                <a16:creationId xmlns:a16="http://schemas.microsoft.com/office/drawing/2014/main" id="{4955F34D-A1F8-CAEF-E29F-545956E8ADEC}"/>
              </a:ext>
            </a:extLst>
          </p:cNvPr>
          <p:cNvSpPr txBox="1"/>
          <p:nvPr/>
        </p:nvSpPr>
        <p:spPr>
          <a:xfrm>
            <a:off x="1239484" y="932877"/>
            <a:ext cx="7427033" cy="1585049"/>
          </a:xfrm>
          <a:prstGeom prst="rect">
            <a:avLst/>
          </a:prstGeom>
          <a:noFill/>
        </p:spPr>
        <p:txBody>
          <a:bodyPr wrap="none" rtlCol="0">
            <a:spAutoFit/>
          </a:bodyPr>
          <a:lstStyle/>
          <a:p>
            <a:pPr algn="ctr">
              <a:spcBef>
                <a:spcPts val="600"/>
              </a:spcBef>
            </a:pPr>
            <a:r>
              <a:rPr kumimoji="1" lang="ja-JP" altLang="en-US" dirty="0"/>
              <a:t>インサイズのレポートをご確認いただき、</a:t>
            </a:r>
          </a:p>
          <a:p>
            <a:pPr algn="ctr">
              <a:spcBef>
                <a:spcPts val="600"/>
              </a:spcBef>
            </a:pPr>
            <a:r>
              <a:rPr kumimoji="1" lang="ja-JP" altLang="en-US" sz="2800" b="1" dirty="0">
                <a:solidFill>
                  <a:schemeClr val="accent5"/>
                </a:solidFill>
              </a:rPr>
              <a:t>窮々・悶々のメンバーには必ず</a:t>
            </a:r>
            <a:r>
              <a:rPr kumimoji="1" lang="en-US" altLang="ja-JP" sz="2800" b="1" dirty="0">
                <a:solidFill>
                  <a:schemeClr val="accent5"/>
                </a:solidFill>
              </a:rPr>
              <a:t>1on1</a:t>
            </a:r>
            <a:endParaRPr kumimoji="1" lang="ja-JP" altLang="en-US" sz="2800" b="1" dirty="0">
              <a:solidFill>
                <a:schemeClr val="accent5"/>
              </a:solidFill>
            </a:endParaRPr>
          </a:p>
          <a:p>
            <a:pPr algn="ctr">
              <a:spcBef>
                <a:spcPts val="600"/>
              </a:spcBef>
            </a:pPr>
            <a:r>
              <a:rPr kumimoji="1" lang="ja-JP" altLang="en-US" dirty="0"/>
              <a:t>を実施いただくようお願いいたします。</a:t>
            </a:r>
          </a:p>
          <a:p>
            <a:pPr algn="ctr">
              <a:spcBef>
                <a:spcPts val="600"/>
              </a:spcBef>
            </a:pPr>
            <a:r>
              <a:rPr kumimoji="1" lang="ja-JP" altLang="en-US" b="1" dirty="0">
                <a:solidFill>
                  <a:schemeClr val="accent5"/>
                </a:solidFill>
              </a:rPr>
              <a:t>対応が早いほど、改善しやすく</a:t>
            </a:r>
            <a:r>
              <a:rPr kumimoji="1" lang="en-US" altLang="ja-JP" b="1" dirty="0">
                <a:solidFill>
                  <a:schemeClr val="accent5"/>
                </a:solidFill>
              </a:rPr>
              <a:t>/</a:t>
            </a:r>
            <a:r>
              <a:rPr kumimoji="1" lang="ja-JP" altLang="en-US" b="1" dirty="0">
                <a:solidFill>
                  <a:schemeClr val="accent5"/>
                </a:solidFill>
              </a:rPr>
              <a:t>さらなる悪化を防ぎやすく</a:t>
            </a:r>
            <a:r>
              <a:rPr kumimoji="1" lang="ja-JP" altLang="en-US" dirty="0"/>
              <a:t>なります。</a:t>
            </a:r>
          </a:p>
        </p:txBody>
      </p:sp>
      <p:grpSp>
        <p:nvGrpSpPr>
          <p:cNvPr id="17" name="グループ化 16">
            <a:extLst>
              <a:ext uri="{FF2B5EF4-FFF2-40B4-BE49-F238E27FC236}">
                <a16:creationId xmlns:a16="http://schemas.microsoft.com/office/drawing/2014/main" id="{4081AC58-5DE7-7538-2F2D-9F84D11D7F22}"/>
              </a:ext>
            </a:extLst>
          </p:cNvPr>
          <p:cNvGrpSpPr/>
          <p:nvPr/>
        </p:nvGrpSpPr>
        <p:grpSpPr>
          <a:xfrm>
            <a:off x="3281363" y="2769766"/>
            <a:ext cx="3404104" cy="1528463"/>
            <a:chOff x="3678748" y="5312281"/>
            <a:chExt cx="1817873" cy="816236"/>
          </a:xfrm>
        </p:grpSpPr>
        <p:pic>
          <p:nvPicPr>
            <p:cNvPr id="18" name="図 17">
              <a:extLst>
                <a:ext uri="{FF2B5EF4-FFF2-40B4-BE49-F238E27FC236}">
                  <a16:creationId xmlns:a16="http://schemas.microsoft.com/office/drawing/2014/main" id="{03600908-6106-F0F5-1B98-7E4616297D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78748" y="5312281"/>
              <a:ext cx="816236" cy="816236"/>
            </a:xfrm>
            <a:prstGeom prst="rect">
              <a:avLst/>
            </a:prstGeom>
            <a:solidFill>
              <a:sysClr val="window" lastClr="FFFFFF"/>
            </a:solidFill>
          </p:spPr>
        </p:pic>
        <p:pic>
          <p:nvPicPr>
            <p:cNvPr id="19" name="図 18">
              <a:extLst>
                <a:ext uri="{FF2B5EF4-FFF2-40B4-BE49-F238E27FC236}">
                  <a16:creationId xmlns:a16="http://schemas.microsoft.com/office/drawing/2014/main" id="{EB74E643-C100-2CBB-B2E6-B6DEB98393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0860" y="5322755"/>
              <a:ext cx="805761" cy="805761"/>
            </a:xfrm>
            <a:prstGeom prst="rect">
              <a:avLst/>
            </a:prstGeom>
            <a:solidFill>
              <a:sysClr val="window" lastClr="FFFFFF"/>
            </a:solidFill>
          </p:spPr>
        </p:pic>
      </p:grpSp>
      <p:sp>
        <p:nvSpPr>
          <p:cNvPr id="21" name="テキスト ボックス 20">
            <a:extLst>
              <a:ext uri="{FF2B5EF4-FFF2-40B4-BE49-F238E27FC236}">
                <a16:creationId xmlns:a16="http://schemas.microsoft.com/office/drawing/2014/main" id="{4E50C19A-37D7-C9B7-F8CD-0FB3ECE88826}"/>
              </a:ext>
            </a:extLst>
          </p:cNvPr>
          <p:cNvSpPr txBox="1"/>
          <p:nvPr/>
        </p:nvSpPr>
        <p:spPr>
          <a:xfrm>
            <a:off x="1608706" y="4947902"/>
            <a:ext cx="8297294" cy="923330"/>
          </a:xfrm>
          <a:prstGeom prst="rect">
            <a:avLst/>
          </a:prstGeom>
          <a:noFill/>
        </p:spPr>
        <p:txBody>
          <a:bodyPr wrap="square">
            <a:spAutoFit/>
          </a:bodyPr>
          <a:lstStyle/>
          <a:p>
            <a:pPr>
              <a:spcBef>
                <a:spcPts val="1200"/>
              </a:spcBef>
              <a:buClr>
                <a:srgbClr val="FF0000"/>
              </a:buClr>
            </a:pPr>
            <a:r>
              <a:rPr lang="ja-JP" altLang="en-US" sz="1800" b="1" dirty="0">
                <a:solidFill>
                  <a:schemeClr val="accent5"/>
                </a:solidFill>
              </a:rPr>
              <a:t>「最近任せっきりで話せていなかったから」</a:t>
            </a:r>
            <a:br>
              <a:rPr lang="en-US" altLang="ja-JP" sz="1800" b="1" dirty="0">
                <a:solidFill>
                  <a:schemeClr val="accent5"/>
                </a:solidFill>
              </a:rPr>
            </a:br>
            <a:r>
              <a:rPr lang="ja-JP" altLang="en-US" sz="1800" b="1" dirty="0">
                <a:solidFill>
                  <a:schemeClr val="accent5"/>
                </a:solidFill>
              </a:rPr>
              <a:t>「サーベイの結果を見て、大変そうだったので、詳しく話を聞かせてほしい」</a:t>
            </a:r>
            <a:br>
              <a:rPr lang="en-US" altLang="ja-JP" sz="1800" b="1" dirty="0">
                <a:solidFill>
                  <a:schemeClr val="accent5"/>
                </a:solidFill>
              </a:rPr>
            </a:br>
            <a:r>
              <a:rPr lang="ja-JP" altLang="en-US" sz="1800" b="1" dirty="0">
                <a:solidFill>
                  <a:schemeClr val="accent5"/>
                </a:solidFill>
              </a:rPr>
              <a:t>「もしかして、◯◯だと感じているのかなと思ったけれ</a:t>
            </a:r>
            <a:r>
              <a:rPr lang="ja-JP" altLang="en-US" b="1" dirty="0">
                <a:solidFill>
                  <a:schemeClr val="accent5"/>
                </a:solidFill>
              </a:rPr>
              <a:t>ど、どう？</a:t>
            </a:r>
            <a:r>
              <a:rPr lang="ja-JP" altLang="en-US" sz="1800" b="1" dirty="0">
                <a:solidFill>
                  <a:schemeClr val="accent5"/>
                </a:solidFill>
              </a:rPr>
              <a:t>」</a:t>
            </a:r>
            <a:endParaRPr lang="ja-JP" altLang="en-US" sz="1800" dirty="0"/>
          </a:p>
        </p:txBody>
      </p:sp>
      <p:sp>
        <p:nvSpPr>
          <p:cNvPr id="22" name="正方形/長方形 21">
            <a:extLst>
              <a:ext uri="{FF2B5EF4-FFF2-40B4-BE49-F238E27FC236}">
                <a16:creationId xmlns:a16="http://schemas.microsoft.com/office/drawing/2014/main" id="{B324C0A0-74C3-BF16-1F65-5DCE2386ED17}"/>
              </a:ext>
            </a:extLst>
          </p:cNvPr>
          <p:cNvSpPr/>
          <p:nvPr/>
        </p:nvSpPr>
        <p:spPr>
          <a:xfrm>
            <a:off x="324001" y="4820746"/>
            <a:ext cx="1200000"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声掛け</a:t>
            </a:r>
            <a:endParaRPr kumimoji="1" lang="en-US" altLang="ja-JP" b="1" dirty="0">
              <a:solidFill>
                <a:schemeClr val="bg2"/>
              </a:solidFill>
            </a:endParaRPr>
          </a:p>
          <a:p>
            <a:pPr algn="ctr"/>
            <a:r>
              <a:rPr kumimoji="1" lang="ja-JP" altLang="en-US" b="1" dirty="0">
                <a:solidFill>
                  <a:schemeClr val="bg2"/>
                </a:solidFill>
              </a:rPr>
              <a:t>例</a:t>
            </a:r>
          </a:p>
        </p:txBody>
      </p:sp>
      <p:sp>
        <p:nvSpPr>
          <p:cNvPr id="3" name="四角形: 角を丸くする 2">
            <a:extLst>
              <a:ext uri="{FF2B5EF4-FFF2-40B4-BE49-F238E27FC236}">
                <a16:creationId xmlns:a16="http://schemas.microsoft.com/office/drawing/2014/main" id="{26CFFD4F-53A1-4D38-7C75-1F85C5A72A36}"/>
              </a:ext>
            </a:extLst>
          </p:cNvPr>
          <p:cNvSpPr/>
          <p:nvPr/>
        </p:nvSpPr>
        <p:spPr>
          <a:xfrm>
            <a:off x="6961799" y="134781"/>
            <a:ext cx="1078860" cy="4572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223785C6-9A37-A94A-B99F-7394CE8802C7}"/>
              </a:ext>
            </a:extLst>
          </p:cNvPr>
          <p:cNvSpPr/>
          <p:nvPr/>
        </p:nvSpPr>
        <p:spPr>
          <a:xfrm>
            <a:off x="5823733"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2768031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充実のマネジメント伴走機能</a:t>
            </a:r>
            <a:endParaRPr lang="en-US" altLang="ja-JP" b="1" spc="160" dirty="0"/>
          </a:p>
        </p:txBody>
      </p:sp>
    </p:spTree>
    <p:extLst>
      <p:ext uri="{BB962C8B-B14F-4D97-AF65-F5344CB8AC3E}">
        <p14:creationId xmlns:p14="http://schemas.microsoft.com/office/powerpoint/2010/main" val="3560786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】1on1</a:t>
            </a:r>
            <a:r>
              <a:rPr lang="ja-JP" altLang="en-US" dirty="0"/>
              <a:t>の基礎やインサイズの使い方が学べます</a:t>
            </a:r>
          </a:p>
        </p:txBody>
      </p:sp>
      <p:sp>
        <p:nvSpPr>
          <p:cNvPr id="5" name="テキスト ボックス 4">
            <a:extLst>
              <a:ext uri="{FF2B5EF4-FFF2-40B4-BE49-F238E27FC236}">
                <a16:creationId xmlns:a16="http://schemas.microsoft.com/office/drawing/2014/main" id="{CB7065AC-74F8-A68C-B631-E5332FA85735}"/>
              </a:ext>
            </a:extLst>
          </p:cNvPr>
          <p:cNvSpPr txBox="1"/>
          <p:nvPr/>
        </p:nvSpPr>
        <p:spPr>
          <a:xfrm>
            <a:off x="684845" y="932877"/>
            <a:ext cx="8536311" cy="646331"/>
          </a:xfrm>
          <a:prstGeom prst="rect">
            <a:avLst/>
          </a:prstGeom>
          <a:noFill/>
        </p:spPr>
        <p:txBody>
          <a:bodyPr wrap="none" rtlCol="0">
            <a:spAutoFit/>
          </a:bodyPr>
          <a:lstStyle/>
          <a:p>
            <a:pPr algn="ctr">
              <a:lnSpc>
                <a:spcPct val="100000"/>
              </a:lnSpc>
            </a:pPr>
            <a:r>
              <a:rPr lang="ja-JP" altLang="en-US" sz="1800" dirty="0"/>
              <a:t>「ラーニング」メニューにて、インサイズの結果が出た後のフォロー方法や、</a:t>
            </a:r>
            <a:br>
              <a:rPr lang="en-US" altLang="ja-JP" sz="1800" dirty="0"/>
            </a:br>
            <a:r>
              <a:rPr lang="en-US" altLang="ja-JP" sz="1800" dirty="0"/>
              <a:t>1on1</a:t>
            </a:r>
            <a:r>
              <a:rPr lang="ja-JP" altLang="en-US" sz="1800" dirty="0"/>
              <a:t>・マネジメントの基礎などを動画やスライドショーで学ぶことができます。</a:t>
            </a:r>
            <a:endParaRPr lang="en-US" altLang="ja-JP" sz="1800" dirty="0"/>
          </a:p>
        </p:txBody>
      </p:sp>
      <p:pic>
        <p:nvPicPr>
          <p:cNvPr id="9" name="図 8">
            <a:extLst>
              <a:ext uri="{FF2B5EF4-FFF2-40B4-BE49-F238E27FC236}">
                <a16:creationId xmlns:a16="http://schemas.microsoft.com/office/drawing/2014/main" id="{99F8D19D-28F9-E4C2-417B-3FBFBE9864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17800" y="1704048"/>
            <a:ext cx="6942665" cy="4546101"/>
          </a:xfrm>
          <a:prstGeom prst="rect">
            <a:avLst/>
          </a:prstGeom>
          <a:noFill/>
          <a:ln>
            <a:solidFill>
              <a:schemeClr val="tx1">
                <a:lumMod val="60000"/>
                <a:lumOff val="40000"/>
              </a:schemeClr>
            </a:solidFill>
          </a:ln>
        </p:spPr>
      </p:pic>
      <p:sp>
        <p:nvSpPr>
          <p:cNvPr id="10" name="四角形吹き出し 25">
            <a:extLst>
              <a:ext uri="{FF2B5EF4-FFF2-40B4-BE49-F238E27FC236}">
                <a16:creationId xmlns:a16="http://schemas.microsoft.com/office/drawing/2014/main" id="{0DB47D35-A5E4-44F8-8D25-9E6EC42495A9}"/>
              </a:ext>
            </a:extLst>
          </p:cNvPr>
          <p:cNvSpPr/>
          <p:nvPr/>
        </p:nvSpPr>
        <p:spPr>
          <a:xfrm>
            <a:off x="147773" y="3329956"/>
            <a:ext cx="2222894" cy="1597644"/>
          </a:xfrm>
          <a:prstGeom prst="wedgeRectCallout">
            <a:avLst>
              <a:gd name="adj1" fmla="val 70030"/>
              <a:gd name="adj2" fmla="val -496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あなたのメンバーの</a:t>
            </a:r>
            <a:br>
              <a:rPr kumimoji="1" lang="en-US" altLang="ja-JP" sz="1400" dirty="0">
                <a:solidFill>
                  <a:schemeClr val="bg2"/>
                </a:solidFill>
              </a:rPr>
            </a:br>
            <a:r>
              <a:rPr kumimoji="1" lang="ja-JP" altLang="en-US" sz="1400" b="1" dirty="0">
                <a:solidFill>
                  <a:schemeClr val="bg2"/>
                </a:solidFill>
              </a:rPr>
              <a:t>結果に応じて、</a:t>
            </a:r>
            <a:br>
              <a:rPr kumimoji="1" lang="en-US" altLang="ja-JP" sz="1400" b="1" dirty="0">
                <a:solidFill>
                  <a:schemeClr val="bg2"/>
                </a:solidFill>
              </a:rPr>
            </a:br>
            <a:r>
              <a:rPr kumimoji="1" lang="ja-JP" altLang="en-US" sz="1400" b="1" dirty="0">
                <a:solidFill>
                  <a:schemeClr val="bg2"/>
                </a:solidFill>
              </a:rPr>
              <a:t>おすすめのコンテンツ</a:t>
            </a:r>
            <a:r>
              <a:rPr kumimoji="1" lang="ja-JP" altLang="en-US" sz="1400" dirty="0">
                <a:solidFill>
                  <a:schemeClr val="bg2"/>
                </a:solidFill>
              </a:rPr>
              <a:t>が</a:t>
            </a:r>
            <a:br>
              <a:rPr kumimoji="1" lang="en-US" altLang="ja-JP" sz="1400" dirty="0">
                <a:solidFill>
                  <a:schemeClr val="bg2"/>
                </a:solidFill>
              </a:rPr>
            </a:br>
            <a:r>
              <a:rPr kumimoji="1" lang="ja-JP" altLang="en-US" sz="1400" dirty="0">
                <a:solidFill>
                  <a:schemeClr val="bg2"/>
                </a:solidFill>
              </a:rPr>
              <a:t>表示されます。</a:t>
            </a:r>
          </a:p>
        </p:txBody>
      </p:sp>
    </p:spTree>
    <p:extLst>
      <p:ext uri="{BB962C8B-B14F-4D97-AF65-F5344CB8AC3E}">
        <p14:creationId xmlns:p14="http://schemas.microsoft.com/office/powerpoint/2010/main" val="2350154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メンバーへの関わりを相談できます</a:t>
            </a:r>
          </a:p>
        </p:txBody>
      </p:sp>
      <p:sp>
        <p:nvSpPr>
          <p:cNvPr id="2" name="テキスト ボックス 1">
            <a:extLst>
              <a:ext uri="{FF2B5EF4-FFF2-40B4-BE49-F238E27FC236}">
                <a16:creationId xmlns:a16="http://schemas.microsoft.com/office/drawing/2014/main" id="{A243771B-C6D5-5D15-8F79-BEDD592F4896}"/>
              </a:ext>
            </a:extLst>
          </p:cNvPr>
          <p:cNvSpPr txBox="1"/>
          <p:nvPr/>
        </p:nvSpPr>
        <p:spPr>
          <a:xfrm>
            <a:off x="1051932" y="932877"/>
            <a:ext cx="7802136" cy="646331"/>
          </a:xfrm>
          <a:prstGeom prst="rect">
            <a:avLst/>
          </a:prstGeom>
          <a:noFill/>
        </p:spPr>
        <p:txBody>
          <a:bodyPr wrap="none" rtlCol="0">
            <a:spAutoFit/>
          </a:bodyPr>
          <a:lstStyle/>
          <a:p>
            <a:pPr algn="ctr">
              <a:lnSpc>
                <a:spcPct val="100000"/>
              </a:lnSpc>
            </a:pPr>
            <a:r>
              <a:rPr lang="ja-JP" altLang="en-US" sz="1800" dirty="0"/>
              <a:t>リクルートマネジメントソリューションズ社のマネジメントの専門家に、</a:t>
            </a:r>
            <a:br>
              <a:rPr lang="en-US" altLang="ja-JP" sz="1800" dirty="0"/>
            </a:br>
            <a:r>
              <a:rPr lang="ja-JP" altLang="en-US" sz="1800" dirty="0"/>
              <a:t>直接相談いただけます（「相談機能」）。</a:t>
            </a:r>
            <a:endParaRPr kumimoji="1" lang="ja-JP" altLang="en-US" sz="1800" dirty="0"/>
          </a:p>
        </p:txBody>
      </p:sp>
      <p:pic>
        <p:nvPicPr>
          <p:cNvPr id="6" name="図 5">
            <a:extLst>
              <a:ext uri="{FF2B5EF4-FFF2-40B4-BE49-F238E27FC236}">
                <a16:creationId xmlns:a16="http://schemas.microsoft.com/office/drawing/2014/main" id="{31C1A4A4-8E1A-268C-F933-1562B9677F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324000" y="1765665"/>
            <a:ext cx="5232292" cy="3685246"/>
          </a:xfrm>
          <a:prstGeom prst="rect">
            <a:avLst/>
          </a:prstGeom>
          <a:ln>
            <a:solidFill>
              <a:schemeClr val="tx1">
                <a:lumMod val="60000"/>
                <a:lumOff val="40000"/>
              </a:schemeClr>
            </a:solidFill>
          </a:ln>
        </p:spPr>
      </p:pic>
      <p:pic>
        <p:nvPicPr>
          <p:cNvPr id="7" name="図 6">
            <a:extLst>
              <a:ext uri="{FF2B5EF4-FFF2-40B4-BE49-F238E27FC236}">
                <a16:creationId xmlns:a16="http://schemas.microsoft.com/office/drawing/2014/main" id="{4A0A6716-0DDB-844C-5308-9A079A680A1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03849" y="4544633"/>
            <a:ext cx="2452443" cy="831509"/>
          </a:xfrm>
          <a:prstGeom prst="rect">
            <a:avLst/>
          </a:prstGeom>
          <a:effectLst/>
        </p:spPr>
      </p:pic>
      <p:sp>
        <p:nvSpPr>
          <p:cNvPr id="8" name="正方形/長方形 7">
            <a:extLst>
              <a:ext uri="{FF2B5EF4-FFF2-40B4-BE49-F238E27FC236}">
                <a16:creationId xmlns:a16="http://schemas.microsoft.com/office/drawing/2014/main" id="{EC37B920-2356-66FC-3C36-92947F5F6527}"/>
              </a:ext>
            </a:extLst>
          </p:cNvPr>
          <p:cNvSpPr/>
          <p:nvPr/>
        </p:nvSpPr>
        <p:spPr>
          <a:xfrm>
            <a:off x="3103849" y="4544632"/>
            <a:ext cx="2422468" cy="83150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F858D03-7E2F-EE82-806E-CEB04F7AA8DE}"/>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070600" y="1726859"/>
            <a:ext cx="3124200" cy="3724052"/>
          </a:xfrm>
          <a:prstGeom prst="rect">
            <a:avLst/>
          </a:prstGeom>
          <a:ln>
            <a:solidFill>
              <a:schemeClr val="tx1">
                <a:lumMod val="60000"/>
                <a:lumOff val="40000"/>
              </a:schemeClr>
            </a:solidFill>
          </a:ln>
        </p:spPr>
      </p:pic>
      <p:cxnSp>
        <p:nvCxnSpPr>
          <p:cNvPr id="10" name="直線矢印コネクタ 9">
            <a:extLst>
              <a:ext uri="{FF2B5EF4-FFF2-40B4-BE49-F238E27FC236}">
                <a16:creationId xmlns:a16="http://schemas.microsoft.com/office/drawing/2014/main" id="{C51C0560-EC8D-63B9-7442-68517064033E}"/>
              </a:ext>
            </a:extLst>
          </p:cNvPr>
          <p:cNvCxnSpPr/>
          <p:nvPr/>
        </p:nvCxnSpPr>
        <p:spPr bwMode="auto">
          <a:xfrm>
            <a:off x="5561139" y="4960386"/>
            <a:ext cx="1018921" cy="0"/>
          </a:xfrm>
          <a:prstGeom prst="straightConnector1">
            <a:avLst/>
          </a:prstGeom>
          <a:solidFill>
            <a:schemeClr val="accent1"/>
          </a:solidFill>
          <a:ln w="57150" cap="flat" cmpd="sng" algn="ctr">
            <a:solidFill>
              <a:schemeClr val="accent5"/>
            </a:solidFill>
            <a:prstDash val="solid"/>
            <a:round/>
            <a:headEnd type="none" w="med" len="med"/>
            <a:tailEnd type="triangle"/>
          </a:ln>
          <a:effectLst>
            <a:outerShdw blurRad="63500" dist="38099" dir="2700000" algn="ctr" rotWithShape="0">
              <a:schemeClr val="bg2">
                <a:alpha val="74998"/>
              </a:schemeClr>
            </a:outerShdw>
          </a:effectLst>
        </p:spPr>
      </p:cxnSp>
      <p:sp>
        <p:nvSpPr>
          <p:cNvPr id="11" name="テキスト ボックス 10">
            <a:extLst>
              <a:ext uri="{FF2B5EF4-FFF2-40B4-BE49-F238E27FC236}">
                <a16:creationId xmlns:a16="http://schemas.microsoft.com/office/drawing/2014/main" id="{F1BC69D0-A5B8-E900-41FF-5B4207CD745F}"/>
              </a:ext>
            </a:extLst>
          </p:cNvPr>
          <p:cNvSpPr txBox="1"/>
          <p:nvPr/>
        </p:nvSpPr>
        <p:spPr>
          <a:xfrm>
            <a:off x="305095" y="5562598"/>
            <a:ext cx="7390861" cy="923330"/>
          </a:xfrm>
          <a:prstGeom prst="rect">
            <a:avLst/>
          </a:prstGeom>
        </p:spPr>
        <p:txBody>
          <a:bodyPr wrap="square">
            <a:spAutoFit/>
          </a:bodyPr>
          <a:lstStyle>
            <a:defPPr>
              <a:defRPr lang="ja-JP"/>
            </a:defPPr>
            <a:lvl1pPr marL="285750" indent="-285750">
              <a:buClr>
                <a:srgbClr val="0070C0"/>
              </a:buClr>
              <a:buFont typeface="Wingdings" panose="05000000000000000000" pitchFamily="2" charset="2"/>
              <a:buChar char="ü"/>
              <a:defRPr sz="1200"/>
            </a:lvl1pPr>
          </a:lstStyle>
          <a:p>
            <a:pPr>
              <a:buClr>
                <a:schemeClr val="accent5"/>
              </a:buClr>
              <a:buFont typeface="Wingdings" panose="05000000000000000000" pitchFamily="2" charset="2"/>
              <a:buChar char="n"/>
            </a:pPr>
            <a:r>
              <a:rPr lang="en-US" altLang="ja-JP" sz="1800" dirty="0"/>
              <a:t>2</a:t>
            </a:r>
            <a:r>
              <a:rPr lang="ja-JP" altLang="en-US" sz="1800" dirty="0"/>
              <a:t>営業日以内に、メールで詳細な関わり方をお返しいたします。</a:t>
            </a:r>
            <a:endParaRPr lang="en-US" altLang="ja-JP" sz="1800" dirty="0"/>
          </a:p>
          <a:p>
            <a:pPr>
              <a:buClr>
                <a:schemeClr val="accent5"/>
              </a:buClr>
              <a:buFont typeface="Wingdings" panose="05000000000000000000" pitchFamily="2" charset="2"/>
              <a:buChar char="n"/>
            </a:pPr>
            <a:r>
              <a:rPr lang="ja-JP" altLang="en-US" sz="1800" dirty="0"/>
              <a:t>相談内容は「どうしたらいいかわかりません」だけでも構いません。</a:t>
            </a:r>
            <a:endParaRPr lang="en-US" altLang="ja-JP" sz="1800" dirty="0"/>
          </a:p>
          <a:p>
            <a:pPr>
              <a:buClr>
                <a:schemeClr val="accent5"/>
              </a:buClr>
              <a:buFont typeface="Wingdings" panose="05000000000000000000" pitchFamily="2" charset="2"/>
              <a:buChar char="n"/>
            </a:pPr>
            <a:r>
              <a:rPr lang="ja-JP" altLang="en-US" sz="1800" b="1" u="sng" dirty="0"/>
              <a:t>人事が相談内容を見ることはありません。</a:t>
            </a:r>
            <a:endParaRPr lang="en-US" altLang="ja-JP" sz="1800" b="1" u="sng" dirty="0"/>
          </a:p>
        </p:txBody>
      </p:sp>
      <p:sp>
        <p:nvSpPr>
          <p:cNvPr id="12" name="四角形吹き出し 25">
            <a:extLst>
              <a:ext uri="{FF2B5EF4-FFF2-40B4-BE49-F238E27FC236}">
                <a16:creationId xmlns:a16="http://schemas.microsoft.com/office/drawing/2014/main" id="{ACD35C85-DFF1-DB13-7327-0ECFE888628D}"/>
              </a:ext>
            </a:extLst>
          </p:cNvPr>
          <p:cNvSpPr/>
          <p:nvPr/>
        </p:nvSpPr>
        <p:spPr>
          <a:xfrm>
            <a:off x="3103848" y="3526666"/>
            <a:ext cx="2422467" cy="831510"/>
          </a:xfrm>
          <a:prstGeom prst="wedgeRectCallout">
            <a:avLst>
              <a:gd name="adj1" fmla="val 3756"/>
              <a:gd name="adj2" fmla="val 70288"/>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パーソナルレポート右下の</a:t>
            </a:r>
            <a:br>
              <a:rPr kumimoji="1" lang="en-US" altLang="ja-JP" sz="1400" dirty="0">
                <a:solidFill>
                  <a:schemeClr val="bg2"/>
                </a:solidFill>
              </a:rPr>
            </a:br>
            <a:r>
              <a:rPr kumimoji="1" lang="ja-JP" altLang="en-US" sz="1400" dirty="0">
                <a:solidFill>
                  <a:schemeClr val="bg2"/>
                </a:solidFill>
              </a:rPr>
              <a:t>ボタンから相談できます</a:t>
            </a:r>
          </a:p>
        </p:txBody>
      </p:sp>
    </p:spTree>
    <p:extLst>
      <p:ext uri="{BB962C8B-B14F-4D97-AF65-F5344CB8AC3E}">
        <p14:creationId xmlns:p14="http://schemas.microsoft.com/office/powerpoint/2010/main" val="234939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384995"/>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例）上司からは「何を話せばよいかわからない」 「メンバーが多くプレイング業務を抱える中、全員に対して</a:t>
            </a:r>
            <a:r>
              <a:rPr kumimoji="1" lang="en-US" altLang="ja-JP" sz="1200" dirty="0"/>
              <a:t>1on1</a:t>
            </a:r>
            <a:r>
              <a:rPr kumimoji="1" lang="ja-JP" altLang="en-US" sz="1200" dirty="0"/>
              <a:t>を実施しきれない」との声。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例）現時点での</a:t>
            </a:r>
            <a:r>
              <a:rPr kumimoji="1" lang="en-US" altLang="ja-JP" sz="1200" dirty="0"/>
              <a:t>3</a:t>
            </a:r>
            <a:r>
              <a:rPr kumimoji="1" lang="ja-JP" altLang="en-US" sz="1200" dirty="0"/>
              <a:t>年位内離職率は◯％。採用も厳しい中で、現場への負担が高まり疲弊している。</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例）多忙を極める現場管理職の皆様が、必要な人材に必要なフォローができる仕組みづくり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例）メンバー・上司双方にとって有意義な時間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例）マネジャーだけでなく、部長・人事・◯◯を巻き込んだ職場ぐるみのフォロー体制の構築</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現場の負担を減らしながら、効果的な対話をサポートする</a:t>
            </a:r>
            <a:endParaRPr kumimoji="1" lang="en-US" altLang="ja-JP" sz="2000" b="1" dirty="0"/>
          </a:p>
          <a:p>
            <a:pPr algn="ctr"/>
            <a:r>
              <a:rPr kumimoji="1" lang="en-US" altLang="ja-JP" sz="2000" b="1" dirty="0"/>
              <a:t>1on1</a:t>
            </a:r>
            <a:r>
              <a:rPr kumimoji="1" lang="ja-JP" altLang="en-US" sz="2000" b="1" dirty="0"/>
              <a:t>支援ツール「インサイズ」を導入します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690768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効果的に活用したい方向けのセミナー</a:t>
            </a:r>
          </a:p>
        </p:txBody>
      </p:sp>
      <p:sp>
        <p:nvSpPr>
          <p:cNvPr id="2" name="角丸四角形 5">
            <a:extLst>
              <a:ext uri="{FF2B5EF4-FFF2-40B4-BE49-F238E27FC236}">
                <a16:creationId xmlns:a16="http://schemas.microsoft.com/office/drawing/2014/main" id="{95820EAD-A9F5-A056-C96F-2D7EDB2E7E47}"/>
              </a:ext>
            </a:extLst>
          </p:cNvPr>
          <p:cNvSpPr/>
          <p:nvPr/>
        </p:nvSpPr>
        <p:spPr>
          <a:xfrm>
            <a:off x="646090" y="1996067"/>
            <a:ext cx="4176464" cy="655692"/>
          </a:xfrm>
          <a:prstGeom prst="rect">
            <a:avLst/>
          </a:prstGeom>
          <a:solidFill>
            <a:schemeClr val="accent5"/>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600" b="1" spc="70" dirty="0">
                <a:solidFill>
                  <a:schemeClr val="bg2"/>
                </a:solidFill>
                <a:latin typeface="+mn-ea"/>
              </a:rPr>
              <a:t>はじめてのインサイズ読み取りセミナー</a:t>
            </a:r>
            <a:endParaRPr kumimoji="1" lang="ja-JP" altLang="en-US" sz="1600" spc="70" dirty="0">
              <a:solidFill>
                <a:schemeClr val="bg2"/>
              </a:solidFill>
              <a:latin typeface="+mn-ea"/>
            </a:endParaRPr>
          </a:p>
        </p:txBody>
      </p:sp>
      <p:pic>
        <p:nvPicPr>
          <p:cNvPr id="3" name="図 2">
            <a:extLst>
              <a:ext uri="{FF2B5EF4-FFF2-40B4-BE49-F238E27FC236}">
                <a16:creationId xmlns:a16="http://schemas.microsoft.com/office/drawing/2014/main" id="{D3E57352-E084-5BFC-D857-2B0EB0BC6D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4141" y="2848781"/>
            <a:ext cx="3151183" cy="1802969"/>
          </a:xfrm>
          <a:prstGeom prst="rect">
            <a:avLst/>
          </a:prstGeom>
        </p:spPr>
      </p:pic>
      <p:sp>
        <p:nvSpPr>
          <p:cNvPr id="6" name="正方形/長方形 5">
            <a:extLst>
              <a:ext uri="{FF2B5EF4-FFF2-40B4-BE49-F238E27FC236}">
                <a16:creationId xmlns:a16="http://schemas.microsoft.com/office/drawing/2014/main" id="{55DFDFA3-8991-504B-35CE-E5DF4CB9BA6A}"/>
              </a:ext>
            </a:extLst>
          </p:cNvPr>
          <p:cNvSpPr/>
          <p:nvPr/>
        </p:nvSpPr>
        <p:spPr>
          <a:xfrm>
            <a:off x="646090" y="4848772"/>
            <a:ext cx="4176464" cy="1354217"/>
          </a:xfrm>
          <a:prstGeom prst="rect">
            <a:avLst/>
          </a:prstGeom>
        </p:spPr>
        <p:txBody>
          <a:bodyPr wrap="square">
            <a:spAutoFit/>
          </a:bodyPr>
          <a:lstStyle/>
          <a:p>
            <a:pPr marL="179388" indent="-179388">
              <a:buClr>
                <a:schemeClr val="accent5"/>
              </a:buClr>
              <a:buFont typeface="Arial" panose="020B0604020202020204" pitchFamily="34" charset="0"/>
              <a:buChar char="•"/>
            </a:pPr>
            <a:r>
              <a:rPr lang="ja-JP" altLang="en-US" dirty="0"/>
              <a:t>毎月開催</a:t>
            </a:r>
            <a:r>
              <a:rPr lang="en-US" altLang="ja-JP" dirty="0"/>
              <a:t>/1</a:t>
            </a:r>
            <a:r>
              <a:rPr lang="ja-JP" altLang="en-US" dirty="0"/>
              <a:t>時間</a:t>
            </a:r>
            <a:endParaRPr lang="en-US" altLang="ja-JP" dirty="0"/>
          </a:p>
          <a:p>
            <a:pPr marL="179388" indent="-179388">
              <a:buClr>
                <a:schemeClr val="accent5"/>
              </a:buClr>
              <a:buFont typeface="Arial" panose="020B0604020202020204" pitchFamily="34" charset="0"/>
              <a:buChar char="•"/>
            </a:pPr>
            <a:r>
              <a:rPr lang="ja-JP" altLang="en-US" dirty="0"/>
              <a:t>参加人数制限なし・オンライン</a:t>
            </a:r>
            <a:endParaRPr lang="en-US" altLang="ja-JP" dirty="0"/>
          </a:p>
          <a:p>
            <a:pPr marL="179388" indent="-179388">
              <a:buClr>
                <a:schemeClr val="accent5"/>
              </a:buClr>
              <a:buFont typeface="Arial" panose="020B0604020202020204" pitchFamily="34" charset="0"/>
              <a:buChar char="•"/>
            </a:pPr>
            <a:r>
              <a:rPr lang="ja-JP" altLang="en-US" dirty="0"/>
              <a:t>お申込みは下記</a:t>
            </a:r>
            <a:r>
              <a:rPr lang="en-US" altLang="ja-JP" dirty="0"/>
              <a:t>URL</a:t>
            </a:r>
            <a:br>
              <a:rPr lang="en-US" altLang="ja-JP" dirty="0"/>
            </a:br>
            <a:r>
              <a:rPr lang="en-US" altLang="ja-JP" sz="1400" dirty="0">
                <a:hlinkClick r:id="rId4"/>
              </a:rPr>
              <a:t>https://admin.support.recruit-insides.net/hc/ja/articles/13017148002713</a:t>
            </a:r>
            <a:endParaRPr lang="en-US" altLang="ja-JP" dirty="0"/>
          </a:p>
        </p:txBody>
      </p:sp>
      <p:pic>
        <p:nvPicPr>
          <p:cNvPr id="7" name="Picture 2" descr="insides_advance_1.png">
            <a:extLst>
              <a:ext uri="{FF2B5EF4-FFF2-40B4-BE49-F238E27FC236}">
                <a16:creationId xmlns:a16="http://schemas.microsoft.com/office/drawing/2014/main" id="{7E42F333-2784-457C-1E38-0A1C6F77FE6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25601" y="2779523"/>
            <a:ext cx="3680748" cy="1872227"/>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a:extLst>
              <a:ext uri="{FF2B5EF4-FFF2-40B4-BE49-F238E27FC236}">
                <a16:creationId xmlns:a16="http://schemas.microsoft.com/office/drawing/2014/main" id="{A3FD6D4F-78CE-9FEA-65C6-19EBBA75F732}"/>
              </a:ext>
            </a:extLst>
          </p:cNvPr>
          <p:cNvSpPr/>
          <p:nvPr/>
        </p:nvSpPr>
        <p:spPr>
          <a:xfrm>
            <a:off x="5125801" y="2000280"/>
            <a:ext cx="4280348" cy="650212"/>
          </a:xfrm>
          <a:prstGeom prst="rect">
            <a:avLst/>
          </a:prstGeom>
          <a:solidFill>
            <a:schemeClr val="accent5"/>
          </a:solidFill>
          <a:ln w="19050" cap="flat" cmpd="sng" algn="ctr">
            <a:noFill/>
            <a:prstDash val="solid"/>
            <a:headEnd/>
            <a:tailEn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base" hangingPunct="0">
              <a:spcBef>
                <a:spcPts val="600"/>
              </a:spcBef>
              <a:spcAft>
                <a:spcPct val="0"/>
              </a:spcAft>
            </a:pPr>
            <a:r>
              <a:rPr kumimoji="0" lang="ja-JP" altLang="en-US" sz="1600" b="1" kern="0" dirty="0">
                <a:solidFill>
                  <a:schemeClr val="bg2"/>
                </a:solidFill>
                <a:latin typeface="+mn-ea"/>
                <a:cs typeface="Meiryo UI" panose="020B0604030504040204" pitchFamily="50" charset="-128"/>
              </a:rPr>
              <a:t>アドバンス版</a:t>
            </a:r>
            <a:br>
              <a:rPr kumimoji="0" lang="en-US" altLang="ja-JP" sz="1600" b="1" kern="0" dirty="0">
                <a:solidFill>
                  <a:schemeClr val="bg2"/>
                </a:solidFill>
                <a:latin typeface="+mn-ea"/>
                <a:cs typeface="Meiryo UI" panose="020B0604030504040204" pitchFamily="50" charset="-128"/>
              </a:rPr>
            </a:br>
            <a:r>
              <a:rPr kumimoji="0" lang="ja-JP" altLang="en-US" sz="1600" b="1" kern="0" dirty="0">
                <a:solidFill>
                  <a:schemeClr val="bg2"/>
                </a:solidFill>
                <a:latin typeface="+mn-ea"/>
                <a:cs typeface="Meiryo UI" panose="020B0604030504040204" pitchFamily="50" charset="-128"/>
              </a:rPr>
              <a:t>マネジメントの引き出しセミナー</a:t>
            </a:r>
          </a:p>
        </p:txBody>
      </p:sp>
      <p:sp>
        <p:nvSpPr>
          <p:cNvPr id="10" name="正方形/長方形 9">
            <a:extLst>
              <a:ext uri="{FF2B5EF4-FFF2-40B4-BE49-F238E27FC236}">
                <a16:creationId xmlns:a16="http://schemas.microsoft.com/office/drawing/2014/main" id="{21AB5F7C-B864-E3DB-EDAB-8BC319720B84}"/>
              </a:ext>
            </a:extLst>
          </p:cNvPr>
          <p:cNvSpPr/>
          <p:nvPr/>
        </p:nvSpPr>
        <p:spPr>
          <a:xfrm>
            <a:off x="5211379" y="4848772"/>
            <a:ext cx="4176464" cy="1354217"/>
          </a:xfrm>
          <a:prstGeom prst="rect">
            <a:avLst/>
          </a:prstGeom>
        </p:spPr>
        <p:txBody>
          <a:bodyPr wrap="square">
            <a:spAutoFit/>
          </a:bodyPr>
          <a:lstStyle/>
          <a:p>
            <a:pPr marL="179388" indent="-179388">
              <a:buClr>
                <a:schemeClr val="accent5"/>
              </a:buClr>
              <a:buFont typeface="Arial" panose="020B0604020202020204" pitchFamily="34" charset="0"/>
              <a:buChar char="•"/>
            </a:pPr>
            <a:r>
              <a:rPr lang="ja-JP" altLang="en-US" dirty="0"/>
              <a:t>隔月開催</a:t>
            </a:r>
            <a:r>
              <a:rPr lang="en-US" altLang="ja-JP" dirty="0"/>
              <a:t>/1</a:t>
            </a:r>
            <a:r>
              <a:rPr lang="ja-JP" altLang="en-US" dirty="0"/>
              <a:t>時間</a:t>
            </a:r>
            <a:endParaRPr lang="en-US" altLang="ja-JP" dirty="0"/>
          </a:p>
          <a:p>
            <a:pPr marL="179388" indent="-179388">
              <a:buClr>
                <a:schemeClr val="accent5"/>
              </a:buClr>
              <a:buFont typeface="Arial" panose="020B0604020202020204" pitchFamily="34" charset="0"/>
              <a:buChar char="•"/>
            </a:pPr>
            <a:r>
              <a:rPr lang="ja-JP" altLang="en-US" dirty="0"/>
              <a:t>参加人数制限なし・オンライン</a:t>
            </a:r>
            <a:endParaRPr lang="en-US" altLang="ja-JP" dirty="0"/>
          </a:p>
          <a:p>
            <a:pPr marL="179388" indent="-179388">
              <a:buClr>
                <a:schemeClr val="accent5"/>
              </a:buClr>
              <a:buFont typeface="Arial" panose="020B0604020202020204" pitchFamily="34" charset="0"/>
              <a:buChar char="•"/>
            </a:pPr>
            <a:r>
              <a:rPr lang="ja-JP" altLang="en-US" dirty="0"/>
              <a:t>お申込みは下記</a:t>
            </a:r>
            <a:r>
              <a:rPr lang="en-US" altLang="ja-JP" dirty="0"/>
              <a:t>URL</a:t>
            </a:r>
            <a:br>
              <a:rPr lang="en-US" altLang="ja-JP" dirty="0"/>
            </a:br>
            <a:r>
              <a:rPr lang="en-US" altLang="ja-JP" sz="1400" dirty="0">
                <a:hlinkClick r:id="rId6"/>
              </a:rPr>
              <a:t>https://admin.support.recruit-insides.net/hc/ja/articles/13017576225689</a:t>
            </a:r>
            <a:endParaRPr lang="en-US" altLang="ja-JP" sz="1400" dirty="0"/>
          </a:p>
        </p:txBody>
      </p:sp>
      <p:sp>
        <p:nvSpPr>
          <p:cNvPr id="13" name="テキスト ボックス 12">
            <a:extLst>
              <a:ext uri="{FF2B5EF4-FFF2-40B4-BE49-F238E27FC236}">
                <a16:creationId xmlns:a16="http://schemas.microsoft.com/office/drawing/2014/main" id="{5B37BFB3-D46E-EF4E-77FA-AF2DF411750A}"/>
              </a:ext>
            </a:extLst>
          </p:cNvPr>
          <p:cNvSpPr txBox="1"/>
          <p:nvPr/>
        </p:nvSpPr>
        <p:spPr>
          <a:xfrm>
            <a:off x="821100" y="932877"/>
            <a:ext cx="8263801" cy="369332"/>
          </a:xfrm>
          <a:prstGeom prst="rect">
            <a:avLst/>
          </a:prstGeom>
          <a:noFill/>
        </p:spPr>
        <p:txBody>
          <a:bodyPr wrap="none" rtlCol="0">
            <a:spAutoFit/>
          </a:bodyPr>
          <a:lstStyle/>
          <a:p>
            <a:pPr algn="ctr">
              <a:lnSpc>
                <a:spcPct val="100000"/>
              </a:lnSpc>
            </a:pPr>
            <a:r>
              <a:rPr lang="ja-JP" altLang="en-US" sz="1800" dirty="0"/>
              <a:t>インサイズより、以下イベントのご案内が送られます。ぜひご参加ください。</a:t>
            </a:r>
            <a:endParaRPr kumimoji="1" lang="ja-JP" altLang="en-US" sz="1800" dirty="0"/>
          </a:p>
        </p:txBody>
      </p:sp>
      <p:sp>
        <p:nvSpPr>
          <p:cNvPr id="14" name="テキスト ボックス 13">
            <a:extLst>
              <a:ext uri="{FF2B5EF4-FFF2-40B4-BE49-F238E27FC236}">
                <a16:creationId xmlns:a16="http://schemas.microsoft.com/office/drawing/2014/main" id="{77234312-43BD-32A5-D288-190B6E9A31D0}"/>
              </a:ext>
            </a:extLst>
          </p:cNvPr>
          <p:cNvSpPr txBox="1"/>
          <p:nvPr/>
        </p:nvSpPr>
        <p:spPr>
          <a:xfrm>
            <a:off x="841939" y="1618320"/>
            <a:ext cx="3784767" cy="369332"/>
          </a:xfrm>
          <a:prstGeom prst="rect">
            <a:avLst/>
          </a:prstGeom>
          <a:noFill/>
        </p:spPr>
        <p:txBody>
          <a:bodyPr wrap="square" rtlCol="0">
            <a:spAutoFit/>
          </a:bodyPr>
          <a:lstStyle/>
          <a:p>
            <a:pPr algn="ctr"/>
            <a:r>
              <a:rPr kumimoji="1" lang="ja-JP" altLang="en-US" b="1" dirty="0">
                <a:solidFill>
                  <a:schemeClr val="accent5">
                    <a:lumMod val="60000"/>
                    <a:lumOff val="40000"/>
                  </a:schemeClr>
                </a:solidFill>
              </a:rPr>
              <a:t>最も基礎的なセミナー</a:t>
            </a:r>
          </a:p>
        </p:txBody>
      </p:sp>
      <p:sp>
        <p:nvSpPr>
          <p:cNvPr id="15" name="テキスト ボックス 14">
            <a:extLst>
              <a:ext uri="{FF2B5EF4-FFF2-40B4-BE49-F238E27FC236}">
                <a16:creationId xmlns:a16="http://schemas.microsoft.com/office/drawing/2014/main" id="{1D4969BF-3795-2A0F-CF26-88C3099AEE8C}"/>
              </a:ext>
            </a:extLst>
          </p:cNvPr>
          <p:cNvSpPr txBox="1"/>
          <p:nvPr/>
        </p:nvSpPr>
        <p:spPr>
          <a:xfrm>
            <a:off x="4881213" y="1618320"/>
            <a:ext cx="4769524" cy="369332"/>
          </a:xfrm>
          <a:prstGeom prst="rect">
            <a:avLst/>
          </a:prstGeom>
          <a:noFill/>
        </p:spPr>
        <p:txBody>
          <a:bodyPr wrap="square" rtlCol="0">
            <a:spAutoFit/>
          </a:bodyPr>
          <a:lstStyle/>
          <a:p>
            <a:pPr algn="ctr"/>
            <a:r>
              <a:rPr kumimoji="1" lang="ja-JP" altLang="en-US" b="1" dirty="0">
                <a:solidFill>
                  <a:schemeClr val="accent5">
                    <a:lumMod val="60000"/>
                    <a:lumOff val="40000"/>
                  </a:schemeClr>
                </a:solidFill>
              </a:rPr>
              <a:t>よりフィットした関わりが学べるセミナー</a:t>
            </a:r>
          </a:p>
        </p:txBody>
      </p:sp>
    </p:spTree>
    <p:extLst>
      <p:ext uri="{BB962C8B-B14F-4D97-AF65-F5344CB8AC3E}">
        <p14:creationId xmlns:p14="http://schemas.microsoft.com/office/powerpoint/2010/main" val="3618230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より良い組織作りのため、</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皆様を少しでもご支援したいと考えています。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よろしくお願いいたします。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804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27784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インサイズとは？</a:t>
            </a:r>
          </a:p>
        </p:txBody>
      </p:sp>
      <p:sp>
        <p:nvSpPr>
          <p:cNvPr id="5" name="テキスト ボックス 4">
            <a:extLst>
              <a:ext uri="{FF2B5EF4-FFF2-40B4-BE49-F238E27FC236}">
                <a16:creationId xmlns:a16="http://schemas.microsoft.com/office/drawing/2014/main" id="{5A2B9797-F4A1-2961-00FE-D119BA8312FD}"/>
              </a:ext>
            </a:extLst>
          </p:cNvPr>
          <p:cNvSpPr txBox="1"/>
          <p:nvPr/>
        </p:nvSpPr>
        <p:spPr>
          <a:xfrm>
            <a:off x="508763" y="785901"/>
            <a:ext cx="8888474" cy="1077218"/>
          </a:xfrm>
          <a:prstGeom prst="rect">
            <a:avLst/>
          </a:prstGeom>
          <a:noFill/>
        </p:spPr>
        <p:txBody>
          <a:bodyPr wrap="square">
            <a:spAutoFit/>
          </a:bodyPr>
          <a:lstStyle/>
          <a:p>
            <a:pPr marL="0" indent="0" algn="ctr">
              <a:buNone/>
            </a:pPr>
            <a:r>
              <a:rPr lang="ja-JP" altLang="en-US" dirty="0"/>
              <a:t>上司・部下の</a:t>
            </a:r>
            <a:r>
              <a:rPr kumimoji="1" lang="en-US" altLang="ja-JP" sz="2800" b="1" dirty="0">
                <a:solidFill>
                  <a:schemeClr val="accent5"/>
                </a:solidFill>
              </a:rPr>
              <a:t>1on1</a:t>
            </a:r>
            <a:r>
              <a:rPr kumimoji="1" lang="ja-JP" altLang="en-US" sz="2800" b="1" dirty="0">
                <a:solidFill>
                  <a:schemeClr val="accent5"/>
                </a:solidFill>
              </a:rPr>
              <a:t>の負担を軽減</a:t>
            </a:r>
            <a:r>
              <a:rPr lang="ja-JP" altLang="en-US" dirty="0"/>
              <a:t>し、</a:t>
            </a:r>
            <a:r>
              <a:rPr kumimoji="1" lang="ja-JP" altLang="en-US" sz="2800" b="1" dirty="0">
                <a:solidFill>
                  <a:schemeClr val="accent5"/>
                </a:solidFill>
              </a:rPr>
              <a:t>効果的な対話</a:t>
            </a:r>
            <a:r>
              <a:rPr lang="ja-JP" altLang="en-US" dirty="0"/>
              <a:t>を</a:t>
            </a:r>
            <a:br>
              <a:rPr lang="en-US" altLang="ja-JP" dirty="0"/>
            </a:br>
            <a:r>
              <a:rPr lang="ja-JP" altLang="en-US" dirty="0"/>
              <a:t>サポートするツールです。</a:t>
            </a:r>
            <a:endParaRPr lang="en-US" altLang="ja-JP" dirty="0"/>
          </a:p>
          <a:p>
            <a:pPr marL="0" indent="0" algn="ctr">
              <a:buNone/>
            </a:pPr>
            <a:r>
              <a:rPr lang="ja-JP" altLang="en-US" dirty="0"/>
              <a:t>皆さんの</a:t>
            </a:r>
            <a:r>
              <a:rPr lang="ja-JP" altLang="en-US" b="1" dirty="0">
                <a:solidFill>
                  <a:schemeClr val="accent1"/>
                </a:solidFill>
              </a:rPr>
              <a:t>通信簿ではありません</a:t>
            </a:r>
            <a:r>
              <a:rPr lang="ja-JP" altLang="en-US" dirty="0"/>
              <a:t>。インサイズで皆さんを評価することもありません。</a:t>
            </a:r>
            <a:endParaRPr lang="en-US" altLang="ja-JP" dirty="0"/>
          </a:p>
        </p:txBody>
      </p:sp>
      <p:grpSp>
        <p:nvGrpSpPr>
          <p:cNvPr id="9" name="グループ化 8">
            <a:extLst>
              <a:ext uri="{FF2B5EF4-FFF2-40B4-BE49-F238E27FC236}">
                <a16:creationId xmlns:a16="http://schemas.microsoft.com/office/drawing/2014/main" id="{509DC578-2047-52C9-4CC5-9E701F296254}"/>
              </a:ext>
            </a:extLst>
          </p:cNvPr>
          <p:cNvGrpSpPr/>
          <p:nvPr/>
        </p:nvGrpSpPr>
        <p:grpSpPr>
          <a:xfrm>
            <a:off x="4326863" y="2798805"/>
            <a:ext cx="507001" cy="3437047"/>
            <a:chOff x="4567557" y="2385061"/>
            <a:chExt cx="468001" cy="3566159"/>
          </a:xfrm>
        </p:grpSpPr>
        <p:sp>
          <p:nvSpPr>
            <p:cNvPr id="10" name="矢印: 五方向 9">
              <a:extLst>
                <a:ext uri="{FF2B5EF4-FFF2-40B4-BE49-F238E27FC236}">
                  <a16:creationId xmlns:a16="http://schemas.microsoft.com/office/drawing/2014/main" id="{AE351C46-CEB7-AF3A-8D30-1AC267A1B683}"/>
                </a:ext>
              </a:extLst>
            </p:cNvPr>
            <p:cNvSpPr/>
            <p:nvPr/>
          </p:nvSpPr>
          <p:spPr>
            <a:xfrm rot="5400000">
              <a:off x="3984362" y="4900025"/>
              <a:ext cx="1634391" cy="468000"/>
            </a:xfrm>
            <a:prstGeom prst="homePlate">
              <a:avLst/>
            </a:prstGeom>
            <a:gradFill>
              <a:gsLst>
                <a:gs pos="100000">
                  <a:srgbClr val="5D7CF6"/>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1" name="矢印: 五方向 10">
              <a:extLst>
                <a:ext uri="{FF2B5EF4-FFF2-40B4-BE49-F238E27FC236}">
                  <a16:creationId xmlns:a16="http://schemas.microsoft.com/office/drawing/2014/main" id="{F04D4AA4-96F8-5E5B-A614-BA13835D994D}"/>
                </a:ext>
              </a:extLst>
            </p:cNvPr>
            <p:cNvSpPr/>
            <p:nvPr/>
          </p:nvSpPr>
          <p:spPr>
            <a:xfrm rot="5400000">
              <a:off x="4097051" y="3816711"/>
              <a:ext cx="1409012" cy="468000"/>
            </a:xfrm>
            <a:prstGeom prst="homePlate">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2" name="矢印: 五方向 11">
              <a:extLst>
                <a:ext uri="{FF2B5EF4-FFF2-40B4-BE49-F238E27FC236}">
                  <a16:creationId xmlns:a16="http://schemas.microsoft.com/office/drawing/2014/main" id="{D74C84A4-6AB9-3D0D-5827-C26008B70FEF}"/>
                </a:ext>
              </a:extLst>
            </p:cNvPr>
            <p:cNvSpPr/>
            <p:nvPr/>
          </p:nvSpPr>
          <p:spPr>
            <a:xfrm rot="5400000">
              <a:off x="4178668" y="2773951"/>
              <a:ext cx="1245780" cy="468000"/>
            </a:xfrm>
            <a:prstGeom prst="homePlate">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dirty="0">
                <a:solidFill>
                  <a:schemeClr val="bg2"/>
                </a:solidFill>
              </a:endParaRPr>
            </a:p>
          </p:txBody>
        </p:sp>
        <p:sp>
          <p:nvSpPr>
            <p:cNvPr id="13" name="テキスト ボックス 12">
              <a:extLst>
                <a:ext uri="{FF2B5EF4-FFF2-40B4-BE49-F238E27FC236}">
                  <a16:creationId xmlns:a16="http://schemas.microsoft.com/office/drawing/2014/main" id="{DAE86D4C-82E6-1C17-881B-0AB07EA1D1F5}"/>
                </a:ext>
              </a:extLst>
            </p:cNvPr>
            <p:cNvSpPr txBox="1"/>
            <p:nvPr/>
          </p:nvSpPr>
          <p:spPr>
            <a:xfrm>
              <a:off x="4630068" y="2728590"/>
              <a:ext cx="353646" cy="463382"/>
            </a:xfrm>
            <a:prstGeom prst="rect">
              <a:avLst/>
            </a:prstGeom>
            <a:noFill/>
            <a:ln>
              <a:noFill/>
            </a:ln>
          </p:spPr>
          <p:txBody>
            <a:bodyPr wrap="non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前</a:t>
              </a:r>
              <a:endParaRPr lang="en-US" altLang="ja-JP" sz="1300" dirty="0">
                <a:solidFill>
                  <a:schemeClr val="bg2"/>
                </a:solidFill>
                <a:latin typeface="+mn-ea"/>
              </a:endParaRPr>
            </a:p>
          </p:txBody>
        </p:sp>
        <p:sp>
          <p:nvSpPr>
            <p:cNvPr id="14" name="テキスト ボックス 13">
              <a:extLst>
                <a:ext uri="{FF2B5EF4-FFF2-40B4-BE49-F238E27FC236}">
                  <a16:creationId xmlns:a16="http://schemas.microsoft.com/office/drawing/2014/main" id="{8E7FE2E7-1372-4D13-9E62-883DF1C94AD0}"/>
                </a:ext>
              </a:extLst>
            </p:cNvPr>
            <p:cNvSpPr txBox="1"/>
            <p:nvPr/>
          </p:nvSpPr>
          <p:spPr>
            <a:xfrm>
              <a:off x="4630068" y="3893325"/>
              <a:ext cx="353646" cy="463382"/>
            </a:xfrm>
            <a:prstGeom prst="rect">
              <a:avLst/>
            </a:prstGeom>
            <a:noFill/>
            <a:ln>
              <a:noFill/>
            </a:ln>
          </p:spPr>
          <p:txBody>
            <a:bodyPr wrap="non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中</a:t>
              </a:r>
              <a:endParaRPr lang="en-US" altLang="ja-JP" sz="1300" dirty="0">
                <a:solidFill>
                  <a:schemeClr val="bg2"/>
                </a:solidFill>
                <a:latin typeface="+mn-ea"/>
              </a:endParaRPr>
            </a:p>
          </p:txBody>
        </p:sp>
        <p:sp>
          <p:nvSpPr>
            <p:cNvPr id="15" name="テキスト ボックス 14">
              <a:extLst>
                <a:ext uri="{FF2B5EF4-FFF2-40B4-BE49-F238E27FC236}">
                  <a16:creationId xmlns:a16="http://schemas.microsoft.com/office/drawing/2014/main" id="{DABDEE8D-FD61-FD25-8B54-E9E7B0ECC0D4}"/>
                </a:ext>
              </a:extLst>
            </p:cNvPr>
            <p:cNvSpPr txBox="1"/>
            <p:nvPr/>
          </p:nvSpPr>
          <p:spPr>
            <a:xfrm>
              <a:off x="4631362" y="4931317"/>
              <a:ext cx="355274" cy="463382"/>
            </a:xfrm>
            <a:prstGeom prst="rect">
              <a:avLst/>
            </a:prstGeom>
            <a:noFill/>
            <a:ln>
              <a:noFill/>
            </a:ln>
          </p:spPr>
          <p:txBody>
            <a:bodyPr wrap="squar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後</a:t>
              </a:r>
              <a:endParaRPr lang="en-US" altLang="ja-JP" sz="1300" dirty="0">
                <a:solidFill>
                  <a:schemeClr val="bg2"/>
                </a:solidFill>
                <a:latin typeface="+mn-ea"/>
              </a:endParaRPr>
            </a:p>
          </p:txBody>
        </p:sp>
      </p:grpSp>
      <p:sp>
        <p:nvSpPr>
          <p:cNvPr id="16" name="正方形/長方形 15">
            <a:extLst>
              <a:ext uri="{FF2B5EF4-FFF2-40B4-BE49-F238E27FC236}">
                <a16:creationId xmlns:a16="http://schemas.microsoft.com/office/drawing/2014/main" id="{35830F44-73CC-F9DF-3C34-3AD6981A70BF}"/>
              </a:ext>
            </a:extLst>
          </p:cNvPr>
          <p:cNvSpPr/>
          <p:nvPr/>
        </p:nvSpPr>
        <p:spPr>
          <a:xfrm>
            <a:off x="4953000" y="2983210"/>
            <a:ext cx="4595602" cy="479401"/>
          </a:xfrm>
          <a:prstGeom prst="rect">
            <a:avLst/>
          </a:prstGeom>
          <a:solidFill>
            <a:srgbClr val="FD8288"/>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ja-JP" altLang="en-US" b="1" dirty="0">
                <a:solidFill>
                  <a:schemeClr val="bg2"/>
                </a:solidFill>
              </a:rPr>
              <a:t>効率的に</a:t>
            </a:r>
            <a:r>
              <a:rPr kumimoji="1" lang="en-US" altLang="ja-JP" b="1" dirty="0">
                <a:solidFill>
                  <a:schemeClr val="bg2"/>
                </a:solidFill>
              </a:rPr>
              <a:t>1on1</a:t>
            </a:r>
            <a:r>
              <a:rPr kumimoji="1" lang="ja-JP" altLang="en-US" b="1" dirty="0">
                <a:solidFill>
                  <a:schemeClr val="bg2"/>
                </a:solidFill>
              </a:rPr>
              <a:t>の準備ができる</a:t>
            </a:r>
          </a:p>
        </p:txBody>
      </p:sp>
      <p:sp>
        <p:nvSpPr>
          <p:cNvPr id="17" name="正方形/長方形 16">
            <a:extLst>
              <a:ext uri="{FF2B5EF4-FFF2-40B4-BE49-F238E27FC236}">
                <a16:creationId xmlns:a16="http://schemas.microsoft.com/office/drawing/2014/main" id="{29A83F7D-8732-C7B3-5470-D3FB0430A869}"/>
              </a:ext>
            </a:extLst>
          </p:cNvPr>
          <p:cNvSpPr/>
          <p:nvPr/>
        </p:nvSpPr>
        <p:spPr>
          <a:xfrm>
            <a:off x="4953000" y="4091106"/>
            <a:ext cx="4595602" cy="479401"/>
          </a:xfrm>
          <a:prstGeom prst="rect">
            <a:avLst/>
          </a:prstGeom>
          <a:solidFill>
            <a:srgbClr val="BC8DE9"/>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ja-JP" altLang="en-US" b="1" dirty="0">
                <a:solidFill>
                  <a:schemeClr val="bg2"/>
                </a:solidFill>
              </a:rPr>
              <a:t>効果的な対話ができる</a:t>
            </a:r>
          </a:p>
        </p:txBody>
      </p:sp>
      <p:sp>
        <p:nvSpPr>
          <p:cNvPr id="18" name="正方形/長方形 17">
            <a:extLst>
              <a:ext uri="{FF2B5EF4-FFF2-40B4-BE49-F238E27FC236}">
                <a16:creationId xmlns:a16="http://schemas.microsoft.com/office/drawing/2014/main" id="{D9A232A0-610E-DC81-B0B2-C72D75836BFF}"/>
              </a:ext>
            </a:extLst>
          </p:cNvPr>
          <p:cNvSpPr/>
          <p:nvPr/>
        </p:nvSpPr>
        <p:spPr>
          <a:xfrm>
            <a:off x="4953000" y="5199003"/>
            <a:ext cx="4595602" cy="479401"/>
          </a:xfrm>
          <a:prstGeom prst="rect">
            <a:avLst/>
          </a:prstGeom>
          <a:solidFill>
            <a:srgbClr val="7D90EE"/>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en-US" altLang="ja-JP" b="1" dirty="0">
                <a:solidFill>
                  <a:schemeClr val="bg2"/>
                </a:solidFill>
              </a:rPr>
              <a:t>1on1</a:t>
            </a:r>
            <a:r>
              <a:rPr kumimoji="1" lang="ja-JP" altLang="en-US" b="1" dirty="0">
                <a:solidFill>
                  <a:schemeClr val="bg2"/>
                </a:solidFill>
              </a:rPr>
              <a:t>を振り返り、スキルアップができる</a:t>
            </a:r>
          </a:p>
        </p:txBody>
      </p:sp>
      <p:grpSp>
        <p:nvGrpSpPr>
          <p:cNvPr id="19" name="グループ化 18">
            <a:extLst>
              <a:ext uri="{FF2B5EF4-FFF2-40B4-BE49-F238E27FC236}">
                <a16:creationId xmlns:a16="http://schemas.microsoft.com/office/drawing/2014/main" id="{ABFBE9CB-FA8B-C99C-E400-C07FACDC402D}"/>
              </a:ext>
            </a:extLst>
          </p:cNvPr>
          <p:cNvGrpSpPr/>
          <p:nvPr/>
        </p:nvGrpSpPr>
        <p:grpSpPr>
          <a:xfrm>
            <a:off x="692205" y="2570342"/>
            <a:ext cx="3399452" cy="3501757"/>
            <a:chOff x="716462" y="2381990"/>
            <a:chExt cx="3399452" cy="3501757"/>
          </a:xfrm>
        </p:grpSpPr>
        <p:pic>
          <p:nvPicPr>
            <p:cNvPr id="20" name="図 19">
              <a:extLst>
                <a:ext uri="{FF2B5EF4-FFF2-40B4-BE49-F238E27FC236}">
                  <a16:creationId xmlns:a16="http://schemas.microsoft.com/office/drawing/2014/main" id="{CEC166A4-A669-90C6-6102-B92705F2FC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462" y="2381990"/>
              <a:ext cx="3399452" cy="3501757"/>
            </a:xfrm>
            <a:prstGeom prst="rect">
              <a:avLst/>
            </a:prstGeom>
            <a:solidFill>
              <a:schemeClr val="bg2"/>
            </a:solidFill>
            <a:ln>
              <a:noFill/>
            </a:ln>
          </p:spPr>
        </p:pic>
        <p:sp>
          <p:nvSpPr>
            <p:cNvPr id="21" name="楕円 20">
              <a:extLst>
                <a:ext uri="{FF2B5EF4-FFF2-40B4-BE49-F238E27FC236}">
                  <a16:creationId xmlns:a16="http://schemas.microsoft.com/office/drawing/2014/main" id="{ADD15F9E-120A-AC8E-6DDF-146091D126F7}"/>
                </a:ext>
              </a:extLst>
            </p:cNvPr>
            <p:cNvSpPr/>
            <p:nvPr/>
          </p:nvSpPr>
          <p:spPr>
            <a:xfrm>
              <a:off x="3244777" y="3395402"/>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レポート</a:t>
              </a:r>
            </a:p>
          </p:txBody>
        </p:sp>
        <p:sp>
          <p:nvSpPr>
            <p:cNvPr id="22" name="楕円 21">
              <a:extLst>
                <a:ext uri="{FF2B5EF4-FFF2-40B4-BE49-F238E27FC236}">
                  <a16:creationId xmlns:a16="http://schemas.microsoft.com/office/drawing/2014/main" id="{DEDEEE99-079D-AB82-573D-2532FBEE1CCC}"/>
                </a:ext>
              </a:extLst>
            </p:cNvPr>
            <p:cNvSpPr/>
            <p:nvPr/>
          </p:nvSpPr>
          <p:spPr>
            <a:xfrm>
              <a:off x="2633870" y="4911206"/>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オンライン</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相談</a:t>
              </a:r>
            </a:p>
          </p:txBody>
        </p:sp>
        <p:sp>
          <p:nvSpPr>
            <p:cNvPr id="23" name="楕円 22">
              <a:extLst>
                <a:ext uri="{FF2B5EF4-FFF2-40B4-BE49-F238E27FC236}">
                  <a16:creationId xmlns:a16="http://schemas.microsoft.com/office/drawing/2014/main" id="{976105F0-5DE0-D761-D4CF-72C0F6178A3C}"/>
                </a:ext>
              </a:extLst>
            </p:cNvPr>
            <p:cNvSpPr/>
            <p:nvPr/>
          </p:nvSpPr>
          <p:spPr>
            <a:xfrm>
              <a:off x="1082597" y="4215199"/>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en-US" altLang="ja-JP" sz="1000" b="1" dirty="0">
                  <a:solidFill>
                    <a:srgbClr val="575350"/>
                  </a:solidFill>
                  <a:latin typeface="Yu Gothic UI" panose="020B0500000000000000" pitchFamily="50" charset="-128"/>
                  <a:ea typeface="Yu Gothic UI" panose="020B0500000000000000" pitchFamily="50" charset="-128"/>
                </a:rPr>
                <a:t>e-</a:t>
              </a: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ラーニング</a:t>
              </a:r>
              <a:endParaRPr kumimoji="1" lang="en-US" altLang="ja-JP" sz="1000" b="1" dirty="0">
                <a:solidFill>
                  <a:srgbClr val="575350"/>
                </a:solidFill>
                <a:latin typeface="Yu Gothic UI" panose="020B0500000000000000" pitchFamily="50" charset="-128"/>
                <a:ea typeface="Yu Gothic UI" panose="020B0500000000000000" pitchFamily="50" charset="-128"/>
              </a:endParaRPr>
            </a:p>
          </p:txBody>
        </p:sp>
        <p:sp>
          <p:nvSpPr>
            <p:cNvPr id="24" name="四角形: 角を丸くする 23">
              <a:extLst>
                <a:ext uri="{FF2B5EF4-FFF2-40B4-BE49-F238E27FC236}">
                  <a16:creationId xmlns:a16="http://schemas.microsoft.com/office/drawing/2014/main" id="{2E2FBC0C-3986-4455-0AE8-F72E10DE9999}"/>
                </a:ext>
              </a:extLst>
            </p:cNvPr>
            <p:cNvSpPr/>
            <p:nvPr/>
          </p:nvSpPr>
          <p:spPr>
            <a:xfrm>
              <a:off x="1408294" y="5502386"/>
              <a:ext cx="2052000" cy="1800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800" dirty="0">
                <a:solidFill>
                  <a:schemeClr val="tx1"/>
                </a:solidFill>
              </a:endParaRPr>
            </a:p>
          </p:txBody>
        </p:sp>
        <p:sp>
          <p:nvSpPr>
            <p:cNvPr id="25" name="楕円 24">
              <a:extLst>
                <a:ext uri="{FF2B5EF4-FFF2-40B4-BE49-F238E27FC236}">
                  <a16:creationId xmlns:a16="http://schemas.microsoft.com/office/drawing/2014/main" id="{0A4D0487-86FC-D020-277E-2AA81E61CCB4}"/>
                </a:ext>
              </a:extLst>
            </p:cNvPr>
            <p:cNvSpPr/>
            <p:nvPr/>
          </p:nvSpPr>
          <p:spPr>
            <a:xfrm>
              <a:off x="1664246" y="4883967"/>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フィード</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バック</a:t>
              </a:r>
              <a:endParaRPr kumimoji="1" lang="en-US" altLang="ja-JP" sz="1000" b="1" dirty="0">
                <a:solidFill>
                  <a:srgbClr val="575350"/>
                </a:solidFill>
                <a:latin typeface="Yu Gothic UI" panose="020B0500000000000000" pitchFamily="50" charset="-128"/>
                <a:ea typeface="Yu Gothic UI" panose="020B0500000000000000" pitchFamily="50" charset="-128"/>
              </a:endParaRPr>
            </a:p>
          </p:txBody>
        </p:sp>
        <p:sp>
          <p:nvSpPr>
            <p:cNvPr id="26" name="楕円 25">
              <a:extLst>
                <a:ext uri="{FF2B5EF4-FFF2-40B4-BE49-F238E27FC236}">
                  <a16:creationId xmlns:a16="http://schemas.microsoft.com/office/drawing/2014/main" id="{19608C5E-4A6B-3B6E-2F38-FE8F0BF186E9}"/>
                </a:ext>
              </a:extLst>
            </p:cNvPr>
            <p:cNvSpPr/>
            <p:nvPr/>
          </p:nvSpPr>
          <p:spPr>
            <a:xfrm>
              <a:off x="3236517" y="4231199"/>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メモ</a:t>
              </a:r>
            </a:p>
          </p:txBody>
        </p:sp>
        <p:sp>
          <p:nvSpPr>
            <p:cNvPr id="27" name="楕円 26">
              <a:extLst>
                <a:ext uri="{FF2B5EF4-FFF2-40B4-BE49-F238E27FC236}">
                  <a16:creationId xmlns:a16="http://schemas.microsoft.com/office/drawing/2014/main" id="{F6FD12CE-D9B6-A6DB-AE91-DE8EDAFA7171}"/>
                </a:ext>
              </a:extLst>
            </p:cNvPr>
            <p:cNvSpPr/>
            <p:nvPr/>
          </p:nvSpPr>
          <p:spPr>
            <a:xfrm>
              <a:off x="1686721" y="2752072"/>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チームマップ</a:t>
              </a:r>
            </a:p>
          </p:txBody>
        </p:sp>
        <p:sp>
          <p:nvSpPr>
            <p:cNvPr id="28" name="楕円 27">
              <a:extLst>
                <a:ext uri="{FF2B5EF4-FFF2-40B4-BE49-F238E27FC236}">
                  <a16:creationId xmlns:a16="http://schemas.microsoft.com/office/drawing/2014/main" id="{122F668B-EB6A-0B4E-ABE8-DF5790FA0D0D}"/>
                </a:ext>
              </a:extLst>
            </p:cNvPr>
            <p:cNvSpPr/>
            <p:nvPr/>
          </p:nvSpPr>
          <p:spPr>
            <a:xfrm>
              <a:off x="2633870" y="2714911"/>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パーソナル</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レポート</a:t>
              </a:r>
            </a:p>
          </p:txBody>
        </p:sp>
        <p:sp>
          <p:nvSpPr>
            <p:cNvPr id="29" name="楕円 28">
              <a:extLst>
                <a:ext uri="{FF2B5EF4-FFF2-40B4-BE49-F238E27FC236}">
                  <a16:creationId xmlns:a16="http://schemas.microsoft.com/office/drawing/2014/main" id="{4B6EA9D1-4AFC-740F-E198-A55CBBEE9014}"/>
                </a:ext>
              </a:extLst>
            </p:cNvPr>
            <p:cNvSpPr/>
            <p:nvPr/>
          </p:nvSpPr>
          <p:spPr>
            <a:xfrm>
              <a:off x="1098597" y="3391697"/>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アンケート</a:t>
              </a:r>
            </a:p>
          </p:txBody>
        </p:sp>
      </p:grpSp>
      <p:grpSp>
        <p:nvGrpSpPr>
          <p:cNvPr id="30" name="グループ化 29">
            <a:extLst>
              <a:ext uri="{FF2B5EF4-FFF2-40B4-BE49-F238E27FC236}">
                <a16:creationId xmlns:a16="http://schemas.microsoft.com/office/drawing/2014/main" id="{85F5C8F2-B508-9912-F3BD-31E434A616C5}"/>
              </a:ext>
            </a:extLst>
          </p:cNvPr>
          <p:cNvGrpSpPr/>
          <p:nvPr/>
        </p:nvGrpSpPr>
        <p:grpSpPr>
          <a:xfrm>
            <a:off x="692206" y="2519789"/>
            <a:ext cx="3399452" cy="3465931"/>
            <a:chOff x="527556" y="2131746"/>
            <a:chExt cx="3813477" cy="3888053"/>
          </a:xfrm>
        </p:grpSpPr>
        <p:sp>
          <p:nvSpPr>
            <p:cNvPr id="31" name="円弧 30">
              <a:extLst>
                <a:ext uri="{FF2B5EF4-FFF2-40B4-BE49-F238E27FC236}">
                  <a16:creationId xmlns:a16="http://schemas.microsoft.com/office/drawing/2014/main" id="{92E64DE4-B4A8-0827-F5E9-9BD5D1880C1F}"/>
                </a:ext>
              </a:extLst>
            </p:cNvPr>
            <p:cNvSpPr/>
            <p:nvPr/>
          </p:nvSpPr>
          <p:spPr>
            <a:xfrm rot="18553760">
              <a:off x="527557" y="2131746"/>
              <a:ext cx="3813476" cy="3813476"/>
            </a:xfrm>
            <a:prstGeom prst="arc">
              <a:avLst>
                <a:gd name="adj1" fmla="val 14492506"/>
                <a:gd name="adj2" fmla="val 20791831"/>
              </a:avLst>
            </a:prstGeom>
            <a:noFill/>
            <a:ln w="101600" cap="rnd">
              <a:gradFill>
                <a:gsLst>
                  <a:gs pos="0">
                    <a:srgbClr val="FF7E7F"/>
                  </a:gs>
                  <a:gs pos="100000">
                    <a:srgbClr val="E58CCF"/>
                  </a:gs>
                </a:gsLst>
                <a:lin ang="5400000" scaled="1"/>
              </a:gradFill>
              <a:roun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a:p>
          </p:txBody>
        </p:sp>
        <p:sp>
          <p:nvSpPr>
            <p:cNvPr id="32" name="円弧 31">
              <a:extLst>
                <a:ext uri="{FF2B5EF4-FFF2-40B4-BE49-F238E27FC236}">
                  <a16:creationId xmlns:a16="http://schemas.microsoft.com/office/drawing/2014/main" id="{51EA522C-8FB7-C169-C2BB-AE60A0A26B50}"/>
                </a:ext>
              </a:extLst>
            </p:cNvPr>
            <p:cNvSpPr/>
            <p:nvPr/>
          </p:nvSpPr>
          <p:spPr>
            <a:xfrm rot="7672858" flipH="1">
              <a:off x="527556" y="2131746"/>
              <a:ext cx="3813476" cy="3813476"/>
            </a:xfrm>
            <a:prstGeom prst="arc">
              <a:avLst>
                <a:gd name="adj1" fmla="val 16516757"/>
                <a:gd name="adj2" fmla="val 21427141"/>
              </a:avLst>
            </a:prstGeom>
            <a:ln w="101600" cap="rnd">
              <a:gradFill>
                <a:gsLst>
                  <a:gs pos="100000">
                    <a:srgbClr val="F18BC7"/>
                  </a:gs>
                  <a:gs pos="0">
                    <a:srgbClr val="B397E8"/>
                  </a:gs>
                  <a:gs pos="50000">
                    <a:srgbClr val="D57CE6"/>
                  </a:gs>
                </a:gsLst>
                <a:lin ang="5400000" scaled="1"/>
              </a:gradFill>
              <a:round/>
              <a:headEnd type="triangl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dirty="0"/>
            </a:p>
          </p:txBody>
        </p:sp>
        <p:sp>
          <p:nvSpPr>
            <p:cNvPr id="33" name="円弧 32">
              <a:extLst>
                <a:ext uri="{FF2B5EF4-FFF2-40B4-BE49-F238E27FC236}">
                  <a16:creationId xmlns:a16="http://schemas.microsoft.com/office/drawing/2014/main" id="{42A3C44F-C99C-9B2B-E92C-F3190BEAFFF1}"/>
                </a:ext>
              </a:extLst>
            </p:cNvPr>
            <p:cNvSpPr/>
            <p:nvPr/>
          </p:nvSpPr>
          <p:spPr>
            <a:xfrm rot="18406514" flipH="1" flipV="1">
              <a:off x="527556" y="2206323"/>
              <a:ext cx="3813476" cy="3813476"/>
            </a:xfrm>
            <a:prstGeom prst="arc">
              <a:avLst>
                <a:gd name="adj1" fmla="val 16799649"/>
                <a:gd name="adj2" fmla="val 3069941"/>
              </a:avLst>
            </a:prstGeom>
            <a:ln w="101600" cap="rnd">
              <a:gradFill>
                <a:gsLst>
                  <a:gs pos="49400">
                    <a:srgbClr val="9A7CEE"/>
                  </a:gs>
                  <a:gs pos="0">
                    <a:srgbClr val="B397E8"/>
                  </a:gs>
                  <a:gs pos="100000">
                    <a:srgbClr val="5D7CF6"/>
                  </a:gs>
                </a:gsLst>
                <a:lin ang="5400000" scaled="1"/>
              </a:gradFill>
              <a:roun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a:p>
          </p:txBody>
        </p:sp>
      </p:grpSp>
    </p:spTree>
    <p:extLst>
      <p:ext uri="{BB962C8B-B14F-4D97-AF65-F5344CB8AC3E}">
        <p14:creationId xmlns:p14="http://schemas.microsoft.com/office/powerpoint/2010/main" val="23915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cstate="print">
              <a:extLst>
                <a:ext uri="{28A0092B-C50C-407E-A947-70E740481C1C}">
                  <a14:useLocalDpi xmlns:a14="http://schemas.microsoft.com/office/drawing/2010/main"/>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cstate="print">
            <a:extLst>
              <a:ext uri="{28A0092B-C50C-407E-A947-70E740481C1C}">
                <a14:useLocalDpi xmlns:a14="http://schemas.microsoft.com/office/drawing/2010/main"/>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a:t>
            </a:r>
            <a:r>
              <a:rPr lang="en-US" altLang="ja-JP" dirty="0"/>
              <a:t>3</a:t>
            </a:r>
            <a:r>
              <a:rPr lang="ja-JP" altLang="en-US" dirty="0"/>
              <a:t>つの機能</a:t>
            </a:r>
          </a:p>
        </p:txBody>
      </p:sp>
      <p:sp>
        <p:nvSpPr>
          <p:cNvPr id="2" name="正方形/長方形 1">
            <a:extLst>
              <a:ext uri="{FF2B5EF4-FFF2-40B4-BE49-F238E27FC236}">
                <a16:creationId xmlns:a16="http://schemas.microsoft.com/office/drawing/2014/main" id="{D3062C84-2BAB-4F6C-CE33-4C65C1F43F19}"/>
              </a:ext>
            </a:extLst>
          </p:cNvPr>
          <p:cNvSpPr/>
          <p:nvPr/>
        </p:nvSpPr>
        <p:spPr>
          <a:xfrm>
            <a:off x="760969" y="1586039"/>
            <a:ext cx="2467751" cy="108433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2"/>
                </a:solidFill>
              </a:rPr>
              <a:t>1on1</a:t>
            </a:r>
            <a:endParaRPr kumimoji="1" lang="ja-JP" altLang="en-US" sz="2400" b="1" dirty="0">
              <a:solidFill>
                <a:schemeClr val="bg2"/>
              </a:solidFill>
            </a:endParaRPr>
          </a:p>
        </p:txBody>
      </p:sp>
      <p:sp>
        <p:nvSpPr>
          <p:cNvPr id="6" name="正方形/長方形 5">
            <a:extLst>
              <a:ext uri="{FF2B5EF4-FFF2-40B4-BE49-F238E27FC236}">
                <a16:creationId xmlns:a16="http://schemas.microsoft.com/office/drawing/2014/main" id="{C17B9C91-0F2C-041F-1585-C913AB597BE3}"/>
              </a:ext>
            </a:extLst>
          </p:cNvPr>
          <p:cNvSpPr/>
          <p:nvPr/>
        </p:nvSpPr>
        <p:spPr>
          <a:xfrm>
            <a:off x="760969" y="2969777"/>
            <a:ext cx="2467751" cy="10843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アンケート</a:t>
            </a:r>
          </a:p>
        </p:txBody>
      </p:sp>
      <p:sp>
        <p:nvSpPr>
          <p:cNvPr id="7" name="正方形/長方形 6">
            <a:extLst>
              <a:ext uri="{FF2B5EF4-FFF2-40B4-BE49-F238E27FC236}">
                <a16:creationId xmlns:a16="http://schemas.microsoft.com/office/drawing/2014/main" id="{9C0FF0C1-D6C2-EFFB-E720-F7FF4BD0F215}"/>
              </a:ext>
            </a:extLst>
          </p:cNvPr>
          <p:cNvSpPr/>
          <p:nvPr/>
        </p:nvSpPr>
        <p:spPr>
          <a:xfrm>
            <a:off x="760969" y="4353515"/>
            <a:ext cx="2467751" cy="108433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ラーニング</a:t>
            </a:r>
          </a:p>
        </p:txBody>
      </p:sp>
      <p:sp>
        <p:nvSpPr>
          <p:cNvPr id="8" name="テキスト ボックス 7">
            <a:extLst>
              <a:ext uri="{FF2B5EF4-FFF2-40B4-BE49-F238E27FC236}">
                <a16:creationId xmlns:a16="http://schemas.microsoft.com/office/drawing/2014/main" id="{9FCAF97E-6B7B-270D-5A61-DD97074C31B2}"/>
              </a:ext>
            </a:extLst>
          </p:cNvPr>
          <p:cNvSpPr txBox="1"/>
          <p:nvPr/>
        </p:nvSpPr>
        <p:spPr>
          <a:xfrm>
            <a:off x="3625231" y="1774262"/>
            <a:ext cx="5963830" cy="707886"/>
          </a:xfrm>
          <a:prstGeom prst="rect">
            <a:avLst/>
          </a:prstGeom>
          <a:noFill/>
        </p:spPr>
        <p:txBody>
          <a:bodyPr wrap="square" rtlCol="0">
            <a:spAutoFit/>
          </a:bodyPr>
          <a:lstStyle/>
          <a:p>
            <a:r>
              <a:rPr kumimoji="1" lang="en-US" altLang="ja-JP" sz="2000" dirty="0"/>
              <a:t>1on1</a:t>
            </a:r>
            <a:r>
              <a:rPr kumimoji="1" lang="ja-JP" altLang="en-US" sz="2000" dirty="0"/>
              <a:t>で</a:t>
            </a:r>
            <a:r>
              <a:rPr kumimoji="1" lang="ja-JP" altLang="en-US" sz="2000" b="1" dirty="0">
                <a:solidFill>
                  <a:schemeClr val="accent2"/>
                </a:solidFill>
              </a:rPr>
              <a:t>話したいテーマ</a:t>
            </a:r>
            <a:r>
              <a:rPr kumimoji="1" lang="ja-JP" altLang="en-US" sz="2000" dirty="0"/>
              <a:t>を事前に設定したり、</a:t>
            </a:r>
            <a:endParaRPr kumimoji="1" lang="en-US" altLang="ja-JP" sz="2000" dirty="0"/>
          </a:p>
          <a:p>
            <a:r>
              <a:rPr kumimoji="1" lang="en-US" altLang="ja-JP" sz="2000" dirty="0"/>
              <a:t>1on1</a:t>
            </a:r>
            <a:r>
              <a:rPr kumimoji="1" lang="ja-JP" altLang="en-US" sz="2000" dirty="0"/>
              <a:t>の</a:t>
            </a:r>
            <a:r>
              <a:rPr kumimoji="1" lang="ja-JP" altLang="en-US" sz="2000" b="1" dirty="0">
                <a:solidFill>
                  <a:schemeClr val="accent2"/>
                </a:solidFill>
              </a:rPr>
              <a:t>記録</a:t>
            </a:r>
            <a:r>
              <a:rPr kumimoji="1" lang="ja-JP" altLang="en-US" sz="2000" dirty="0"/>
              <a:t>を残したり</a:t>
            </a:r>
            <a:r>
              <a:rPr kumimoji="1" lang="ja-JP" altLang="en-US" sz="2000" b="1" dirty="0">
                <a:solidFill>
                  <a:schemeClr val="accent2"/>
                </a:solidFill>
              </a:rPr>
              <a:t>共有</a:t>
            </a:r>
            <a:r>
              <a:rPr kumimoji="1" lang="ja-JP" altLang="en-US" sz="2000" dirty="0"/>
              <a:t>できる機能です。</a:t>
            </a:r>
            <a:endParaRPr kumimoji="1" lang="en-US" altLang="ja-JP" sz="2000" dirty="0"/>
          </a:p>
        </p:txBody>
      </p:sp>
      <p:sp>
        <p:nvSpPr>
          <p:cNvPr id="9" name="テキスト ボックス 8">
            <a:extLst>
              <a:ext uri="{FF2B5EF4-FFF2-40B4-BE49-F238E27FC236}">
                <a16:creationId xmlns:a16="http://schemas.microsoft.com/office/drawing/2014/main" id="{52BE6101-0CEC-D9D2-53F2-44A8A3A7FFAE}"/>
              </a:ext>
            </a:extLst>
          </p:cNvPr>
          <p:cNvSpPr txBox="1"/>
          <p:nvPr/>
        </p:nvSpPr>
        <p:spPr>
          <a:xfrm>
            <a:off x="3625231" y="3158000"/>
            <a:ext cx="5963830" cy="707886"/>
          </a:xfrm>
          <a:prstGeom prst="rect">
            <a:avLst/>
          </a:prstGeom>
          <a:noFill/>
        </p:spPr>
        <p:txBody>
          <a:bodyPr wrap="square" rtlCol="0">
            <a:spAutoFit/>
          </a:bodyPr>
          <a:lstStyle/>
          <a:p>
            <a:r>
              <a:rPr kumimoji="1" lang="ja-JP" altLang="en-US" sz="2000" dirty="0"/>
              <a:t>メンバーの心理状態を明らかにし、</a:t>
            </a:r>
            <a:endParaRPr kumimoji="1" lang="en-US" altLang="ja-JP" sz="2000" dirty="0"/>
          </a:p>
          <a:p>
            <a:r>
              <a:rPr kumimoji="1" lang="ja-JP" altLang="en-US" sz="2000" b="1" dirty="0">
                <a:solidFill>
                  <a:schemeClr val="accent6"/>
                </a:solidFill>
              </a:rPr>
              <a:t>適切な関わり方のヒント</a:t>
            </a:r>
            <a:r>
              <a:rPr kumimoji="1" lang="ja-JP" altLang="en-US" sz="2000" dirty="0"/>
              <a:t>を得られる機能です。</a:t>
            </a:r>
            <a:endParaRPr kumimoji="1" lang="en-US" altLang="ja-JP" sz="2000" dirty="0"/>
          </a:p>
        </p:txBody>
      </p:sp>
      <p:sp>
        <p:nvSpPr>
          <p:cNvPr id="10" name="テキスト ボックス 9">
            <a:extLst>
              <a:ext uri="{FF2B5EF4-FFF2-40B4-BE49-F238E27FC236}">
                <a16:creationId xmlns:a16="http://schemas.microsoft.com/office/drawing/2014/main" id="{87C0E25C-F29A-43F4-1820-B9CD295584BB}"/>
              </a:ext>
            </a:extLst>
          </p:cNvPr>
          <p:cNvSpPr txBox="1"/>
          <p:nvPr/>
        </p:nvSpPr>
        <p:spPr>
          <a:xfrm>
            <a:off x="3625231" y="4541738"/>
            <a:ext cx="5963830" cy="707886"/>
          </a:xfrm>
          <a:prstGeom prst="rect">
            <a:avLst/>
          </a:prstGeom>
          <a:noFill/>
        </p:spPr>
        <p:txBody>
          <a:bodyPr wrap="square" rtlCol="0">
            <a:spAutoFit/>
          </a:bodyPr>
          <a:lstStyle/>
          <a:p>
            <a:r>
              <a:rPr kumimoji="1" lang="en-US" altLang="ja-JP" sz="2000" b="1" dirty="0">
                <a:solidFill>
                  <a:schemeClr val="accent5"/>
                </a:solidFill>
              </a:rPr>
              <a:t>1on1</a:t>
            </a:r>
            <a:r>
              <a:rPr kumimoji="1" lang="ja-JP" altLang="en-US" sz="2000" b="1" dirty="0">
                <a:solidFill>
                  <a:schemeClr val="accent5"/>
                </a:solidFill>
              </a:rPr>
              <a:t>やマネジメントのノウハウ</a:t>
            </a:r>
            <a:r>
              <a:rPr kumimoji="1" lang="ja-JP" altLang="en-US" sz="2000" dirty="0"/>
              <a:t>を、</a:t>
            </a:r>
            <a:br>
              <a:rPr kumimoji="1" lang="en-US" altLang="ja-JP" sz="2000" dirty="0"/>
            </a:br>
            <a:r>
              <a:rPr kumimoji="1" lang="ja-JP" altLang="en-US" sz="2000" dirty="0"/>
              <a:t>動画などで学べる機能です。</a:t>
            </a:r>
            <a:endParaRPr kumimoji="1" lang="en-US" altLang="ja-JP" sz="2000" dirty="0"/>
          </a:p>
        </p:txBody>
      </p:sp>
    </p:spTree>
    <p:extLst>
      <p:ext uri="{BB962C8B-B14F-4D97-AF65-F5344CB8AC3E}">
        <p14:creationId xmlns:p14="http://schemas.microsoft.com/office/powerpoint/2010/main" val="190254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dirty="0"/>
              <a:t>1on1</a:t>
            </a:r>
            <a:r>
              <a:rPr lang="ja-JP" altLang="en-US" dirty="0"/>
              <a:t>でインサイズを活用する理由</a:t>
            </a:r>
          </a:p>
        </p:txBody>
      </p:sp>
      <p:sp>
        <p:nvSpPr>
          <p:cNvPr id="4" name="角丸四角形 3">
            <a:extLst>
              <a:ext uri="{FF2B5EF4-FFF2-40B4-BE49-F238E27FC236}">
                <a16:creationId xmlns:a16="http://schemas.microsoft.com/office/drawing/2014/main" id="{DFCC5F3A-D91F-162E-CC86-8682E4B0167C}"/>
              </a:ext>
            </a:extLst>
          </p:cNvPr>
          <p:cNvSpPr/>
          <p:nvPr/>
        </p:nvSpPr>
        <p:spPr>
          <a:xfrm>
            <a:off x="465221" y="4436642"/>
            <a:ext cx="3994484" cy="20213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296D6A6-86F8-9088-11E0-ECD6CD43F539}"/>
              </a:ext>
            </a:extLst>
          </p:cNvPr>
          <p:cNvSpPr/>
          <p:nvPr/>
        </p:nvSpPr>
        <p:spPr>
          <a:xfrm>
            <a:off x="465221" y="1875370"/>
            <a:ext cx="3994484" cy="202130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6">
            <a:extLst>
              <a:ext uri="{FF2B5EF4-FFF2-40B4-BE49-F238E27FC236}">
                <a16:creationId xmlns:a16="http://schemas.microsoft.com/office/drawing/2014/main" id="{8390568D-AF4A-7ACC-4177-F85EE44B13B4}"/>
              </a:ext>
            </a:extLst>
          </p:cNvPr>
          <p:cNvSpPr/>
          <p:nvPr/>
        </p:nvSpPr>
        <p:spPr>
          <a:xfrm>
            <a:off x="809100" y="4234623"/>
            <a:ext cx="3306725" cy="4040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7" name="テキスト ボックス 6">
            <a:extLst>
              <a:ext uri="{FF2B5EF4-FFF2-40B4-BE49-F238E27FC236}">
                <a16:creationId xmlns:a16="http://schemas.microsoft.com/office/drawing/2014/main" id="{5D1DE79F-89B7-4DDE-0190-68BF4B59A9FC}"/>
              </a:ext>
            </a:extLst>
          </p:cNvPr>
          <p:cNvSpPr txBox="1"/>
          <p:nvPr/>
        </p:nvSpPr>
        <p:spPr>
          <a:xfrm>
            <a:off x="745816" y="4726863"/>
            <a:ext cx="3433291" cy="961482"/>
          </a:xfrm>
          <a:prstGeom prst="rect">
            <a:avLst/>
          </a:prstGeom>
          <a:noFill/>
        </p:spPr>
        <p:txBody>
          <a:bodyPr wrap="square" rtlCol="0">
            <a:spAutoFit/>
          </a:bodyPr>
          <a:lstStyle/>
          <a:p>
            <a:pPr>
              <a:lnSpc>
                <a:spcPct val="120000"/>
              </a:lnSpc>
            </a:pPr>
            <a:r>
              <a:rPr kumimoji="1" lang="ja-JP" altLang="en-US" sz="1600" b="1" dirty="0"/>
              <a:t>マネジャーが、メンバー</a:t>
            </a:r>
            <a:endParaRPr kumimoji="1" lang="en-US" altLang="ja-JP" sz="1600" b="1" dirty="0"/>
          </a:p>
          <a:p>
            <a:pPr>
              <a:lnSpc>
                <a:spcPct val="120000"/>
              </a:lnSpc>
            </a:pPr>
            <a:r>
              <a:rPr kumimoji="1" lang="ja-JP" altLang="en-US" sz="1600" b="1" dirty="0"/>
              <a:t>一人ひとりに合わせて</a:t>
            </a:r>
            <a:br>
              <a:rPr kumimoji="1" lang="en-US" altLang="ja-JP" sz="1600" b="1" dirty="0"/>
            </a:br>
            <a:r>
              <a:rPr kumimoji="1" lang="ja-JP" altLang="en-US" sz="1600" b="1" dirty="0"/>
              <a:t>話したいテーマを検討できる</a:t>
            </a:r>
          </a:p>
        </p:txBody>
      </p:sp>
      <p:pic>
        <p:nvPicPr>
          <p:cNvPr id="8" name="図 7">
            <a:extLst>
              <a:ext uri="{FF2B5EF4-FFF2-40B4-BE49-F238E27FC236}">
                <a16:creationId xmlns:a16="http://schemas.microsoft.com/office/drawing/2014/main" id="{46A2A1D7-4CB2-E885-4614-8470F85072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6630" y="5391443"/>
            <a:ext cx="782126" cy="881477"/>
          </a:xfrm>
          <a:prstGeom prst="rect">
            <a:avLst/>
          </a:prstGeom>
        </p:spPr>
      </p:pic>
      <p:sp>
        <p:nvSpPr>
          <p:cNvPr id="9" name="角丸四角形 9">
            <a:extLst>
              <a:ext uri="{FF2B5EF4-FFF2-40B4-BE49-F238E27FC236}">
                <a16:creationId xmlns:a16="http://schemas.microsoft.com/office/drawing/2014/main" id="{3DBF865C-1964-504A-D8C5-90C4AA008D73}"/>
              </a:ext>
            </a:extLst>
          </p:cNvPr>
          <p:cNvSpPr/>
          <p:nvPr/>
        </p:nvSpPr>
        <p:spPr>
          <a:xfrm>
            <a:off x="809100" y="1694616"/>
            <a:ext cx="3306725" cy="40403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0" name="テキスト ボックス 9">
            <a:extLst>
              <a:ext uri="{FF2B5EF4-FFF2-40B4-BE49-F238E27FC236}">
                <a16:creationId xmlns:a16="http://schemas.microsoft.com/office/drawing/2014/main" id="{05AD6AC1-8562-D640-0012-EFC260D2B536}"/>
              </a:ext>
            </a:extLst>
          </p:cNvPr>
          <p:cNvSpPr txBox="1"/>
          <p:nvPr/>
        </p:nvSpPr>
        <p:spPr>
          <a:xfrm>
            <a:off x="745816" y="2205282"/>
            <a:ext cx="3433291" cy="961482"/>
          </a:xfrm>
          <a:prstGeom prst="rect">
            <a:avLst/>
          </a:prstGeom>
          <a:noFill/>
        </p:spPr>
        <p:txBody>
          <a:bodyPr wrap="square" rtlCol="0">
            <a:spAutoFit/>
          </a:bodyPr>
          <a:lstStyle/>
          <a:p>
            <a:pPr>
              <a:lnSpc>
                <a:spcPct val="120000"/>
              </a:lnSpc>
            </a:pPr>
            <a:r>
              <a:rPr kumimoji="1" lang="ja-JP" altLang="en-US" sz="1600" b="1" dirty="0"/>
              <a:t>アンケートがない時期でも、</a:t>
            </a:r>
            <a:endParaRPr kumimoji="1" lang="en-US" altLang="ja-JP" sz="1600" b="1" dirty="0"/>
          </a:p>
          <a:p>
            <a:pPr>
              <a:lnSpc>
                <a:spcPct val="120000"/>
              </a:lnSpc>
            </a:pPr>
            <a:r>
              <a:rPr kumimoji="1" lang="ja-JP" altLang="en-US" sz="1600" b="1" dirty="0"/>
              <a:t>メンバーが自分で</a:t>
            </a:r>
            <a:endParaRPr kumimoji="1" lang="en-US" altLang="ja-JP" sz="1600" b="1" dirty="0"/>
          </a:p>
          <a:p>
            <a:pPr>
              <a:lnSpc>
                <a:spcPct val="120000"/>
              </a:lnSpc>
            </a:pPr>
            <a:r>
              <a:rPr kumimoji="1" lang="ja-JP" altLang="en-US" sz="1600" b="1" dirty="0"/>
              <a:t>話したいテーマを申請できる</a:t>
            </a:r>
          </a:p>
        </p:txBody>
      </p:sp>
      <p:pic>
        <p:nvPicPr>
          <p:cNvPr id="11" name="図 10">
            <a:extLst>
              <a:ext uri="{FF2B5EF4-FFF2-40B4-BE49-F238E27FC236}">
                <a16:creationId xmlns:a16="http://schemas.microsoft.com/office/drawing/2014/main" id="{6A38B31B-02DB-289D-00B9-963A2E1F6D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98895" y="2902627"/>
            <a:ext cx="945623" cy="792914"/>
          </a:xfrm>
          <a:prstGeom prst="rect">
            <a:avLst/>
          </a:prstGeom>
        </p:spPr>
      </p:pic>
      <p:sp>
        <p:nvSpPr>
          <p:cNvPr id="13" name="ストライプ矢印 13">
            <a:extLst>
              <a:ext uri="{FF2B5EF4-FFF2-40B4-BE49-F238E27FC236}">
                <a16:creationId xmlns:a16="http://schemas.microsoft.com/office/drawing/2014/main" id="{F7435ADC-DF27-1F7C-272B-AB3EA6B83894}"/>
              </a:ext>
            </a:extLst>
          </p:cNvPr>
          <p:cNvSpPr/>
          <p:nvPr/>
        </p:nvSpPr>
        <p:spPr>
          <a:xfrm>
            <a:off x="4690447" y="3351640"/>
            <a:ext cx="1219200" cy="1600230"/>
          </a:xfrm>
          <a:prstGeom prst="stripedRightArrow">
            <a:avLst/>
          </a:prstGeom>
          <a:gradFill flip="none" rotWithShape="1">
            <a:gsLst>
              <a:gs pos="0">
                <a:schemeClr val="accent5">
                  <a:lumMod val="60000"/>
                  <a:lumOff val="40000"/>
                </a:schemeClr>
              </a:gs>
              <a:gs pos="100000">
                <a:schemeClr val="accent5">
                  <a:lumMod val="20000"/>
                  <a:lumOff val="8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645B383-0CF7-3D91-583B-8FA44376D7B1}"/>
              </a:ext>
            </a:extLst>
          </p:cNvPr>
          <p:cNvSpPr txBox="1"/>
          <p:nvPr/>
        </p:nvSpPr>
        <p:spPr>
          <a:xfrm>
            <a:off x="6048945" y="2335737"/>
            <a:ext cx="3433291" cy="1543756"/>
          </a:xfrm>
          <a:prstGeom prst="rect">
            <a:avLst/>
          </a:prstGeom>
          <a:noFill/>
        </p:spPr>
        <p:txBody>
          <a:bodyPr wrap="square" rtlCol="0">
            <a:spAutoFit/>
          </a:bodyPr>
          <a:lstStyle/>
          <a:p>
            <a:pPr algn="ctr">
              <a:lnSpc>
                <a:spcPct val="120000"/>
              </a:lnSpc>
            </a:pPr>
            <a:r>
              <a:rPr kumimoji="1" lang="ja-JP" altLang="en-US" sz="1600" b="1" dirty="0"/>
              <a:t>マネジャー＋メンバー</a:t>
            </a:r>
            <a:br>
              <a:rPr kumimoji="1" lang="en-US" altLang="ja-JP" sz="1600" b="1" dirty="0"/>
            </a:br>
            <a:r>
              <a:rPr kumimoji="1" lang="ja-JP" altLang="en-US" sz="1600" b="1" dirty="0"/>
              <a:t>双方にとって</a:t>
            </a:r>
            <a:endParaRPr kumimoji="1" lang="en-US" altLang="ja-JP" sz="1600" b="1" dirty="0"/>
          </a:p>
          <a:p>
            <a:pPr algn="ctr">
              <a:lnSpc>
                <a:spcPct val="120000"/>
              </a:lnSpc>
            </a:pPr>
            <a:r>
              <a:rPr kumimoji="1" lang="ja-JP" altLang="en-US" sz="2400" b="1" dirty="0">
                <a:solidFill>
                  <a:schemeClr val="accent5"/>
                </a:solidFill>
              </a:rPr>
              <a:t>有意義な</a:t>
            </a:r>
            <a:br>
              <a:rPr kumimoji="1" lang="en-US" altLang="ja-JP" sz="2400" b="1" dirty="0">
                <a:solidFill>
                  <a:schemeClr val="accent5"/>
                </a:solidFill>
              </a:rPr>
            </a:br>
            <a:r>
              <a:rPr kumimoji="1" lang="en-US" altLang="ja-JP" sz="2400" b="1" dirty="0">
                <a:solidFill>
                  <a:schemeClr val="accent5"/>
                </a:solidFill>
              </a:rPr>
              <a:t>1on1</a:t>
            </a:r>
            <a:r>
              <a:rPr kumimoji="1" lang="ja-JP" altLang="en-US" sz="2400" b="1" dirty="0">
                <a:solidFill>
                  <a:schemeClr val="accent5"/>
                </a:solidFill>
              </a:rPr>
              <a:t>の実現</a:t>
            </a:r>
            <a:r>
              <a:rPr kumimoji="1" lang="ja-JP" altLang="en-US" sz="1600" b="1" dirty="0"/>
              <a:t>へ！</a:t>
            </a:r>
          </a:p>
        </p:txBody>
      </p:sp>
      <p:cxnSp>
        <p:nvCxnSpPr>
          <p:cNvPr id="15" name="直線コネクタ 14">
            <a:extLst>
              <a:ext uri="{FF2B5EF4-FFF2-40B4-BE49-F238E27FC236}">
                <a16:creationId xmlns:a16="http://schemas.microsoft.com/office/drawing/2014/main" id="{42EA73E4-53E0-0976-AF5B-FE146FD29662}"/>
              </a:ext>
            </a:extLst>
          </p:cNvPr>
          <p:cNvCxnSpPr/>
          <p:nvPr/>
        </p:nvCxnSpPr>
        <p:spPr>
          <a:xfrm>
            <a:off x="5702300" y="2739989"/>
            <a:ext cx="693291" cy="786434"/>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B13E457B-4B0E-BB31-2919-8C64654676CC}"/>
              </a:ext>
            </a:extLst>
          </p:cNvPr>
          <p:cNvCxnSpPr>
            <a:cxnSpLocks/>
          </p:cNvCxnSpPr>
          <p:nvPr/>
        </p:nvCxnSpPr>
        <p:spPr>
          <a:xfrm flipH="1">
            <a:off x="9052159" y="2739989"/>
            <a:ext cx="606788" cy="786434"/>
          </a:xfrm>
          <a:prstGeom prst="line">
            <a:avLst/>
          </a:prstGeom>
        </p:spPr>
        <p:style>
          <a:lnRef idx="1">
            <a:schemeClr val="dk1"/>
          </a:lnRef>
          <a:fillRef idx="0">
            <a:schemeClr val="dk1"/>
          </a:fillRef>
          <a:effectRef idx="0">
            <a:schemeClr val="dk1"/>
          </a:effectRef>
          <a:fontRef idx="minor">
            <a:schemeClr val="tx1"/>
          </a:fontRef>
        </p:style>
      </p:cxnSp>
      <p:pic>
        <p:nvPicPr>
          <p:cNvPr id="17" name="図 16">
            <a:extLst>
              <a:ext uri="{FF2B5EF4-FFF2-40B4-BE49-F238E27FC236}">
                <a16:creationId xmlns:a16="http://schemas.microsoft.com/office/drawing/2014/main" id="{E3F28E91-E9CA-FCCA-C18F-14563A8BEA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93117" y="3978276"/>
            <a:ext cx="2344945" cy="1959068"/>
          </a:xfrm>
          <a:prstGeom prst="rect">
            <a:avLst/>
          </a:prstGeom>
        </p:spPr>
      </p:pic>
      <p:sp>
        <p:nvSpPr>
          <p:cNvPr id="18" name="四角形: 角を丸くする 17">
            <a:extLst>
              <a:ext uri="{FF2B5EF4-FFF2-40B4-BE49-F238E27FC236}">
                <a16:creationId xmlns:a16="http://schemas.microsoft.com/office/drawing/2014/main" id="{868FD9AA-9DD1-5841-2090-3602C0AB489D}"/>
              </a:ext>
            </a:extLst>
          </p:cNvPr>
          <p:cNvSpPr/>
          <p:nvPr/>
        </p:nvSpPr>
        <p:spPr>
          <a:xfrm>
            <a:off x="327897" y="803389"/>
            <a:ext cx="9250206" cy="800219"/>
          </a:xfrm>
          <a:prstGeom prst="roundRect">
            <a:avLst>
              <a:gd name="adj" fmla="val 0"/>
            </a:avLst>
          </a:prstGeom>
          <a:noFill/>
        </p:spPr>
        <p:txBody>
          <a:bodyPr wrap="square">
            <a:spAutoFit/>
          </a:bodyPr>
          <a:lstStyle/>
          <a:p>
            <a:pPr algn="ctr"/>
            <a:r>
              <a:rPr lang="en-US" altLang="ja-JP" dirty="0">
                <a:solidFill>
                  <a:schemeClr val="tx1"/>
                </a:solidFill>
              </a:rPr>
              <a:t>1on1</a:t>
            </a:r>
            <a:r>
              <a:rPr lang="ja-JP" altLang="en-US" dirty="0">
                <a:solidFill>
                  <a:schemeClr val="tx1"/>
                </a:solidFill>
              </a:rPr>
              <a:t>機能からの</a:t>
            </a:r>
            <a:r>
              <a:rPr kumimoji="1" lang="ja-JP" altLang="en-US" sz="2800" b="1" dirty="0">
                <a:solidFill>
                  <a:schemeClr val="accent5"/>
                </a:solidFill>
              </a:rPr>
              <a:t>定性情報</a:t>
            </a:r>
            <a:r>
              <a:rPr lang="ja-JP" altLang="en-US" dirty="0">
                <a:solidFill>
                  <a:schemeClr val="tx1"/>
                </a:solidFill>
              </a:rPr>
              <a:t>・アンケートからの</a:t>
            </a:r>
            <a:r>
              <a:rPr kumimoji="1" lang="ja-JP" altLang="en-US" sz="2800" b="1" dirty="0">
                <a:solidFill>
                  <a:schemeClr val="accent5"/>
                </a:solidFill>
              </a:rPr>
              <a:t>定量情報</a:t>
            </a:r>
            <a:r>
              <a:rPr lang="ja-JP" altLang="en-US" dirty="0">
                <a:solidFill>
                  <a:schemeClr val="tx1"/>
                </a:solidFill>
              </a:rPr>
              <a:t>を事前に把握して</a:t>
            </a:r>
            <a:br>
              <a:rPr lang="en-US" altLang="ja-JP" dirty="0">
                <a:solidFill>
                  <a:schemeClr val="tx1"/>
                </a:solidFill>
              </a:rPr>
            </a:br>
            <a:r>
              <a:rPr lang="en-US" altLang="ja-JP" dirty="0">
                <a:solidFill>
                  <a:schemeClr val="tx1"/>
                </a:solidFill>
              </a:rPr>
              <a:t>1on1</a:t>
            </a:r>
            <a:r>
              <a:rPr lang="ja-JP" altLang="en-US" dirty="0">
                <a:solidFill>
                  <a:schemeClr val="tx1"/>
                </a:solidFill>
              </a:rPr>
              <a:t>に臨むことができ、効果的な対話を支援します。</a:t>
            </a:r>
          </a:p>
        </p:txBody>
      </p:sp>
      <p:sp>
        <p:nvSpPr>
          <p:cNvPr id="19" name="四角形: 角を丸くする 18">
            <a:extLst>
              <a:ext uri="{FF2B5EF4-FFF2-40B4-BE49-F238E27FC236}">
                <a16:creationId xmlns:a16="http://schemas.microsoft.com/office/drawing/2014/main" id="{DC7EB09A-38FC-7DB8-3572-FDF58D4E3875}"/>
              </a:ext>
            </a:extLst>
          </p:cNvPr>
          <p:cNvSpPr/>
          <p:nvPr/>
        </p:nvSpPr>
        <p:spPr>
          <a:xfrm>
            <a:off x="809100" y="5741659"/>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6"/>
                </a:solidFill>
              </a:rPr>
              <a:t>マネジャーから</a:t>
            </a:r>
            <a:r>
              <a:rPr kumimoji="1" lang="ja-JP" altLang="en-US" sz="1100" b="1" dirty="0">
                <a:solidFill>
                  <a:schemeClr val="accent6"/>
                </a:solidFill>
              </a:rPr>
              <a:t>の対話</a:t>
            </a:r>
            <a:endParaRPr kumimoji="1" lang="ja-JP" altLang="en-US" sz="1200" b="1" dirty="0">
              <a:solidFill>
                <a:schemeClr val="accent6"/>
              </a:solidFill>
            </a:endParaRPr>
          </a:p>
        </p:txBody>
      </p:sp>
      <p:sp>
        <p:nvSpPr>
          <p:cNvPr id="20" name="四角形: 角を丸くする 19">
            <a:extLst>
              <a:ext uri="{FF2B5EF4-FFF2-40B4-BE49-F238E27FC236}">
                <a16:creationId xmlns:a16="http://schemas.microsoft.com/office/drawing/2014/main" id="{2811667E-4BCC-BF0E-E026-D52C6CB84949}"/>
              </a:ext>
            </a:extLst>
          </p:cNvPr>
          <p:cNvSpPr/>
          <p:nvPr/>
        </p:nvSpPr>
        <p:spPr>
          <a:xfrm>
            <a:off x="809100" y="3273393"/>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2"/>
                </a:solidFill>
              </a:rPr>
              <a:t>メンバーから</a:t>
            </a:r>
            <a:r>
              <a:rPr kumimoji="1" lang="ja-JP" altLang="en-US" sz="1100" b="1" dirty="0">
                <a:solidFill>
                  <a:schemeClr val="accent2"/>
                </a:solidFill>
              </a:rPr>
              <a:t>の対話</a:t>
            </a:r>
            <a:endParaRPr kumimoji="1" lang="ja-JP" altLang="en-US" sz="1200" b="1" dirty="0">
              <a:solidFill>
                <a:schemeClr val="accent2"/>
              </a:solidFill>
            </a:endParaRPr>
          </a:p>
        </p:txBody>
      </p:sp>
      <p:sp>
        <p:nvSpPr>
          <p:cNvPr id="12" name="十字形 11">
            <a:extLst>
              <a:ext uri="{FF2B5EF4-FFF2-40B4-BE49-F238E27FC236}">
                <a16:creationId xmlns:a16="http://schemas.microsoft.com/office/drawing/2014/main" id="{579E9124-1903-4FFA-AA3F-681CD6B2CF07}"/>
              </a:ext>
            </a:extLst>
          </p:cNvPr>
          <p:cNvSpPr/>
          <p:nvPr/>
        </p:nvSpPr>
        <p:spPr>
          <a:xfrm>
            <a:off x="2195761" y="3701221"/>
            <a:ext cx="533400" cy="533400"/>
          </a:xfrm>
          <a:prstGeom prst="plus">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4945089"/>
      </p:ext>
    </p:extLst>
  </p:cSld>
  <p:clrMapOvr>
    <a:masterClrMapping/>
  </p:clrMapOvr>
</p:sld>
</file>

<file path=ppt/theme/theme1.xml><?xml version="1.0" encoding="utf-8"?>
<a:theme xmlns:a="http://schemas.openxmlformats.org/drawingml/2006/main" name="表紙１">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タイトル大">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中ページ特殊">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2.xml><?xml version="1.0" encoding="utf-8"?>
<ds:datastoreItem xmlns:ds="http://schemas.openxmlformats.org/officeDocument/2006/customXml" ds:itemID="{8FE0A20D-2CD2-44ED-B88B-09CCC981DFA2}">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373c763c-23ee-4639-92a6-887aa7ed2867"/>
    <ds:schemaRef ds:uri="b00feb88-84c6-4e91-9440-c887e6689731"/>
    <ds:schemaRef ds:uri="http://purl.org/dc/dcmitype/"/>
  </ds:schemaRefs>
</ds:datastoreItem>
</file>

<file path=customXml/itemProps3.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2337</TotalTime>
  <Words>4593</Words>
  <Application>Microsoft Office PowerPoint</Application>
  <PresentationFormat>A4 210 x 297 mm</PresentationFormat>
  <Paragraphs>615</Paragraphs>
  <Slides>41</Slides>
  <Notes>41</Notes>
  <HiddenSlides>0</HiddenSlides>
  <MMClips>0</MMClips>
  <ScaleCrop>false</ScaleCrop>
  <HeadingPairs>
    <vt:vector size="6" baseType="variant">
      <vt:variant>
        <vt:lpstr>使用されているフォント</vt:lpstr>
      </vt:variant>
      <vt:variant>
        <vt:i4>11</vt:i4>
      </vt:variant>
      <vt:variant>
        <vt:lpstr>テーマ</vt:lpstr>
      </vt:variant>
      <vt:variant>
        <vt:i4>11</vt:i4>
      </vt:variant>
      <vt:variant>
        <vt:lpstr>スライド タイトル</vt:lpstr>
      </vt:variant>
      <vt:variant>
        <vt:i4>41</vt:i4>
      </vt:variant>
    </vt:vector>
  </HeadingPairs>
  <TitlesOfParts>
    <vt:vector size="63" baseType="lpstr">
      <vt:lpstr>DengXian</vt:lpstr>
      <vt:lpstr>Meiryo UI</vt:lpstr>
      <vt:lpstr>Yu Gothic UI</vt:lpstr>
      <vt:lpstr>Yu Gothic</vt:lpstr>
      <vt:lpstr>Yu Gothic</vt:lpstr>
      <vt:lpstr>游ゴシック Light</vt:lpstr>
      <vt:lpstr>Arial</vt:lpstr>
      <vt:lpstr>Calibri</vt:lpstr>
      <vt:lpstr>Calibri Light</vt:lpstr>
      <vt:lpstr>Century Gothic</vt:lpstr>
      <vt:lpstr>Wingdings</vt:lpstr>
      <vt:lpstr>表紙１</vt:lpstr>
      <vt:lpstr>デザインの設定</vt:lpstr>
      <vt:lpstr>表紙２</vt:lpstr>
      <vt:lpstr>表紙３</vt:lpstr>
      <vt:lpstr>タイトル大</vt:lpstr>
      <vt:lpstr>タイトル中</vt:lpstr>
      <vt:lpstr>中ページ</vt:lpstr>
      <vt:lpstr>1_タイトル中</vt:lpstr>
      <vt:lpstr>2_中ページ特殊</vt:lpstr>
      <vt:lpstr>1_中ページ</vt:lpstr>
      <vt:lpstr>1_デザインの設定</vt:lpstr>
      <vt:lpstr>インサイズ導入のご説明</vt:lpstr>
      <vt:lpstr>もくじ</vt:lpstr>
      <vt:lpstr>参考）導入の背景記入のポイント</vt:lpstr>
      <vt:lpstr>インサイズ導入の背景</vt:lpstr>
      <vt:lpstr>もくじ</vt:lpstr>
      <vt:lpstr>インサイズとは？</vt:lpstr>
      <vt:lpstr>インサイズを使うと変わること</vt:lpstr>
      <vt:lpstr>インサイズの3つの機能</vt:lpstr>
      <vt:lpstr>1on1でインサイズを活用する理由</vt:lpstr>
      <vt:lpstr>もくじ</vt:lpstr>
      <vt:lpstr>インサイズ実施のステップ</vt:lpstr>
      <vt:lpstr>インサイズ対象者</vt:lpstr>
      <vt:lpstr>インサイズ実施概要</vt:lpstr>
      <vt:lpstr>もくじ</vt:lpstr>
      <vt:lpstr>1on1の5つの機能</vt:lpstr>
      <vt:lpstr>利用開始時に、案内メールが届きます</vt:lpstr>
      <vt:lpstr>1on1の予定作成</vt:lpstr>
      <vt:lpstr>メンバーが設定したトピックの確認</vt:lpstr>
      <vt:lpstr>メンバーが設定したトピックの確認</vt:lpstr>
      <vt:lpstr>1on1メモの作成</vt:lpstr>
      <vt:lpstr>1on1メモの作成</vt:lpstr>
      <vt:lpstr>1on1履歴の振り返り</vt:lpstr>
      <vt:lpstr>もくじ</vt:lpstr>
      <vt:lpstr>アンケート回答</vt:lpstr>
      <vt:lpstr>アンケート回答</vt:lpstr>
      <vt:lpstr>インサイズの基本的な活用ステップ</vt:lpstr>
      <vt:lpstr>タイムリーな対話が必要な理由</vt:lpstr>
      <vt:lpstr>アンケート結果閲覧</vt:lpstr>
      <vt:lpstr>「チームマップ」で関わる優先順位を確認</vt:lpstr>
      <vt:lpstr>「パーソナルレポート」で、関わり方を確認</vt:lpstr>
      <vt:lpstr>「1on1テーマシート」で、1on1をスムーズに</vt:lpstr>
      <vt:lpstr>参考）データが溜まると、変化を確認できます</vt:lpstr>
      <vt:lpstr>参考）集計結果も確認できます</vt:lpstr>
      <vt:lpstr>参考）メンバーが閲覧できるレポート</vt:lpstr>
      <vt:lpstr>注意点</vt:lpstr>
      <vt:lpstr>改めて、お願いしたいこと</vt:lpstr>
      <vt:lpstr>もくじ</vt:lpstr>
      <vt:lpstr>【便利機能】1on1の基礎やインサイズの使い方が学べます</vt:lpstr>
      <vt:lpstr>【便利機能】メンバーへの関わりを相談できます</vt:lpstr>
      <vt:lpstr>【便利機能】効果的に活用したい方向けのセミナー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32</cp:revision>
  <dcterms:created xsi:type="dcterms:W3CDTF">2023-07-18T04:04:19Z</dcterms:created>
  <dcterms:modified xsi:type="dcterms:W3CDTF">2025-09-24T12:22:04Z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