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4"/>
    <p:sldMasterId id="2147483664" r:id="rId5"/>
    <p:sldMasterId id="2147483666" r:id="rId6"/>
    <p:sldMasterId id="2147483668" r:id="rId7"/>
    <p:sldMasterId id="2147483669" r:id="rId8"/>
    <p:sldMasterId id="2147483670" r:id="rId9"/>
    <p:sldMasterId id="2147483671" r:id="rId10"/>
    <p:sldMasterId id="2147483678" r:id="rId11"/>
    <p:sldMasterId id="2147483744" r:id="rId12"/>
    <p:sldMasterId id="2147483716" r:id="rId13"/>
    <p:sldMasterId id="2147483753" r:id="rId14"/>
  </p:sldMasterIdLst>
  <p:notesMasterIdLst>
    <p:notesMasterId r:id="rId53"/>
  </p:notesMasterIdLst>
  <p:handoutMasterIdLst>
    <p:handoutMasterId r:id="rId54"/>
  </p:handoutMasterIdLst>
  <p:sldIdLst>
    <p:sldId id="586" r:id="rId15"/>
    <p:sldId id="1537" r:id="rId16"/>
    <p:sldId id="1504" r:id="rId17"/>
    <p:sldId id="1540" r:id="rId18"/>
    <p:sldId id="1543" r:id="rId19"/>
    <p:sldId id="1505" r:id="rId20"/>
    <p:sldId id="1507" r:id="rId21"/>
    <p:sldId id="1508" r:id="rId22"/>
    <p:sldId id="1510" r:id="rId23"/>
    <p:sldId id="1511" r:id="rId24"/>
    <p:sldId id="1512" r:id="rId25"/>
    <p:sldId id="1544" r:id="rId26"/>
    <p:sldId id="1509" r:id="rId27"/>
    <p:sldId id="1561" r:id="rId28"/>
    <p:sldId id="1515" r:id="rId29"/>
    <p:sldId id="1545" r:id="rId30"/>
    <p:sldId id="1514" r:id="rId31"/>
    <p:sldId id="1517" r:id="rId32"/>
    <p:sldId id="1518" r:id="rId33"/>
    <p:sldId id="1519" r:id="rId34"/>
    <p:sldId id="1520" r:id="rId35"/>
    <p:sldId id="1546" r:id="rId36"/>
    <p:sldId id="1521" r:id="rId37"/>
    <p:sldId id="1539" r:id="rId38"/>
    <p:sldId id="1516" r:id="rId39"/>
    <p:sldId id="1524" r:id="rId40"/>
    <p:sldId id="1527" r:id="rId41"/>
    <p:sldId id="1525" r:id="rId42"/>
    <p:sldId id="1526" r:id="rId43"/>
    <p:sldId id="1523" r:id="rId44"/>
    <p:sldId id="1531" r:id="rId45"/>
    <p:sldId id="1529" r:id="rId46"/>
    <p:sldId id="1528" r:id="rId47"/>
    <p:sldId id="1547" r:id="rId48"/>
    <p:sldId id="1530" r:id="rId49"/>
    <p:sldId id="1536" r:id="rId50"/>
    <p:sldId id="1534" r:id="rId51"/>
    <p:sldId id="1533" r:id="rId5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4ED"/>
    <a:srgbClr val="CE7AEC"/>
    <a:srgbClr val="FD7479"/>
    <a:srgbClr val="FFFFFF"/>
    <a:srgbClr val="FD8288"/>
    <a:srgbClr val="FF566D"/>
    <a:srgbClr val="597AF8"/>
    <a:srgbClr val="53ACF1"/>
    <a:srgbClr val="C4D5ED"/>
    <a:srgbClr val="287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p:restoredTop sz="96837" autoAdjust="0"/>
  </p:normalViewPr>
  <p:slideViewPr>
    <p:cSldViewPr snapToGrid="0">
      <p:cViewPr varScale="1">
        <p:scale>
          <a:sx n="103" d="100"/>
          <a:sy n="103" d="100"/>
        </p:scale>
        <p:origin x="88" y="176"/>
      </p:cViewPr>
      <p:guideLst/>
    </p:cSldViewPr>
  </p:slideViewPr>
  <p:notesTextViewPr>
    <p:cViewPr>
      <p:scale>
        <a:sx n="1" d="1"/>
        <a:sy n="1" d="1"/>
      </p:scale>
      <p:origin x="0" y="0"/>
    </p:cViewPr>
  </p:notesTextViewPr>
  <p:notesViewPr>
    <p:cSldViewPr snapToGrid="0">
      <p:cViewPr>
        <p:scale>
          <a:sx n="1" d="2"/>
          <a:sy n="1" d="2"/>
        </p:scale>
        <p:origin x="2856" y="8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2025/9/24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418878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244529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28565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384462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204346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420442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119790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26457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267434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228774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148133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372652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15438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214760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3175809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1972229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411054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743736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60825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144622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53751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2309919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126696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1190144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3134649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33</a:t>
            </a:fld>
            <a:endParaRPr kumimoji="1" lang="ja-JP" altLang="en-US"/>
          </a:p>
        </p:txBody>
      </p:sp>
    </p:spTree>
    <p:extLst>
      <p:ext uri="{BB962C8B-B14F-4D97-AF65-F5344CB8AC3E}">
        <p14:creationId xmlns:p14="http://schemas.microsoft.com/office/powerpoint/2010/main" val="147502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34</a:t>
            </a:fld>
            <a:endParaRPr kumimoji="1" lang="ja-JP" altLang="en-US"/>
          </a:p>
        </p:txBody>
      </p:sp>
    </p:spTree>
    <p:extLst>
      <p:ext uri="{BB962C8B-B14F-4D97-AF65-F5344CB8AC3E}">
        <p14:creationId xmlns:p14="http://schemas.microsoft.com/office/powerpoint/2010/main" val="2612283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35</a:t>
            </a:fld>
            <a:endParaRPr kumimoji="1" lang="ja-JP" altLang="en-US"/>
          </a:p>
        </p:txBody>
      </p:sp>
    </p:spTree>
    <p:extLst>
      <p:ext uri="{BB962C8B-B14F-4D97-AF65-F5344CB8AC3E}">
        <p14:creationId xmlns:p14="http://schemas.microsoft.com/office/powerpoint/2010/main" val="855637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36</a:t>
            </a:fld>
            <a:endParaRPr kumimoji="1" lang="ja-JP" altLang="en-US"/>
          </a:p>
        </p:txBody>
      </p:sp>
    </p:spTree>
    <p:extLst>
      <p:ext uri="{BB962C8B-B14F-4D97-AF65-F5344CB8AC3E}">
        <p14:creationId xmlns:p14="http://schemas.microsoft.com/office/powerpoint/2010/main" val="1954246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37</a:t>
            </a:fld>
            <a:endParaRPr kumimoji="1" lang="ja-JP" altLang="en-US"/>
          </a:p>
        </p:txBody>
      </p:sp>
    </p:spTree>
    <p:extLst>
      <p:ext uri="{BB962C8B-B14F-4D97-AF65-F5344CB8AC3E}">
        <p14:creationId xmlns:p14="http://schemas.microsoft.com/office/powerpoint/2010/main" val="137165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115027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219770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103017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258037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1CEBC-7329-4D27-82CB-93C018EA0BEE}"/>
              </a:ext>
            </a:extLst>
          </p:cNvPr>
          <p:cNvSpPr>
            <a:spLocks noGrp="1"/>
          </p:cNvSpPr>
          <p:nvPr>
            <p:ph type="title"/>
          </p:nvPr>
        </p:nvSpPr>
        <p:spPr>
          <a:xfrm>
            <a:off x="681040" y="4924806"/>
            <a:ext cx="8543925" cy="1325563"/>
          </a:xfrm>
          <a:prstGeom prst="rect">
            <a:avLst/>
          </a:prstGeom>
        </p:spPr>
        <p:txBody>
          <a:bodyPr anchor="ctr"/>
          <a:lstStyle>
            <a:lvl1pPr algn="ctr">
              <a:defRPr sz="3033" b="1">
                <a:latin typeface="+mn-ea"/>
                <a:ea typeface="+mn-ea"/>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2DCDB9C8-CF10-4F91-B076-E3266F5DF2DC}"/>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3320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8A6A3-6D6D-C351-659C-F035AAC5249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99FA0D4E-821F-9406-6DC7-B63C5687570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B4B42061-17CA-E95D-224E-22C6F7CF8361}"/>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51162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b="1">
                <a:solidFill>
                  <a:schemeClr val="bg2"/>
                </a:solidFill>
                <a:latin typeface="+mn-ea"/>
                <a:ea typeface="+mn-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279430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25BBED-71F5-4D12-8A98-EDA7BDB900A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75067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93226-6E51-EA11-90CA-7979480BA27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E65E0B-4945-89F0-D36C-FD846FA1B97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A59AD2-0820-127C-3E1E-743D60218E3B}"/>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BF7A66E1-0EA1-D3DE-85E3-ECE8348FA1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56B00C-9B10-0B45-10E3-004CF024C9D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6227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628C9-33DA-AB8E-3160-08123BE6D7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EB6CD4-4122-B9D8-A97C-9B1A8C7A132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B6B766-CE68-39E1-588A-CC65D91B4993}"/>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546E998C-13D3-3F4A-5414-D12A7A4B1F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86EBCF-883C-97B7-3F4E-BFF97898C48A}"/>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39197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B1FEF-A0C4-5724-5020-C4528A3D5CD2}"/>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C29799-0CD9-3BF0-EE30-382458317A98}"/>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1FE94AD-5CB3-0DA5-5471-0A722874D688}"/>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287F9FA4-0D58-F86B-5B29-D51A2685FE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0DA7CC-5B65-69B1-011E-55B8B3741DA0}"/>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3024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D6735-5C72-B4F5-F838-671E700DECD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E58340-8980-6F26-7EAF-6CBCF21C209F}"/>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C43E7D7-8A74-4C41-1544-515E487B9025}"/>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59E2E1-F524-D70F-00EF-1603FE856774}"/>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6" name="フッター プレースホルダー 5">
            <a:extLst>
              <a:ext uri="{FF2B5EF4-FFF2-40B4-BE49-F238E27FC236}">
                <a16:creationId xmlns:a16="http://schemas.microsoft.com/office/drawing/2014/main" id="{CC5F235E-DF85-7182-A10C-14AFE3873E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66A1E-46B4-07A4-8DBE-7F91F106F38B}"/>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395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83BFE-8842-DF37-05B5-66DE981A1A8F}"/>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5EE46883-784F-65BF-FB74-FF3B9F508E2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007C454D-72DC-8D52-42AD-DBD7D53A405C}"/>
              </a:ext>
            </a:extLst>
          </p:cNvPr>
          <p:cNvSpPr>
            <a:spLocks noGrp="1"/>
          </p:cNvSpPr>
          <p:nvPr>
            <p:ph type="sldNum" sz="quarter" idx="10"/>
          </p:nvPr>
        </p:nvSpPr>
        <p:spPr/>
        <p:txBody>
          <a:bodyPr/>
          <a:lstStyle/>
          <a:p>
            <a:fld id="{D45396BF-6877-4402-A6F1-66B0AFA14B6E}" type="slidenum">
              <a:rPr kumimoji="1" lang="ja-JP" altLang="en-US" smtClean="0"/>
              <a:t>‹#›</a:t>
            </a:fld>
            <a:endParaRPr kumimoji="1" lang="ja-JP" altLang="en-US"/>
          </a:p>
        </p:txBody>
      </p:sp>
    </p:spTree>
    <p:extLst>
      <p:ext uri="{BB962C8B-B14F-4D97-AF65-F5344CB8AC3E}">
        <p14:creationId xmlns:p14="http://schemas.microsoft.com/office/powerpoint/2010/main" val="127159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4F892-8BF9-CCEC-A0F8-A01345704CA4}"/>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32F334-5840-3924-ACFE-D1F0F178FEB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D8E2D1-F93F-B786-DC45-CDB2962320B2}"/>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990E0A-5AEA-C0F2-BF0F-58A96F05622F}"/>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AA7B48-919C-95AE-5DF4-B6A2B7F036A2}"/>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7DD5B2-93EB-BFCB-84B9-4CFDB7D8DF76}"/>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8" name="フッター プレースホルダー 7">
            <a:extLst>
              <a:ext uri="{FF2B5EF4-FFF2-40B4-BE49-F238E27FC236}">
                <a16:creationId xmlns:a16="http://schemas.microsoft.com/office/drawing/2014/main" id="{CF894147-2541-1EA6-FA4F-F834CDBDA5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F4E217-B4D2-3D4A-8EFF-3A05132B3E6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7344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9F6C1-1ED4-AB7D-D79E-8C2FBA6D90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809B07-4445-7A2B-9C7B-C1ED54CFE5A3}"/>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4" name="フッター プレースホルダー 3">
            <a:extLst>
              <a:ext uri="{FF2B5EF4-FFF2-40B4-BE49-F238E27FC236}">
                <a16:creationId xmlns:a16="http://schemas.microsoft.com/office/drawing/2014/main" id="{56266081-E720-E88F-F86D-A9D421FD5C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D78B4B-D79F-34A4-6816-099B675F195F}"/>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53434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F0DDD-3035-7C61-4B2D-4D77E05A8F50}"/>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3" name="フッター プレースホルダー 2">
            <a:extLst>
              <a:ext uri="{FF2B5EF4-FFF2-40B4-BE49-F238E27FC236}">
                <a16:creationId xmlns:a16="http://schemas.microsoft.com/office/drawing/2014/main" id="{255EE1C3-CD06-64E1-4957-3052C12BF4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AFC14E-4D40-3D53-5C49-4CF2E0916D97}"/>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167851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19DA2-733D-A074-4F14-23B5F9DE83AB}"/>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A6A2D4-638D-705E-B545-B2ED0BAAA6DF}"/>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7E7B9D-592E-36FD-D026-9B3B40E5473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24FCB1-88D5-AF36-D2F8-4B809D589015}"/>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6" name="フッター プレースホルダー 5">
            <a:extLst>
              <a:ext uri="{FF2B5EF4-FFF2-40B4-BE49-F238E27FC236}">
                <a16:creationId xmlns:a16="http://schemas.microsoft.com/office/drawing/2014/main" id="{9E6CF115-B7C1-C8EA-0718-40885D93D2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B61EC2-071C-FDB5-4A81-4E1559C3AD69}"/>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9735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272CE-73FB-C7B4-5A94-309DDDBFE6B1}"/>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3B3834D-8BFA-942D-1FC2-AB9256C07231}"/>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A938EE5-4237-2429-8D2E-F2D703D6E11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83625F-F790-8000-626D-46ED12B57AA2}"/>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6" name="フッター プレースホルダー 5">
            <a:extLst>
              <a:ext uri="{FF2B5EF4-FFF2-40B4-BE49-F238E27FC236}">
                <a16:creationId xmlns:a16="http://schemas.microsoft.com/office/drawing/2014/main" id="{C10B7E8E-A4D7-6F39-67D5-080B7026FE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23A60F-87D1-089B-76F9-36297F55B56D}"/>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5628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F259E-309D-766D-EA50-A194D5EE0C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8B6B11-156F-0A48-BE16-2430DB60EFD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47682F-A8BF-5723-2811-C119A15F568C}"/>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7E5F8848-75CF-E38A-3E66-997CC158AA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4B2D44-452A-E651-EA02-A61F31B5AC36}"/>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924948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5A0F4A-CF4E-B99E-2E0C-D6C429D57C97}"/>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AC81AB-244D-FA74-15D9-FD1955B95813}"/>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6D33C3-5C81-F77E-11A4-4C2C3FE774CE}"/>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AFCF586D-80C2-FCEC-2E37-D6910A7722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8DA2CC-9033-2AC4-CBE5-106FFE86474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039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516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5A2A8-C8BD-EEF8-32B6-7F0C1CB0881D}"/>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45EE811-B05E-D3C0-11DE-6D09C32660C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1101C75-6B54-4F8E-B186-FFC3A4FD824E}"/>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0606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7B772-04FA-9836-A02C-E1686131C91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95469D53-B703-CBAF-F403-6D7F010714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43B12F3-C48C-39E6-0783-346A4ED75135}"/>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79163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AB01653-2AE2-4BD0-9411-D9767B3B12EF}"/>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11" name="グループ化 10">
            <a:extLst>
              <a:ext uri="{FF2B5EF4-FFF2-40B4-BE49-F238E27FC236}">
                <a16:creationId xmlns:a16="http://schemas.microsoft.com/office/drawing/2014/main" id="{B5241C80-8DE4-4173-9D15-F5703D1E28D4}"/>
              </a:ext>
            </a:extLst>
          </p:cNvPr>
          <p:cNvGrpSpPr/>
          <p:nvPr userDrawn="1"/>
        </p:nvGrpSpPr>
        <p:grpSpPr>
          <a:xfrm>
            <a:off x="656944" y="1598501"/>
            <a:ext cx="4368763" cy="3101528"/>
            <a:chOff x="-1366233" y="1389532"/>
            <a:chExt cx="5082362" cy="3908813"/>
          </a:xfrm>
        </p:grpSpPr>
        <p:pic>
          <p:nvPicPr>
            <p:cNvPr id="12" name="Picture 2" descr="INSIDESの利用画面">
              <a:extLst>
                <a:ext uri="{FF2B5EF4-FFF2-40B4-BE49-F238E27FC236}">
                  <a16:creationId xmlns:a16="http://schemas.microsoft.com/office/drawing/2014/main" id="{612A832A-9707-4938-867E-5BD714FADE4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366233" y="1389532"/>
              <a:ext cx="5082362" cy="3908813"/>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上の 2 つの角を丸める 12">
              <a:extLst>
                <a:ext uri="{FF2B5EF4-FFF2-40B4-BE49-F238E27FC236}">
                  <a16:creationId xmlns:a16="http://schemas.microsoft.com/office/drawing/2014/main" id="{8968BC1F-50F1-4AA2-B1C2-94CC237269DA}"/>
                </a:ext>
              </a:extLst>
            </p:cNvPr>
            <p:cNvSpPr/>
            <p:nvPr/>
          </p:nvSpPr>
          <p:spPr>
            <a:xfrm rot="10800000">
              <a:off x="-1366233" y="4210050"/>
              <a:ext cx="3830874" cy="419478"/>
            </a:xfrm>
            <a:prstGeom prst="round2SameRect">
              <a:avLst/>
            </a:prstGeom>
            <a:solidFill>
              <a:srgbClr val="D5D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grpSp>
      <p:cxnSp>
        <p:nvCxnSpPr>
          <p:cNvPr id="14" name="直線コネクタ 13">
            <a:extLst>
              <a:ext uri="{FF2B5EF4-FFF2-40B4-BE49-F238E27FC236}">
                <a16:creationId xmlns:a16="http://schemas.microsoft.com/office/drawing/2014/main" id="{6F30DFE7-6A64-4F18-B2D5-98F824B8042C}"/>
              </a:ext>
            </a:extLst>
          </p:cNvPr>
          <p:cNvCxnSpPr/>
          <p:nvPr userDrawn="1"/>
        </p:nvCxnSpPr>
        <p:spPr>
          <a:xfrm flipV="1">
            <a:off x="-80630" y="0"/>
            <a:ext cx="5528930" cy="829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6D85D3D-E988-4B78-8166-5F2F2F677DB6}"/>
              </a:ext>
            </a:extLst>
          </p:cNvPr>
          <p:cNvCxnSpPr>
            <a:cxnSpLocks/>
          </p:cNvCxnSpPr>
          <p:nvPr userDrawn="1"/>
        </p:nvCxnSpPr>
        <p:spPr>
          <a:xfrm>
            <a:off x="1267049" y="0"/>
            <a:ext cx="8638954" cy="680484"/>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13C85B8-024B-4276-BC44-24017362373F}"/>
              </a:ext>
            </a:extLst>
          </p:cNvPr>
          <p:cNvCxnSpPr>
            <a:cxnSpLocks/>
          </p:cNvCxnSpPr>
          <p:nvPr userDrawn="1"/>
        </p:nvCxnSpPr>
        <p:spPr>
          <a:xfrm>
            <a:off x="8638957" y="5"/>
            <a:ext cx="1267046" cy="1350335"/>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
            <a:extLst>
              <a:ext uri="{FF2B5EF4-FFF2-40B4-BE49-F238E27FC236}">
                <a16:creationId xmlns:a16="http://schemas.microsoft.com/office/drawing/2014/main" id="{91B60F69-90F9-46CC-AF9F-2BBFA8F21C9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8" name="テキスト ボックス 12">
            <a:extLst>
              <a:ext uri="{FF2B5EF4-FFF2-40B4-BE49-F238E27FC236}">
                <a16:creationId xmlns:a16="http://schemas.microsoft.com/office/drawing/2014/main" id="{8481AC7C-5AD8-47D8-A31A-D192C6070019}"/>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5AF4A8DD-D760-8F5C-704E-4C054C4195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6526" y="2577928"/>
            <a:ext cx="3390900" cy="876300"/>
          </a:xfrm>
          <a:prstGeom prst="rect">
            <a:avLst/>
          </a:prstGeom>
        </p:spPr>
      </p:pic>
    </p:spTree>
    <p:extLst>
      <p:ext uri="{BB962C8B-B14F-4D97-AF65-F5344CB8AC3E}">
        <p14:creationId xmlns:p14="http://schemas.microsoft.com/office/powerpoint/2010/main" val="31038180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9/24/2025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0F35EF-29F5-CBEC-3F60-C47BEC1ECA2F}"/>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E5AB7E-75AF-8F41-534B-99661991A4B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FD0826-2482-7AEB-479E-BFE3392F50AD}"/>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C5BD0B5D-E9E0-9445-F910-FE2EA70B479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6A003F-ACBC-0C2C-89A1-2A787DDC0AD2}"/>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39728864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9FB6CC-ADDB-4731-A3BC-E7CD4B20DB80}"/>
              </a:ext>
            </a:extLst>
          </p:cNvPr>
          <p:cNvSpPr>
            <a:spLocks noGrp="1"/>
          </p:cNvSpPr>
          <p:nvPr>
            <p:ph type="sldNum" sz="quarter" idx="4"/>
          </p:nvPr>
        </p:nvSpPr>
        <p:spPr>
          <a:xfrm>
            <a:off x="7677150" y="6386519"/>
            <a:ext cx="222885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45396BF-6877-4402-A6F1-66B0AFA14B6E}" type="slidenum">
              <a:rPr kumimoji="1" lang="ja-JP" altLang="en-US" smtClean="0"/>
              <a:t>‹#›</a:t>
            </a:fld>
            <a:endParaRPr kumimoji="1" lang="ja-JP" altLang="en-US"/>
          </a:p>
        </p:txBody>
      </p:sp>
      <p:sp>
        <p:nvSpPr>
          <p:cNvPr id="4" name="テキスト ボックス 12">
            <a:extLst>
              <a:ext uri="{FF2B5EF4-FFF2-40B4-BE49-F238E27FC236}">
                <a16:creationId xmlns:a16="http://schemas.microsoft.com/office/drawing/2014/main" id="{AA3F4595-62C0-4632-A1F1-518C8EDAB6CF}"/>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056860390"/>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09CD40-06C9-4FDF-A190-698866CCBEB0}"/>
              </a:ext>
            </a:extLst>
          </p:cNvPr>
          <p:cNvSpPr/>
          <p:nvPr userDrawn="1"/>
        </p:nvSpPr>
        <p:spPr>
          <a:xfrm>
            <a:off x="0" y="3"/>
            <a:ext cx="9906000" cy="6858001"/>
          </a:xfrm>
          <a:prstGeom prst="rect">
            <a:avLst/>
          </a:prstGeom>
          <a:gradFill flip="none" rotWithShape="1">
            <a:gsLst>
              <a:gs pos="0">
                <a:srgbClr val="FF7D7D"/>
              </a:gs>
              <a:gs pos="29000">
                <a:srgbClr val="F59BB9"/>
              </a:gs>
              <a:gs pos="75880">
                <a:srgbClr val="A4A7E6"/>
              </a:gs>
              <a:gs pos="53000">
                <a:srgbClr val="D078EC"/>
              </a:gs>
              <a:gs pos="100000">
                <a:srgbClr val="5779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1">
            <a:extLst>
              <a:ext uri="{FF2B5EF4-FFF2-40B4-BE49-F238E27FC236}">
                <a16:creationId xmlns:a16="http://schemas.microsoft.com/office/drawing/2014/main" id="{B08E8224-D5CA-4A4C-A4EE-35631CEFD7E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12">
            <a:extLst>
              <a:ext uri="{FF2B5EF4-FFF2-40B4-BE49-F238E27FC236}">
                <a16:creationId xmlns:a16="http://schemas.microsoft.com/office/drawing/2014/main" id="{FDBFB04A-B34C-40E6-9C0E-C65AFF027731}"/>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547318145"/>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6" name="テキスト ボックス 12">
            <a:extLst>
              <a:ext uri="{FF2B5EF4-FFF2-40B4-BE49-F238E27FC236}">
                <a16:creationId xmlns:a16="http://schemas.microsoft.com/office/drawing/2014/main" id="{E448122F-CD11-4439-A383-063096E07E3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79040090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4">
            <a:extLst>
              <a:ext uri="{FF2B5EF4-FFF2-40B4-BE49-F238E27FC236}">
                <a16:creationId xmlns:a16="http://schemas.microsoft.com/office/drawing/2014/main" id="{D606AD63-CDFF-4C3A-8909-D6DF03673FB0}"/>
              </a:ext>
            </a:extLst>
          </p:cNvPr>
          <p:cNvSpPr txBox="1"/>
          <p:nvPr userDrawn="1"/>
        </p:nvSpPr>
        <p:spPr>
          <a:xfrm>
            <a:off x="89432" y="6565614"/>
            <a:ext cx="3008810" cy="225767"/>
          </a:xfrm>
          <a:prstGeom prst="rect">
            <a:avLst/>
          </a:prstGeom>
          <a:noFill/>
        </p:spPr>
        <p:txBody>
          <a:bodyPr wrap="square" rtlCol="0">
            <a:spAutoFit/>
          </a:bodyPr>
          <a:lstStyle/>
          <a:p>
            <a:pPr>
              <a:spcBef>
                <a:spcPct val="50000"/>
              </a:spcBef>
              <a:defRPr/>
            </a:pPr>
            <a:r>
              <a:rPr lang="en-US" altLang="ja-JP"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211537294"/>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4465-26AC-4650-AB21-DE7391BA24EC}" type="datetime1">
              <a:rPr lang="en-US" altLang="ja-JP" smtClean="0"/>
              <a:t>9/24/2025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pic>
        <p:nvPicPr>
          <p:cNvPr id="7" name="Picture 2">
            <a:extLst>
              <a:ext uri="{FF2B5EF4-FFF2-40B4-BE49-F238E27FC236}">
                <a16:creationId xmlns:a16="http://schemas.microsoft.com/office/drawing/2014/main" id="{4AF9C289-5794-4AD8-AD0D-D3D1E5EE331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2">
            <a:extLst>
              <a:ext uri="{FF2B5EF4-FFF2-40B4-BE49-F238E27FC236}">
                <a16:creationId xmlns:a16="http://schemas.microsoft.com/office/drawing/2014/main" id="{6DEFF54A-0623-4AFF-91C9-084DA27823F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0" name="スライド番号プレースホルダー 1">
            <a:extLst>
              <a:ext uri="{FF2B5EF4-FFF2-40B4-BE49-F238E27FC236}">
                <a16:creationId xmlns:a16="http://schemas.microsoft.com/office/drawing/2014/main" id="{4EC6E0DC-1537-452E-B4C8-21F29903FDBA}"/>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85597715"/>
      </p:ext>
    </p:extLst>
  </p:cSld>
  <p:clrMap bg1="lt1" tx1="dk1" bg2="lt2" tx2="dk2" accent1="accent1" accent2="accent2" accent3="accent3" accent4="accent4" accent5="accent5" accent6="accent6" hlink="hlink" folHlink="folHlink"/>
  <p:sldLayoutIdLst>
    <p:sldLayoutId id="2147483745" r:id="rId1"/>
    <p:sldLayoutId id="214748375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admin.support.recruit-insides.net/hc/ja/articles/3908965327951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admin.support.recruit-insides.net/hc/ja/articles/13017576225689" TargetMode="External"/><Relationship Id="rId5" Type="http://schemas.openxmlformats.org/officeDocument/2006/relationships/image" Target="../media/image52.png"/><Relationship Id="rId4" Type="http://schemas.openxmlformats.org/officeDocument/2006/relationships/hyperlink" Target="https://admin.support.recruit-insides.net/hc/ja/articles/1301714800271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
        <p:nvSpPr>
          <p:cNvPr id="3" name="字幕 2">
            <a:extLst>
              <a:ext uri="{FF2B5EF4-FFF2-40B4-BE49-F238E27FC236}">
                <a16:creationId xmlns:a16="http://schemas.microsoft.com/office/drawing/2014/main" id="{A8951780-7461-8233-1FDE-46FB56505EB9}"/>
              </a:ext>
            </a:extLst>
          </p:cNvPr>
          <p:cNvSpPr>
            <a:spLocks noGrp="1"/>
          </p:cNvSpPr>
          <p:nvPr>
            <p:ph type="subTitle" idx="1"/>
          </p:nvPr>
        </p:nvSpPr>
        <p:spPr/>
        <p:txBody>
          <a:bodyPr/>
          <a:lstStyle/>
          <a:p>
            <a:r>
              <a:rPr lang="ja-JP" altLang="en-US" sz="2800" dirty="0"/>
              <a:t>メリット と マネジメントへの活用法</a:t>
            </a:r>
            <a:endParaRPr lang="ja-JP" altLang="en-US" dirty="0"/>
          </a:p>
        </p:txBody>
      </p:sp>
    </p:spTree>
    <p:extLst>
      <p:ext uri="{BB962C8B-B14F-4D97-AF65-F5344CB8AC3E}">
        <p14:creationId xmlns:p14="http://schemas.microsoft.com/office/powerpoint/2010/main" val="21717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E0127845-9B70-09BB-8DE5-6CD63E2B766E}"/>
              </a:ext>
            </a:extLst>
          </p:cNvPr>
          <p:cNvSpPr txBox="1"/>
          <p:nvPr/>
        </p:nvSpPr>
        <p:spPr>
          <a:xfrm>
            <a:off x="7340638" y="5198233"/>
            <a:ext cx="1903748" cy="1107996"/>
          </a:xfrm>
          <a:prstGeom prst="rect">
            <a:avLst/>
          </a:prstGeom>
          <a:noFill/>
        </p:spPr>
        <p:txBody>
          <a:bodyPr wrap="square" rtlCol="0">
            <a:spAutoFit/>
          </a:bodyPr>
          <a:lstStyle/>
          <a:p>
            <a:pPr algn="ctr"/>
            <a:r>
              <a:rPr lang="ja-JP" altLang="en-US" sz="6600" spc="90" dirty="0">
                <a:solidFill>
                  <a:schemeClr val="accent1">
                    <a:lumMod val="40000"/>
                    <a:lumOff val="60000"/>
                  </a:schemeClr>
                </a:solidFill>
              </a:rPr>
              <a:t>✕</a:t>
            </a:r>
            <a:endParaRPr kumimoji="1" lang="ja-JP" altLang="en-US" sz="6600" spc="90" dirty="0">
              <a:solidFill>
                <a:schemeClr val="accent1">
                  <a:lumMod val="40000"/>
                  <a:lumOff val="60000"/>
                </a:schemeClr>
              </a:solidFill>
            </a:endParaRPr>
          </a:p>
        </p:txBody>
      </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メンタリティにあわせた関わりをする意味</a:t>
            </a:r>
          </a:p>
        </p:txBody>
      </p:sp>
      <p:sp>
        <p:nvSpPr>
          <p:cNvPr id="2" name="テキスト ボックス 1">
            <a:extLst>
              <a:ext uri="{FF2B5EF4-FFF2-40B4-BE49-F238E27FC236}">
                <a16:creationId xmlns:a16="http://schemas.microsoft.com/office/drawing/2014/main" id="{4282604D-EEEE-3494-6E55-7277EC12DD08}"/>
              </a:ext>
            </a:extLst>
          </p:cNvPr>
          <p:cNvSpPr txBox="1"/>
          <p:nvPr/>
        </p:nvSpPr>
        <p:spPr>
          <a:xfrm>
            <a:off x="7340638" y="2780646"/>
            <a:ext cx="1903748" cy="1107996"/>
          </a:xfrm>
          <a:prstGeom prst="rect">
            <a:avLst/>
          </a:prstGeom>
          <a:noFill/>
        </p:spPr>
        <p:txBody>
          <a:bodyPr wrap="square" rtlCol="0">
            <a:spAutoFit/>
          </a:bodyPr>
          <a:lstStyle/>
          <a:p>
            <a:pPr algn="ctr"/>
            <a:r>
              <a:rPr lang="ja-JP" altLang="en-US" sz="6600" spc="90" dirty="0">
                <a:solidFill>
                  <a:schemeClr val="accent1">
                    <a:lumMod val="40000"/>
                    <a:lumOff val="60000"/>
                  </a:schemeClr>
                </a:solidFill>
              </a:rPr>
              <a:t>✕</a:t>
            </a:r>
            <a:endParaRPr kumimoji="1" lang="ja-JP" altLang="en-US" sz="6600" spc="90" dirty="0">
              <a:solidFill>
                <a:schemeClr val="accent1">
                  <a:lumMod val="40000"/>
                  <a:lumOff val="60000"/>
                </a:schemeClr>
              </a:solidFill>
            </a:endParaRPr>
          </a:p>
        </p:txBody>
      </p:sp>
      <p:sp>
        <p:nvSpPr>
          <p:cNvPr id="3" name="テキスト ボックス 2">
            <a:extLst>
              <a:ext uri="{FF2B5EF4-FFF2-40B4-BE49-F238E27FC236}">
                <a16:creationId xmlns:a16="http://schemas.microsoft.com/office/drawing/2014/main" id="{F2E37A85-C931-AFE3-866F-CFAE3DCF4688}"/>
              </a:ext>
            </a:extLst>
          </p:cNvPr>
          <p:cNvSpPr txBox="1"/>
          <p:nvPr/>
        </p:nvSpPr>
        <p:spPr>
          <a:xfrm>
            <a:off x="7340638" y="4169670"/>
            <a:ext cx="1903748" cy="1107996"/>
          </a:xfrm>
          <a:prstGeom prst="rect">
            <a:avLst/>
          </a:prstGeom>
          <a:noFill/>
        </p:spPr>
        <p:txBody>
          <a:bodyPr wrap="square" rtlCol="0">
            <a:spAutoFit/>
          </a:bodyPr>
          <a:lstStyle/>
          <a:p>
            <a:pPr algn="ctr"/>
            <a:r>
              <a:rPr lang="ja-JP" altLang="en-US" sz="6600" spc="90" dirty="0">
                <a:solidFill>
                  <a:schemeClr val="accent5">
                    <a:lumMod val="20000"/>
                    <a:lumOff val="80000"/>
                  </a:schemeClr>
                </a:solidFill>
              </a:rPr>
              <a:t>○</a:t>
            </a:r>
            <a:endParaRPr kumimoji="1" lang="ja-JP" altLang="en-US" sz="6600" spc="90" dirty="0">
              <a:solidFill>
                <a:schemeClr val="accent5">
                  <a:lumMod val="20000"/>
                  <a:lumOff val="80000"/>
                </a:schemeClr>
              </a:solidFill>
            </a:endParaRPr>
          </a:p>
        </p:txBody>
      </p:sp>
      <p:sp>
        <p:nvSpPr>
          <p:cNvPr id="5" name="テキスト ボックス 4">
            <a:extLst>
              <a:ext uri="{FF2B5EF4-FFF2-40B4-BE49-F238E27FC236}">
                <a16:creationId xmlns:a16="http://schemas.microsoft.com/office/drawing/2014/main" id="{6C7C3AAA-E3C3-35F0-0368-FBAEFC4CD510}"/>
              </a:ext>
            </a:extLst>
          </p:cNvPr>
          <p:cNvSpPr txBox="1"/>
          <p:nvPr/>
        </p:nvSpPr>
        <p:spPr>
          <a:xfrm>
            <a:off x="7340638" y="1796911"/>
            <a:ext cx="1903748" cy="1107996"/>
          </a:xfrm>
          <a:prstGeom prst="rect">
            <a:avLst/>
          </a:prstGeom>
          <a:noFill/>
        </p:spPr>
        <p:txBody>
          <a:bodyPr wrap="square" rtlCol="0" anchor="ctr">
            <a:spAutoFit/>
          </a:bodyPr>
          <a:lstStyle/>
          <a:p>
            <a:pPr algn="ctr"/>
            <a:r>
              <a:rPr lang="ja-JP" altLang="en-US" sz="6600" spc="90" dirty="0">
                <a:solidFill>
                  <a:schemeClr val="accent5">
                    <a:lumMod val="20000"/>
                    <a:lumOff val="80000"/>
                  </a:schemeClr>
                </a:solidFill>
              </a:rPr>
              <a:t>○</a:t>
            </a:r>
            <a:endParaRPr kumimoji="1" lang="ja-JP" altLang="en-US" sz="6600" spc="90" dirty="0">
              <a:solidFill>
                <a:schemeClr val="accent5">
                  <a:lumMod val="20000"/>
                  <a:lumOff val="80000"/>
                </a:schemeClr>
              </a:solidFill>
            </a:endParaRPr>
          </a:p>
        </p:txBody>
      </p:sp>
      <p:pic>
        <p:nvPicPr>
          <p:cNvPr id="6" name="図 5">
            <a:extLst>
              <a:ext uri="{FF2B5EF4-FFF2-40B4-BE49-F238E27FC236}">
                <a16:creationId xmlns:a16="http://schemas.microsoft.com/office/drawing/2014/main" id="{986290E3-B790-CDA9-D772-3BD23FF84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99" y="1853421"/>
            <a:ext cx="865723" cy="896973"/>
          </a:xfrm>
          <a:prstGeom prst="rect">
            <a:avLst/>
          </a:prstGeom>
          <a:solidFill>
            <a:schemeClr val="bg2"/>
          </a:solidFill>
          <a:ln>
            <a:noFill/>
          </a:ln>
        </p:spPr>
      </p:pic>
      <p:pic>
        <p:nvPicPr>
          <p:cNvPr id="7" name="図 41">
            <a:extLst>
              <a:ext uri="{FF2B5EF4-FFF2-40B4-BE49-F238E27FC236}">
                <a16:creationId xmlns:a16="http://schemas.microsoft.com/office/drawing/2014/main" id="{FCE2DD59-586C-B7ED-25ED-B21F7F8953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850" y="2874467"/>
            <a:ext cx="896220" cy="932148"/>
          </a:xfrm>
          <a:prstGeom prst="rect">
            <a:avLst/>
          </a:prstGeom>
          <a:solidFill>
            <a:schemeClr val="bg2"/>
          </a:solidFill>
          <a:ln>
            <a:noFill/>
          </a:ln>
        </p:spPr>
      </p:pic>
      <p:pic>
        <p:nvPicPr>
          <p:cNvPr id="8" name="図 7">
            <a:extLst>
              <a:ext uri="{FF2B5EF4-FFF2-40B4-BE49-F238E27FC236}">
                <a16:creationId xmlns:a16="http://schemas.microsoft.com/office/drawing/2014/main" id="{87ABF73C-7E30-02EB-B385-070CCFB6B1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9627" y="5290426"/>
            <a:ext cx="882666" cy="914561"/>
          </a:xfrm>
          <a:prstGeom prst="rect">
            <a:avLst/>
          </a:prstGeom>
          <a:solidFill>
            <a:schemeClr val="bg2"/>
          </a:solidFill>
          <a:ln>
            <a:noFill/>
          </a:ln>
        </p:spPr>
      </p:pic>
      <p:sp>
        <p:nvSpPr>
          <p:cNvPr id="9" name="四角形吹き出し 38">
            <a:extLst>
              <a:ext uri="{FF2B5EF4-FFF2-40B4-BE49-F238E27FC236}">
                <a16:creationId xmlns:a16="http://schemas.microsoft.com/office/drawing/2014/main" id="{E47AE7F1-9FCD-3AE0-7DCA-4F38B71C8EF7}"/>
              </a:ext>
            </a:extLst>
          </p:cNvPr>
          <p:cNvSpPr/>
          <p:nvPr/>
        </p:nvSpPr>
        <p:spPr>
          <a:xfrm>
            <a:off x="1822491" y="1840412"/>
            <a:ext cx="2061148" cy="686417"/>
          </a:xfrm>
          <a:prstGeom prst="wedgeRoundRectCallout">
            <a:avLst>
              <a:gd name="adj1" fmla="val -44247"/>
              <a:gd name="adj2" fmla="val 74835"/>
              <a:gd name="adj3" fmla="val 16667"/>
            </a:avLst>
          </a:prstGeom>
          <a:solidFill>
            <a:schemeClr val="accent5"/>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chemeClr val="bg2"/>
                </a:solidFill>
                <a:cs typeface="Meiryo UI" panose="020B0604030504040204" pitchFamily="50" charset="-128"/>
              </a:rPr>
              <a:t>もっと頑張ろう！</a:t>
            </a:r>
          </a:p>
        </p:txBody>
      </p:sp>
      <p:sp>
        <p:nvSpPr>
          <p:cNvPr id="10" name="四角形吹き出し 40">
            <a:extLst>
              <a:ext uri="{FF2B5EF4-FFF2-40B4-BE49-F238E27FC236}">
                <a16:creationId xmlns:a16="http://schemas.microsoft.com/office/drawing/2014/main" id="{B475C647-6617-1176-F325-0C7D3D767B9A}"/>
              </a:ext>
            </a:extLst>
          </p:cNvPr>
          <p:cNvSpPr/>
          <p:nvPr/>
        </p:nvSpPr>
        <p:spPr>
          <a:xfrm>
            <a:off x="1811555" y="4281154"/>
            <a:ext cx="2061148" cy="718477"/>
          </a:xfrm>
          <a:prstGeom prst="wedgeRoundRectCallout">
            <a:avLst>
              <a:gd name="adj1" fmla="val -42604"/>
              <a:gd name="adj2" fmla="val 74284"/>
              <a:gd name="adj3" fmla="val 16667"/>
            </a:avLst>
          </a:prstGeom>
          <a:solidFill>
            <a:schemeClr val="accent5"/>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chemeClr val="bg2"/>
                </a:solidFill>
                <a:cs typeface="Meiryo UI" panose="020B0604030504040204" pitchFamily="50" charset="-128"/>
              </a:rPr>
              <a:t>困ったら</a:t>
            </a:r>
            <a:br>
              <a:rPr kumimoji="1" lang="en-US" altLang="ja-JP" kern="0" spc="90" dirty="0">
                <a:solidFill>
                  <a:schemeClr val="bg2"/>
                </a:solidFill>
                <a:cs typeface="Meiryo UI" panose="020B0604030504040204" pitchFamily="50" charset="-128"/>
              </a:rPr>
            </a:br>
            <a:r>
              <a:rPr kumimoji="1" lang="ja-JP" altLang="en-US" kern="0" spc="90" dirty="0">
                <a:solidFill>
                  <a:schemeClr val="bg2"/>
                </a:solidFill>
                <a:cs typeface="Meiryo UI" panose="020B0604030504040204" pitchFamily="50" charset="-128"/>
              </a:rPr>
              <a:t>相談してね</a:t>
            </a:r>
          </a:p>
        </p:txBody>
      </p:sp>
      <p:sp>
        <p:nvSpPr>
          <p:cNvPr id="11" name="テキスト ボックス 10">
            <a:extLst>
              <a:ext uri="{FF2B5EF4-FFF2-40B4-BE49-F238E27FC236}">
                <a16:creationId xmlns:a16="http://schemas.microsoft.com/office/drawing/2014/main" id="{D2B52F56-2414-03C0-2C68-6BA801688BDB}"/>
              </a:ext>
            </a:extLst>
          </p:cNvPr>
          <p:cNvSpPr txBox="1"/>
          <p:nvPr/>
        </p:nvSpPr>
        <p:spPr>
          <a:xfrm>
            <a:off x="4361857" y="1978742"/>
            <a:ext cx="1412839" cy="523220"/>
          </a:xfrm>
          <a:prstGeom prst="rect">
            <a:avLst/>
          </a:prstGeom>
          <a:noFill/>
        </p:spPr>
        <p:txBody>
          <a:bodyPr wrap="square" rtlCol="0">
            <a:spAutoFit/>
          </a:bodyPr>
          <a:lstStyle/>
          <a:p>
            <a:pPr algn="ctr"/>
            <a:r>
              <a:rPr kumimoji="1" lang="ja-JP" altLang="en-US" sz="1400" b="1" spc="90" dirty="0">
                <a:solidFill>
                  <a:srgbClr val="3B69E1"/>
                </a:solidFill>
                <a:latin typeface="+mn-ea"/>
              </a:rPr>
              <a:t>元気な</a:t>
            </a:r>
            <a:br>
              <a:rPr kumimoji="1" lang="en-US" altLang="ja-JP" sz="1400" b="1" spc="90" dirty="0">
                <a:solidFill>
                  <a:srgbClr val="3B69E1"/>
                </a:solidFill>
                <a:latin typeface="+mn-ea"/>
              </a:rPr>
            </a:br>
            <a:r>
              <a:rPr kumimoji="1" lang="ja-JP" altLang="en-US" sz="1400" b="1" spc="90" dirty="0">
                <a:solidFill>
                  <a:srgbClr val="3B69E1"/>
                </a:solidFill>
                <a:latin typeface="+mn-ea"/>
              </a:rPr>
              <a:t>メンバーなら</a:t>
            </a:r>
          </a:p>
        </p:txBody>
      </p:sp>
      <p:sp>
        <p:nvSpPr>
          <p:cNvPr id="12" name="テキスト ボックス 11">
            <a:extLst>
              <a:ext uri="{FF2B5EF4-FFF2-40B4-BE49-F238E27FC236}">
                <a16:creationId xmlns:a16="http://schemas.microsoft.com/office/drawing/2014/main" id="{A1B75416-E43A-57A0-2CB8-464A03D60B9A}"/>
              </a:ext>
            </a:extLst>
          </p:cNvPr>
          <p:cNvSpPr txBox="1"/>
          <p:nvPr/>
        </p:nvSpPr>
        <p:spPr>
          <a:xfrm>
            <a:off x="4362367" y="3017376"/>
            <a:ext cx="1411923" cy="523220"/>
          </a:xfrm>
          <a:prstGeom prst="rect">
            <a:avLst/>
          </a:prstGeom>
          <a:noFill/>
        </p:spPr>
        <p:txBody>
          <a:bodyPr wrap="square" rtlCol="0">
            <a:spAutoFit/>
          </a:bodyPr>
          <a:lstStyle/>
          <a:p>
            <a:pPr algn="ctr"/>
            <a:r>
              <a:rPr kumimoji="1" lang="ja-JP" altLang="en-US" sz="1400" b="1" spc="90" dirty="0">
                <a:solidFill>
                  <a:srgbClr val="FD444A"/>
                </a:solidFill>
                <a:latin typeface="+mn-ea"/>
              </a:rPr>
              <a:t>弱っている</a:t>
            </a:r>
            <a:br>
              <a:rPr kumimoji="1" lang="en-US" altLang="ja-JP" sz="1400" b="1" spc="90" dirty="0">
                <a:solidFill>
                  <a:srgbClr val="FD444A"/>
                </a:solidFill>
                <a:latin typeface="+mn-ea"/>
              </a:rPr>
            </a:br>
            <a:r>
              <a:rPr kumimoji="1" lang="ja-JP" altLang="en-US" sz="1400" b="1" spc="90" dirty="0">
                <a:solidFill>
                  <a:srgbClr val="FD444A"/>
                </a:solidFill>
                <a:latin typeface="+mn-ea"/>
              </a:rPr>
              <a:t>メンバーだと</a:t>
            </a:r>
          </a:p>
        </p:txBody>
      </p:sp>
      <p:sp>
        <p:nvSpPr>
          <p:cNvPr id="13" name="四角形吹き出し 43">
            <a:extLst>
              <a:ext uri="{FF2B5EF4-FFF2-40B4-BE49-F238E27FC236}">
                <a16:creationId xmlns:a16="http://schemas.microsoft.com/office/drawing/2014/main" id="{6CA06B54-CE58-5EF7-D476-ED83D78CA56F}"/>
              </a:ext>
            </a:extLst>
          </p:cNvPr>
          <p:cNvSpPr/>
          <p:nvPr/>
        </p:nvSpPr>
        <p:spPr>
          <a:xfrm>
            <a:off x="7058512" y="1834490"/>
            <a:ext cx="2443397" cy="934835"/>
          </a:xfrm>
          <a:prstGeom prst="wedgeRoundRectCallout">
            <a:avLst>
              <a:gd name="adj1" fmla="val -64147"/>
              <a:gd name="adj2" fmla="val -7238"/>
              <a:gd name="adj3" fmla="val 16667"/>
            </a:avLst>
          </a:prstGeom>
          <a:noFill/>
          <a:ln w="38100">
            <a:solidFill>
              <a:srgbClr val="9E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もっと期待に</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応えよう！</a:t>
            </a:r>
          </a:p>
        </p:txBody>
      </p:sp>
      <p:sp>
        <p:nvSpPr>
          <p:cNvPr id="14" name="四角形吹き出し 44">
            <a:extLst>
              <a:ext uri="{FF2B5EF4-FFF2-40B4-BE49-F238E27FC236}">
                <a16:creationId xmlns:a16="http://schemas.microsoft.com/office/drawing/2014/main" id="{0365B6E0-FCFF-1EFE-6CA6-6412D3464F83}"/>
              </a:ext>
            </a:extLst>
          </p:cNvPr>
          <p:cNvSpPr/>
          <p:nvPr/>
        </p:nvSpPr>
        <p:spPr>
          <a:xfrm>
            <a:off x="7058512" y="2873124"/>
            <a:ext cx="2443397" cy="934835"/>
          </a:xfrm>
          <a:prstGeom prst="wedgeRoundRectCallout">
            <a:avLst>
              <a:gd name="adj1" fmla="val -64494"/>
              <a:gd name="adj2" fmla="val -9955"/>
              <a:gd name="adj3" fmla="val 16667"/>
            </a:avLst>
          </a:prstGeom>
          <a:noFill/>
          <a:ln w="38100">
            <a:solidFill>
              <a:srgbClr val="FF8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しんどい</a:t>
            </a:r>
            <a:r>
              <a:rPr kumimoji="1" lang="en-US" altLang="ja-JP" spc="90" dirty="0">
                <a:solidFill>
                  <a:schemeClr val="tx1"/>
                </a:solidFill>
                <a:latin typeface="+mn-ea"/>
                <a:cs typeface="Meiryo UI" panose="020B0604030504040204" pitchFamily="50" charset="-128"/>
              </a:rPr>
              <a:t>…</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もう無理</a:t>
            </a:r>
          </a:p>
        </p:txBody>
      </p:sp>
      <p:pic>
        <p:nvPicPr>
          <p:cNvPr id="15" name="図 34">
            <a:extLst>
              <a:ext uri="{FF2B5EF4-FFF2-40B4-BE49-F238E27FC236}">
                <a16:creationId xmlns:a16="http://schemas.microsoft.com/office/drawing/2014/main" id="{DBA50911-9E4C-A81A-2E8E-728C7DE06A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99" y="4228451"/>
            <a:ext cx="865723" cy="896973"/>
          </a:xfrm>
          <a:prstGeom prst="rect">
            <a:avLst/>
          </a:prstGeom>
          <a:solidFill>
            <a:schemeClr val="bg2"/>
          </a:solidFill>
          <a:ln>
            <a:noFill/>
          </a:ln>
        </p:spPr>
      </p:pic>
      <p:sp>
        <p:nvSpPr>
          <p:cNvPr id="16" name="四角形吹き出し 47">
            <a:extLst>
              <a:ext uri="{FF2B5EF4-FFF2-40B4-BE49-F238E27FC236}">
                <a16:creationId xmlns:a16="http://schemas.microsoft.com/office/drawing/2014/main" id="{8723EFD6-D493-D7DC-FBCE-7AA87BDCDE56}"/>
              </a:ext>
            </a:extLst>
          </p:cNvPr>
          <p:cNvSpPr/>
          <p:nvPr/>
        </p:nvSpPr>
        <p:spPr>
          <a:xfrm>
            <a:off x="7058512" y="4209520"/>
            <a:ext cx="2443397" cy="934835"/>
          </a:xfrm>
          <a:prstGeom prst="wedgeRoundRectCallout">
            <a:avLst>
              <a:gd name="adj1" fmla="val -62414"/>
              <a:gd name="adj2" fmla="val -6332"/>
              <a:gd name="adj3" fmla="val 16667"/>
            </a:avLst>
          </a:prstGeom>
          <a:noFill/>
          <a:ln w="38100">
            <a:solidFill>
              <a:srgbClr val="9DB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相談しながら</a:t>
            </a:r>
            <a:endParaRPr kumimoji="1" lang="en-US" altLang="ja-JP" spc="90" dirty="0">
              <a:solidFill>
                <a:schemeClr val="tx1"/>
              </a:solidFill>
              <a:latin typeface="+mn-ea"/>
              <a:cs typeface="Meiryo UI" panose="020B0604030504040204" pitchFamily="50" charset="-128"/>
            </a:endParaRPr>
          </a:p>
          <a:p>
            <a:pPr algn="ctr"/>
            <a:r>
              <a:rPr lang="ja-JP" altLang="en-US" spc="90" dirty="0">
                <a:solidFill>
                  <a:schemeClr val="tx1"/>
                </a:solidFill>
                <a:latin typeface="+mn-ea"/>
                <a:cs typeface="Meiryo UI" panose="020B0604030504040204" pitchFamily="50" charset="-128"/>
              </a:rPr>
              <a:t>成果をだそう！</a:t>
            </a:r>
            <a:endParaRPr kumimoji="1" lang="ja-JP" altLang="en-US" spc="90" dirty="0">
              <a:solidFill>
                <a:schemeClr val="tx1"/>
              </a:solidFill>
              <a:latin typeface="+mn-ea"/>
              <a:cs typeface="Meiryo UI" panose="020B0604030504040204" pitchFamily="50" charset="-128"/>
            </a:endParaRPr>
          </a:p>
        </p:txBody>
      </p:sp>
      <p:sp>
        <p:nvSpPr>
          <p:cNvPr id="17" name="四角形吹き出し 48">
            <a:extLst>
              <a:ext uri="{FF2B5EF4-FFF2-40B4-BE49-F238E27FC236}">
                <a16:creationId xmlns:a16="http://schemas.microsoft.com/office/drawing/2014/main" id="{08400BFD-A744-46AC-89CF-1BDB420FBE8C}"/>
              </a:ext>
            </a:extLst>
          </p:cNvPr>
          <p:cNvSpPr/>
          <p:nvPr/>
        </p:nvSpPr>
        <p:spPr>
          <a:xfrm>
            <a:off x="7058512" y="5280289"/>
            <a:ext cx="2443397" cy="934835"/>
          </a:xfrm>
          <a:prstGeom prst="wedgeRoundRectCallout">
            <a:avLst>
              <a:gd name="adj1" fmla="val -63454"/>
              <a:gd name="adj2" fmla="val -7238"/>
              <a:gd name="adj3" fmla="val 16667"/>
            </a:avLst>
          </a:prstGeom>
          <a:noFill/>
          <a:ln w="38100">
            <a:solidFill>
              <a:srgbClr val="CEB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困ってることは</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特にない</a:t>
            </a:r>
          </a:p>
        </p:txBody>
      </p:sp>
      <p:sp>
        <p:nvSpPr>
          <p:cNvPr id="18" name="テキスト ボックス 17">
            <a:extLst>
              <a:ext uri="{FF2B5EF4-FFF2-40B4-BE49-F238E27FC236}">
                <a16:creationId xmlns:a16="http://schemas.microsoft.com/office/drawing/2014/main" id="{A04DC57F-128F-5090-B863-08A164CD6435}"/>
              </a:ext>
            </a:extLst>
          </p:cNvPr>
          <p:cNvSpPr txBox="1"/>
          <p:nvPr/>
        </p:nvSpPr>
        <p:spPr>
          <a:xfrm>
            <a:off x="4307640" y="5424541"/>
            <a:ext cx="1521272" cy="523220"/>
          </a:xfrm>
          <a:prstGeom prst="rect">
            <a:avLst/>
          </a:prstGeom>
          <a:noFill/>
        </p:spPr>
        <p:txBody>
          <a:bodyPr wrap="square" rtlCol="0">
            <a:spAutoFit/>
          </a:bodyPr>
          <a:lstStyle/>
          <a:p>
            <a:pPr algn="ctr"/>
            <a:r>
              <a:rPr kumimoji="1" lang="ja-JP" altLang="en-US" sz="1400" b="1" spc="90" dirty="0">
                <a:solidFill>
                  <a:srgbClr val="C772E1"/>
                </a:solidFill>
                <a:latin typeface="+mn-ea"/>
              </a:rPr>
              <a:t>仕事に飽きた</a:t>
            </a:r>
            <a:br>
              <a:rPr kumimoji="1" lang="en-US" altLang="ja-JP" sz="1400" b="1" spc="90" dirty="0">
                <a:solidFill>
                  <a:srgbClr val="C772E1"/>
                </a:solidFill>
                <a:latin typeface="+mn-ea"/>
              </a:rPr>
            </a:br>
            <a:r>
              <a:rPr kumimoji="1" lang="ja-JP" altLang="en-US" sz="1400" b="1" spc="90" dirty="0">
                <a:solidFill>
                  <a:srgbClr val="C772E1"/>
                </a:solidFill>
                <a:latin typeface="+mn-ea"/>
              </a:rPr>
              <a:t>メンバーだと</a:t>
            </a:r>
          </a:p>
        </p:txBody>
      </p:sp>
      <p:cxnSp>
        <p:nvCxnSpPr>
          <p:cNvPr id="19" name="直線コネクタ 18">
            <a:extLst>
              <a:ext uri="{FF2B5EF4-FFF2-40B4-BE49-F238E27FC236}">
                <a16:creationId xmlns:a16="http://schemas.microsoft.com/office/drawing/2014/main" id="{616BE9C3-E2CA-6DCB-C509-AECD4DB96FCD}"/>
              </a:ext>
            </a:extLst>
          </p:cNvPr>
          <p:cNvCxnSpPr/>
          <p:nvPr/>
        </p:nvCxnSpPr>
        <p:spPr>
          <a:xfrm>
            <a:off x="244693" y="4010060"/>
            <a:ext cx="940897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B13A11B-2E68-17EB-953B-FAAB9837BA5C}"/>
              </a:ext>
            </a:extLst>
          </p:cNvPr>
          <p:cNvSpPr txBox="1"/>
          <p:nvPr/>
        </p:nvSpPr>
        <p:spPr>
          <a:xfrm>
            <a:off x="244693" y="2491393"/>
            <a:ext cx="1004065" cy="369332"/>
          </a:xfrm>
          <a:prstGeom prst="rect">
            <a:avLst/>
          </a:prstGeom>
          <a:noFill/>
        </p:spPr>
        <p:txBody>
          <a:bodyPr wrap="square" rtlCol="0">
            <a:spAutoFit/>
          </a:bodyPr>
          <a:lstStyle/>
          <a:p>
            <a:pPr algn="ctr"/>
            <a:r>
              <a:rPr kumimoji="1" lang="ja-JP" altLang="en-US" dirty="0">
                <a:solidFill>
                  <a:schemeClr val="bg1"/>
                </a:solidFill>
              </a:rPr>
              <a:t>上司</a:t>
            </a:r>
          </a:p>
        </p:txBody>
      </p:sp>
      <p:sp>
        <p:nvSpPr>
          <p:cNvPr id="21" name="テキスト ボックス 20">
            <a:extLst>
              <a:ext uri="{FF2B5EF4-FFF2-40B4-BE49-F238E27FC236}">
                <a16:creationId xmlns:a16="http://schemas.microsoft.com/office/drawing/2014/main" id="{E830998A-64C1-8018-9813-144EA5BFD3C7}"/>
              </a:ext>
            </a:extLst>
          </p:cNvPr>
          <p:cNvSpPr txBox="1"/>
          <p:nvPr/>
        </p:nvSpPr>
        <p:spPr>
          <a:xfrm>
            <a:off x="4361857" y="4353772"/>
            <a:ext cx="1412839" cy="523220"/>
          </a:xfrm>
          <a:prstGeom prst="rect">
            <a:avLst/>
          </a:prstGeom>
          <a:noFill/>
        </p:spPr>
        <p:txBody>
          <a:bodyPr wrap="square" rtlCol="0">
            <a:spAutoFit/>
          </a:bodyPr>
          <a:lstStyle/>
          <a:p>
            <a:pPr algn="ctr"/>
            <a:r>
              <a:rPr kumimoji="1" lang="ja-JP" altLang="en-US" sz="1400" b="1" spc="90" dirty="0">
                <a:solidFill>
                  <a:srgbClr val="3B69E1"/>
                </a:solidFill>
                <a:latin typeface="+mn-ea"/>
              </a:rPr>
              <a:t>元気な</a:t>
            </a:r>
            <a:br>
              <a:rPr kumimoji="1" lang="en-US" altLang="ja-JP" sz="1400" b="1" spc="90" dirty="0">
                <a:solidFill>
                  <a:srgbClr val="3B69E1"/>
                </a:solidFill>
                <a:latin typeface="+mn-ea"/>
              </a:rPr>
            </a:br>
            <a:r>
              <a:rPr kumimoji="1" lang="ja-JP" altLang="en-US" sz="1400" b="1" spc="90" dirty="0">
                <a:solidFill>
                  <a:srgbClr val="3B69E1"/>
                </a:solidFill>
                <a:latin typeface="+mn-ea"/>
              </a:rPr>
              <a:t>メンバーなら</a:t>
            </a:r>
          </a:p>
        </p:txBody>
      </p:sp>
      <p:sp>
        <p:nvSpPr>
          <p:cNvPr id="22" name="テキスト ボックス 21">
            <a:extLst>
              <a:ext uri="{FF2B5EF4-FFF2-40B4-BE49-F238E27FC236}">
                <a16:creationId xmlns:a16="http://schemas.microsoft.com/office/drawing/2014/main" id="{0AB8B54A-D2CB-AD69-C00C-D11776232343}"/>
              </a:ext>
            </a:extLst>
          </p:cNvPr>
          <p:cNvSpPr txBox="1"/>
          <p:nvPr/>
        </p:nvSpPr>
        <p:spPr>
          <a:xfrm>
            <a:off x="272456" y="844000"/>
            <a:ext cx="9361088" cy="523220"/>
          </a:xfrm>
          <a:prstGeom prst="rect">
            <a:avLst/>
          </a:prstGeom>
          <a:noFill/>
        </p:spPr>
        <p:txBody>
          <a:bodyPr wrap="square" rtlCol="0">
            <a:spAutoFit/>
          </a:bodyPr>
          <a:lstStyle/>
          <a:p>
            <a:pPr algn="ctr"/>
            <a:r>
              <a:rPr kumimoji="1" lang="ja-JP" altLang="en-US" dirty="0"/>
              <a:t>メンタリティごとに</a:t>
            </a:r>
            <a:r>
              <a:rPr kumimoji="1" lang="ja-JP" altLang="en-US" sz="2800" b="1" dirty="0">
                <a:solidFill>
                  <a:schemeClr val="accent5"/>
                </a:solidFill>
              </a:rPr>
              <a:t>成果を出すための効果的な関わり方</a:t>
            </a:r>
            <a:r>
              <a:rPr kumimoji="1" lang="ja-JP" altLang="en-US" dirty="0"/>
              <a:t>が異なります</a:t>
            </a:r>
          </a:p>
        </p:txBody>
      </p:sp>
      <p:pic>
        <p:nvPicPr>
          <p:cNvPr id="23" name="Picture 2" descr="https://www.ms.recruit-insides.net/wp-content/themes/recruit-ms-insides/assets/images/index_about_human-01.png">
            <a:extLst>
              <a:ext uri="{FF2B5EF4-FFF2-40B4-BE49-F238E27FC236}">
                <a16:creationId xmlns:a16="http://schemas.microsoft.com/office/drawing/2014/main" id="{754106B6-2702-54A6-8562-139F9899B0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448" y="1901378"/>
            <a:ext cx="1324620" cy="1964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ww.ms.recruit-insides.net/wp-content/themes/recruit-ms-insides/assets/images/index_about_human-01.png">
            <a:extLst>
              <a:ext uri="{FF2B5EF4-FFF2-40B4-BE49-F238E27FC236}">
                <a16:creationId xmlns:a16="http://schemas.microsoft.com/office/drawing/2014/main" id="{B127548F-C202-5DB7-1C41-E96918926A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512" y="4347605"/>
            <a:ext cx="1324620" cy="196460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ADC95AA2-F4AA-C468-0764-293F29F3E850}"/>
              </a:ext>
            </a:extLst>
          </p:cNvPr>
          <p:cNvSpPr txBox="1"/>
          <p:nvPr/>
        </p:nvSpPr>
        <p:spPr>
          <a:xfrm>
            <a:off x="433919" y="1496114"/>
            <a:ext cx="902811" cy="307777"/>
          </a:xfrm>
          <a:prstGeom prst="rect">
            <a:avLst/>
          </a:prstGeom>
          <a:noFill/>
        </p:spPr>
        <p:txBody>
          <a:bodyPr wrap="none" rtlCol="0">
            <a:spAutoFit/>
          </a:bodyPr>
          <a:lstStyle/>
          <a:p>
            <a:r>
              <a:rPr kumimoji="1" lang="en-US" altLang="ja-JP" sz="1400" dirty="0"/>
              <a:t>〈</a:t>
            </a:r>
            <a:r>
              <a:rPr kumimoji="1" lang="ja-JP" altLang="en-US" sz="1400" dirty="0"/>
              <a:t>上司</a:t>
            </a:r>
            <a:r>
              <a:rPr kumimoji="1" lang="en-US" altLang="ja-JP" sz="1400" dirty="0"/>
              <a:t>〉</a:t>
            </a:r>
            <a:endParaRPr kumimoji="1" lang="ja-JP" altLang="en-US" sz="1400" dirty="0"/>
          </a:p>
        </p:txBody>
      </p:sp>
      <p:sp>
        <p:nvSpPr>
          <p:cNvPr id="31" name="矢印: 右 30">
            <a:extLst>
              <a:ext uri="{FF2B5EF4-FFF2-40B4-BE49-F238E27FC236}">
                <a16:creationId xmlns:a16="http://schemas.microsoft.com/office/drawing/2014/main" id="{8894F396-31D5-B99D-1744-411C05B337DD}"/>
              </a:ext>
            </a:extLst>
          </p:cNvPr>
          <p:cNvSpPr/>
          <p:nvPr/>
        </p:nvSpPr>
        <p:spPr>
          <a:xfrm>
            <a:off x="4032570" y="2446739"/>
            <a:ext cx="388126" cy="562130"/>
          </a:xfrm>
          <a:prstGeom prst="rightArrow">
            <a:avLst/>
          </a:prstGeom>
          <a:solidFill>
            <a:schemeClr val="accent5"/>
          </a:solidFill>
          <a:ln w="12700">
            <a:noFill/>
            <a:miter lim="800000"/>
            <a:headEnd/>
            <a:tailEnd/>
          </a:ln>
        </p:spPr>
        <p:txBody>
          <a:bodyPr wrap="none" lIns="72000" tIns="72000" rIns="72000" bIns="72000" rtlCol="0" anchor="ctr"/>
          <a:lstStyle/>
          <a:p>
            <a:pPr algn="ctr" defTabSz="914400" eaLnBrk="0" hangingPunct="0"/>
            <a:endParaRPr kumimoji="1" lang="ja-JP" altLang="en-US" kern="0" spc="90">
              <a:solidFill>
                <a:schemeClr val="bg2"/>
              </a:solidFill>
            </a:endParaRPr>
          </a:p>
        </p:txBody>
      </p:sp>
      <p:sp>
        <p:nvSpPr>
          <p:cNvPr id="32" name="矢印: 右 31">
            <a:extLst>
              <a:ext uri="{FF2B5EF4-FFF2-40B4-BE49-F238E27FC236}">
                <a16:creationId xmlns:a16="http://schemas.microsoft.com/office/drawing/2014/main" id="{3E036FDE-9C5A-F2DD-927D-1F5F1F7250FA}"/>
              </a:ext>
            </a:extLst>
          </p:cNvPr>
          <p:cNvSpPr/>
          <p:nvPr/>
        </p:nvSpPr>
        <p:spPr>
          <a:xfrm>
            <a:off x="4032570" y="4830015"/>
            <a:ext cx="388126" cy="562130"/>
          </a:xfrm>
          <a:prstGeom prst="rightArrow">
            <a:avLst/>
          </a:prstGeom>
          <a:solidFill>
            <a:schemeClr val="accent5"/>
          </a:solidFill>
          <a:ln w="12700">
            <a:noFill/>
            <a:miter lim="800000"/>
            <a:headEnd/>
            <a:tailEnd/>
          </a:ln>
        </p:spPr>
        <p:txBody>
          <a:bodyPr wrap="none" lIns="72000" tIns="72000" rIns="72000" bIns="72000" rtlCol="0" anchor="ctr"/>
          <a:lstStyle/>
          <a:p>
            <a:pPr algn="ctr" defTabSz="914400" eaLnBrk="0" hangingPunct="0"/>
            <a:endParaRPr kumimoji="1" lang="ja-JP" altLang="en-US" kern="0" spc="90">
              <a:solidFill>
                <a:schemeClr val="bg2"/>
              </a:solidFill>
            </a:endParaRPr>
          </a:p>
        </p:txBody>
      </p:sp>
      <p:sp>
        <p:nvSpPr>
          <p:cNvPr id="33" name="テキスト ボックス 32">
            <a:extLst>
              <a:ext uri="{FF2B5EF4-FFF2-40B4-BE49-F238E27FC236}">
                <a16:creationId xmlns:a16="http://schemas.microsoft.com/office/drawing/2014/main" id="{26C36043-1E2A-9E4F-F016-E51E475C8678}"/>
              </a:ext>
            </a:extLst>
          </p:cNvPr>
          <p:cNvSpPr txBox="1"/>
          <p:nvPr/>
        </p:nvSpPr>
        <p:spPr>
          <a:xfrm>
            <a:off x="5530018" y="1496114"/>
            <a:ext cx="1261884" cy="307777"/>
          </a:xfrm>
          <a:prstGeom prst="rect">
            <a:avLst/>
          </a:prstGeom>
          <a:noFill/>
        </p:spPr>
        <p:txBody>
          <a:bodyPr wrap="none" rtlCol="0">
            <a:spAutoFit/>
          </a:bodyPr>
          <a:lstStyle/>
          <a:p>
            <a:r>
              <a:rPr kumimoji="1" lang="en-US" altLang="ja-JP" sz="1400" dirty="0"/>
              <a:t>〈</a:t>
            </a:r>
            <a:r>
              <a:rPr kumimoji="1" lang="ja-JP" altLang="en-US" sz="1400" dirty="0"/>
              <a:t>メンバー</a:t>
            </a:r>
            <a:r>
              <a:rPr kumimoji="1" lang="en-US" altLang="ja-JP" sz="1400" dirty="0"/>
              <a:t>〉</a:t>
            </a:r>
            <a:endParaRPr kumimoji="1" lang="ja-JP" altLang="en-US" sz="1400" dirty="0"/>
          </a:p>
        </p:txBody>
      </p:sp>
    </p:spTree>
    <p:extLst>
      <p:ext uri="{BB962C8B-B14F-4D97-AF65-F5344CB8AC3E}">
        <p14:creationId xmlns:p14="http://schemas.microsoft.com/office/powerpoint/2010/main" val="6740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メンタリティが悪いメンバーがいたら</a:t>
            </a:r>
          </a:p>
        </p:txBody>
      </p:sp>
      <p:sp>
        <p:nvSpPr>
          <p:cNvPr id="3" name="テキスト ボックス 2">
            <a:extLst>
              <a:ext uri="{FF2B5EF4-FFF2-40B4-BE49-F238E27FC236}">
                <a16:creationId xmlns:a16="http://schemas.microsoft.com/office/drawing/2014/main" id="{6EB51EB3-81C5-E8A2-FBE5-D06763B062ED}"/>
              </a:ext>
            </a:extLst>
          </p:cNvPr>
          <p:cNvSpPr txBox="1"/>
          <p:nvPr/>
        </p:nvSpPr>
        <p:spPr>
          <a:xfrm>
            <a:off x="272456" y="844000"/>
            <a:ext cx="9361088" cy="800219"/>
          </a:xfrm>
          <a:prstGeom prst="rect">
            <a:avLst/>
          </a:prstGeom>
          <a:noFill/>
        </p:spPr>
        <p:txBody>
          <a:bodyPr wrap="square" rtlCol="0">
            <a:spAutoFit/>
          </a:bodyPr>
          <a:lstStyle/>
          <a:p>
            <a:pPr algn="ctr"/>
            <a:r>
              <a:rPr kumimoji="1" lang="ja-JP" altLang="en-US" dirty="0"/>
              <a:t>メンタリティが悪いメンバーがいる＝悪いこと・マネジメントができていない</a:t>
            </a:r>
            <a:endParaRPr kumimoji="1" lang="en-US" altLang="ja-JP" dirty="0"/>
          </a:p>
          <a:p>
            <a:pPr algn="ctr"/>
            <a:r>
              <a:rPr kumimoji="1" lang="ja-JP" altLang="en-US" dirty="0"/>
              <a:t>ということ</a:t>
            </a:r>
            <a:r>
              <a:rPr kumimoji="1" lang="ja-JP" altLang="en-US" sz="2800" b="1" dirty="0">
                <a:solidFill>
                  <a:schemeClr val="accent1"/>
                </a:solidFill>
              </a:rPr>
              <a:t>ではありません</a:t>
            </a:r>
          </a:p>
        </p:txBody>
      </p:sp>
      <p:pic>
        <p:nvPicPr>
          <p:cNvPr id="6" name="Picture 2" descr="https://www.ms.recruit-insides.net/wp-content/themes/recruit-ms-insides/assets/images/index_about_human-02.png">
            <a:extLst>
              <a:ext uri="{FF2B5EF4-FFF2-40B4-BE49-F238E27FC236}">
                <a16:creationId xmlns:a16="http://schemas.microsoft.com/office/drawing/2014/main" id="{56319E25-76BC-B49B-7BA5-F04406AA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690" y="2881281"/>
            <a:ext cx="1283724" cy="904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ms.recruit-insides.net/wp-content/themes/recruit-ms-insides/assets/images/index_about_human-03.png">
            <a:extLst>
              <a:ext uri="{FF2B5EF4-FFF2-40B4-BE49-F238E27FC236}">
                <a16:creationId xmlns:a16="http://schemas.microsoft.com/office/drawing/2014/main" id="{26489B53-6BC1-8253-EDAA-A77F25BB0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383" y="3337621"/>
            <a:ext cx="1253870" cy="895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ms.recruit-insides.net/wp-content/themes/recruit-ms-insides/assets/images/index_about_ico-02.png">
            <a:extLst>
              <a:ext uri="{FF2B5EF4-FFF2-40B4-BE49-F238E27FC236}">
                <a16:creationId xmlns:a16="http://schemas.microsoft.com/office/drawing/2014/main" id="{D4946F62-7202-B010-E5D6-A151FEAAD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6690" y="2577074"/>
            <a:ext cx="494724" cy="452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www.ms.recruit-insides.net/wp-content/themes/recruit-ms-insides/assets/images/index_about_ico-03.png">
            <a:extLst>
              <a:ext uri="{FF2B5EF4-FFF2-40B4-BE49-F238E27FC236}">
                <a16:creationId xmlns:a16="http://schemas.microsoft.com/office/drawing/2014/main" id="{07F697A7-5C30-E5AA-9AB6-C55C83B7B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593" y="3111584"/>
            <a:ext cx="494724" cy="45207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A35B1A8-F452-FF3F-111A-46D857A8B36B}"/>
              </a:ext>
            </a:extLst>
          </p:cNvPr>
          <p:cNvSpPr txBox="1"/>
          <p:nvPr/>
        </p:nvSpPr>
        <p:spPr>
          <a:xfrm>
            <a:off x="236220" y="1807182"/>
            <a:ext cx="9256436" cy="477895"/>
          </a:xfrm>
          <a:prstGeom prst="rect">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bg2"/>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t>メンタリティは、良いとき・悪いときがあって、当たり前</a:t>
            </a:r>
          </a:p>
        </p:txBody>
      </p:sp>
      <p:sp>
        <p:nvSpPr>
          <p:cNvPr id="18" name="テキスト ボックス 17">
            <a:extLst>
              <a:ext uri="{FF2B5EF4-FFF2-40B4-BE49-F238E27FC236}">
                <a16:creationId xmlns:a16="http://schemas.microsoft.com/office/drawing/2014/main" id="{2854A5CC-5323-8A3E-6250-82A1F8BBFB29}"/>
              </a:ext>
            </a:extLst>
          </p:cNvPr>
          <p:cNvSpPr txBox="1"/>
          <p:nvPr/>
        </p:nvSpPr>
        <p:spPr>
          <a:xfrm>
            <a:off x="236220" y="2485707"/>
            <a:ext cx="5791200" cy="2062103"/>
          </a:xfrm>
          <a:prstGeom prst="rect">
            <a:avLst/>
          </a:prstGeom>
          <a:noFill/>
        </p:spPr>
        <p:txBody>
          <a:bodyPr wrap="square" rtlCol="0">
            <a:spAutoFit/>
          </a:bodyPr>
          <a:lstStyle/>
          <a:p>
            <a:r>
              <a:rPr kumimoji="1" lang="ja-JP" altLang="en-US" sz="1600" dirty="0"/>
              <a:t>いつでもポジティブに頑張ることができればよいですが、</a:t>
            </a:r>
            <a:endParaRPr kumimoji="1" lang="en-US" altLang="ja-JP" sz="1600" dirty="0"/>
          </a:p>
          <a:p>
            <a:r>
              <a:rPr kumimoji="1" lang="ja-JP" altLang="en-US" sz="1600" dirty="0"/>
              <a:t>誰しもネガティブになってしまう瞬間があるものです。</a:t>
            </a:r>
            <a:endParaRPr kumimoji="1" lang="en-US" altLang="ja-JP" sz="1600" dirty="0"/>
          </a:p>
          <a:p>
            <a:r>
              <a:rPr kumimoji="1" lang="ja-JP" altLang="en-US" sz="1600" dirty="0"/>
              <a:t>また、成長過程には悶々と悩む時間も必要な場合もあります。</a:t>
            </a:r>
            <a:endParaRPr kumimoji="1" lang="en-US" altLang="ja-JP" sz="1600" dirty="0"/>
          </a:p>
          <a:p>
            <a:endParaRPr kumimoji="1" lang="en-US" altLang="ja-JP" sz="1600" dirty="0"/>
          </a:p>
          <a:p>
            <a:r>
              <a:rPr kumimoji="1" lang="ja-JP" altLang="en-US" sz="1600" dirty="0"/>
              <a:t>メンタリティが悪いからといって、</a:t>
            </a:r>
            <a:br>
              <a:rPr kumimoji="1" lang="en-US" altLang="ja-JP" sz="1600" dirty="0"/>
            </a:br>
            <a:r>
              <a:rPr kumimoji="1" lang="ja-JP" altLang="en-US" sz="1600" dirty="0"/>
              <a:t>だめなメンバーだ、ということではありません。</a:t>
            </a:r>
            <a:br>
              <a:rPr kumimoji="1" lang="en-US" altLang="ja-JP" sz="1600" dirty="0"/>
            </a:br>
            <a:r>
              <a:rPr kumimoji="1" lang="ja-JP" altLang="en-US" sz="1600" dirty="0"/>
              <a:t>また、上司の皆さんが悪いということでもありません。</a:t>
            </a:r>
            <a:endParaRPr kumimoji="1" lang="en-US" altLang="ja-JP" sz="1600" dirty="0"/>
          </a:p>
          <a:p>
            <a:endParaRPr kumimoji="1" lang="en-US" altLang="ja-JP" sz="1600" dirty="0"/>
          </a:p>
        </p:txBody>
      </p:sp>
      <p:sp>
        <p:nvSpPr>
          <p:cNvPr id="19" name="テキスト ボックス 18">
            <a:extLst>
              <a:ext uri="{FF2B5EF4-FFF2-40B4-BE49-F238E27FC236}">
                <a16:creationId xmlns:a16="http://schemas.microsoft.com/office/drawing/2014/main" id="{130BB8EA-2F8E-625B-E895-B128F75C03C9}"/>
              </a:ext>
            </a:extLst>
          </p:cNvPr>
          <p:cNvSpPr txBox="1"/>
          <p:nvPr/>
        </p:nvSpPr>
        <p:spPr>
          <a:xfrm>
            <a:off x="236220" y="4691129"/>
            <a:ext cx="9256436" cy="477895"/>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lgn="ctr">
              <a:buNone/>
              <a:defRPr b="1">
                <a:solidFill>
                  <a:schemeClr val="bg2"/>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上司のみなさんだけで抱え込まずに、ご相</a:t>
            </a:r>
            <a:r>
              <a:rPr lang="ja-JP" altLang="en-US"/>
              <a:t>談ください</a:t>
            </a:r>
            <a:endParaRPr lang="en-US" altLang="ja-JP" dirty="0"/>
          </a:p>
        </p:txBody>
      </p:sp>
      <p:sp>
        <p:nvSpPr>
          <p:cNvPr id="20" name="テキスト ボックス 19">
            <a:extLst>
              <a:ext uri="{FF2B5EF4-FFF2-40B4-BE49-F238E27FC236}">
                <a16:creationId xmlns:a16="http://schemas.microsoft.com/office/drawing/2014/main" id="{D4983380-015B-69D1-BB01-06A4C13F250D}"/>
              </a:ext>
            </a:extLst>
          </p:cNvPr>
          <p:cNvSpPr txBox="1"/>
          <p:nvPr/>
        </p:nvSpPr>
        <p:spPr>
          <a:xfrm>
            <a:off x="236219" y="5291882"/>
            <a:ext cx="7585519" cy="830997"/>
          </a:xfrm>
          <a:prstGeom prst="rect">
            <a:avLst/>
          </a:prstGeom>
          <a:noFill/>
        </p:spPr>
        <p:txBody>
          <a:bodyPr wrap="square" rtlCol="0">
            <a:spAutoFit/>
          </a:bodyPr>
          <a:lstStyle/>
          <a:p>
            <a:r>
              <a:rPr kumimoji="1" lang="ja-JP" altLang="en-US" sz="1600" dirty="0"/>
              <a:t>まずは、メンバーの感じていることを知った上で、働きかけをお願いします。</a:t>
            </a:r>
            <a:endParaRPr kumimoji="1" lang="en-US" altLang="ja-JP" sz="1600" dirty="0"/>
          </a:p>
          <a:p>
            <a:r>
              <a:rPr kumimoji="1" lang="ja-JP" altLang="en-US" sz="1600" dirty="0"/>
              <a:t>どうしたらいいかわからないとき・働きかけても変わらないときは、</a:t>
            </a:r>
            <a:endParaRPr kumimoji="1" lang="en-US" altLang="ja-JP" sz="1600" dirty="0"/>
          </a:p>
          <a:p>
            <a:r>
              <a:rPr kumimoji="1" lang="ja-JP" altLang="en-US" sz="1600" dirty="0"/>
              <a:t>皆さん同士や、皆さんの上司もしくは人事にご相談ください。</a:t>
            </a:r>
            <a:endParaRPr kumimoji="1" lang="en-US" altLang="ja-JP" sz="1600" dirty="0"/>
          </a:p>
        </p:txBody>
      </p:sp>
    </p:spTree>
    <p:extLst>
      <p:ext uri="{BB962C8B-B14F-4D97-AF65-F5344CB8AC3E}">
        <p14:creationId xmlns:p14="http://schemas.microsoft.com/office/powerpoint/2010/main" val="40950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0189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インサイズ実施のステップ</a:t>
            </a:r>
          </a:p>
        </p:txBody>
      </p:sp>
      <p:sp>
        <p:nvSpPr>
          <p:cNvPr id="8" name="矢印: 五方向 7">
            <a:extLst>
              <a:ext uri="{FF2B5EF4-FFF2-40B4-BE49-F238E27FC236}">
                <a16:creationId xmlns:a16="http://schemas.microsoft.com/office/drawing/2014/main" id="{E52C6E47-EE50-99AC-038C-6B4EFA8060DE}"/>
              </a:ext>
            </a:extLst>
          </p:cNvPr>
          <p:cNvSpPr/>
          <p:nvPr/>
        </p:nvSpPr>
        <p:spPr>
          <a:xfrm>
            <a:off x="6039393" y="1189146"/>
            <a:ext cx="3600000" cy="1312259"/>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ja-JP" altLang="en-US" dirty="0">
                <a:solidFill>
                  <a:schemeClr val="bg2"/>
                </a:solidFill>
                <a:latin typeface="+mn-ea"/>
              </a:rPr>
              <a:t>結果をもとに</a:t>
            </a:r>
            <a:br>
              <a:rPr lang="en-US" altLang="ja-JP" dirty="0">
                <a:solidFill>
                  <a:schemeClr val="bg2"/>
                </a:solidFill>
                <a:latin typeface="+mn-ea"/>
              </a:rPr>
            </a:br>
            <a:r>
              <a:rPr lang="ja-JP" altLang="en-US" dirty="0">
                <a:solidFill>
                  <a:schemeClr val="bg2"/>
                </a:solidFill>
                <a:latin typeface="+mn-ea"/>
              </a:rPr>
              <a:t>メンバーと</a:t>
            </a:r>
            <a:r>
              <a:rPr lang="en-US" altLang="ja-JP" b="1" dirty="0">
                <a:solidFill>
                  <a:schemeClr val="bg2"/>
                </a:solidFill>
                <a:latin typeface="+mn-ea"/>
              </a:rPr>
              <a:t>1on1</a:t>
            </a:r>
            <a:br>
              <a:rPr lang="en-US" altLang="ja-JP" b="1" dirty="0">
                <a:solidFill>
                  <a:schemeClr val="bg2"/>
                </a:solidFill>
                <a:latin typeface="+mn-ea"/>
              </a:rPr>
            </a:br>
            <a:r>
              <a:rPr lang="ja-JP" altLang="en-US" dirty="0">
                <a:solidFill>
                  <a:schemeClr val="bg2"/>
                </a:solidFill>
                <a:latin typeface="+mn-ea"/>
              </a:rPr>
              <a:t>・困ったら</a:t>
            </a:r>
            <a:r>
              <a:rPr lang="ja-JP" altLang="en-US" b="1" dirty="0">
                <a:solidFill>
                  <a:schemeClr val="bg2"/>
                </a:solidFill>
                <a:latin typeface="+mn-ea"/>
              </a:rPr>
              <a:t>相談</a:t>
            </a:r>
            <a:endParaRPr lang="en-US" altLang="ja-JP" b="1" dirty="0">
              <a:solidFill>
                <a:schemeClr val="bg2"/>
              </a:solidFill>
              <a:latin typeface="+mn-ea"/>
            </a:endParaRPr>
          </a:p>
        </p:txBody>
      </p:sp>
      <p:sp>
        <p:nvSpPr>
          <p:cNvPr id="9" name="矢印: 五方向 8">
            <a:extLst>
              <a:ext uri="{FF2B5EF4-FFF2-40B4-BE49-F238E27FC236}">
                <a16:creationId xmlns:a16="http://schemas.microsoft.com/office/drawing/2014/main" id="{0EAF70DD-58EF-25D0-FEC4-32972E33498A}"/>
              </a:ext>
            </a:extLst>
          </p:cNvPr>
          <p:cNvSpPr/>
          <p:nvPr/>
        </p:nvSpPr>
        <p:spPr>
          <a:xfrm>
            <a:off x="3333000" y="1189146"/>
            <a:ext cx="3501976" cy="1312264"/>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一人ひとりへの関わり方</a:t>
            </a:r>
            <a:r>
              <a:rPr lang="ja-JP" altLang="en-US" dirty="0">
                <a:solidFill>
                  <a:schemeClr val="bg2"/>
                </a:solidFill>
                <a:latin typeface="+mn-ea"/>
              </a:rPr>
              <a:t>を</a:t>
            </a:r>
            <a:br>
              <a:rPr lang="en-US" altLang="ja-JP" dirty="0">
                <a:solidFill>
                  <a:schemeClr val="bg2"/>
                </a:solidFill>
                <a:latin typeface="+mn-ea"/>
              </a:rPr>
            </a:br>
            <a:r>
              <a:rPr lang="ja-JP" altLang="en-US" dirty="0">
                <a:solidFill>
                  <a:schemeClr val="bg2"/>
                </a:solidFill>
                <a:latin typeface="+mn-ea"/>
              </a:rPr>
              <a:t>レポートにして</a:t>
            </a:r>
            <a:endParaRPr lang="en-US" altLang="ja-JP" dirty="0">
              <a:solidFill>
                <a:schemeClr val="bg2"/>
              </a:solidFill>
              <a:latin typeface="+mn-ea"/>
            </a:endParaRPr>
          </a:p>
          <a:p>
            <a:pPr marL="0" indent="0" algn="ctr">
              <a:buNone/>
            </a:pPr>
            <a:r>
              <a:rPr lang="ja-JP" altLang="en-US" dirty="0">
                <a:solidFill>
                  <a:schemeClr val="bg2"/>
                </a:solidFill>
                <a:latin typeface="+mn-ea"/>
              </a:rPr>
              <a:t>マネジャーへ配信</a:t>
            </a:r>
            <a:endParaRPr lang="en-US" altLang="ja-JP" dirty="0">
              <a:solidFill>
                <a:schemeClr val="bg2"/>
              </a:solidFill>
              <a:latin typeface="+mn-ea"/>
            </a:endParaRPr>
          </a:p>
        </p:txBody>
      </p:sp>
      <p:sp>
        <p:nvSpPr>
          <p:cNvPr id="10" name="矢印: 五方向 9">
            <a:extLst>
              <a:ext uri="{FF2B5EF4-FFF2-40B4-BE49-F238E27FC236}">
                <a16:creationId xmlns:a16="http://schemas.microsoft.com/office/drawing/2014/main" id="{4770E9EF-E36E-71AB-0670-EB1AE80F0832}"/>
              </a:ext>
            </a:extLst>
          </p:cNvPr>
          <p:cNvSpPr/>
          <p:nvPr/>
        </p:nvSpPr>
        <p:spPr>
          <a:xfrm>
            <a:off x="324000" y="1189141"/>
            <a:ext cx="3280973" cy="1312265"/>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solidFill>
                <a:latin typeface="+mn-ea"/>
              </a:rPr>
              <a:t>アンケートで</a:t>
            </a:r>
            <a:br>
              <a:rPr lang="en-US" altLang="ja-JP" dirty="0">
                <a:solidFill>
                  <a:schemeClr val="bg2"/>
                </a:solidFill>
                <a:latin typeface="+mn-ea"/>
              </a:rPr>
            </a:br>
            <a:r>
              <a:rPr lang="ja-JP" altLang="en-US" dirty="0">
                <a:solidFill>
                  <a:schemeClr val="bg2"/>
                </a:solidFill>
                <a:latin typeface="+mn-ea"/>
              </a:rPr>
              <a:t>メンバー一人ひとりの</a:t>
            </a:r>
            <a:br>
              <a:rPr lang="en-US" altLang="ja-JP" dirty="0">
                <a:solidFill>
                  <a:schemeClr val="bg2"/>
                </a:solidFill>
                <a:latin typeface="+mn-ea"/>
              </a:rPr>
            </a:br>
            <a:r>
              <a:rPr lang="ja-JP" altLang="en-US" b="1" dirty="0">
                <a:solidFill>
                  <a:schemeClr val="bg2"/>
                </a:solidFill>
                <a:latin typeface="+mn-ea"/>
              </a:rPr>
              <a:t>状態を測定</a:t>
            </a:r>
            <a:endParaRPr lang="en-US" altLang="ja-JP" b="1" dirty="0">
              <a:solidFill>
                <a:schemeClr val="bg2"/>
              </a:solidFill>
              <a:latin typeface="+mn-ea"/>
            </a:endParaRPr>
          </a:p>
        </p:txBody>
      </p:sp>
      <p:sp>
        <p:nvSpPr>
          <p:cNvPr id="13" name="正方形/長方形 12">
            <a:extLst>
              <a:ext uri="{FF2B5EF4-FFF2-40B4-BE49-F238E27FC236}">
                <a16:creationId xmlns:a16="http://schemas.microsoft.com/office/drawing/2014/main" id="{4D2703BA-30CC-2B8A-AE64-4E6F9EA902EF}"/>
              </a:ext>
            </a:extLst>
          </p:cNvPr>
          <p:cNvSpPr/>
          <p:nvPr/>
        </p:nvSpPr>
        <p:spPr>
          <a:xfrm>
            <a:off x="3371143" y="72747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14" name="正方形/長方形 13">
            <a:extLst>
              <a:ext uri="{FF2B5EF4-FFF2-40B4-BE49-F238E27FC236}">
                <a16:creationId xmlns:a16="http://schemas.microsoft.com/office/drawing/2014/main" id="{5021337B-8A92-A05D-7B0F-08583093E877}"/>
              </a:ext>
            </a:extLst>
          </p:cNvPr>
          <p:cNvSpPr/>
          <p:nvPr/>
        </p:nvSpPr>
        <p:spPr>
          <a:xfrm>
            <a:off x="313875" y="72875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15" name="正方形/長方形 14">
            <a:extLst>
              <a:ext uri="{FF2B5EF4-FFF2-40B4-BE49-F238E27FC236}">
                <a16:creationId xmlns:a16="http://schemas.microsoft.com/office/drawing/2014/main" id="{33EE4827-4CEB-5018-422C-98C88A6BA851}"/>
              </a:ext>
            </a:extLst>
          </p:cNvPr>
          <p:cNvSpPr/>
          <p:nvPr/>
        </p:nvSpPr>
        <p:spPr>
          <a:xfrm>
            <a:off x="6518959" y="72747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pic>
        <p:nvPicPr>
          <p:cNvPr id="16" name="図 15">
            <a:extLst>
              <a:ext uri="{FF2B5EF4-FFF2-40B4-BE49-F238E27FC236}">
                <a16:creationId xmlns:a16="http://schemas.microsoft.com/office/drawing/2014/main" id="{87A5741E-2587-BB09-D013-745C873AA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49" y="2691763"/>
            <a:ext cx="2686893" cy="2016224"/>
          </a:xfrm>
          <a:prstGeom prst="rect">
            <a:avLst/>
          </a:prstGeom>
        </p:spPr>
      </p:pic>
      <p:pic>
        <p:nvPicPr>
          <p:cNvPr id="17" name="図 16">
            <a:extLst>
              <a:ext uri="{FF2B5EF4-FFF2-40B4-BE49-F238E27FC236}">
                <a16:creationId xmlns:a16="http://schemas.microsoft.com/office/drawing/2014/main" id="{466AC727-E655-7067-B7C7-F2592CBF9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658" y="2724989"/>
            <a:ext cx="2699547" cy="1986698"/>
          </a:xfrm>
          <a:prstGeom prst="rect">
            <a:avLst/>
          </a:prstGeom>
        </p:spPr>
      </p:pic>
      <p:pic>
        <p:nvPicPr>
          <p:cNvPr id="18" name="図 17">
            <a:extLst>
              <a:ext uri="{FF2B5EF4-FFF2-40B4-BE49-F238E27FC236}">
                <a16:creationId xmlns:a16="http://schemas.microsoft.com/office/drawing/2014/main" id="{9754106C-6918-788C-B94C-D69D8961A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4516" y="2691763"/>
            <a:ext cx="2670020" cy="2016224"/>
          </a:xfrm>
          <a:prstGeom prst="rect">
            <a:avLst/>
          </a:prstGeom>
        </p:spPr>
      </p:pic>
      <p:sp>
        <p:nvSpPr>
          <p:cNvPr id="19" name="正方形/長方形 18">
            <a:extLst>
              <a:ext uri="{FF2B5EF4-FFF2-40B4-BE49-F238E27FC236}">
                <a16:creationId xmlns:a16="http://schemas.microsoft.com/office/drawing/2014/main" id="{3D029760-6482-B00A-6DF0-C51023F1B94E}"/>
              </a:ext>
            </a:extLst>
          </p:cNvPr>
          <p:cNvSpPr/>
          <p:nvPr/>
        </p:nvSpPr>
        <p:spPr>
          <a:xfrm>
            <a:off x="534451" y="4769298"/>
            <a:ext cx="2592288" cy="600164"/>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メンバーは</a:t>
            </a:r>
            <a:r>
              <a:rPr kumimoji="1" lang="en-US" altLang="ja-JP" sz="1100" spc="70" dirty="0">
                <a:solidFill>
                  <a:srgbClr val="000000"/>
                </a:solidFill>
                <a:cs typeface="Meiryo UI" panose="020B0604030504040204" pitchFamily="50" charset="-128"/>
              </a:rPr>
              <a:t>39</a:t>
            </a:r>
            <a:r>
              <a:rPr kumimoji="1" lang="ja-JP" altLang="en-US" sz="1100" spc="70" dirty="0">
                <a:solidFill>
                  <a:srgbClr val="000000"/>
                </a:solidFill>
                <a:cs typeface="Meiryo UI" panose="020B0604030504040204" pitchFamily="50" charset="-128"/>
              </a:rPr>
              <a:t>問、</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上司はメンバー</a:t>
            </a:r>
            <a:r>
              <a:rPr kumimoji="1" lang="en-US" altLang="ja-JP" sz="1100" spc="70" dirty="0">
                <a:solidFill>
                  <a:srgbClr val="000000"/>
                </a:solidFill>
                <a:cs typeface="Meiryo UI" panose="020B0604030504040204" pitchFamily="50" charset="-128"/>
              </a:rPr>
              <a:t>1</a:t>
            </a:r>
            <a:r>
              <a:rPr kumimoji="1" lang="ja-JP" altLang="en-US" sz="1100" spc="70" dirty="0">
                <a:solidFill>
                  <a:srgbClr val="000000"/>
                </a:solidFill>
                <a:cs typeface="Meiryo UI" panose="020B0604030504040204" pitchFamily="50" charset="-128"/>
              </a:rPr>
              <a:t>名につき</a:t>
            </a:r>
            <a:br>
              <a:rPr kumimoji="1" lang="en-US" altLang="ja-JP" sz="1100" spc="70" dirty="0">
                <a:solidFill>
                  <a:srgbClr val="000000"/>
                </a:solidFill>
                <a:cs typeface="Meiryo UI" panose="020B0604030504040204" pitchFamily="50" charset="-128"/>
              </a:rPr>
            </a:br>
            <a:r>
              <a:rPr kumimoji="1" lang="en-US" altLang="ja-JP" sz="1100" spc="70" dirty="0">
                <a:solidFill>
                  <a:srgbClr val="000000"/>
                </a:solidFill>
                <a:cs typeface="Meiryo UI" panose="020B0604030504040204" pitchFamily="50" charset="-128"/>
              </a:rPr>
              <a:t>1</a:t>
            </a:r>
            <a:r>
              <a:rPr kumimoji="1" lang="ja-JP" altLang="en-US" sz="1100" spc="70" dirty="0">
                <a:solidFill>
                  <a:srgbClr val="000000"/>
                </a:solidFill>
                <a:cs typeface="Meiryo UI" panose="020B0604030504040204" pitchFamily="50" charset="-128"/>
              </a:rPr>
              <a:t>問のアンケートに回答</a:t>
            </a:r>
            <a:endParaRPr kumimoji="1" lang="en-US" altLang="ja-JP" sz="1100" spc="70" dirty="0">
              <a:solidFill>
                <a:srgbClr val="000000"/>
              </a:solidFill>
              <a:cs typeface="Meiryo UI" panose="020B0604030504040204" pitchFamily="50" charset="-128"/>
            </a:endParaRPr>
          </a:p>
        </p:txBody>
      </p:sp>
      <p:sp>
        <p:nvSpPr>
          <p:cNvPr id="20" name="正方形/長方形 19">
            <a:extLst>
              <a:ext uri="{FF2B5EF4-FFF2-40B4-BE49-F238E27FC236}">
                <a16:creationId xmlns:a16="http://schemas.microsoft.com/office/drawing/2014/main" id="{22CC9326-A83B-7DC4-AC05-EB79B7B94DC6}"/>
              </a:ext>
            </a:extLst>
          </p:cNvPr>
          <p:cNvSpPr/>
          <p:nvPr/>
        </p:nvSpPr>
        <p:spPr>
          <a:xfrm>
            <a:off x="3423885" y="4769298"/>
            <a:ext cx="2880320" cy="600164"/>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回答期間終了後、</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各マネジャーに</a:t>
            </a:r>
            <a:r>
              <a:rPr kumimoji="1" lang="en-US" altLang="ja-JP" sz="1100" spc="70" dirty="0">
                <a:solidFill>
                  <a:srgbClr val="000000"/>
                </a:solidFill>
                <a:cs typeface="Meiryo UI" panose="020B0604030504040204" pitchFamily="50" charset="-128"/>
              </a:rPr>
              <a:t>WEB</a:t>
            </a:r>
            <a:r>
              <a:rPr kumimoji="1" lang="ja-JP" altLang="en-US" sz="1100" spc="70" dirty="0">
                <a:solidFill>
                  <a:srgbClr val="000000"/>
                </a:solidFill>
                <a:cs typeface="Meiryo UI" panose="020B0604030504040204" pitchFamily="50" charset="-128"/>
              </a:rPr>
              <a:t>レポートを</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メール通知</a:t>
            </a:r>
            <a:endParaRPr kumimoji="1" lang="en-US" altLang="ja-JP" sz="1100" spc="70" dirty="0">
              <a:solidFill>
                <a:srgbClr val="000000"/>
              </a:solidFill>
              <a:cs typeface="Meiryo UI" panose="020B0604030504040204" pitchFamily="50" charset="-128"/>
            </a:endParaRPr>
          </a:p>
        </p:txBody>
      </p:sp>
      <p:sp>
        <p:nvSpPr>
          <p:cNvPr id="21" name="正方形/長方形 20">
            <a:extLst>
              <a:ext uri="{FF2B5EF4-FFF2-40B4-BE49-F238E27FC236}">
                <a16:creationId xmlns:a16="http://schemas.microsoft.com/office/drawing/2014/main" id="{40B41D33-24BF-6105-66B5-3979FFEB0FC2}"/>
              </a:ext>
            </a:extLst>
          </p:cNvPr>
          <p:cNvSpPr/>
          <p:nvPr/>
        </p:nvSpPr>
        <p:spPr>
          <a:xfrm>
            <a:off x="6505994" y="4762979"/>
            <a:ext cx="3198625" cy="769441"/>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レポートを元にメンバーと</a:t>
            </a:r>
            <a:r>
              <a:rPr kumimoji="1" lang="en-US" altLang="ja-JP" sz="1100" spc="70" dirty="0">
                <a:solidFill>
                  <a:srgbClr val="000000"/>
                </a:solidFill>
                <a:cs typeface="Meiryo UI" panose="020B0604030504040204" pitchFamily="50" charset="-128"/>
              </a:rPr>
              <a:t>1on1</a:t>
            </a:r>
            <a:r>
              <a:rPr kumimoji="1" lang="ja-JP" altLang="en-US" sz="1100" spc="70" dirty="0">
                <a:solidFill>
                  <a:srgbClr val="000000"/>
                </a:solidFill>
                <a:cs typeface="Meiryo UI" panose="020B0604030504040204" pitchFamily="50" charset="-128"/>
              </a:rPr>
              <a:t>。</a:t>
            </a:r>
            <a:endParaRPr kumimoji="1" lang="en-US" altLang="ja-JP" sz="1100" spc="70" dirty="0">
              <a:solidFill>
                <a:srgbClr val="000000"/>
              </a:solidFill>
              <a:cs typeface="Meiryo UI" panose="020B0604030504040204" pitchFamily="50" charset="-128"/>
            </a:endParaRPr>
          </a:p>
          <a:p>
            <a:pPr algn="ctr" defTabSz="914400">
              <a:buClr>
                <a:srgbClr val="0070C0"/>
              </a:buClr>
            </a:pPr>
            <a:r>
              <a:rPr kumimoji="1" lang="ja-JP" altLang="en-US" sz="1100" spc="70" dirty="0">
                <a:solidFill>
                  <a:srgbClr val="000000"/>
                </a:solidFill>
                <a:cs typeface="Meiryo UI" panose="020B0604030504040204" pitchFamily="50" charset="-128"/>
              </a:rPr>
              <a:t>困ったときにはリクルートに相談フォームで相談できます。人事からも支援します。</a:t>
            </a:r>
            <a:br>
              <a:rPr kumimoji="1" lang="en-US" altLang="ja-JP" sz="1100" spc="70" dirty="0">
                <a:solidFill>
                  <a:srgbClr val="000000"/>
                </a:solidFill>
                <a:cs typeface="Meiryo UI" panose="020B0604030504040204" pitchFamily="50" charset="-128"/>
              </a:rPr>
            </a:br>
            <a:endParaRPr kumimoji="1" lang="en-US" altLang="ja-JP" sz="1100" spc="70" dirty="0">
              <a:solidFill>
                <a:srgbClr val="000000"/>
              </a:solidFill>
              <a:cs typeface="Meiryo UI" panose="020B0604030504040204" pitchFamily="50" charset="-128"/>
            </a:endParaRPr>
          </a:p>
        </p:txBody>
      </p:sp>
      <p:pic>
        <p:nvPicPr>
          <p:cNvPr id="22" name="Picture 2" descr="http://yajidesign.com/i/0209/0209_5.png">
            <a:extLst>
              <a:ext uri="{FF2B5EF4-FFF2-40B4-BE49-F238E27FC236}">
                <a16:creationId xmlns:a16="http://schemas.microsoft.com/office/drawing/2014/main" id="{47A88AC0-056B-A86C-CA0C-4E854384C758}"/>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551062" y="5510943"/>
            <a:ext cx="1065851" cy="87618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76CB71C4-4533-E2FF-2355-470A7D7E2B45}"/>
              </a:ext>
            </a:extLst>
          </p:cNvPr>
          <p:cNvSpPr txBox="1"/>
          <p:nvPr/>
        </p:nvSpPr>
        <p:spPr>
          <a:xfrm>
            <a:off x="1569584" y="5780884"/>
            <a:ext cx="7272808" cy="349644"/>
          </a:xfrm>
          <a:prstGeom prst="rect">
            <a:avLst/>
          </a:prstGeom>
        </p:spPr>
        <p:txBody>
          <a:bodyPr vert="horz" wrap="square" lIns="91440" tIns="45720" rIns="91440" bIns="45720" rtlCol="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70" normalizeH="0" baseline="0" noProof="0" dirty="0">
                <a:ln>
                  <a:noFill/>
                </a:ln>
                <a:solidFill>
                  <a:srgbClr val="000000"/>
                </a:solidFill>
                <a:effectLst/>
                <a:uLnTx/>
                <a:uFillTx/>
              </a:rPr>
              <a:t>年</a:t>
            </a:r>
            <a:r>
              <a:rPr kumimoji="1" lang="ja-JP" altLang="en-US" sz="1400" b="1" kern="0" spc="70" dirty="0">
                <a:solidFill>
                  <a:srgbClr val="000000"/>
                </a:solidFill>
              </a:rPr>
              <a:t>●</a:t>
            </a:r>
            <a:r>
              <a:rPr kumimoji="1" lang="ja-JP" altLang="en-US" sz="1400" b="1" i="0" u="none" strike="noStrike" kern="0" cap="none" spc="70" normalizeH="0" baseline="0" noProof="0" dirty="0">
                <a:ln>
                  <a:noFill/>
                </a:ln>
                <a:solidFill>
                  <a:srgbClr val="000000"/>
                </a:solidFill>
                <a:effectLst/>
                <a:uLnTx/>
                <a:uFillTx/>
              </a:rPr>
              <a:t>回実施。改善の</a:t>
            </a:r>
            <a:r>
              <a:rPr kumimoji="1" lang="en-US" altLang="ja-JP" sz="1400" b="1" i="0" u="none" strike="noStrike" kern="0" cap="none" spc="70" normalizeH="0" baseline="0" noProof="0" dirty="0">
                <a:ln>
                  <a:noFill/>
                </a:ln>
                <a:solidFill>
                  <a:srgbClr val="000000"/>
                </a:solidFill>
                <a:effectLst/>
                <a:uLnTx/>
                <a:uFillTx/>
              </a:rPr>
              <a:t>PDCA</a:t>
            </a:r>
            <a:r>
              <a:rPr kumimoji="1" lang="ja-JP" altLang="en-US" sz="1400" b="1" i="0" u="none" strike="noStrike" kern="0" cap="none" spc="70" normalizeH="0" baseline="0" noProof="0" dirty="0">
                <a:ln>
                  <a:noFill/>
                </a:ln>
                <a:solidFill>
                  <a:srgbClr val="000000"/>
                </a:solidFill>
                <a:effectLst/>
                <a:uLnTx/>
                <a:uFillTx/>
              </a:rPr>
              <a:t>を回します。</a:t>
            </a:r>
          </a:p>
        </p:txBody>
      </p:sp>
      <p:sp>
        <p:nvSpPr>
          <p:cNvPr id="24" name="正方形/長方形 23">
            <a:extLst>
              <a:ext uri="{FF2B5EF4-FFF2-40B4-BE49-F238E27FC236}">
                <a16:creationId xmlns:a16="http://schemas.microsoft.com/office/drawing/2014/main" id="{F04E9FBE-14BC-914B-F685-0E0FB9850D37}"/>
              </a:ext>
            </a:extLst>
          </p:cNvPr>
          <p:cNvSpPr/>
          <p:nvPr/>
        </p:nvSpPr>
        <p:spPr>
          <a:xfrm>
            <a:off x="6994422" y="5139137"/>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年間実施回数を</a:t>
            </a:r>
            <a:br>
              <a:rPr lang="en-US" altLang="ja-JP" dirty="0">
                <a:solidFill>
                  <a:schemeClr val="tx1"/>
                </a:solidFill>
                <a:latin typeface="+mn-ea"/>
              </a:rPr>
            </a:br>
            <a:r>
              <a:rPr lang="ja-JP" altLang="en-US" dirty="0">
                <a:solidFill>
                  <a:schemeClr val="tx1"/>
                </a:solidFill>
                <a:latin typeface="+mn-ea"/>
              </a:rPr>
              <a:t>入力してください</a:t>
            </a:r>
            <a:br>
              <a:rPr lang="en-US" altLang="ja-JP" dirty="0">
                <a:solidFill>
                  <a:schemeClr val="tx1"/>
                </a:solidFill>
                <a:latin typeface="+mn-ea"/>
              </a:rPr>
            </a:br>
            <a:r>
              <a:rPr lang="en-US" altLang="ja-JP" dirty="0">
                <a:solidFill>
                  <a:schemeClr val="tx1"/>
                </a:solidFill>
                <a:latin typeface="+mn-ea"/>
              </a:rPr>
              <a:t>※</a:t>
            </a:r>
            <a:r>
              <a:rPr lang="ja-JP" altLang="en-US" dirty="0">
                <a:solidFill>
                  <a:schemeClr val="tx1"/>
                </a:solidFill>
                <a:latin typeface="+mn-ea"/>
              </a:rPr>
              <a:t>推奨：年</a:t>
            </a:r>
            <a:r>
              <a:rPr lang="en-US" altLang="ja-JP" dirty="0">
                <a:solidFill>
                  <a:schemeClr val="tx1"/>
                </a:solidFill>
                <a:latin typeface="+mn-ea"/>
              </a:rPr>
              <a:t>4</a:t>
            </a:r>
            <a:r>
              <a:rPr lang="ja-JP" altLang="en-US" dirty="0">
                <a:solidFill>
                  <a:schemeClr val="tx1"/>
                </a:solidFill>
                <a:latin typeface="+mn-ea"/>
              </a:rPr>
              <a:t>～</a:t>
            </a:r>
            <a:r>
              <a:rPr lang="en-US" altLang="ja-JP" dirty="0">
                <a:solidFill>
                  <a:schemeClr val="tx1"/>
                </a:solidFill>
                <a:latin typeface="+mn-ea"/>
              </a:rPr>
              <a:t>6</a:t>
            </a:r>
            <a:r>
              <a:rPr lang="ja-JP" altLang="en-US" dirty="0">
                <a:solidFill>
                  <a:schemeClr val="tx1"/>
                </a:solidFill>
                <a:latin typeface="+mn-ea"/>
              </a:rPr>
              <a:t>回</a:t>
            </a:r>
            <a:endParaRPr lang="en-US" altLang="ja-JP" dirty="0">
              <a:solidFill>
                <a:schemeClr val="tx1"/>
              </a:solidFill>
              <a:latin typeface="+mn-ea"/>
            </a:endParaRPr>
          </a:p>
        </p:txBody>
      </p:sp>
    </p:spTree>
    <p:extLst>
      <p:ext uri="{BB962C8B-B14F-4D97-AF65-F5344CB8AC3E}">
        <p14:creationId xmlns:p14="http://schemas.microsoft.com/office/powerpoint/2010/main" val="134881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インサイズ対象者</a:t>
            </a:r>
          </a:p>
        </p:txBody>
      </p:sp>
      <p:sp>
        <p:nvSpPr>
          <p:cNvPr id="2" name="四角形: 角を丸くする 1">
            <a:extLst>
              <a:ext uri="{FF2B5EF4-FFF2-40B4-BE49-F238E27FC236}">
                <a16:creationId xmlns:a16="http://schemas.microsoft.com/office/drawing/2014/main" id="{3CC97C31-7C6A-C0C8-24D7-E89692FD5344}"/>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t>インサイズでは、「メンバー」 「上司」 「閲覧者」という３つの役割があります。</a:t>
            </a:r>
            <a:endParaRPr lang="en-US" altLang="ja-JP" dirty="0"/>
          </a:p>
          <a:p>
            <a:pPr algn="ctr"/>
            <a:r>
              <a:rPr lang="ja-JP" altLang="en-US" dirty="0">
                <a:solidFill>
                  <a:schemeClr val="tx1"/>
                </a:solidFill>
              </a:rPr>
              <a:t>皆さんは</a:t>
            </a:r>
            <a:r>
              <a:rPr kumimoji="1" lang="ja-JP" altLang="en-US" sz="2800" b="1" dirty="0">
                <a:solidFill>
                  <a:schemeClr val="accent5"/>
                </a:solidFill>
              </a:rPr>
              <a:t>「上司」</a:t>
            </a:r>
            <a:r>
              <a:rPr lang="ja-JP" altLang="en-US" dirty="0">
                <a:solidFill>
                  <a:schemeClr val="tx1"/>
                </a:solidFill>
              </a:rPr>
              <a:t>です。</a:t>
            </a:r>
          </a:p>
        </p:txBody>
      </p:sp>
      <p:sp>
        <p:nvSpPr>
          <p:cNvPr id="3" name="四角形: 角を丸くする 2">
            <a:extLst>
              <a:ext uri="{FF2B5EF4-FFF2-40B4-BE49-F238E27FC236}">
                <a16:creationId xmlns:a16="http://schemas.microsoft.com/office/drawing/2014/main" id="{119E5F4F-B2AA-25FA-B8FC-B28387F9BF14}"/>
              </a:ext>
            </a:extLst>
          </p:cNvPr>
          <p:cNvSpPr/>
          <p:nvPr/>
        </p:nvSpPr>
        <p:spPr>
          <a:xfrm>
            <a:off x="4949379" y="4877425"/>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メンバー</a:t>
            </a:r>
          </a:p>
        </p:txBody>
      </p:sp>
      <p:sp>
        <p:nvSpPr>
          <p:cNvPr id="5" name="四角形: 角を丸くする 4">
            <a:extLst>
              <a:ext uri="{FF2B5EF4-FFF2-40B4-BE49-F238E27FC236}">
                <a16:creationId xmlns:a16="http://schemas.microsoft.com/office/drawing/2014/main" id="{1C57FC5B-8AED-B84F-5272-EA027B1B87E4}"/>
              </a:ext>
            </a:extLst>
          </p:cNvPr>
          <p:cNvSpPr/>
          <p:nvPr/>
        </p:nvSpPr>
        <p:spPr>
          <a:xfrm>
            <a:off x="4959497" y="2233285"/>
            <a:ext cx="1569870" cy="42721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上司</a:t>
            </a:r>
          </a:p>
        </p:txBody>
      </p:sp>
      <p:sp>
        <p:nvSpPr>
          <p:cNvPr id="8" name="四角形: 角を丸くする 7">
            <a:extLst>
              <a:ext uri="{FF2B5EF4-FFF2-40B4-BE49-F238E27FC236}">
                <a16:creationId xmlns:a16="http://schemas.microsoft.com/office/drawing/2014/main" id="{05F5EF60-EE45-3B20-B5DA-5E8E26BC7758}"/>
              </a:ext>
            </a:extLst>
          </p:cNvPr>
          <p:cNvSpPr/>
          <p:nvPr/>
        </p:nvSpPr>
        <p:spPr>
          <a:xfrm>
            <a:off x="1322520" y="2233284"/>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閲覧者</a:t>
            </a:r>
          </a:p>
        </p:txBody>
      </p:sp>
      <p:pic>
        <p:nvPicPr>
          <p:cNvPr id="11" name="図 10">
            <a:extLst>
              <a:ext uri="{FF2B5EF4-FFF2-40B4-BE49-F238E27FC236}">
                <a16:creationId xmlns:a16="http://schemas.microsoft.com/office/drawing/2014/main" id="{0C665651-79D0-38C5-0112-570FB9DB2D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98074" y="2827170"/>
            <a:ext cx="936104" cy="913298"/>
          </a:xfrm>
          <a:prstGeom prst="ellipse">
            <a:avLst/>
          </a:prstGeom>
          <a:ln>
            <a:solidFill>
              <a:schemeClr val="tx1">
                <a:lumMod val="20000"/>
                <a:lumOff val="80000"/>
              </a:schemeClr>
            </a:solidFill>
          </a:ln>
        </p:spPr>
      </p:pic>
      <p:pic>
        <p:nvPicPr>
          <p:cNvPr id="12" name="図 41">
            <a:extLst>
              <a:ext uri="{FF2B5EF4-FFF2-40B4-BE49-F238E27FC236}">
                <a16:creationId xmlns:a16="http://schemas.microsoft.com/office/drawing/2014/main" id="{B7702DCD-DFE9-92D3-07D3-71201FAEFA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6844" y="5586573"/>
            <a:ext cx="681484" cy="682772"/>
          </a:xfrm>
          <a:prstGeom prst="rect">
            <a:avLst/>
          </a:prstGeom>
          <a:solidFill>
            <a:schemeClr val="bg2"/>
          </a:solidFill>
          <a:ln>
            <a:noFill/>
          </a:ln>
        </p:spPr>
      </p:pic>
      <p:pic>
        <p:nvPicPr>
          <p:cNvPr id="13" name="図 12">
            <a:extLst>
              <a:ext uri="{FF2B5EF4-FFF2-40B4-BE49-F238E27FC236}">
                <a16:creationId xmlns:a16="http://schemas.microsoft.com/office/drawing/2014/main" id="{E10E6BEC-E760-C20C-13C8-2F94897A0A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39403" y="3517929"/>
            <a:ext cx="936104" cy="937763"/>
          </a:xfrm>
          <a:prstGeom prst="ellipse">
            <a:avLst/>
          </a:prstGeom>
          <a:ln>
            <a:solidFill>
              <a:schemeClr val="tx1">
                <a:lumMod val="20000"/>
                <a:lumOff val="80000"/>
              </a:schemeClr>
            </a:solidFill>
          </a:ln>
        </p:spPr>
      </p:pic>
      <p:pic>
        <p:nvPicPr>
          <p:cNvPr id="14" name="図 13">
            <a:extLst>
              <a:ext uri="{FF2B5EF4-FFF2-40B4-BE49-F238E27FC236}">
                <a16:creationId xmlns:a16="http://schemas.microsoft.com/office/drawing/2014/main" id="{61E12C55-5398-868F-AF01-B5E5867261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120" y="5586573"/>
            <a:ext cx="682772" cy="682772"/>
          </a:xfrm>
          <a:prstGeom prst="rect">
            <a:avLst/>
          </a:prstGeom>
          <a:solidFill>
            <a:schemeClr val="bg2"/>
          </a:solidFill>
        </p:spPr>
      </p:pic>
      <p:sp>
        <p:nvSpPr>
          <p:cNvPr id="18" name="テキスト ボックス 17">
            <a:extLst>
              <a:ext uri="{FF2B5EF4-FFF2-40B4-BE49-F238E27FC236}">
                <a16:creationId xmlns:a16="http://schemas.microsoft.com/office/drawing/2014/main" id="{39FBC990-7CEE-FBD8-E842-06B9C97EE2D9}"/>
              </a:ext>
            </a:extLst>
          </p:cNvPr>
          <p:cNvSpPr txBox="1"/>
          <p:nvPr/>
        </p:nvSpPr>
        <p:spPr>
          <a:xfrm>
            <a:off x="6637398" y="5625046"/>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自分のコンディションについて回答</a:t>
            </a:r>
            <a:endParaRPr kumimoji="1" lang="en-US" altLang="ja-JP" sz="1100" dirty="0"/>
          </a:p>
          <a:p>
            <a:pPr marL="182563" indent="-182563">
              <a:buFont typeface="Wingdings" panose="05000000000000000000" pitchFamily="2" charset="2"/>
              <a:buChar char="ü"/>
            </a:pPr>
            <a:r>
              <a:rPr kumimoji="1" lang="ja-JP" altLang="en-US" sz="1100" dirty="0"/>
              <a:t>自分の結果レポートの閲覧</a:t>
            </a:r>
            <a:endParaRPr kumimoji="1" lang="en-US" altLang="ja-JP" sz="1100" dirty="0"/>
          </a:p>
          <a:p>
            <a:pPr marL="182563" indent="-182563">
              <a:buFont typeface="Wingdings" panose="05000000000000000000" pitchFamily="2" charset="2"/>
              <a:buChar char="ü"/>
            </a:pPr>
            <a:r>
              <a:rPr kumimoji="1" lang="ja-JP" altLang="en-US" sz="1100" dirty="0"/>
              <a:t>上司との</a:t>
            </a:r>
            <a:r>
              <a:rPr kumimoji="1" lang="en-US" altLang="ja-JP" sz="1100" dirty="0"/>
              <a:t>1on1</a:t>
            </a:r>
            <a:r>
              <a:rPr kumimoji="1" lang="ja-JP" altLang="en-US" sz="1100" dirty="0"/>
              <a:t>を実施</a:t>
            </a:r>
            <a:endParaRPr kumimoji="1" lang="en-US" altLang="ja-JP" sz="1100" dirty="0"/>
          </a:p>
        </p:txBody>
      </p:sp>
      <p:sp>
        <p:nvSpPr>
          <p:cNvPr id="22" name="テキスト ボックス 21">
            <a:extLst>
              <a:ext uri="{FF2B5EF4-FFF2-40B4-BE49-F238E27FC236}">
                <a16:creationId xmlns:a16="http://schemas.microsoft.com/office/drawing/2014/main" id="{D737128A-14EA-688C-C098-0868657DFB37}"/>
              </a:ext>
            </a:extLst>
          </p:cNvPr>
          <p:cNvSpPr txBox="1"/>
          <p:nvPr/>
        </p:nvSpPr>
        <p:spPr>
          <a:xfrm>
            <a:off x="14170321" y="3829336"/>
            <a:ext cx="2914600" cy="1200329"/>
          </a:xfrm>
          <a:prstGeom prst="rect">
            <a:avLst/>
          </a:prstGeom>
          <a:noFill/>
        </p:spPr>
        <p:txBody>
          <a:bodyPr wrap="square" rtlCol="0">
            <a:spAutoFit/>
          </a:bodyPr>
          <a:lstStyle/>
          <a:p>
            <a:pPr algn="ctr"/>
            <a:r>
              <a:rPr kumimoji="1" lang="ja-JP" altLang="en-US" dirty="0"/>
              <a:t>メンバーのパフォーマンス評価について回答する</a:t>
            </a:r>
            <a:endParaRPr kumimoji="1" lang="en-US" altLang="ja-JP" dirty="0"/>
          </a:p>
          <a:p>
            <a:pPr algn="ctr"/>
            <a:r>
              <a:rPr kumimoji="1" lang="ja-JP" altLang="en-US" dirty="0"/>
              <a:t>メンバーと</a:t>
            </a:r>
            <a:r>
              <a:rPr kumimoji="1" lang="en-US" altLang="ja-JP" dirty="0"/>
              <a:t>1on1</a:t>
            </a:r>
            <a:r>
              <a:rPr kumimoji="1" lang="ja-JP" altLang="en-US" dirty="0"/>
              <a:t>を実施し、フォローする</a:t>
            </a:r>
            <a:endParaRPr kumimoji="1" lang="en-US" altLang="ja-JP" dirty="0"/>
          </a:p>
        </p:txBody>
      </p:sp>
      <p:sp>
        <p:nvSpPr>
          <p:cNvPr id="25" name="テキスト ボックス 24">
            <a:extLst>
              <a:ext uri="{FF2B5EF4-FFF2-40B4-BE49-F238E27FC236}">
                <a16:creationId xmlns:a16="http://schemas.microsoft.com/office/drawing/2014/main" id="{A4446BB0-BAD7-9EC5-F120-8B22EE1AD3D1}"/>
              </a:ext>
            </a:extLst>
          </p:cNvPr>
          <p:cNvSpPr txBox="1"/>
          <p:nvPr/>
        </p:nvSpPr>
        <p:spPr>
          <a:xfrm>
            <a:off x="17220819" y="3829336"/>
            <a:ext cx="2914600" cy="1477328"/>
          </a:xfrm>
          <a:prstGeom prst="rect">
            <a:avLst/>
          </a:prstGeom>
          <a:noFill/>
        </p:spPr>
        <p:txBody>
          <a:bodyPr wrap="square" rtlCol="0">
            <a:spAutoFit/>
          </a:bodyPr>
          <a:lstStyle/>
          <a:p>
            <a:pPr algn="ctr"/>
            <a:r>
              <a:rPr kumimoji="1" lang="ja-JP" altLang="en-US" dirty="0"/>
              <a:t>アンケート結果を閲覧する</a:t>
            </a:r>
            <a:endParaRPr kumimoji="1" lang="en-US" altLang="ja-JP" dirty="0"/>
          </a:p>
          <a:p>
            <a:pPr algn="ctr"/>
            <a:r>
              <a:rPr kumimoji="1" lang="ja-JP" altLang="en-US" dirty="0"/>
              <a:t>必要に応じて</a:t>
            </a:r>
            <a:r>
              <a:rPr kumimoji="1" lang="en-US" altLang="ja-JP" dirty="0"/>
              <a:t>1on1</a:t>
            </a:r>
            <a:r>
              <a:rPr kumimoji="1" lang="ja-JP" altLang="en-US" dirty="0"/>
              <a:t>し、上司・メンバーをサポートする</a:t>
            </a:r>
            <a:endParaRPr kumimoji="1" lang="en-US" altLang="ja-JP" dirty="0"/>
          </a:p>
        </p:txBody>
      </p:sp>
      <p:sp>
        <p:nvSpPr>
          <p:cNvPr id="29" name="矢印: 右 28">
            <a:extLst>
              <a:ext uri="{FF2B5EF4-FFF2-40B4-BE49-F238E27FC236}">
                <a16:creationId xmlns:a16="http://schemas.microsoft.com/office/drawing/2014/main" id="{7F322361-4901-B3E1-993D-A2C5A68C4A87}"/>
              </a:ext>
            </a:extLst>
          </p:cNvPr>
          <p:cNvSpPr/>
          <p:nvPr/>
        </p:nvSpPr>
        <p:spPr>
          <a:xfrm>
            <a:off x="3261360" y="3763743"/>
            <a:ext cx="685800" cy="800219"/>
          </a:xfrm>
          <a:prstGeom prst="rightArrow">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0" name="テキスト ボックス 29">
            <a:extLst>
              <a:ext uri="{FF2B5EF4-FFF2-40B4-BE49-F238E27FC236}">
                <a16:creationId xmlns:a16="http://schemas.microsoft.com/office/drawing/2014/main" id="{D37BEE6F-BA51-31A6-EAEA-E515242673EB}"/>
              </a:ext>
            </a:extLst>
          </p:cNvPr>
          <p:cNvSpPr txBox="1"/>
          <p:nvPr/>
        </p:nvSpPr>
        <p:spPr>
          <a:xfrm>
            <a:off x="2524190" y="3888831"/>
            <a:ext cx="2071772" cy="646331"/>
          </a:xfrm>
          <a:prstGeom prst="rect">
            <a:avLst/>
          </a:prstGeom>
          <a:noFill/>
        </p:spPr>
        <p:txBody>
          <a:bodyPr wrap="square" rtlCol="0">
            <a:spAutoFit/>
          </a:bodyPr>
          <a:lstStyle/>
          <a:p>
            <a:pPr algn="ctr"/>
            <a:r>
              <a:rPr kumimoji="1" lang="ja-JP" altLang="en-US" b="1" dirty="0"/>
              <a:t>上司・メンバーの支援・推進</a:t>
            </a:r>
            <a:endParaRPr kumimoji="1" lang="en-US" altLang="ja-JP" b="1" dirty="0"/>
          </a:p>
        </p:txBody>
      </p:sp>
      <p:sp>
        <p:nvSpPr>
          <p:cNvPr id="31" name="左中かっこ 30">
            <a:extLst>
              <a:ext uri="{FF2B5EF4-FFF2-40B4-BE49-F238E27FC236}">
                <a16:creationId xmlns:a16="http://schemas.microsoft.com/office/drawing/2014/main" id="{BF91907B-5C51-956C-83E7-D16D041F961B}"/>
              </a:ext>
            </a:extLst>
          </p:cNvPr>
          <p:cNvSpPr/>
          <p:nvPr/>
        </p:nvSpPr>
        <p:spPr>
          <a:xfrm>
            <a:off x="4318326" y="2115877"/>
            <a:ext cx="512904" cy="4153467"/>
          </a:xfrm>
          <a:prstGeom prst="leftBrace">
            <a:avLst>
              <a:gd name="adj1" fmla="val 67759"/>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矢印: 上下 32">
            <a:extLst>
              <a:ext uri="{FF2B5EF4-FFF2-40B4-BE49-F238E27FC236}">
                <a16:creationId xmlns:a16="http://schemas.microsoft.com/office/drawing/2014/main" id="{2055FEC2-52C5-C30B-3A1C-55E6D15D970B}"/>
              </a:ext>
            </a:extLst>
          </p:cNvPr>
          <p:cNvSpPr/>
          <p:nvPr/>
        </p:nvSpPr>
        <p:spPr>
          <a:xfrm>
            <a:off x="5554065" y="3938721"/>
            <a:ext cx="445446" cy="752166"/>
          </a:xfrm>
          <a:prstGeom prst="up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4" name="テキスト ボックス 33">
            <a:extLst>
              <a:ext uri="{FF2B5EF4-FFF2-40B4-BE49-F238E27FC236}">
                <a16:creationId xmlns:a16="http://schemas.microsoft.com/office/drawing/2014/main" id="{AD6D8428-5843-4B79-0EF0-C58CB967C09D}"/>
              </a:ext>
            </a:extLst>
          </p:cNvPr>
          <p:cNvSpPr txBox="1"/>
          <p:nvPr/>
        </p:nvSpPr>
        <p:spPr>
          <a:xfrm>
            <a:off x="5082361" y="4098008"/>
            <a:ext cx="1962023" cy="369332"/>
          </a:xfrm>
          <a:prstGeom prst="rect">
            <a:avLst/>
          </a:prstGeom>
          <a:noFill/>
        </p:spPr>
        <p:txBody>
          <a:bodyPr wrap="square" rtlCol="0">
            <a:spAutoFit/>
          </a:bodyPr>
          <a:lstStyle/>
          <a:p>
            <a:r>
              <a:rPr kumimoji="1" lang="en-US" altLang="ja-JP" b="1" dirty="0"/>
              <a:t>1on1</a:t>
            </a:r>
            <a:r>
              <a:rPr kumimoji="1" lang="ja-JP" altLang="en-US" b="1" dirty="0"/>
              <a:t>の実施</a:t>
            </a:r>
          </a:p>
        </p:txBody>
      </p:sp>
      <p:sp>
        <p:nvSpPr>
          <p:cNvPr id="37" name="テキスト ボックス 36">
            <a:extLst>
              <a:ext uri="{FF2B5EF4-FFF2-40B4-BE49-F238E27FC236}">
                <a16:creationId xmlns:a16="http://schemas.microsoft.com/office/drawing/2014/main" id="{0D01400B-C619-2F5C-8CF5-1F63A78B03D3}"/>
              </a:ext>
            </a:extLst>
          </p:cNvPr>
          <p:cNvSpPr txBox="1"/>
          <p:nvPr/>
        </p:nvSpPr>
        <p:spPr>
          <a:xfrm>
            <a:off x="6637398" y="3140304"/>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自身のメンバーの期待到達度について回答</a:t>
            </a:r>
            <a:endParaRPr kumimoji="1" lang="en-US" altLang="ja-JP" sz="1100" dirty="0"/>
          </a:p>
          <a:p>
            <a:pPr marL="182563" indent="-182563">
              <a:buFont typeface="Wingdings" panose="05000000000000000000" pitchFamily="2" charset="2"/>
              <a:buChar char="ü"/>
            </a:pPr>
            <a:r>
              <a:rPr kumimoji="1" lang="ja-JP" altLang="en-US" sz="1100" dirty="0"/>
              <a:t>自身のメンバーの結果レポートの閲覧</a:t>
            </a:r>
            <a:endParaRPr kumimoji="1" lang="en-US" altLang="ja-JP" sz="1100" dirty="0"/>
          </a:p>
          <a:p>
            <a:pPr marL="182563" indent="-182563">
              <a:buFont typeface="Wingdings" panose="05000000000000000000" pitchFamily="2" charset="2"/>
              <a:buChar char="ü"/>
            </a:pPr>
            <a:r>
              <a:rPr kumimoji="1" lang="ja-JP" altLang="en-US" sz="1100" dirty="0"/>
              <a:t>メンバーとの</a:t>
            </a:r>
            <a:r>
              <a:rPr kumimoji="1" lang="en-US" altLang="ja-JP" sz="1100" dirty="0"/>
              <a:t>1on1</a:t>
            </a:r>
            <a:r>
              <a:rPr kumimoji="1" lang="ja-JP" altLang="en-US" sz="1100" dirty="0"/>
              <a:t>を実施</a:t>
            </a:r>
            <a:endParaRPr kumimoji="1" lang="en-US" altLang="ja-JP" sz="1100" dirty="0"/>
          </a:p>
        </p:txBody>
      </p:sp>
      <p:sp>
        <p:nvSpPr>
          <p:cNvPr id="38" name="テキスト ボックス 37">
            <a:extLst>
              <a:ext uri="{FF2B5EF4-FFF2-40B4-BE49-F238E27FC236}">
                <a16:creationId xmlns:a16="http://schemas.microsoft.com/office/drawing/2014/main" id="{62BAF78B-C9AD-9CEC-2EC6-96E78D266EE6}"/>
              </a:ext>
            </a:extLst>
          </p:cNvPr>
          <p:cNvSpPr txBox="1"/>
          <p:nvPr/>
        </p:nvSpPr>
        <p:spPr>
          <a:xfrm>
            <a:off x="525178" y="4817132"/>
            <a:ext cx="3793147" cy="1107996"/>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閲覧権限が付与されている結果レポートの閲覧</a:t>
            </a:r>
            <a:endParaRPr kumimoji="1" lang="en-US" altLang="ja-JP" sz="1100" dirty="0"/>
          </a:p>
          <a:p>
            <a:pPr marL="182563" indent="-182563">
              <a:buFont typeface="Wingdings" panose="05000000000000000000" pitchFamily="2" charset="2"/>
              <a:buChar char="ü"/>
            </a:pPr>
            <a:r>
              <a:rPr kumimoji="1" lang="ja-JP" altLang="en-US" sz="1100" dirty="0"/>
              <a:t>結果閲覧・</a:t>
            </a:r>
            <a:r>
              <a:rPr kumimoji="1" lang="en-US" altLang="ja-JP" sz="1100" dirty="0"/>
              <a:t>1on1</a:t>
            </a:r>
            <a:r>
              <a:rPr kumimoji="1" lang="ja-JP" altLang="en-US" sz="1100" dirty="0"/>
              <a:t>実施の促進</a:t>
            </a:r>
            <a:endParaRPr kumimoji="1" lang="en-US" altLang="ja-JP" sz="1100" dirty="0"/>
          </a:p>
          <a:p>
            <a:pPr marL="182563" indent="-182563">
              <a:buFont typeface="Wingdings" panose="05000000000000000000" pitchFamily="2" charset="2"/>
              <a:buChar char="ü"/>
            </a:pPr>
            <a:r>
              <a:rPr kumimoji="1" lang="ja-JP" altLang="en-US" sz="1100" dirty="0"/>
              <a:t>メンバーフォローに悩む上司の相談に乗る</a:t>
            </a:r>
            <a:endParaRPr kumimoji="1" lang="en-US" altLang="ja-JP" sz="1100" dirty="0"/>
          </a:p>
          <a:p>
            <a:pPr marL="182563" indent="-182563">
              <a:buFont typeface="Wingdings" panose="05000000000000000000" pitchFamily="2" charset="2"/>
              <a:buChar char="ü"/>
            </a:pPr>
            <a:r>
              <a:rPr kumimoji="1" lang="ja-JP" altLang="en-US" sz="1100" dirty="0"/>
              <a:t>組織全体の状態を確認し、</a:t>
            </a:r>
            <a:br>
              <a:rPr kumimoji="1" lang="en-US" altLang="ja-JP" sz="1100" dirty="0"/>
            </a:br>
            <a:r>
              <a:rPr kumimoji="1" lang="ja-JP" altLang="en-US" sz="1100" dirty="0"/>
              <a:t>必要に応じて打ち手を検討する</a:t>
            </a:r>
            <a:endParaRPr kumimoji="1" lang="en-US" altLang="ja-JP" sz="1100" dirty="0"/>
          </a:p>
          <a:p>
            <a:pPr marL="182563" indent="-182563">
              <a:buFont typeface="Wingdings" panose="05000000000000000000" pitchFamily="2" charset="2"/>
              <a:buChar char="ü"/>
            </a:pPr>
            <a:r>
              <a:rPr kumimoji="1" lang="ja-JP" altLang="en-US" sz="1100" dirty="0"/>
              <a:t>（必要に応じて）メンバーとの</a:t>
            </a:r>
            <a:r>
              <a:rPr kumimoji="1" lang="en-US" altLang="ja-JP" sz="1100" dirty="0"/>
              <a:t>1on1</a:t>
            </a:r>
            <a:r>
              <a:rPr kumimoji="1" lang="ja-JP" altLang="en-US" sz="1100" dirty="0"/>
              <a:t>を実施</a:t>
            </a:r>
            <a:endParaRPr kumimoji="1" lang="en-US" altLang="ja-JP" sz="1100" dirty="0"/>
          </a:p>
        </p:txBody>
      </p:sp>
      <p:sp>
        <p:nvSpPr>
          <p:cNvPr id="39" name="テキスト ボックス 38">
            <a:extLst>
              <a:ext uri="{FF2B5EF4-FFF2-40B4-BE49-F238E27FC236}">
                <a16:creationId xmlns:a16="http://schemas.microsoft.com/office/drawing/2014/main" id="{025EBAC1-87E5-815F-B959-9206661F7067}"/>
              </a:ext>
            </a:extLst>
          </p:cNvPr>
          <p:cNvSpPr txBox="1"/>
          <p:nvPr/>
        </p:nvSpPr>
        <p:spPr>
          <a:xfrm>
            <a:off x="6637398" y="2233285"/>
            <a:ext cx="2940705" cy="923330"/>
          </a:xfrm>
          <a:prstGeom prst="rect">
            <a:avLst/>
          </a:prstGeom>
          <a:noFill/>
        </p:spPr>
        <p:txBody>
          <a:bodyPr wrap="square" rtlCol="0">
            <a:spAutoFit/>
          </a:bodyPr>
          <a:lstStyle/>
          <a:p>
            <a:r>
              <a:rPr kumimoji="1" lang="ja-JP" altLang="en-US" dirty="0"/>
              <a:t>＝●●（例：●●部門の課長、新人受け入れ先の課長など）</a:t>
            </a:r>
          </a:p>
        </p:txBody>
      </p:sp>
      <p:sp>
        <p:nvSpPr>
          <p:cNvPr id="41" name="テキスト ボックス 40">
            <a:extLst>
              <a:ext uri="{FF2B5EF4-FFF2-40B4-BE49-F238E27FC236}">
                <a16:creationId xmlns:a16="http://schemas.microsoft.com/office/drawing/2014/main" id="{8045364C-F8C3-6278-9FD5-B89ECCC98900}"/>
              </a:ext>
            </a:extLst>
          </p:cNvPr>
          <p:cNvSpPr txBox="1"/>
          <p:nvPr/>
        </p:nvSpPr>
        <p:spPr>
          <a:xfrm>
            <a:off x="6637398" y="4767868"/>
            <a:ext cx="2940705" cy="646331"/>
          </a:xfrm>
          <a:prstGeom prst="rect">
            <a:avLst/>
          </a:prstGeom>
          <a:noFill/>
        </p:spPr>
        <p:txBody>
          <a:bodyPr wrap="square" rtlCol="0">
            <a:spAutoFit/>
          </a:bodyPr>
          <a:lstStyle/>
          <a:p>
            <a:r>
              <a:rPr kumimoji="1" lang="ja-JP" altLang="en-US" dirty="0"/>
              <a:t>＝●●（例：●●部門のメンバー、新入社員など）</a:t>
            </a:r>
          </a:p>
        </p:txBody>
      </p:sp>
      <p:sp>
        <p:nvSpPr>
          <p:cNvPr id="42" name="テキスト ボックス 41">
            <a:extLst>
              <a:ext uri="{FF2B5EF4-FFF2-40B4-BE49-F238E27FC236}">
                <a16:creationId xmlns:a16="http://schemas.microsoft.com/office/drawing/2014/main" id="{0E2E0316-3983-BC64-E69D-D87465A3E8A4}"/>
              </a:ext>
            </a:extLst>
          </p:cNvPr>
          <p:cNvSpPr txBox="1"/>
          <p:nvPr/>
        </p:nvSpPr>
        <p:spPr>
          <a:xfrm>
            <a:off x="846539" y="2749269"/>
            <a:ext cx="2521832" cy="646331"/>
          </a:xfrm>
          <a:prstGeom prst="rect">
            <a:avLst/>
          </a:prstGeom>
          <a:noFill/>
        </p:spPr>
        <p:txBody>
          <a:bodyPr wrap="square" rtlCol="0">
            <a:spAutoFit/>
          </a:bodyPr>
          <a:lstStyle/>
          <a:p>
            <a:r>
              <a:rPr kumimoji="1" lang="ja-JP" altLang="en-US" dirty="0"/>
              <a:t>＝●●（例：●●部門の部長など）</a:t>
            </a:r>
          </a:p>
        </p:txBody>
      </p:sp>
    </p:spTree>
    <p:extLst>
      <p:ext uri="{BB962C8B-B14F-4D97-AF65-F5344CB8AC3E}">
        <p14:creationId xmlns:p14="http://schemas.microsoft.com/office/powerpoint/2010/main" val="344186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55F07A35-4D8A-294A-BBBE-5127CECCACF0}"/>
              </a:ext>
            </a:extLst>
          </p:cNvPr>
          <p:cNvGrpSpPr/>
          <p:nvPr/>
        </p:nvGrpSpPr>
        <p:grpSpPr>
          <a:xfrm>
            <a:off x="7022892" y="3141612"/>
            <a:ext cx="2790343" cy="3321003"/>
            <a:chOff x="7022892" y="3141612"/>
            <a:chExt cx="2790343" cy="3321003"/>
          </a:xfrm>
        </p:grpSpPr>
        <p:pic>
          <p:nvPicPr>
            <p:cNvPr id="11" name="Picture 2" descr="https://www.ms.recruit-insides.net/wp-content/themes/recruit-ms-insides/assets/images/index_service_human-01.png">
              <a:extLst>
                <a:ext uri="{FF2B5EF4-FFF2-40B4-BE49-F238E27FC236}">
                  <a16:creationId xmlns:a16="http://schemas.microsoft.com/office/drawing/2014/main" id="{560FAD89-209C-B7A4-AE2F-C669C3823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856" y="3174167"/>
              <a:ext cx="2784379" cy="32884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8F7ECBAF-43F4-8677-5C59-1811582D79DB}"/>
                </a:ext>
              </a:extLst>
            </p:cNvPr>
            <p:cNvSpPr/>
            <p:nvPr/>
          </p:nvSpPr>
          <p:spPr>
            <a:xfrm>
              <a:off x="7022892" y="3141612"/>
              <a:ext cx="2790343" cy="331914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2" name="正方形/長方形 1">
            <a:extLst>
              <a:ext uri="{FF2B5EF4-FFF2-40B4-BE49-F238E27FC236}">
                <a16:creationId xmlns:a16="http://schemas.microsoft.com/office/drawing/2014/main" id="{AFBFA843-406B-CB34-07EE-DB4CA7412659}"/>
              </a:ext>
            </a:extLst>
          </p:cNvPr>
          <p:cNvSpPr/>
          <p:nvPr/>
        </p:nvSpPr>
        <p:spPr>
          <a:xfrm>
            <a:off x="324000" y="934135"/>
            <a:ext cx="2243241" cy="2388424"/>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アンケート回答</a:t>
            </a:r>
            <a:br>
              <a:rPr kumimoji="1" lang="en-US" altLang="ja-JP" b="1" dirty="0">
                <a:solidFill>
                  <a:schemeClr val="bg2"/>
                </a:solidFill>
              </a:rPr>
            </a:br>
            <a:r>
              <a:rPr kumimoji="1" lang="ja-JP" altLang="en-US" b="1" dirty="0">
                <a:solidFill>
                  <a:schemeClr val="bg2"/>
                </a:solidFill>
              </a:rPr>
              <a:t>のお願い</a:t>
            </a:r>
          </a:p>
        </p:txBody>
      </p:sp>
      <p:sp>
        <p:nvSpPr>
          <p:cNvPr id="3" name="正方形/長方形 2">
            <a:extLst>
              <a:ext uri="{FF2B5EF4-FFF2-40B4-BE49-F238E27FC236}">
                <a16:creationId xmlns:a16="http://schemas.microsoft.com/office/drawing/2014/main" id="{DB549145-0198-BA60-D37F-1C0DEA7AA47F}"/>
              </a:ext>
            </a:extLst>
          </p:cNvPr>
          <p:cNvSpPr/>
          <p:nvPr/>
        </p:nvSpPr>
        <p:spPr>
          <a:xfrm>
            <a:off x="324000" y="3555760"/>
            <a:ext cx="2243241"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結果ご活用の</a:t>
            </a:r>
            <a:br>
              <a:rPr kumimoji="1" lang="en-US" altLang="ja-JP" b="1" dirty="0">
                <a:solidFill>
                  <a:schemeClr val="bg2"/>
                </a:solidFill>
              </a:rPr>
            </a:br>
            <a:r>
              <a:rPr kumimoji="1" lang="ja-JP" altLang="en-US" b="1" dirty="0">
                <a:solidFill>
                  <a:schemeClr val="bg2"/>
                </a:solidFill>
              </a:rPr>
              <a:t>お願い</a:t>
            </a:r>
          </a:p>
        </p:txBody>
      </p:sp>
      <p:sp>
        <p:nvSpPr>
          <p:cNvPr id="5" name="正方形/長方形 4">
            <a:extLst>
              <a:ext uri="{FF2B5EF4-FFF2-40B4-BE49-F238E27FC236}">
                <a16:creationId xmlns:a16="http://schemas.microsoft.com/office/drawing/2014/main" id="{0A9571D4-4742-76D3-9313-25A7A9699B9E}"/>
              </a:ext>
            </a:extLst>
          </p:cNvPr>
          <p:cNvSpPr/>
          <p:nvPr/>
        </p:nvSpPr>
        <p:spPr>
          <a:xfrm>
            <a:off x="324000" y="4966602"/>
            <a:ext cx="2243241"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回答期間</a:t>
            </a:r>
          </a:p>
        </p:txBody>
      </p:sp>
      <p:sp>
        <p:nvSpPr>
          <p:cNvPr id="6" name="テキスト ボックス 5">
            <a:extLst>
              <a:ext uri="{FF2B5EF4-FFF2-40B4-BE49-F238E27FC236}">
                <a16:creationId xmlns:a16="http://schemas.microsoft.com/office/drawing/2014/main" id="{84800637-1410-3F64-94EF-02FD93D9BF0C}"/>
              </a:ext>
            </a:extLst>
          </p:cNvPr>
          <p:cNvSpPr txBox="1"/>
          <p:nvPr/>
        </p:nvSpPr>
        <p:spPr>
          <a:xfrm>
            <a:off x="3005744" y="1035740"/>
            <a:ext cx="6852678" cy="2185214"/>
          </a:xfrm>
          <a:prstGeom prst="rect">
            <a:avLst/>
          </a:prstGeom>
          <a:noFill/>
        </p:spPr>
        <p:txBody>
          <a:bodyPr wrap="square" rtlCol="0">
            <a:spAutoFit/>
          </a:bodyPr>
          <a:lstStyle/>
          <a:p>
            <a:pPr>
              <a:spcBef>
                <a:spcPts val="1200"/>
              </a:spcBef>
            </a:pPr>
            <a:r>
              <a:rPr kumimoji="1" lang="ja-JP" altLang="en-US" sz="2400" b="1" u="sng" dirty="0">
                <a:latin typeface="+mn-ea"/>
                <a:cs typeface="Meiryo UI" panose="020B0604030504040204" pitchFamily="50" charset="-128"/>
              </a:rPr>
              <a:t>メンバー</a:t>
            </a:r>
            <a:r>
              <a:rPr kumimoji="1" lang="en-US" altLang="ja-JP" sz="2400" b="1" u="sng" dirty="0">
                <a:latin typeface="+mn-ea"/>
                <a:cs typeface="Meiryo UI" panose="020B0604030504040204" pitchFamily="50" charset="-128"/>
              </a:rPr>
              <a:t>1</a:t>
            </a:r>
            <a:r>
              <a:rPr kumimoji="1" lang="ja-JP" altLang="en-US" sz="2400" b="1" u="sng" dirty="0">
                <a:latin typeface="+mn-ea"/>
                <a:cs typeface="Meiryo UI" panose="020B0604030504040204" pitchFamily="50" charset="-128"/>
              </a:rPr>
              <a:t>名あたり</a:t>
            </a:r>
            <a:r>
              <a:rPr kumimoji="1" lang="en-US" altLang="ja-JP" sz="2400" b="1" u="sng" dirty="0">
                <a:latin typeface="+mn-ea"/>
                <a:cs typeface="Meiryo UI" panose="020B0604030504040204" pitchFamily="50" charset="-128"/>
              </a:rPr>
              <a:t>1</a:t>
            </a:r>
            <a:r>
              <a:rPr kumimoji="1" lang="ja-JP" altLang="en-US" sz="2400" b="1" u="sng" dirty="0">
                <a:latin typeface="+mn-ea"/>
                <a:cs typeface="Meiryo UI" panose="020B0604030504040204" pitchFamily="50" charset="-128"/>
              </a:rPr>
              <a:t>問のアンケートに</a:t>
            </a:r>
            <a:br>
              <a:rPr kumimoji="1" lang="en-US" altLang="ja-JP" sz="2400" b="1" u="sng" dirty="0">
                <a:latin typeface="+mn-ea"/>
                <a:cs typeface="Meiryo UI" panose="020B0604030504040204" pitchFamily="50" charset="-128"/>
              </a:rPr>
            </a:br>
            <a:r>
              <a:rPr kumimoji="1" lang="ja-JP" altLang="en-US" sz="2400" b="1" u="sng" dirty="0">
                <a:latin typeface="+mn-ea"/>
                <a:cs typeface="Meiryo UI" panose="020B0604030504040204" pitchFamily="50" charset="-128"/>
              </a:rPr>
              <a:t>ご協力ください</a:t>
            </a:r>
            <a:br>
              <a:rPr kumimoji="1" lang="en-US" altLang="ja-JP" sz="2400" u="sng" dirty="0">
                <a:latin typeface="+mn-ea"/>
                <a:cs typeface="Meiryo UI" panose="020B0604030504040204" pitchFamily="50" charset="-128"/>
              </a:rPr>
            </a:br>
            <a:r>
              <a:rPr lang="ja-JP" altLang="en-US" dirty="0">
                <a:latin typeface="+mn-ea"/>
                <a:cs typeface="Meiryo UI" panose="020B0604030504040204" pitchFamily="50" charset="-128"/>
              </a:rPr>
              <a:t>メンバーには</a:t>
            </a:r>
            <a:r>
              <a:rPr lang="en-US" altLang="ja-JP" dirty="0">
                <a:latin typeface="+mn-ea"/>
                <a:cs typeface="Meiryo UI" panose="020B0604030504040204" pitchFamily="50" charset="-128"/>
              </a:rPr>
              <a:t>39</a:t>
            </a:r>
            <a:r>
              <a:rPr lang="ja-JP" altLang="en-US" dirty="0">
                <a:latin typeface="+mn-ea"/>
                <a:cs typeface="Meiryo UI" panose="020B0604030504040204" pitchFamily="50" charset="-128"/>
              </a:rPr>
              <a:t>問のアンケートにご回答いただきます</a:t>
            </a:r>
            <a:endParaRPr kumimoji="1" lang="en-US" altLang="ja-JP" dirty="0">
              <a:latin typeface="+mn-ea"/>
              <a:cs typeface="Meiryo UI" panose="020B0604030504040204" pitchFamily="50" charset="-128"/>
            </a:endParaRPr>
          </a:p>
          <a:p>
            <a:pPr>
              <a:spcBef>
                <a:spcPts val="1200"/>
              </a:spcBef>
            </a:pPr>
            <a:r>
              <a:rPr lang="ja-JP" altLang="en-US" sz="1200" dirty="0">
                <a:latin typeface="+mn-ea"/>
                <a:cs typeface="Meiryo UI" panose="020B0604030504040204" pitchFamily="50" charset="-128"/>
              </a:rPr>
              <a:t>メンバーの仕事ぶりが「現在の期待水準に到達しているか」をご回答ください。</a:t>
            </a:r>
            <a:br>
              <a:rPr lang="en-US" altLang="ja-JP" sz="1200" dirty="0">
                <a:latin typeface="+mn-ea"/>
                <a:cs typeface="Meiryo UI" panose="020B0604030504040204" pitchFamily="50" charset="-128"/>
              </a:rPr>
            </a:br>
            <a:r>
              <a:rPr lang="ja-JP" altLang="en-US" sz="1200" b="1" dirty="0">
                <a:latin typeface="+mn-ea"/>
                <a:cs typeface="Meiryo UI" panose="020B0604030504040204" pitchFamily="50" charset="-128"/>
              </a:rPr>
              <a:t>人事評価基準と照らしてどうかではなく</a:t>
            </a:r>
            <a:r>
              <a:rPr lang="ja-JP" altLang="en-US" sz="1200" dirty="0">
                <a:latin typeface="+mn-ea"/>
                <a:cs typeface="Meiryo UI" panose="020B0604030504040204" pitchFamily="50" charset="-128"/>
              </a:rPr>
              <a:t>、</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ご自身の主観で各メンバーのパフォーマンスがどう見えているかをご回答ください。</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たとえば</a:t>
            </a:r>
            <a:r>
              <a:rPr lang="en-US" altLang="ja-JP" sz="1200" dirty="0">
                <a:latin typeface="+mn-ea"/>
                <a:cs typeface="Meiryo UI" panose="020B0604030504040204" pitchFamily="50" charset="-128"/>
              </a:rPr>
              <a:t>10</a:t>
            </a:r>
            <a:r>
              <a:rPr lang="ja-JP" altLang="en-US" sz="1200" dirty="0">
                <a:latin typeface="+mn-ea"/>
                <a:cs typeface="Meiryo UI" panose="020B0604030504040204" pitchFamily="50" charset="-128"/>
              </a:rPr>
              <a:t>年目のベテランと</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年目の新人を比較して、新人のパフォーマンスが低いのは当然ですので「</a:t>
            </a: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自分が思う</a:t>
            </a:r>
            <a:r>
              <a:rPr lang="en-US" altLang="ja-JP" sz="1200" dirty="0">
                <a:latin typeface="+mn-ea"/>
                <a:cs typeface="Meiryo UI" panose="020B0604030504040204" pitchFamily="50" charset="-128"/>
              </a:rPr>
              <a:t>)</a:t>
            </a:r>
            <a:r>
              <a:rPr lang="ja-JP" altLang="en-US" sz="1200" b="1" dirty="0">
                <a:latin typeface="+mn-ea"/>
                <a:cs typeface="Meiryo UI" panose="020B0604030504040204" pitchFamily="50" charset="-128"/>
              </a:rPr>
              <a:t>新人のレベルとしては期待以上</a:t>
            </a:r>
            <a:r>
              <a:rPr lang="ja-JP" altLang="en-US" sz="1200" dirty="0">
                <a:latin typeface="+mn-ea"/>
                <a:cs typeface="Meiryo UI" panose="020B0604030504040204" pitchFamily="50" charset="-128"/>
              </a:rPr>
              <a:t>」という考え方でご回答ください。</a:t>
            </a:r>
            <a:endParaRPr lang="en-US" altLang="ja-JP" sz="1200" dirty="0">
              <a:latin typeface="+mn-ea"/>
              <a:cs typeface="Meiryo UI" panose="020B0604030504040204" pitchFamily="50" charset="-128"/>
            </a:endParaRPr>
          </a:p>
        </p:txBody>
      </p:sp>
      <p:sp>
        <p:nvSpPr>
          <p:cNvPr id="8" name="テキスト ボックス 7">
            <a:extLst>
              <a:ext uri="{FF2B5EF4-FFF2-40B4-BE49-F238E27FC236}">
                <a16:creationId xmlns:a16="http://schemas.microsoft.com/office/drawing/2014/main" id="{AD4E668A-0802-51C9-445A-024C64DBCB31}"/>
              </a:ext>
            </a:extLst>
          </p:cNvPr>
          <p:cNvSpPr txBox="1"/>
          <p:nvPr/>
        </p:nvSpPr>
        <p:spPr>
          <a:xfrm>
            <a:off x="3005744" y="3690609"/>
            <a:ext cx="6852678" cy="907941"/>
          </a:xfrm>
          <a:prstGeom prst="rect">
            <a:avLst/>
          </a:prstGeom>
          <a:noFill/>
        </p:spPr>
        <p:txBody>
          <a:bodyPr wrap="square" rtlCol="0">
            <a:spAutoFit/>
          </a:bodyPr>
          <a:lstStyle/>
          <a:p>
            <a:pPr>
              <a:spcBef>
                <a:spcPts val="600"/>
              </a:spcBef>
            </a:pPr>
            <a:r>
              <a:rPr kumimoji="1" lang="ja-JP" altLang="en-US" sz="2400" b="1" u="sng" dirty="0">
                <a:latin typeface="+mn-ea"/>
                <a:cs typeface="Meiryo UI" panose="020B0604030504040204" pitchFamily="50" charset="-128"/>
              </a:rPr>
              <a:t>結果レポート配信後、</a:t>
            </a:r>
            <a:endParaRPr kumimoji="1" lang="en-US" altLang="ja-JP" sz="2400" b="1" u="sng" dirty="0">
              <a:latin typeface="+mn-ea"/>
              <a:cs typeface="Meiryo UI" panose="020B0604030504040204" pitchFamily="50" charset="-128"/>
            </a:endParaRPr>
          </a:p>
          <a:p>
            <a:pPr>
              <a:spcBef>
                <a:spcPts val="600"/>
              </a:spcBef>
            </a:pPr>
            <a:r>
              <a:rPr kumimoji="1" lang="ja-JP" altLang="en-US" sz="2400" b="1" u="sng" dirty="0">
                <a:latin typeface="+mn-ea"/>
                <a:cs typeface="Meiryo UI" panose="020B0604030504040204" pitchFamily="50" charset="-128"/>
              </a:rPr>
              <a:t>窮々・悶々の方には必ず面談をご実施ください</a:t>
            </a:r>
            <a:endParaRPr lang="en-US" altLang="ja-JP" sz="1600" b="1" dirty="0">
              <a:latin typeface="+mn-ea"/>
              <a:cs typeface="Meiryo UI" panose="020B0604030504040204" pitchFamily="50" charset="-128"/>
            </a:endParaRPr>
          </a:p>
        </p:txBody>
      </p:sp>
      <p:sp>
        <p:nvSpPr>
          <p:cNvPr id="9" name="テキスト ボックス 8">
            <a:extLst>
              <a:ext uri="{FF2B5EF4-FFF2-40B4-BE49-F238E27FC236}">
                <a16:creationId xmlns:a16="http://schemas.microsoft.com/office/drawing/2014/main" id="{E4791282-9FEC-F6EA-3588-12EFB5EC5687}"/>
              </a:ext>
            </a:extLst>
          </p:cNvPr>
          <p:cNvSpPr txBox="1"/>
          <p:nvPr/>
        </p:nvSpPr>
        <p:spPr>
          <a:xfrm>
            <a:off x="3005744" y="5180815"/>
            <a:ext cx="6625769" cy="754053"/>
          </a:xfrm>
          <a:prstGeom prst="rect">
            <a:avLst/>
          </a:prstGeom>
          <a:noFill/>
        </p:spPr>
        <p:txBody>
          <a:bodyPr wrap="square" rtlCol="0">
            <a:spAutoFit/>
          </a:bodyPr>
          <a:lstStyle/>
          <a:p>
            <a:pPr>
              <a:spcBef>
                <a:spcPts val="600"/>
              </a:spcBef>
            </a:pPr>
            <a:r>
              <a:rPr kumimoji="1" lang="en-US" altLang="ja-JP" sz="2400" u="sng" spc="100" dirty="0">
                <a:latin typeface="+mn-ea"/>
                <a:cs typeface="Meiryo UI" panose="020B0604030504040204" pitchFamily="50" charset="-128"/>
              </a:rPr>
              <a:t>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 ～</a:t>
            </a:r>
            <a:r>
              <a:rPr kumimoji="1" lang="en-US" altLang="ja-JP" sz="2400" u="sng" spc="100" dirty="0">
                <a:latin typeface="+mn-ea"/>
                <a:cs typeface="Meiryo UI" panose="020B0604030504040204" pitchFamily="50" charset="-128"/>
              </a:rPr>
              <a:t> 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p>
          <a:p>
            <a:pPr>
              <a:spcBef>
                <a:spcPts val="600"/>
              </a:spcBef>
            </a:pPr>
            <a:r>
              <a:rPr lang="ja-JP" altLang="en-US" sz="1400" spc="70" dirty="0">
                <a:latin typeface="+mn-ea"/>
                <a:cs typeface="Meiryo UI" panose="020B0604030504040204" pitchFamily="50" charset="-128"/>
              </a:rPr>
              <a:t>●月●日に、回答依頼のメールを送信予定です。</a:t>
            </a:r>
            <a:endParaRPr lang="en-US" altLang="ja-JP" sz="1400" spc="70" dirty="0">
              <a:latin typeface="+mn-ea"/>
              <a:cs typeface="Meiryo UI" panose="020B0604030504040204" pitchFamily="50" charset="-128"/>
            </a:endParaRPr>
          </a:p>
        </p:txBody>
      </p:sp>
      <p:sp>
        <p:nvSpPr>
          <p:cNvPr id="7" name="正方形/長方形 6">
            <a:extLst>
              <a:ext uri="{FF2B5EF4-FFF2-40B4-BE49-F238E27FC236}">
                <a16:creationId xmlns:a16="http://schemas.microsoft.com/office/drawing/2014/main" id="{2E5C719A-C309-B9BD-B338-7117DBE68E65}"/>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46263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1266825" lvl="1" indent="-630238">
              <a:lnSpc>
                <a:spcPct val="150000"/>
              </a:lnSpc>
              <a:buClr>
                <a:schemeClr val="accent5"/>
              </a:buClr>
              <a:buFont typeface="+mj-lt"/>
              <a:buAutoNum type="arabicPeriod"/>
            </a:pPr>
            <a:r>
              <a:rPr lang="ja-JP" altLang="en-US" b="1" spc="160" dirty="0"/>
              <a:t>回答</a:t>
            </a:r>
            <a:endParaRPr lang="en-US" altLang="ja-JP" b="1" spc="160" dirty="0"/>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15267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～ログイン～</a:t>
            </a:r>
          </a:p>
        </p:txBody>
      </p:sp>
      <p:sp>
        <p:nvSpPr>
          <p:cNvPr id="6" name="テキスト ボックス 5">
            <a:extLst>
              <a:ext uri="{FF2B5EF4-FFF2-40B4-BE49-F238E27FC236}">
                <a16:creationId xmlns:a16="http://schemas.microsoft.com/office/drawing/2014/main" id="{4F0C8808-BFF9-98AF-6F57-07259377DDDB}"/>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endParaRPr kumimoji="1" lang="en-US" altLang="ja-JP" dirty="0"/>
          </a:p>
          <a:p>
            <a:pPr algn="ctr">
              <a:spcBef>
                <a:spcPts val="600"/>
              </a:spcBef>
            </a:pPr>
            <a:r>
              <a:rPr kumimoji="1" lang="ja-JP" altLang="en-US" dirty="0"/>
              <a:t>メールに</a:t>
            </a:r>
            <a:r>
              <a:rPr kumimoji="1" lang="en-US" altLang="ja-JP" dirty="0"/>
              <a:t>URL</a:t>
            </a:r>
            <a:r>
              <a:rPr kumimoji="1" lang="ja-JP" altLang="en-US" dirty="0"/>
              <a:t>・</a:t>
            </a:r>
            <a:r>
              <a:rPr kumimoji="1" lang="en-US" altLang="ja-JP" dirty="0"/>
              <a:t>ID</a:t>
            </a:r>
            <a:r>
              <a:rPr kumimoji="1" lang="ja-JP" altLang="en-US" dirty="0"/>
              <a:t>が記載されていますので、保管してください。</a:t>
            </a:r>
            <a:endParaRPr kumimoji="1" lang="en-US" altLang="ja-JP" dirty="0"/>
          </a:p>
          <a:p>
            <a:pPr algn="ctr">
              <a:spcBef>
                <a:spcPts val="600"/>
              </a:spcBef>
            </a:pPr>
            <a:r>
              <a:rPr kumimoji="1" lang="ja-JP" altLang="en-US" dirty="0"/>
              <a:t>スマートフォン・パソコンいずれからでも回答できます。</a:t>
            </a:r>
          </a:p>
        </p:txBody>
      </p:sp>
      <p:sp>
        <p:nvSpPr>
          <p:cNvPr id="7" name="正方形/長方形 6">
            <a:extLst>
              <a:ext uri="{FF2B5EF4-FFF2-40B4-BE49-F238E27FC236}">
                <a16:creationId xmlns:a16="http://schemas.microsoft.com/office/drawing/2014/main" id="{B5642BDE-DF58-2DEA-C6D7-714A40B6059B}"/>
              </a:ext>
            </a:extLst>
          </p:cNvPr>
          <p:cNvSpPr/>
          <p:nvPr/>
        </p:nvSpPr>
        <p:spPr>
          <a:xfrm>
            <a:off x="1091469" y="2084181"/>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このアンケート（インサイズ）は、皆様のマネジメント支援を目的としています。</a:t>
            </a:r>
          </a:p>
          <a:p>
            <a:endParaRPr kumimoji="1" lang="ja-JP" altLang="en-US" sz="1000" dirty="0">
              <a:solidFill>
                <a:schemeClr val="tx1"/>
              </a:solidFill>
            </a:endParaRPr>
          </a:p>
          <a:p>
            <a:r>
              <a:rPr kumimoji="1" lang="ja-JP" altLang="en-US" sz="1000" dirty="0">
                <a:solidFill>
                  <a:schemeClr val="tx1"/>
                </a:solidFill>
              </a:rPr>
              <a:t>上司の皆様にはメンバーの日常の仕事ぶりについて回答いただきます。</a:t>
            </a:r>
          </a:p>
          <a:p>
            <a:r>
              <a:rPr kumimoji="1" lang="ja-JP" altLang="en-US" sz="1000" dirty="0">
                <a:solidFill>
                  <a:schemeClr val="tx1"/>
                </a:solidFill>
              </a:rPr>
              <a:t>メンバーには、自身の心のコンディションについて回答してもらいます。</a:t>
            </a:r>
          </a:p>
          <a:p>
            <a:r>
              <a:rPr kumimoji="1" lang="ja-JP" altLang="en-US" sz="1000" dirty="0">
                <a:solidFill>
                  <a:schemeClr val="tx1"/>
                </a:solidFill>
              </a:rPr>
              <a:t>回答期間終了後、メンバーのコンディションやタイプに応じたマネジメントのヒントが配信されます。</a:t>
            </a:r>
          </a:p>
          <a:p>
            <a:r>
              <a:rPr kumimoji="1" lang="ja-JP" altLang="en-US" sz="1000" dirty="0">
                <a:solidFill>
                  <a:schemeClr val="tx1"/>
                </a:solidFill>
              </a:rPr>
              <a:t>人事からの支援の検討材料としても活用いたしますので、率直にご回答ください。</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上記の</a:t>
            </a:r>
            <a:r>
              <a:rPr kumimoji="1" lang="en-US" altLang="ja-JP" sz="1000" dirty="0">
                <a:solidFill>
                  <a:schemeClr val="tx1"/>
                </a:solidFill>
              </a:rPr>
              <a:t>URL</a:t>
            </a:r>
            <a:r>
              <a:rPr kumimoji="1" lang="ja-JP" altLang="en-US" sz="1000" dirty="0">
                <a:solidFill>
                  <a:schemeClr val="tx1"/>
                </a:solidFill>
              </a:rPr>
              <a:t>が期限切れになった場合は、以下の</a:t>
            </a:r>
            <a:r>
              <a:rPr kumimoji="1" lang="en-US" altLang="ja-JP" sz="1000" dirty="0">
                <a:solidFill>
                  <a:schemeClr val="tx1"/>
                </a:solidFill>
              </a:rPr>
              <a:t>URL</a:t>
            </a:r>
            <a:r>
              <a:rPr kumimoji="1" lang="ja-JP" altLang="en-US" sz="1000" dirty="0">
                <a:solidFill>
                  <a:schemeClr val="tx1"/>
                </a:solidFill>
              </a:rPr>
              <a:t>からログイン画面にアクセスして、</a:t>
            </a:r>
          </a:p>
          <a:p>
            <a:r>
              <a:rPr kumimoji="1" lang="ja-JP" altLang="en-US" sz="1000" dirty="0">
                <a:solidFill>
                  <a:schemeClr val="tx1"/>
                </a:solidFill>
              </a:rPr>
              <a:t>「パスワードがわからない方はこちら」からパスワードリセットを行ってください。　</a:t>
            </a:r>
          </a:p>
          <a:p>
            <a:r>
              <a:rPr kumimoji="1" lang="ja-JP" altLang="en-US" sz="1000" dirty="0">
                <a:solidFill>
                  <a:schemeClr val="tx1"/>
                </a:solidFill>
              </a:rPr>
              <a:t>ログイン</a:t>
            </a:r>
            <a:r>
              <a:rPr kumimoji="1" lang="en-US" altLang="ja-JP" sz="1000" dirty="0">
                <a:solidFill>
                  <a:schemeClr val="tx1"/>
                </a:solidFill>
              </a:rPr>
              <a:t>URL</a:t>
            </a:r>
            <a:r>
              <a:rPr kumimoji="1" lang="ja-JP" altLang="en-US" sz="1000" dirty="0">
                <a:solidFill>
                  <a:schemeClr val="tx1"/>
                </a:solidFill>
              </a:rPr>
              <a:t>： </a:t>
            </a:r>
            <a:r>
              <a:rPr kumimoji="1" lang="en-US" altLang="ja-JP" sz="1000" dirty="0">
                <a:solidFill>
                  <a:schemeClr val="tx1"/>
                </a:solidFill>
              </a:rPr>
              <a:t>https://recruit-insides.net/sign_in</a:t>
            </a:r>
          </a:p>
        </p:txBody>
      </p:sp>
      <p:sp>
        <p:nvSpPr>
          <p:cNvPr id="8" name="正方形/長方形 7">
            <a:extLst>
              <a:ext uri="{FF2B5EF4-FFF2-40B4-BE49-F238E27FC236}">
                <a16:creationId xmlns:a16="http://schemas.microsoft.com/office/drawing/2014/main" id="{DDFC9AEE-CDB0-04D5-323F-ED0AC4942C94}"/>
              </a:ext>
            </a:extLst>
          </p:cNvPr>
          <p:cNvSpPr/>
          <p:nvPr/>
        </p:nvSpPr>
        <p:spPr>
          <a:xfrm>
            <a:off x="1091469" y="4206309"/>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63A82BD-1F3F-A392-4C63-D1DA7BB33185}"/>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Tree>
    <p:extLst>
      <p:ext uri="{BB962C8B-B14F-4D97-AF65-F5344CB8AC3E}">
        <p14:creationId xmlns:p14="http://schemas.microsoft.com/office/powerpoint/2010/main" val="404095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～ログイン～</a:t>
            </a:r>
          </a:p>
        </p:txBody>
      </p:sp>
      <p:sp>
        <p:nvSpPr>
          <p:cNvPr id="2" name="テキスト ボックス 1">
            <a:extLst>
              <a:ext uri="{FF2B5EF4-FFF2-40B4-BE49-F238E27FC236}">
                <a16:creationId xmlns:a16="http://schemas.microsoft.com/office/drawing/2014/main" id="{5E88E921-6BA6-0653-811E-4C96F68E2222}"/>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b="1" dirty="0"/>
              <a:t>パスワードは通知されず、ご自身で設定</a:t>
            </a:r>
            <a:r>
              <a:rPr kumimoji="1" lang="ja-JP" altLang="en-US" dirty="0"/>
              <a:t>していただきます。</a:t>
            </a:r>
            <a:endParaRPr kumimoji="1" lang="en-US" altLang="ja-JP" dirty="0"/>
          </a:p>
          <a:p>
            <a:pPr algn="ctr">
              <a:spcBef>
                <a:spcPts val="600"/>
              </a:spcBef>
            </a:pPr>
            <a:r>
              <a:rPr kumimoji="1" lang="ja-JP" altLang="en-US" dirty="0"/>
              <a:t>メールに記載された</a:t>
            </a:r>
            <a:r>
              <a:rPr kumimoji="1" lang="en-US" altLang="ja-JP" dirty="0"/>
              <a:t>URL</a:t>
            </a:r>
            <a:r>
              <a:rPr kumimoji="1" lang="ja-JP" altLang="en-US" dirty="0"/>
              <a:t>をクリックすると、パスワード設定画面が開きます。</a:t>
            </a:r>
          </a:p>
          <a:p>
            <a:pPr algn="ctr">
              <a:spcBef>
                <a:spcPts val="600"/>
              </a:spcBef>
            </a:pPr>
            <a:r>
              <a:rPr kumimoji="1" lang="en-US" altLang="ja-JP" dirty="0"/>
              <a:t>2</a:t>
            </a:r>
            <a:r>
              <a:rPr kumimoji="1" lang="ja-JP" altLang="en-US" dirty="0"/>
              <a:t>回目以降にログインされる場合にはこのパスワードが必要になります。</a:t>
            </a:r>
          </a:p>
        </p:txBody>
      </p:sp>
      <p:pic>
        <p:nvPicPr>
          <p:cNvPr id="5" name="図 4">
            <a:extLst>
              <a:ext uri="{FF2B5EF4-FFF2-40B4-BE49-F238E27FC236}">
                <a16:creationId xmlns:a16="http://schemas.microsoft.com/office/drawing/2014/main" id="{A167EE41-B837-2BB5-4F09-6102B90C6B1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6237" y="2084181"/>
            <a:ext cx="7953525" cy="4220427"/>
          </a:xfrm>
          <a:prstGeom prst="rect">
            <a:avLst/>
          </a:prstGeom>
          <a:ln>
            <a:solidFill>
              <a:schemeClr val="tx1">
                <a:lumMod val="20000"/>
                <a:lumOff val="80000"/>
              </a:schemeClr>
            </a:solidFill>
          </a:ln>
        </p:spPr>
      </p:pic>
      <p:sp>
        <p:nvSpPr>
          <p:cNvPr id="6" name="正方形/長方形 5">
            <a:extLst>
              <a:ext uri="{FF2B5EF4-FFF2-40B4-BE49-F238E27FC236}">
                <a16:creationId xmlns:a16="http://schemas.microsoft.com/office/drawing/2014/main" id="{A4609972-BA7E-47F4-0744-2146EB904EDA}"/>
              </a:ext>
            </a:extLst>
          </p:cNvPr>
          <p:cNvSpPr/>
          <p:nvPr/>
        </p:nvSpPr>
        <p:spPr>
          <a:xfrm>
            <a:off x="5466116" y="3068243"/>
            <a:ext cx="3105562" cy="24050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032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～仕事の進め方のタイプに回答～</a:t>
            </a:r>
          </a:p>
        </p:txBody>
      </p:sp>
      <p:sp>
        <p:nvSpPr>
          <p:cNvPr id="3" name="テキスト ボックス 2">
            <a:extLst>
              <a:ext uri="{FF2B5EF4-FFF2-40B4-BE49-F238E27FC236}">
                <a16:creationId xmlns:a16="http://schemas.microsoft.com/office/drawing/2014/main" id="{E2CB985C-C773-567E-3349-D98E13BD6218}"/>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まず、仕事の進め方のタイプを登録するための質問（</a:t>
            </a:r>
            <a:r>
              <a:rPr kumimoji="1" lang="en-US" altLang="ja-JP" dirty="0"/>
              <a:t>6</a:t>
            </a:r>
            <a:r>
              <a:rPr kumimoji="1" lang="ja-JP" altLang="en-US" dirty="0"/>
              <a:t>項目）に回答いただきます。</a:t>
            </a:r>
            <a:br>
              <a:rPr kumimoji="1" lang="ja-JP" altLang="en-US" dirty="0"/>
            </a:br>
            <a:r>
              <a:rPr kumimoji="1" lang="ja-JP" altLang="en-US" dirty="0"/>
              <a:t>この質問は、初回ログイン時のみ表示され、</a:t>
            </a:r>
            <a:r>
              <a:rPr kumimoji="1" lang="en-US" altLang="ja-JP" dirty="0"/>
              <a:t>2</a:t>
            </a:r>
            <a:r>
              <a:rPr kumimoji="1" lang="ja-JP" altLang="en-US" dirty="0"/>
              <a:t>回目以降は回答する必要はありません。</a:t>
            </a:r>
          </a:p>
          <a:p>
            <a:pPr algn="ctr">
              <a:spcBef>
                <a:spcPts val="600"/>
              </a:spcBef>
            </a:pPr>
            <a:r>
              <a:rPr kumimoji="1" lang="en-US" altLang="ja-JP" dirty="0"/>
              <a:t>※</a:t>
            </a:r>
            <a:r>
              <a:rPr kumimoji="1" lang="ja-JP" altLang="en-US" b="1" dirty="0"/>
              <a:t>メンバーではなく、あなたご自身について回答</a:t>
            </a:r>
            <a:r>
              <a:rPr kumimoji="1" lang="ja-JP" altLang="en-US" dirty="0"/>
              <a:t>してください。</a:t>
            </a:r>
          </a:p>
        </p:txBody>
      </p:sp>
      <p:pic>
        <p:nvPicPr>
          <p:cNvPr id="1026" name="Picture 2">
            <a:extLst>
              <a:ext uri="{FF2B5EF4-FFF2-40B4-BE49-F238E27FC236}">
                <a16:creationId xmlns:a16="http://schemas.microsoft.com/office/drawing/2014/main" id="{12B6E337-7EDA-2225-C30E-8A5AD9FF1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55456" y="1910059"/>
            <a:ext cx="8395088" cy="4497354"/>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9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buClr>
              <a:buFont typeface="+mj-lt"/>
              <a:buAutoNum type="arabicPeriod"/>
            </a:pPr>
            <a:r>
              <a:rPr lang="ja-JP" altLang="en-US" b="1" spc="160" dirty="0"/>
              <a:t>インサイズ</a:t>
            </a:r>
            <a:r>
              <a:rPr kumimoji="1" lang="ja-JP" altLang="en-US" b="1" spc="160" dirty="0"/>
              <a:t>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～メンバーの期待到達度を回答～</a:t>
            </a:r>
          </a:p>
        </p:txBody>
      </p:sp>
      <p:pic>
        <p:nvPicPr>
          <p:cNvPr id="2050" name="Picture 2">
            <a:extLst>
              <a:ext uri="{FF2B5EF4-FFF2-40B4-BE49-F238E27FC236}">
                <a16:creationId xmlns:a16="http://schemas.microsoft.com/office/drawing/2014/main" id="{5C18B57A-0312-37FF-631C-5787F7625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13880" y="2084181"/>
            <a:ext cx="8478240" cy="4277148"/>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12BDE4A-955E-352A-BEC2-8E4CDA59F46B}"/>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dirty="0"/>
              <a:t>続いて、仕事ぶりに関する質問（１名あたり</a:t>
            </a:r>
            <a:r>
              <a:rPr kumimoji="1" lang="en-US" altLang="ja-JP" dirty="0"/>
              <a:t>1</a:t>
            </a:r>
            <a:r>
              <a:rPr kumimoji="1" lang="ja-JP" altLang="en-US" dirty="0"/>
              <a:t>問）にご回答ください。</a:t>
            </a:r>
            <a:endParaRPr kumimoji="1" lang="en-US" altLang="ja-JP" dirty="0"/>
          </a:p>
          <a:p>
            <a:pPr algn="ctr">
              <a:spcBef>
                <a:spcPts val="600"/>
              </a:spcBef>
            </a:pPr>
            <a:r>
              <a:rPr kumimoji="1" lang="ja-JP" altLang="en-US" dirty="0"/>
              <a:t>複数名メンバーがいる場合は、連続して回答画面が表示されます。</a:t>
            </a:r>
            <a:endParaRPr kumimoji="1" lang="en-US" altLang="ja-JP" dirty="0"/>
          </a:p>
          <a:p>
            <a:pPr algn="ctr">
              <a:spcBef>
                <a:spcPts val="600"/>
              </a:spcBef>
            </a:pPr>
            <a:r>
              <a:rPr kumimoji="1" lang="ja-JP" altLang="en-US" b="1" dirty="0"/>
              <a:t>左が低評価、右が高評価</a:t>
            </a:r>
            <a:r>
              <a:rPr kumimoji="1" lang="ja-JP" altLang="en-US" dirty="0"/>
              <a:t>です。お間違えないようご注意ください。</a:t>
            </a:r>
          </a:p>
        </p:txBody>
      </p:sp>
    </p:spTree>
    <p:extLst>
      <p:ext uri="{BB962C8B-B14F-4D97-AF65-F5344CB8AC3E}">
        <p14:creationId xmlns:p14="http://schemas.microsoft.com/office/powerpoint/2010/main" val="62071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～完了～</a:t>
            </a:r>
          </a:p>
        </p:txBody>
      </p:sp>
      <p:sp>
        <p:nvSpPr>
          <p:cNvPr id="2" name="テキスト ボックス 1">
            <a:extLst>
              <a:ext uri="{FF2B5EF4-FFF2-40B4-BE49-F238E27FC236}">
                <a16:creationId xmlns:a16="http://schemas.microsoft.com/office/drawing/2014/main" id="{4030AE88-3083-ADB5-8E0F-BD4EC9E45E77}"/>
              </a:ext>
            </a:extLst>
          </p:cNvPr>
          <p:cNvSpPr txBox="1"/>
          <p:nvPr/>
        </p:nvSpPr>
        <p:spPr>
          <a:xfrm>
            <a:off x="272456" y="844000"/>
            <a:ext cx="9361088" cy="369332"/>
          </a:xfrm>
          <a:prstGeom prst="rect">
            <a:avLst/>
          </a:prstGeom>
          <a:noFill/>
        </p:spPr>
        <p:txBody>
          <a:bodyPr wrap="square" rtlCol="0">
            <a:spAutoFit/>
          </a:bodyPr>
          <a:lstStyle/>
          <a:p>
            <a:pPr algn="ctr">
              <a:spcBef>
                <a:spcPts val="600"/>
              </a:spcBef>
            </a:pPr>
            <a:r>
              <a:rPr kumimoji="1" lang="ja-JP" altLang="en-US" dirty="0"/>
              <a:t>こちらの画面が表示されたら回答完了です。ご協力ありがとうございました。</a:t>
            </a:r>
          </a:p>
        </p:txBody>
      </p:sp>
      <p:pic>
        <p:nvPicPr>
          <p:cNvPr id="3074" name="Picture 2">
            <a:extLst>
              <a:ext uri="{FF2B5EF4-FFF2-40B4-BE49-F238E27FC236}">
                <a16:creationId xmlns:a16="http://schemas.microsoft.com/office/drawing/2014/main" id="{8FEF7CDF-A045-8C28-12DD-BBE9D7CB2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5063" y="1302527"/>
            <a:ext cx="8755874" cy="5014662"/>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6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回答</a:t>
            </a:r>
            <a:endParaRPr lang="en-US" altLang="ja-JP" b="1" spc="160" dirty="0">
              <a:solidFill>
                <a:schemeClr val="tx1">
                  <a:lumMod val="20000"/>
                  <a:lumOff val="80000"/>
                </a:schemeClr>
              </a:solidFill>
            </a:endParaRPr>
          </a:p>
          <a:p>
            <a:pPr marL="1266825" lvl="1" indent="-630238">
              <a:lnSpc>
                <a:spcPct val="150000"/>
              </a:lnSpc>
              <a:buClr>
                <a:schemeClr val="accent5"/>
              </a:buClr>
              <a:buFont typeface="+mj-lt"/>
              <a:buAutoNum type="arabicPeriod"/>
            </a:pPr>
            <a:r>
              <a:rPr lang="ja-JP" altLang="en-US" b="1" spc="160" dirty="0"/>
              <a:t>結果閲覧～活用</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3299703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インサイズの基本的な活用ステップ</a:t>
            </a:r>
          </a:p>
        </p:txBody>
      </p:sp>
      <p:pic>
        <p:nvPicPr>
          <p:cNvPr id="18" name="図 17">
            <a:extLst>
              <a:ext uri="{FF2B5EF4-FFF2-40B4-BE49-F238E27FC236}">
                <a16:creationId xmlns:a16="http://schemas.microsoft.com/office/drawing/2014/main" id="{911B5B51-B30D-CF48-82CB-46A22A0DBB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814" y="3778110"/>
            <a:ext cx="2296826" cy="1722620"/>
          </a:xfrm>
          <a:prstGeom prst="rect">
            <a:avLst/>
          </a:prstGeom>
        </p:spPr>
      </p:pic>
      <p:pic>
        <p:nvPicPr>
          <p:cNvPr id="13" name="図 12">
            <a:extLst>
              <a:ext uri="{FF2B5EF4-FFF2-40B4-BE49-F238E27FC236}">
                <a16:creationId xmlns:a16="http://schemas.microsoft.com/office/drawing/2014/main" id="{559BB93B-1FE5-1D53-4645-8A6C37099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889" y="3727791"/>
            <a:ext cx="2431011" cy="1823258"/>
          </a:xfrm>
          <a:prstGeom prst="rect">
            <a:avLst/>
          </a:prstGeom>
        </p:spPr>
      </p:pic>
      <p:pic>
        <p:nvPicPr>
          <p:cNvPr id="9" name="図 8">
            <a:extLst>
              <a:ext uri="{FF2B5EF4-FFF2-40B4-BE49-F238E27FC236}">
                <a16:creationId xmlns:a16="http://schemas.microsoft.com/office/drawing/2014/main" id="{078EABA5-5398-8837-D854-CB636956DAB3}"/>
              </a:ext>
            </a:extLst>
          </p:cNvPr>
          <p:cNvPicPr>
            <a:picLocks noChangeAspect="1"/>
          </p:cNvPicPr>
          <p:nvPr/>
        </p:nvPicPr>
        <p:blipFill rotWithShape="1">
          <a:blip r:embed="rId5">
            <a:extLst>
              <a:ext uri="{28A0092B-C50C-407E-A947-70E740481C1C}">
                <a14:useLocalDpi xmlns:a14="http://schemas.microsoft.com/office/drawing/2010/main" val="0"/>
              </a:ext>
            </a:extLst>
          </a:blip>
          <a:srcRect b="-5223"/>
          <a:stretch/>
        </p:blipFill>
        <p:spPr>
          <a:xfrm flipH="1">
            <a:off x="6969197" y="3910815"/>
            <a:ext cx="2084724" cy="1457210"/>
          </a:xfrm>
          <a:prstGeom prst="rect">
            <a:avLst/>
          </a:prstGeom>
        </p:spPr>
      </p:pic>
      <p:sp>
        <p:nvSpPr>
          <p:cNvPr id="22" name="テキスト ボックス 21">
            <a:extLst>
              <a:ext uri="{FF2B5EF4-FFF2-40B4-BE49-F238E27FC236}">
                <a16:creationId xmlns:a16="http://schemas.microsoft.com/office/drawing/2014/main" id="{DF9F3092-1D27-9297-AFD2-F61A92660B9A}"/>
              </a:ext>
            </a:extLst>
          </p:cNvPr>
          <p:cNvSpPr txBox="1"/>
          <p:nvPr/>
        </p:nvSpPr>
        <p:spPr>
          <a:xfrm>
            <a:off x="654388" y="932877"/>
            <a:ext cx="8597225" cy="800219"/>
          </a:xfrm>
          <a:prstGeom prst="rect">
            <a:avLst/>
          </a:prstGeom>
          <a:noFill/>
        </p:spPr>
        <p:txBody>
          <a:bodyPr wrap="none" rtlCol="0">
            <a:spAutoFit/>
          </a:bodyPr>
          <a:lstStyle/>
          <a:p>
            <a:pPr algn="ctr">
              <a:spcBef>
                <a:spcPts val="600"/>
              </a:spcBef>
            </a:pPr>
            <a:r>
              <a:rPr kumimoji="1" lang="ja-JP" altLang="en-US" dirty="0"/>
              <a:t>インサイズの結果が出たら、</a:t>
            </a:r>
            <a:br>
              <a:rPr kumimoji="1" lang="en-US" altLang="ja-JP" dirty="0"/>
            </a:br>
            <a:r>
              <a:rPr kumimoji="1" lang="ja-JP" altLang="en-US" sz="2800" b="1" dirty="0">
                <a:solidFill>
                  <a:schemeClr val="accent5"/>
                </a:solidFill>
              </a:rPr>
              <a:t>結果のご確認＆タイムリーなフォロー</a:t>
            </a:r>
            <a:r>
              <a:rPr kumimoji="1" lang="ja-JP" altLang="en-US" dirty="0"/>
              <a:t>をお願いいたします。</a:t>
            </a:r>
          </a:p>
        </p:txBody>
      </p:sp>
      <p:sp>
        <p:nvSpPr>
          <p:cNvPr id="23" name="矢印: 五方向 22">
            <a:extLst>
              <a:ext uri="{FF2B5EF4-FFF2-40B4-BE49-F238E27FC236}">
                <a16:creationId xmlns:a16="http://schemas.microsoft.com/office/drawing/2014/main" id="{364D4029-0901-920A-5E3E-2AE1CBE740C1}"/>
              </a:ext>
            </a:extLst>
          </p:cNvPr>
          <p:cNvSpPr/>
          <p:nvPr/>
        </p:nvSpPr>
        <p:spPr>
          <a:xfrm>
            <a:off x="6039393" y="2505816"/>
            <a:ext cx="3600000" cy="1011087"/>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en-US" altLang="ja-JP" b="1" dirty="0">
                <a:solidFill>
                  <a:schemeClr val="bg2"/>
                </a:solidFill>
                <a:latin typeface="+mn-ea"/>
              </a:rPr>
              <a:t>1</a:t>
            </a:r>
            <a:r>
              <a:rPr lang="ja-JP" altLang="en-US" b="1" dirty="0">
                <a:solidFill>
                  <a:schemeClr val="bg2"/>
                </a:solidFill>
                <a:latin typeface="+mn-ea"/>
              </a:rPr>
              <a:t>対</a:t>
            </a:r>
            <a:r>
              <a:rPr lang="en-US" altLang="ja-JP" b="1" dirty="0">
                <a:solidFill>
                  <a:schemeClr val="bg2"/>
                </a:solidFill>
                <a:latin typeface="+mn-ea"/>
              </a:rPr>
              <a:t>1</a:t>
            </a:r>
            <a:r>
              <a:rPr lang="ja-JP" altLang="en-US" b="1" dirty="0">
                <a:solidFill>
                  <a:schemeClr val="bg2"/>
                </a:solidFill>
                <a:latin typeface="+mn-ea"/>
              </a:rPr>
              <a:t>で結果をもとに</a:t>
            </a:r>
            <a:br>
              <a:rPr lang="en-US" altLang="ja-JP" b="1" dirty="0">
                <a:solidFill>
                  <a:schemeClr val="bg2"/>
                </a:solidFill>
                <a:latin typeface="+mn-ea"/>
              </a:rPr>
            </a:br>
            <a:r>
              <a:rPr lang="ja-JP" altLang="en-US" b="1" dirty="0">
                <a:solidFill>
                  <a:schemeClr val="bg2"/>
                </a:solidFill>
                <a:latin typeface="+mn-ea"/>
              </a:rPr>
              <a:t>メンバーと対話</a:t>
            </a:r>
            <a:endParaRPr lang="en-US" altLang="ja-JP" b="1" dirty="0">
              <a:solidFill>
                <a:schemeClr val="bg2"/>
              </a:solidFill>
              <a:latin typeface="+mn-ea"/>
            </a:endParaRPr>
          </a:p>
        </p:txBody>
      </p:sp>
      <p:sp>
        <p:nvSpPr>
          <p:cNvPr id="24" name="矢印: 五方向 23">
            <a:extLst>
              <a:ext uri="{FF2B5EF4-FFF2-40B4-BE49-F238E27FC236}">
                <a16:creationId xmlns:a16="http://schemas.microsoft.com/office/drawing/2014/main" id="{E6B8F0B7-140D-4725-F3BE-A9E3084E70F7}"/>
              </a:ext>
            </a:extLst>
          </p:cNvPr>
          <p:cNvSpPr/>
          <p:nvPr/>
        </p:nvSpPr>
        <p:spPr>
          <a:xfrm>
            <a:off x="3333000" y="2505816"/>
            <a:ext cx="3048065" cy="1011091"/>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メンバーに声掛け</a:t>
            </a:r>
            <a:endParaRPr lang="en-US" altLang="ja-JP" dirty="0">
              <a:solidFill>
                <a:schemeClr val="bg2"/>
              </a:solidFill>
              <a:latin typeface="+mn-ea"/>
            </a:endParaRPr>
          </a:p>
        </p:txBody>
      </p:sp>
      <p:sp>
        <p:nvSpPr>
          <p:cNvPr id="25" name="矢印: 五方向 24">
            <a:extLst>
              <a:ext uri="{FF2B5EF4-FFF2-40B4-BE49-F238E27FC236}">
                <a16:creationId xmlns:a16="http://schemas.microsoft.com/office/drawing/2014/main" id="{248132D7-EC64-EC2E-1B2A-E02C0A8741B8}"/>
              </a:ext>
            </a:extLst>
          </p:cNvPr>
          <p:cNvSpPr/>
          <p:nvPr/>
        </p:nvSpPr>
        <p:spPr>
          <a:xfrm>
            <a:off x="324000" y="2505812"/>
            <a:ext cx="3280973" cy="1011092"/>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solidFill>
                <a:latin typeface="+mn-ea"/>
              </a:rPr>
              <a:t>すぐに結果を確認</a:t>
            </a:r>
            <a:endParaRPr lang="en-US" altLang="ja-JP" b="1" dirty="0">
              <a:solidFill>
                <a:schemeClr val="bg2"/>
              </a:solidFill>
              <a:latin typeface="+mn-ea"/>
            </a:endParaRPr>
          </a:p>
        </p:txBody>
      </p:sp>
      <p:sp>
        <p:nvSpPr>
          <p:cNvPr id="26" name="正方形/長方形 25">
            <a:extLst>
              <a:ext uri="{FF2B5EF4-FFF2-40B4-BE49-F238E27FC236}">
                <a16:creationId xmlns:a16="http://schemas.microsoft.com/office/drawing/2014/main" id="{3811D531-211B-EDCA-1A12-6723C3682860}"/>
              </a:ext>
            </a:extLst>
          </p:cNvPr>
          <p:cNvSpPr/>
          <p:nvPr/>
        </p:nvSpPr>
        <p:spPr>
          <a:xfrm>
            <a:off x="3371143" y="204414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27" name="正方形/長方形 26">
            <a:extLst>
              <a:ext uri="{FF2B5EF4-FFF2-40B4-BE49-F238E27FC236}">
                <a16:creationId xmlns:a16="http://schemas.microsoft.com/office/drawing/2014/main" id="{B99869F0-75F8-31F7-15F7-B9162590F4E5}"/>
              </a:ext>
            </a:extLst>
          </p:cNvPr>
          <p:cNvSpPr/>
          <p:nvPr/>
        </p:nvSpPr>
        <p:spPr>
          <a:xfrm>
            <a:off x="313875" y="204542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28" name="正方形/長方形 27">
            <a:extLst>
              <a:ext uri="{FF2B5EF4-FFF2-40B4-BE49-F238E27FC236}">
                <a16:creationId xmlns:a16="http://schemas.microsoft.com/office/drawing/2014/main" id="{D59995EE-4F36-097D-F6F7-BF69770F74B2}"/>
              </a:ext>
            </a:extLst>
          </p:cNvPr>
          <p:cNvSpPr/>
          <p:nvPr/>
        </p:nvSpPr>
        <p:spPr>
          <a:xfrm>
            <a:off x="6182604" y="204414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spTree>
    <p:extLst>
      <p:ext uri="{BB962C8B-B14F-4D97-AF65-F5344CB8AC3E}">
        <p14:creationId xmlns:p14="http://schemas.microsoft.com/office/powerpoint/2010/main" val="113159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タイムリーな対話が必要な理由</a:t>
            </a:r>
          </a:p>
        </p:txBody>
      </p:sp>
      <p:sp>
        <p:nvSpPr>
          <p:cNvPr id="22" name="テキスト ボックス 21">
            <a:extLst>
              <a:ext uri="{FF2B5EF4-FFF2-40B4-BE49-F238E27FC236}">
                <a16:creationId xmlns:a16="http://schemas.microsoft.com/office/drawing/2014/main" id="{DF9F3092-1D27-9297-AFD2-F61A92660B9A}"/>
              </a:ext>
            </a:extLst>
          </p:cNvPr>
          <p:cNvSpPr txBox="1"/>
          <p:nvPr/>
        </p:nvSpPr>
        <p:spPr>
          <a:xfrm>
            <a:off x="821105" y="833273"/>
            <a:ext cx="8263801" cy="1277273"/>
          </a:xfrm>
          <a:prstGeom prst="rect">
            <a:avLst/>
          </a:prstGeom>
          <a:noFill/>
        </p:spPr>
        <p:txBody>
          <a:bodyPr wrap="none" rtlCol="0">
            <a:spAutoFit/>
          </a:bodyPr>
          <a:lstStyle/>
          <a:p>
            <a:pPr algn="ctr">
              <a:spcBef>
                <a:spcPts val="600"/>
              </a:spcBef>
            </a:pPr>
            <a:r>
              <a:rPr kumimoji="1" lang="ja-JP" altLang="en-US" dirty="0"/>
              <a:t>タイムリーな声掛けにより、「</a:t>
            </a:r>
            <a:r>
              <a:rPr kumimoji="1" lang="ja-JP" altLang="en-US" b="1" dirty="0"/>
              <a:t>気にかけてもらえている</a:t>
            </a:r>
            <a:r>
              <a:rPr kumimoji="1" lang="ja-JP" altLang="en-US" dirty="0"/>
              <a:t>」ことが伝わります。</a:t>
            </a:r>
            <a:br>
              <a:rPr kumimoji="1" lang="en-US" altLang="ja-JP" dirty="0"/>
            </a:br>
            <a:r>
              <a:rPr kumimoji="1" lang="ja-JP" altLang="en-US" dirty="0"/>
              <a:t>その後の改善率が</a:t>
            </a:r>
            <a:r>
              <a:rPr kumimoji="1" lang="en-US" altLang="ja-JP" dirty="0"/>
              <a:t>40%</a:t>
            </a:r>
            <a:r>
              <a:rPr kumimoji="1" lang="ja-JP" altLang="en-US" dirty="0"/>
              <a:t>以上も変わった他社例もあるそうです。</a:t>
            </a:r>
            <a:endParaRPr kumimoji="1" lang="en-US" altLang="ja-JP" dirty="0"/>
          </a:p>
          <a:p>
            <a:pPr algn="ctr">
              <a:spcBef>
                <a:spcPts val="600"/>
              </a:spcBef>
            </a:pPr>
            <a:r>
              <a:rPr kumimoji="1" lang="ja-JP" altLang="en-US" dirty="0"/>
              <a:t>対話により、メンバーへの見立てと現実をすり合わせることで、</a:t>
            </a:r>
            <a:br>
              <a:rPr kumimoji="1" lang="en-US" altLang="ja-JP" dirty="0"/>
            </a:br>
            <a:r>
              <a:rPr kumimoji="1" lang="ja-JP" altLang="en-US" dirty="0"/>
              <a:t>「</a:t>
            </a:r>
            <a:r>
              <a:rPr kumimoji="1" lang="ja-JP" altLang="en-US" b="1" dirty="0"/>
              <a:t>わかってもらえている</a:t>
            </a:r>
            <a:r>
              <a:rPr kumimoji="1" lang="ja-JP" altLang="en-US" dirty="0"/>
              <a:t>」という安心感の醸成・負担感の解消に繋がります。</a:t>
            </a:r>
            <a:endParaRPr kumimoji="1" lang="en-US" altLang="ja-JP" dirty="0"/>
          </a:p>
        </p:txBody>
      </p:sp>
      <p:pic>
        <p:nvPicPr>
          <p:cNvPr id="2" name="図 1">
            <a:extLst>
              <a:ext uri="{FF2B5EF4-FFF2-40B4-BE49-F238E27FC236}">
                <a16:creationId xmlns:a16="http://schemas.microsoft.com/office/drawing/2014/main" id="{63E01251-5A83-EE4C-EA6B-015908CF1C42}"/>
              </a:ext>
            </a:extLst>
          </p:cNvPr>
          <p:cNvPicPr>
            <a:picLocks noChangeAspect="1"/>
          </p:cNvPicPr>
          <p:nvPr/>
        </p:nvPicPr>
        <p:blipFill rotWithShape="1">
          <a:blip r:embed="rId3">
            <a:extLst>
              <a:ext uri="{28A0092B-C50C-407E-A947-70E740481C1C}">
                <a14:useLocalDpi xmlns:a14="http://schemas.microsoft.com/office/drawing/2010/main" val="0"/>
              </a:ext>
            </a:extLst>
          </a:blip>
          <a:srcRect b="-5223"/>
          <a:stretch/>
        </p:blipFill>
        <p:spPr>
          <a:xfrm flipH="1">
            <a:off x="1147297" y="4542852"/>
            <a:ext cx="2589244" cy="1809867"/>
          </a:xfrm>
          <a:prstGeom prst="rect">
            <a:avLst/>
          </a:prstGeom>
        </p:spPr>
      </p:pic>
      <p:sp>
        <p:nvSpPr>
          <p:cNvPr id="3" name="四角形: 角を丸くする 2">
            <a:extLst>
              <a:ext uri="{FF2B5EF4-FFF2-40B4-BE49-F238E27FC236}">
                <a16:creationId xmlns:a16="http://schemas.microsoft.com/office/drawing/2014/main" id="{2C00B632-E82D-5225-7916-A58B81F569F7}"/>
              </a:ext>
            </a:extLst>
          </p:cNvPr>
          <p:cNvSpPr/>
          <p:nvPr/>
        </p:nvSpPr>
        <p:spPr>
          <a:xfrm>
            <a:off x="388128" y="2223065"/>
            <a:ext cx="4302284" cy="350401"/>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
        <p:nvSpPr>
          <p:cNvPr id="5" name="吹き出し: 角を丸めた四角形 4">
            <a:extLst>
              <a:ext uri="{FF2B5EF4-FFF2-40B4-BE49-F238E27FC236}">
                <a16:creationId xmlns:a16="http://schemas.microsoft.com/office/drawing/2014/main" id="{E356D76A-00F8-8605-E1C0-932FC3B2AFF3}"/>
              </a:ext>
            </a:extLst>
          </p:cNvPr>
          <p:cNvSpPr/>
          <p:nvPr/>
        </p:nvSpPr>
        <p:spPr>
          <a:xfrm>
            <a:off x="388127"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◯◯が一番負担になっていると思っているんだけど、実際はどう？</a:t>
            </a:r>
            <a:endParaRPr kumimoji="1" lang="en-US" altLang="ja-JP" sz="1100" b="1" dirty="0">
              <a:solidFill>
                <a:schemeClr val="tx1"/>
              </a:solidFill>
            </a:endParaRPr>
          </a:p>
        </p:txBody>
      </p:sp>
      <p:sp>
        <p:nvSpPr>
          <p:cNvPr id="7" name="吹き出し: 角を丸めた四角形 6">
            <a:extLst>
              <a:ext uri="{FF2B5EF4-FFF2-40B4-BE49-F238E27FC236}">
                <a16:creationId xmlns:a16="http://schemas.microsoft.com/office/drawing/2014/main" id="{99F6D9D7-4A06-1EE0-8AB1-0ADDFF8993DA}"/>
              </a:ext>
            </a:extLst>
          </p:cNvPr>
          <p:cNvSpPr/>
          <p:nvPr/>
        </p:nvSpPr>
        <p:spPr>
          <a:xfrm>
            <a:off x="2569810"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まさにそうです！</a:t>
            </a:r>
            <a:endParaRPr kumimoji="1" lang="en-US" altLang="ja-JP" sz="1100" b="1" dirty="0">
              <a:solidFill>
                <a:schemeClr val="tx1"/>
              </a:solidFill>
            </a:endParaRPr>
          </a:p>
          <a:p>
            <a:pPr algn="ctr"/>
            <a:r>
              <a:rPr kumimoji="1" lang="ja-JP" altLang="en-US" sz="1100" b="1" dirty="0">
                <a:solidFill>
                  <a:schemeClr val="tx1"/>
                </a:solidFill>
              </a:rPr>
              <a:t>他にも</a:t>
            </a:r>
            <a:r>
              <a:rPr kumimoji="1" lang="en-US" altLang="ja-JP" sz="1100" b="1" dirty="0">
                <a:solidFill>
                  <a:schemeClr val="tx1"/>
                </a:solidFill>
              </a:rPr>
              <a:t>…</a:t>
            </a:r>
          </a:p>
          <a:p>
            <a:pPr algn="ctr"/>
            <a:r>
              <a:rPr kumimoji="1" lang="ja-JP" altLang="en-US" sz="1100" b="1" dirty="0">
                <a:solidFill>
                  <a:schemeClr val="tx1"/>
                </a:solidFill>
              </a:rPr>
              <a:t>（わかってくれていたんだ</a:t>
            </a:r>
            <a:r>
              <a:rPr kumimoji="1" lang="en-US" altLang="ja-JP" sz="1100" b="1" dirty="0">
                <a:solidFill>
                  <a:schemeClr val="tx1"/>
                </a:solidFill>
              </a:rPr>
              <a:t>…</a:t>
            </a:r>
            <a:r>
              <a:rPr kumimoji="1" lang="ja-JP" altLang="en-US" sz="1100" b="1" dirty="0">
                <a:solidFill>
                  <a:schemeClr val="tx1"/>
                </a:solidFill>
              </a:rPr>
              <a:t>業務は減らせないけど、なんとか頑張ろう）</a:t>
            </a:r>
            <a:endParaRPr kumimoji="1" lang="en-US" altLang="ja-JP" sz="1100" b="1" dirty="0">
              <a:solidFill>
                <a:schemeClr val="tx1"/>
              </a:solidFill>
            </a:endParaRPr>
          </a:p>
        </p:txBody>
      </p:sp>
      <p:grpSp>
        <p:nvGrpSpPr>
          <p:cNvPr id="11" name="グループ化 10">
            <a:extLst>
              <a:ext uri="{FF2B5EF4-FFF2-40B4-BE49-F238E27FC236}">
                <a16:creationId xmlns:a16="http://schemas.microsoft.com/office/drawing/2014/main" id="{5166F3F2-D36F-2CB9-EA7B-1E9A213327F0}"/>
              </a:ext>
            </a:extLst>
          </p:cNvPr>
          <p:cNvGrpSpPr/>
          <p:nvPr/>
        </p:nvGrpSpPr>
        <p:grpSpPr>
          <a:xfrm>
            <a:off x="7584914" y="4662578"/>
            <a:ext cx="2097683" cy="1597399"/>
            <a:chOff x="7348091" y="4664098"/>
            <a:chExt cx="2097683" cy="1597399"/>
          </a:xfrm>
        </p:grpSpPr>
        <p:pic>
          <p:nvPicPr>
            <p:cNvPr id="8" name="図 7">
              <a:extLst>
                <a:ext uri="{FF2B5EF4-FFF2-40B4-BE49-F238E27FC236}">
                  <a16:creationId xmlns:a16="http://schemas.microsoft.com/office/drawing/2014/main" id="{1AE71546-90F8-00F4-C7F8-9D8F85C51DE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
            <a:stretch/>
          </p:blipFill>
          <p:spPr>
            <a:xfrm>
              <a:off x="7348091" y="4664098"/>
              <a:ext cx="2097683" cy="1597399"/>
            </a:xfrm>
            <a:prstGeom prst="rect">
              <a:avLst/>
            </a:prstGeom>
          </p:spPr>
        </p:pic>
        <p:sp>
          <p:nvSpPr>
            <p:cNvPr id="10" name="正方形/長方形 9">
              <a:extLst>
                <a:ext uri="{FF2B5EF4-FFF2-40B4-BE49-F238E27FC236}">
                  <a16:creationId xmlns:a16="http://schemas.microsoft.com/office/drawing/2014/main" id="{D39F3242-1526-72FD-FB6E-D55AAD30AE4C}"/>
                </a:ext>
              </a:extLst>
            </p:cNvPr>
            <p:cNvSpPr/>
            <p:nvPr/>
          </p:nvSpPr>
          <p:spPr>
            <a:xfrm>
              <a:off x="7348091" y="5118009"/>
              <a:ext cx="401285" cy="30918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4BB570AC-4FBA-2D8B-FBBD-D27F2D1324AC}"/>
              </a:ext>
            </a:extLst>
          </p:cNvPr>
          <p:cNvGrpSpPr/>
          <p:nvPr/>
        </p:nvGrpSpPr>
        <p:grpSpPr>
          <a:xfrm>
            <a:off x="5997789" y="3750486"/>
            <a:ext cx="1375762" cy="1860904"/>
            <a:chOff x="5997789" y="3750486"/>
            <a:chExt cx="1264784" cy="1710791"/>
          </a:xfrm>
        </p:grpSpPr>
        <p:pic>
          <p:nvPicPr>
            <p:cNvPr id="12" name="図 11">
              <a:extLst>
                <a:ext uri="{FF2B5EF4-FFF2-40B4-BE49-F238E27FC236}">
                  <a16:creationId xmlns:a16="http://schemas.microsoft.com/office/drawing/2014/main" id="{096F1BE9-618D-BD59-FC70-CCEA11ACBC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flipH="1">
              <a:off x="5997789" y="3750486"/>
              <a:ext cx="1205578" cy="1710791"/>
            </a:xfrm>
            <a:prstGeom prst="rect">
              <a:avLst/>
            </a:prstGeom>
          </p:spPr>
        </p:pic>
        <p:sp>
          <p:nvSpPr>
            <p:cNvPr id="14" name="正方形/長方形 13">
              <a:extLst>
                <a:ext uri="{FF2B5EF4-FFF2-40B4-BE49-F238E27FC236}">
                  <a16:creationId xmlns:a16="http://schemas.microsoft.com/office/drawing/2014/main" id="{CD5C35BF-B6EB-33C3-ED9E-47BBDD1C3CD8}"/>
                </a:ext>
              </a:extLst>
            </p:cNvPr>
            <p:cNvSpPr/>
            <p:nvPr/>
          </p:nvSpPr>
          <p:spPr>
            <a:xfrm>
              <a:off x="7078377" y="4795666"/>
              <a:ext cx="184196" cy="57890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633EE8AA-5ADC-DF8D-74E3-0E88723BE806}"/>
              </a:ext>
            </a:extLst>
          </p:cNvPr>
          <p:cNvSpPr/>
          <p:nvPr/>
        </p:nvSpPr>
        <p:spPr>
          <a:xfrm>
            <a:off x="5302205" y="2223065"/>
            <a:ext cx="4302284" cy="350401"/>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grpSp>
        <p:nvGrpSpPr>
          <p:cNvPr id="31" name="グループ化 30">
            <a:extLst>
              <a:ext uri="{FF2B5EF4-FFF2-40B4-BE49-F238E27FC236}">
                <a16:creationId xmlns:a16="http://schemas.microsoft.com/office/drawing/2014/main" id="{08620ACB-2FB8-0BD0-8A89-4F867371D64D}"/>
              </a:ext>
            </a:extLst>
          </p:cNvPr>
          <p:cNvGrpSpPr/>
          <p:nvPr/>
        </p:nvGrpSpPr>
        <p:grpSpPr>
          <a:xfrm>
            <a:off x="5578594" y="3233074"/>
            <a:ext cx="1716112" cy="1385683"/>
            <a:chOff x="5657439" y="2808984"/>
            <a:chExt cx="1716112" cy="1385683"/>
          </a:xfrm>
        </p:grpSpPr>
        <p:sp>
          <p:nvSpPr>
            <p:cNvPr id="19" name="四角形: 角を丸くする 18">
              <a:extLst>
                <a:ext uri="{FF2B5EF4-FFF2-40B4-BE49-F238E27FC236}">
                  <a16:creationId xmlns:a16="http://schemas.microsoft.com/office/drawing/2014/main" id="{2F43A561-0EE9-9B03-07BE-330EBD633B51}"/>
                </a:ext>
              </a:extLst>
            </p:cNvPr>
            <p:cNvSpPr/>
            <p:nvPr/>
          </p:nvSpPr>
          <p:spPr>
            <a:xfrm>
              <a:off x="5657439" y="2808984"/>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大変そうだけど、</a:t>
              </a:r>
              <a:br>
                <a:rPr kumimoji="1" lang="en-US" altLang="ja-JP" sz="1100" b="1" dirty="0">
                  <a:solidFill>
                    <a:schemeClr val="tx1"/>
                  </a:solidFill>
                </a:rPr>
              </a:br>
              <a:r>
                <a:rPr kumimoji="1" lang="ja-JP" altLang="en-US" sz="1100" b="1" dirty="0">
                  <a:solidFill>
                    <a:schemeClr val="tx1"/>
                  </a:solidFill>
                </a:rPr>
                <a:t>今忙しいのは</a:t>
              </a:r>
              <a:br>
                <a:rPr kumimoji="1" lang="en-US" altLang="ja-JP" sz="1100" b="1" dirty="0">
                  <a:solidFill>
                    <a:schemeClr val="tx1"/>
                  </a:solidFill>
                </a:rPr>
              </a:br>
              <a:r>
                <a:rPr kumimoji="1" lang="ja-JP" altLang="en-US" sz="1100" b="1" dirty="0">
                  <a:solidFill>
                    <a:schemeClr val="tx1"/>
                  </a:solidFill>
                </a:rPr>
                <a:t>しょうがないしな</a:t>
              </a:r>
              <a:r>
                <a:rPr kumimoji="1" lang="en-US" altLang="ja-JP" sz="1100" b="1" dirty="0">
                  <a:solidFill>
                    <a:schemeClr val="tx1"/>
                  </a:solidFill>
                </a:rPr>
                <a:t>…</a:t>
              </a:r>
            </a:p>
          </p:txBody>
        </p:sp>
        <p:sp>
          <p:nvSpPr>
            <p:cNvPr id="20" name="楕円 19">
              <a:extLst>
                <a:ext uri="{FF2B5EF4-FFF2-40B4-BE49-F238E27FC236}">
                  <a16:creationId xmlns:a16="http://schemas.microsoft.com/office/drawing/2014/main" id="{0FFE9FB4-2636-4CC1-A188-22F42EAD6129}"/>
                </a:ext>
              </a:extLst>
            </p:cNvPr>
            <p:cNvSpPr/>
            <p:nvPr/>
          </p:nvSpPr>
          <p:spPr>
            <a:xfrm>
              <a:off x="5997789" y="3792852"/>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0">
              <a:extLst>
                <a:ext uri="{FF2B5EF4-FFF2-40B4-BE49-F238E27FC236}">
                  <a16:creationId xmlns:a16="http://schemas.microsoft.com/office/drawing/2014/main" id="{C2ED1B84-87C4-4ACF-1CB6-F79DE65C7C3C}"/>
                </a:ext>
              </a:extLst>
            </p:cNvPr>
            <p:cNvSpPr/>
            <p:nvPr/>
          </p:nvSpPr>
          <p:spPr>
            <a:xfrm>
              <a:off x="6219462" y="3982838"/>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28">
              <a:extLst>
                <a:ext uri="{FF2B5EF4-FFF2-40B4-BE49-F238E27FC236}">
                  <a16:creationId xmlns:a16="http://schemas.microsoft.com/office/drawing/2014/main" id="{9F62CC8F-3AC6-CC79-AA1F-A10325980D10}"/>
                </a:ext>
              </a:extLst>
            </p:cNvPr>
            <p:cNvSpPr/>
            <p:nvPr/>
          </p:nvSpPr>
          <p:spPr>
            <a:xfrm>
              <a:off x="6463726" y="4077831"/>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0" name="四角形: 角を丸くする 29">
            <a:extLst>
              <a:ext uri="{FF2B5EF4-FFF2-40B4-BE49-F238E27FC236}">
                <a16:creationId xmlns:a16="http://schemas.microsoft.com/office/drawing/2014/main" id="{E7102E09-A689-5953-129A-6A93A9595E6F}"/>
              </a:ext>
            </a:extLst>
          </p:cNvPr>
          <p:cNvSpPr/>
          <p:nvPr/>
        </p:nvSpPr>
        <p:spPr>
          <a:xfrm>
            <a:off x="7743421" y="3264853"/>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誰も自分のことなんて</a:t>
            </a:r>
            <a:br>
              <a:rPr kumimoji="1" lang="en-US" altLang="ja-JP" sz="1100" b="1" dirty="0">
                <a:solidFill>
                  <a:schemeClr val="tx1"/>
                </a:solidFill>
              </a:rPr>
            </a:br>
            <a:r>
              <a:rPr kumimoji="1" lang="ja-JP" altLang="en-US" sz="1100" b="1" dirty="0">
                <a:solidFill>
                  <a:schemeClr val="tx1"/>
                </a:solidFill>
              </a:rPr>
              <a:t>気にしていないんだ</a:t>
            </a:r>
            <a:r>
              <a:rPr kumimoji="1" lang="en-US" altLang="ja-JP" sz="1100" b="1" dirty="0">
                <a:solidFill>
                  <a:schemeClr val="tx1"/>
                </a:solidFill>
              </a:rPr>
              <a:t>…</a:t>
            </a:r>
          </a:p>
        </p:txBody>
      </p:sp>
      <p:grpSp>
        <p:nvGrpSpPr>
          <p:cNvPr id="35" name="グループ化 34">
            <a:extLst>
              <a:ext uri="{FF2B5EF4-FFF2-40B4-BE49-F238E27FC236}">
                <a16:creationId xmlns:a16="http://schemas.microsoft.com/office/drawing/2014/main" id="{D0B06A64-6BC8-B7CD-CE9E-69F168337926}"/>
              </a:ext>
            </a:extLst>
          </p:cNvPr>
          <p:cNvGrpSpPr/>
          <p:nvPr/>
        </p:nvGrpSpPr>
        <p:grpSpPr>
          <a:xfrm flipH="1">
            <a:off x="8710977" y="4231774"/>
            <a:ext cx="564862" cy="346160"/>
            <a:chOff x="7743421" y="4004681"/>
            <a:chExt cx="655680" cy="401815"/>
          </a:xfrm>
        </p:grpSpPr>
        <p:sp>
          <p:nvSpPr>
            <p:cNvPr id="32" name="楕円 31">
              <a:extLst>
                <a:ext uri="{FF2B5EF4-FFF2-40B4-BE49-F238E27FC236}">
                  <a16:creationId xmlns:a16="http://schemas.microsoft.com/office/drawing/2014/main" id="{E265FAE6-359D-246E-9DB4-08DAF1D1CEDA}"/>
                </a:ext>
              </a:extLst>
            </p:cNvPr>
            <p:cNvSpPr/>
            <p:nvPr/>
          </p:nvSpPr>
          <p:spPr>
            <a:xfrm>
              <a:off x="7743421" y="4004681"/>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1BCFB4D-8679-F5B5-441B-C8B642D52520}"/>
                </a:ext>
              </a:extLst>
            </p:cNvPr>
            <p:cNvSpPr/>
            <p:nvPr/>
          </p:nvSpPr>
          <p:spPr>
            <a:xfrm>
              <a:off x="7965094" y="4194667"/>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E48F40E-51D4-20E6-D85F-90ADCBB2AEBA}"/>
                </a:ext>
              </a:extLst>
            </p:cNvPr>
            <p:cNvSpPr/>
            <p:nvPr/>
          </p:nvSpPr>
          <p:spPr>
            <a:xfrm>
              <a:off x="8209358" y="4289660"/>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A14522E-341B-6211-1529-79AFFD33DBB0}"/>
              </a:ext>
            </a:extLst>
          </p:cNvPr>
          <p:cNvSpPr txBox="1"/>
          <p:nvPr/>
        </p:nvSpPr>
        <p:spPr>
          <a:xfrm>
            <a:off x="460489" y="2650787"/>
            <a:ext cx="4135473" cy="523220"/>
          </a:xfrm>
          <a:prstGeom prst="rect">
            <a:avLst/>
          </a:prstGeom>
          <a:noFill/>
        </p:spPr>
        <p:txBody>
          <a:bodyPr wrap="square" rtlCol="0">
            <a:spAutoFit/>
          </a:bodyPr>
          <a:lstStyle/>
          <a:p>
            <a:pPr algn="ctr"/>
            <a:r>
              <a:rPr kumimoji="1" lang="ja-JP" altLang="en-US" sz="1400" dirty="0">
                <a:solidFill>
                  <a:schemeClr val="accent5"/>
                </a:solidFill>
              </a:rPr>
              <a:t>負担そのものを減らせなくても、</a:t>
            </a:r>
            <a:br>
              <a:rPr kumimoji="1" lang="en-US" altLang="ja-JP" sz="1400" dirty="0">
                <a:solidFill>
                  <a:schemeClr val="accent5"/>
                </a:solidFill>
              </a:rPr>
            </a:br>
            <a:r>
              <a:rPr kumimoji="1" lang="ja-JP" altLang="en-US" sz="1400" dirty="0">
                <a:solidFill>
                  <a:schemeClr val="accent5"/>
                </a:solidFill>
              </a:rPr>
              <a:t>タイムリーな対話が負担感の解消に繋がります</a:t>
            </a:r>
          </a:p>
        </p:txBody>
      </p:sp>
      <p:sp>
        <p:nvSpPr>
          <p:cNvPr id="38" name="テキスト ボックス 37">
            <a:extLst>
              <a:ext uri="{FF2B5EF4-FFF2-40B4-BE49-F238E27FC236}">
                <a16:creationId xmlns:a16="http://schemas.microsoft.com/office/drawing/2014/main" id="{279519D7-0F59-D550-DB0C-7F90FACEDFB9}"/>
              </a:ext>
            </a:extLst>
          </p:cNvPr>
          <p:cNvSpPr txBox="1"/>
          <p:nvPr/>
        </p:nvSpPr>
        <p:spPr>
          <a:xfrm>
            <a:off x="5469016" y="2650787"/>
            <a:ext cx="4135473" cy="523220"/>
          </a:xfrm>
          <a:prstGeom prst="rect">
            <a:avLst/>
          </a:prstGeom>
          <a:noFill/>
        </p:spPr>
        <p:txBody>
          <a:bodyPr wrap="square" rtlCol="0">
            <a:spAutoFit/>
          </a:bodyPr>
          <a:lstStyle/>
          <a:p>
            <a:pPr algn="ctr"/>
            <a:r>
              <a:rPr kumimoji="1" lang="ja-JP" altLang="en-US" sz="1400" dirty="0">
                <a:solidFill>
                  <a:schemeClr val="accent1"/>
                </a:solidFill>
              </a:rPr>
              <a:t>状況はお互いわかっているはず</a:t>
            </a:r>
            <a:r>
              <a:rPr kumimoji="1" lang="en-US" altLang="ja-JP" sz="1400" dirty="0">
                <a:solidFill>
                  <a:schemeClr val="accent1"/>
                </a:solidFill>
              </a:rPr>
              <a:t>…</a:t>
            </a:r>
            <a:r>
              <a:rPr kumimoji="1" lang="ja-JP" altLang="en-US" sz="1400" dirty="0">
                <a:solidFill>
                  <a:schemeClr val="accent1"/>
                </a:solidFill>
              </a:rPr>
              <a:t>と声をかけずにいると、さらに状態が悪化する可能性があります</a:t>
            </a:r>
          </a:p>
        </p:txBody>
      </p:sp>
    </p:spTree>
    <p:extLst>
      <p:ext uri="{BB962C8B-B14F-4D97-AF65-F5344CB8AC3E}">
        <p14:creationId xmlns:p14="http://schemas.microsoft.com/office/powerpoint/2010/main" val="209047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結果レポートの閲覧方法</a:t>
            </a:r>
          </a:p>
        </p:txBody>
      </p:sp>
      <p:sp>
        <p:nvSpPr>
          <p:cNvPr id="2" name="テキスト ボックス 1">
            <a:extLst>
              <a:ext uri="{FF2B5EF4-FFF2-40B4-BE49-F238E27FC236}">
                <a16:creationId xmlns:a16="http://schemas.microsoft.com/office/drawing/2014/main" id="{7D8D5944-1C4F-3D4F-D6CD-99808F5FEEB9}"/>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a:t>
            </a:r>
            <a:r>
              <a:rPr kumimoji="1" lang="ja-JP" altLang="en-US" b="1" dirty="0"/>
              <a:t>チームマップ</a:t>
            </a:r>
            <a:r>
              <a:rPr kumimoji="1" lang="ja-JP" altLang="en-US" dirty="0"/>
              <a:t>（次ページ）が開きます。</a:t>
            </a:r>
            <a:endParaRPr kumimoji="1" lang="en-US" altLang="ja-JP" dirty="0"/>
          </a:p>
        </p:txBody>
      </p:sp>
      <p:sp>
        <p:nvSpPr>
          <p:cNvPr id="3" name="正方形/長方形 2">
            <a:extLst>
              <a:ext uri="{FF2B5EF4-FFF2-40B4-BE49-F238E27FC236}">
                <a16:creationId xmlns:a16="http://schemas.microsoft.com/office/drawing/2014/main" id="{6CC4D9C3-6EE0-7894-1757-56B36B78089C}"/>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先日ご回答いただいた</a:t>
            </a:r>
          </a:p>
          <a:p>
            <a:r>
              <a:rPr kumimoji="1" lang="ja-JP" altLang="en-US" sz="1000" dirty="0">
                <a:solidFill>
                  <a:schemeClr val="tx1"/>
                </a:solidFill>
              </a:rPr>
              <a:t>「メンバーのコンディションに関するアンケート（インサイズ）」の</a:t>
            </a:r>
          </a:p>
          <a:p>
            <a:r>
              <a:rPr kumimoji="1" lang="ja-JP" altLang="en-US" sz="1000" dirty="0">
                <a:solidFill>
                  <a:schemeClr val="tx1"/>
                </a:solidFill>
              </a:rPr>
              <a:t>結果レポートが閲覧できるようになりました。</a:t>
            </a:r>
          </a:p>
          <a:p>
            <a:r>
              <a:rPr kumimoji="1" lang="ja-JP" altLang="en-US" sz="1000" dirty="0">
                <a:solidFill>
                  <a:schemeClr val="tx1"/>
                </a:solidFill>
              </a:rPr>
              <a:t>日々のマネジメントを一歩進めるため、必ず結果をご覧ください。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＜メンバーへの関わり方に迷ったら</a:t>
            </a:r>
            <a:r>
              <a:rPr kumimoji="1" lang="en-US" altLang="ja-JP" sz="1000" dirty="0">
                <a:solidFill>
                  <a:schemeClr val="tx1"/>
                </a:solidFill>
              </a:rPr>
              <a:t>…</a:t>
            </a:r>
            <a:r>
              <a:rPr kumimoji="1" lang="ja-JP" altLang="en-US" sz="1000" dirty="0">
                <a:solidFill>
                  <a:schemeClr val="tx1"/>
                </a:solidFill>
              </a:rPr>
              <a:t>＞</a:t>
            </a:r>
          </a:p>
          <a:p>
            <a:r>
              <a:rPr kumimoji="1" lang="ja-JP" altLang="en-US" sz="1000" dirty="0">
                <a:solidFill>
                  <a:schemeClr val="tx1"/>
                </a:solidFill>
              </a:rPr>
              <a:t>・インサイズを活用したメンバーとの関わり方がわかる動画・スライドはこちら</a:t>
            </a:r>
          </a:p>
          <a:p>
            <a:r>
              <a:rPr kumimoji="1" lang="en-US" altLang="ja-JP" sz="1000" dirty="0">
                <a:solidFill>
                  <a:schemeClr val="tx1"/>
                </a:solidFill>
              </a:rPr>
              <a:t>https://recruit-insides.net/learnings</a:t>
            </a:r>
          </a:p>
          <a:p>
            <a:endParaRPr kumimoji="1" lang="en-US" altLang="ja-JP" sz="1000" dirty="0">
              <a:solidFill>
                <a:schemeClr val="tx1"/>
              </a:solidFill>
            </a:endParaRPr>
          </a:p>
          <a:p>
            <a:r>
              <a:rPr kumimoji="1" lang="ja-JP" altLang="en-US" sz="1000" dirty="0">
                <a:solidFill>
                  <a:schemeClr val="tx1"/>
                </a:solidFill>
              </a:rPr>
              <a:t>・一人で抱え込まず「相談機能」からご相談ください。</a:t>
            </a:r>
          </a:p>
          <a:p>
            <a:r>
              <a:rPr kumimoji="1" lang="ja-JP" altLang="en-US" sz="1000" dirty="0">
                <a:solidFill>
                  <a:schemeClr val="tx1"/>
                </a:solidFill>
              </a:rPr>
              <a:t>「パーソナルレポート」右下の「アドバイザーにヒントをもらいませんか？」ボタンから</a:t>
            </a:r>
          </a:p>
          <a:p>
            <a:r>
              <a:rPr kumimoji="1" lang="ja-JP" altLang="en-US" sz="1000" dirty="0">
                <a:solidFill>
                  <a:schemeClr val="tx1"/>
                </a:solidFill>
              </a:rPr>
              <a:t>インサイズ提供元のリクルートマネジメントソリューションズの専門家に、</a:t>
            </a:r>
          </a:p>
          <a:p>
            <a:r>
              <a:rPr kumimoji="1" lang="ja-JP" altLang="en-US" sz="1000" dirty="0">
                <a:solidFill>
                  <a:schemeClr val="tx1"/>
                </a:solidFill>
              </a:rPr>
              <a:t>メンバーへの関わり方を相談できます（人事に内容が共有されることはありません）。</a:t>
            </a:r>
          </a:p>
        </p:txBody>
      </p:sp>
      <p:sp>
        <p:nvSpPr>
          <p:cNvPr id="5" name="正方形/長方形 4">
            <a:extLst>
              <a:ext uri="{FF2B5EF4-FFF2-40B4-BE49-F238E27FC236}">
                <a16:creationId xmlns:a16="http://schemas.microsoft.com/office/drawing/2014/main" id="{DFF58B5F-593E-31B8-440F-7484B1F4A97A}"/>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6" name="正方形/長方形 5">
            <a:extLst>
              <a:ext uri="{FF2B5EF4-FFF2-40B4-BE49-F238E27FC236}">
                <a16:creationId xmlns:a16="http://schemas.microsoft.com/office/drawing/2014/main" id="{48E9ECD0-CB85-F98A-17A1-7DB8A9030673}"/>
              </a:ext>
            </a:extLst>
          </p:cNvPr>
          <p:cNvSpPr/>
          <p:nvPr/>
        </p:nvSpPr>
        <p:spPr>
          <a:xfrm>
            <a:off x="1091469" y="3609083"/>
            <a:ext cx="2513504"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hlinkClick r:id="rId4"/>
            <a:extLst>
              <a:ext uri="{FF2B5EF4-FFF2-40B4-BE49-F238E27FC236}">
                <a16:creationId xmlns:a16="http://schemas.microsoft.com/office/drawing/2014/main" id="{2CF3A4E0-C65D-356F-C353-5270F64EED4F}"/>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93670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「チームマップ」で関わる優先順位を確認</a:t>
            </a:r>
          </a:p>
        </p:txBody>
      </p:sp>
      <p:sp>
        <p:nvSpPr>
          <p:cNvPr id="2" name="テキスト ボックス 1">
            <a:extLst>
              <a:ext uri="{FF2B5EF4-FFF2-40B4-BE49-F238E27FC236}">
                <a16:creationId xmlns:a16="http://schemas.microsoft.com/office/drawing/2014/main" id="{B4E31907-AABB-00DD-D642-DF48E12CB2C9}"/>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皆さんが回答した「期待到達度」✕「メンバーのメンタリティ」の一覧が確認できます。</a:t>
            </a:r>
            <a:endParaRPr kumimoji="1" lang="en-US" altLang="ja-JP" dirty="0"/>
          </a:p>
          <a:p>
            <a:pPr algn="ctr">
              <a:spcBef>
                <a:spcPts val="600"/>
              </a:spcBef>
            </a:pPr>
            <a:r>
              <a:rPr lang="ja-JP" altLang="en-US" sz="1800" dirty="0"/>
              <a:t>上司から見ると「活躍している」のに、メンバーは「不満をため込み今にも辞めそう」な、</a:t>
            </a:r>
            <a:br>
              <a:rPr lang="en-US" altLang="ja-JP" sz="1800" dirty="0"/>
            </a:br>
            <a:r>
              <a:rPr lang="ja-JP" altLang="en-US" sz="1800" b="1" dirty="0"/>
              <a:t>左上が最もフォロー優先度が高い</a:t>
            </a:r>
            <a:r>
              <a:rPr lang="ja-JP" altLang="en-US" sz="1800" dirty="0"/>
              <a:t>ゾーンです。</a:t>
            </a:r>
            <a:endParaRPr kumimoji="1" lang="ja-JP" altLang="en-US" sz="1800" dirty="0"/>
          </a:p>
        </p:txBody>
      </p:sp>
      <p:pic>
        <p:nvPicPr>
          <p:cNvPr id="3" name="図 2">
            <a:extLst>
              <a:ext uri="{FF2B5EF4-FFF2-40B4-BE49-F238E27FC236}">
                <a16:creationId xmlns:a16="http://schemas.microsoft.com/office/drawing/2014/main" id="{CCADE531-F2E7-AF62-D9D8-358373AC1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80" y="2198217"/>
            <a:ext cx="5813317" cy="4077942"/>
          </a:xfrm>
          <a:prstGeom prst="rect">
            <a:avLst/>
          </a:prstGeom>
          <a:solidFill>
            <a:schemeClr val="bg2"/>
          </a:solidFill>
        </p:spPr>
      </p:pic>
      <p:sp>
        <p:nvSpPr>
          <p:cNvPr id="5" name="角丸四角形 4">
            <a:extLst>
              <a:ext uri="{FF2B5EF4-FFF2-40B4-BE49-F238E27FC236}">
                <a16:creationId xmlns:a16="http://schemas.microsoft.com/office/drawing/2014/main" id="{B25B18F7-B15A-8EA4-F5CA-3AA2A42F3FFA}"/>
              </a:ext>
            </a:extLst>
          </p:cNvPr>
          <p:cNvSpPr/>
          <p:nvPr/>
        </p:nvSpPr>
        <p:spPr>
          <a:xfrm>
            <a:off x="1317956" y="2891166"/>
            <a:ext cx="863933" cy="216266"/>
          </a:xfrm>
          <a:prstGeom prst="roundRect">
            <a:avLst>
              <a:gd name="adj" fmla="val 50000"/>
            </a:avLst>
          </a:prstGeom>
          <a:solidFill>
            <a:schemeClr val="bg2"/>
          </a:solidFill>
          <a:ln>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a:solidFill>
                  <a:srgbClr val="FF0000"/>
                </a:solidFill>
              </a:rPr>
              <a:t>鈴木 太郎</a:t>
            </a:r>
          </a:p>
        </p:txBody>
      </p:sp>
      <p:sp>
        <p:nvSpPr>
          <p:cNvPr id="6" name="角丸四角形 16">
            <a:extLst>
              <a:ext uri="{FF2B5EF4-FFF2-40B4-BE49-F238E27FC236}">
                <a16:creationId xmlns:a16="http://schemas.microsoft.com/office/drawing/2014/main" id="{0BD616C1-362D-DAEC-93F9-5B9A81C03240}"/>
              </a:ext>
            </a:extLst>
          </p:cNvPr>
          <p:cNvSpPr/>
          <p:nvPr/>
        </p:nvSpPr>
        <p:spPr>
          <a:xfrm>
            <a:off x="5452491" y="3543486"/>
            <a:ext cx="863933" cy="216266"/>
          </a:xfrm>
          <a:prstGeom prst="roundRect">
            <a:avLst>
              <a:gd name="adj" fmla="val 50000"/>
            </a:avLst>
          </a:prstGeom>
          <a:solidFill>
            <a:schemeClr val="bg2"/>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0070C0"/>
                </a:solidFill>
              </a:rPr>
              <a:t>佐藤 花子</a:t>
            </a:r>
            <a:endParaRPr kumimoji="1" lang="en-US" altLang="ja-JP" sz="1100" dirty="0">
              <a:solidFill>
                <a:srgbClr val="0070C0"/>
              </a:solidFill>
            </a:endParaRPr>
          </a:p>
        </p:txBody>
      </p:sp>
      <p:sp>
        <p:nvSpPr>
          <p:cNvPr id="7" name="角丸四角形 17">
            <a:extLst>
              <a:ext uri="{FF2B5EF4-FFF2-40B4-BE49-F238E27FC236}">
                <a16:creationId xmlns:a16="http://schemas.microsoft.com/office/drawing/2014/main" id="{2B1186F6-E673-7BB3-DADF-7B654A60DFEF}"/>
              </a:ext>
            </a:extLst>
          </p:cNvPr>
          <p:cNvSpPr/>
          <p:nvPr/>
        </p:nvSpPr>
        <p:spPr>
          <a:xfrm>
            <a:off x="3383427" y="4842247"/>
            <a:ext cx="863933" cy="216266"/>
          </a:xfrm>
          <a:prstGeom prst="roundRect">
            <a:avLst>
              <a:gd name="adj" fmla="val 50000"/>
            </a:avLst>
          </a:prstGeom>
          <a:solidFill>
            <a:schemeClr val="bg2"/>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BC43CF"/>
                </a:solidFill>
              </a:rPr>
              <a:t>山田　隆</a:t>
            </a:r>
            <a:endParaRPr kumimoji="1" lang="en-US" altLang="ja-JP" sz="1100" dirty="0">
              <a:solidFill>
                <a:srgbClr val="BC43CF"/>
              </a:solidFill>
            </a:endParaRPr>
          </a:p>
        </p:txBody>
      </p:sp>
      <p:pic>
        <p:nvPicPr>
          <p:cNvPr id="8" name="図 7">
            <a:extLst>
              <a:ext uri="{FF2B5EF4-FFF2-40B4-BE49-F238E27FC236}">
                <a16:creationId xmlns:a16="http://schemas.microsoft.com/office/drawing/2014/main" id="{1CD30D80-4381-DA0D-EE82-10CAF5DCCD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5"/>
          <a:stretch/>
        </p:blipFill>
        <p:spPr>
          <a:xfrm>
            <a:off x="566587" y="3072367"/>
            <a:ext cx="436291" cy="3230404"/>
          </a:xfrm>
          <a:prstGeom prst="rect">
            <a:avLst/>
          </a:prstGeom>
          <a:solidFill>
            <a:schemeClr val="bg2"/>
          </a:solidFill>
        </p:spPr>
      </p:pic>
      <p:pic>
        <p:nvPicPr>
          <p:cNvPr id="9" name="図 8">
            <a:extLst>
              <a:ext uri="{FF2B5EF4-FFF2-40B4-BE49-F238E27FC236}">
                <a16:creationId xmlns:a16="http://schemas.microsoft.com/office/drawing/2014/main" id="{2CC9AE3F-6E2F-AB2B-94B3-5C6DF6E53B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75564" y="2256815"/>
            <a:ext cx="2378391" cy="172336"/>
          </a:xfrm>
          <a:prstGeom prst="rect">
            <a:avLst/>
          </a:prstGeom>
          <a:solidFill>
            <a:schemeClr val="bg2"/>
          </a:solidFill>
        </p:spPr>
      </p:pic>
      <p:pic>
        <p:nvPicPr>
          <p:cNvPr id="10" name="図 9">
            <a:extLst>
              <a:ext uri="{FF2B5EF4-FFF2-40B4-BE49-F238E27FC236}">
                <a16:creationId xmlns:a16="http://schemas.microsoft.com/office/drawing/2014/main" id="{D08ABE92-9F4E-AE80-3EDB-BC2C347116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6673" y="4600385"/>
            <a:ext cx="2234366" cy="1675774"/>
          </a:xfrm>
          <a:prstGeom prst="rect">
            <a:avLst/>
          </a:prstGeom>
          <a:solidFill>
            <a:schemeClr val="bg2"/>
          </a:solidFill>
        </p:spPr>
      </p:pic>
      <p:sp>
        <p:nvSpPr>
          <p:cNvPr id="11" name="四角形吹き出し 13">
            <a:extLst>
              <a:ext uri="{FF2B5EF4-FFF2-40B4-BE49-F238E27FC236}">
                <a16:creationId xmlns:a16="http://schemas.microsoft.com/office/drawing/2014/main" id="{5E1D2255-266C-BEDA-321E-1067DB6B88D0}"/>
              </a:ext>
            </a:extLst>
          </p:cNvPr>
          <p:cNvSpPr/>
          <p:nvPr/>
        </p:nvSpPr>
        <p:spPr>
          <a:xfrm>
            <a:off x="6666670" y="3348413"/>
            <a:ext cx="2464173" cy="1103923"/>
          </a:xfrm>
          <a:prstGeom prst="wedgeRoundRectCallout">
            <a:avLst>
              <a:gd name="adj1" fmla="val 43238"/>
              <a:gd name="adj2" fmla="val 67863"/>
              <a:gd name="adj3" fmla="val 16667"/>
            </a:avLst>
          </a:prstGeom>
          <a:solidFill>
            <a:schemeClr val="accent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200" b="1" dirty="0">
                <a:solidFill>
                  <a:schemeClr val="bg2"/>
                </a:solidFill>
              </a:rPr>
              <a:t>鈴木太郎さんは、</a:t>
            </a:r>
            <a:br>
              <a:rPr kumimoji="1" lang="en-US" altLang="ja-JP" sz="1200" b="1" dirty="0">
                <a:solidFill>
                  <a:schemeClr val="bg2"/>
                </a:solidFill>
              </a:rPr>
            </a:br>
            <a:r>
              <a:rPr lang="ja-JP" altLang="en-US" sz="1200" b="1" dirty="0">
                <a:solidFill>
                  <a:schemeClr val="bg2"/>
                </a:solidFill>
              </a:rPr>
              <a:t>活躍していると思ったけど</a:t>
            </a:r>
            <a:br>
              <a:rPr lang="en-US" altLang="ja-JP" sz="1200" b="1" dirty="0">
                <a:solidFill>
                  <a:schemeClr val="bg2"/>
                </a:solidFill>
              </a:rPr>
            </a:br>
            <a:r>
              <a:rPr lang="ja-JP" altLang="en-US" sz="1200" b="1" dirty="0">
                <a:solidFill>
                  <a:schemeClr val="bg2"/>
                </a:solidFill>
              </a:rPr>
              <a:t>最も辛い状態だ</a:t>
            </a:r>
            <a:r>
              <a:rPr lang="en-US" altLang="ja-JP" sz="1200" b="1" dirty="0">
                <a:solidFill>
                  <a:schemeClr val="bg2"/>
                </a:solidFill>
              </a:rPr>
              <a:t>…</a:t>
            </a:r>
          </a:p>
          <a:p>
            <a:pPr algn="ctr">
              <a:spcBef>
                <a:spcPts val="600"/>
              </a:spcBef>
            </a:pPr>
            <a:r>
              <a:rPr kumimoji="1" lang="ja-JP" altLang="en-US" sz="1200" b="1" dirty="0">
                <a:solidFill>
                  <a:schemeClr val="bg2"/>
                </a:solidFill>
              </a:rPr>
              <a:t>気づけていなかった</a:t>
            </a:r>
            <a:r>
              <a:rPr kumimoji="1" lang="en-US" altLang="ja-JP" sz="1200" b="1" dirty="0">
                <a:solidFill>
                  <a:schemeClr val="bg2"/>
                </a:solidFill>
              </a:rPr>
              <a:t>…</a:t>
            </a:r>
            <a:endParaRPr kumimoji="1" lang="ja-JP" altLang="en-US" sz="1200" b="1" dirty="0">
              <a:solidFill>
                <a:schemeClr val="bg2"/>
              </a:solidFill>
            </a:endParaRPr>
          </a:p>
        </p:txBody>
      </p:sp>
      <p:sp>
        <p:nvSpPr>
          <p:cNvPr id="12" name="テキスト ボックス 11">
            <a:extLst>
              <a:ext uri="{FF2B5EF4-FFF2-40B4-BE49-F238E27FC236}">
                <a16:creationId xmlns:a16="http://schemas.microsoft.com/office/drawing/2014/main" id="{56433151-6315-30F3-E394-D6045C981EB3}"/>
              </a:ext>
            </a:extLst>
          </p:cNvPr>
          <p:cNvSpPr txBox="1"/>
          <p:nvPr/>
        </p:nvSpPr>
        <p:spPr>
          <a:xfrm>
            <a:off x="700861" y="2578691"/>
            <a:ext cx="370257" cy="370257"/>
          </a:xfrm>
          <a:prstGeom prst="rect">
            <a:avLst/>
          </a:prstGeom>
          <a:solidFill>
            <a:schemeClr val="bg2"/>
          </a:solidFill>
        </p:spPr>
        <p:txBody>
          <a:bodyPr vert="eaVert" wrap="square" lIns="91440" tIns="45720" rIns="91440" bIns="45720" rtlCol="0">
            <a:noAutofit/>
          </a:bodyPr>
          <a:lstStyle/>
          <a:p>
            <a:r>
              <a:rPr kumimoji="1" lang="ja-JP" altLang="en-US" sz="1400" spc="70" dirty="0"/>
              <a:t>高</a:t>
            </a:r>
          </a:p>
        </p:txBody>
      </p:sp>
      <p:sp>
        <p:nvSpPr>
          <p:cNvPr id="13" name="テキスト ボックス 12">
            <a:extLst>
              <a:ext uri="{FF2B5EF4-FFF2-40B4-BE49-F238E27FC236}">
                <a16:creationId xmlns:a16="http://schemas.microsoft.com/office/drawing/2014/main" id="{A686E4DA-D3C1-C266-B456-33455AB9AF49}"/>
              </a:ext>
            </a:extLst>
          </p:cNvPr>
          <p:cNvSpPr txBox="1"/>
          <p:nvPr/>
        </p:nvSpPr>
        <p:spPr>
          <a:xfrm>
            <a:off x="700861" y="5994298"/>
            <a:ext cx="370257" cy="370257"/>
          </a:xfrm>
          <a:prstGeom prst="rect">
            <a:avLst/>
          </a:prstGeom>
          <a:solidFill>
            <a:schemeClr val="bg2"/>
          </a:solidFill>
        </p:spPr>
        <p:txBody>
          <a:bodyPr vert="eaVert" wrap="square" lIns="91440" tIns="45720" rIns="91440" bIns="45720" rtlCol="0">
            <a:noAutofit/>
          </a:bodyPr>
          <a:lstStyle/>
          <a:p>
            <a:r>
              <a:rPr lang="ja-JP" altLang="en-US" sz="1400" spc="70" dirty="0"/>
              <a:t>低</a:t>
            </a:r>
            <a:endParaRPr kumimoji="1" lang="ja-JP" altLang="en-US" sz="1400" spc="70" dirty="0"/>
          </a:p>
        </p:txBody>
      </p:sp>
      <p:sp>
        <p:nvSpPr>
          <p:cNvPr id="14" name="楕円 13">
            <a:extLst>
              <a:ext uri="{FF2B5EF4-FFF2-40B4-BE49-F238E27FC236}">
                <a16:creationId xmlns:a16="http://schemas.microsoft.com/office/drawing/2014/main" id="{416297A4-48F0-C5B0-A388-420855A42071}"/>
              </a:ext>
            </a:extLst>
          </p:cNvPr>
          <p:cNvSpPr/>
          <p:nvPr/>
        </p:nvSpPr>
        <p:spPr>
          <a:xfrm>
            <a:off x="1120009" y="2355720"/>
            <a:ext cx="1295899" cy="1295899"/>
          </a:xfrm>
          <a:prstGeom prst="ellipse">
            <a:avLst/>
          </a:prstGeom>
          <a:noFill/>
          <a:ln w="57150">
            <a:solidFill>
              <a:schemeClr val="accent5"/>
            </a:solidFill>
            <a:prstDash val="soli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a:p>
        </p:txBody>
      </p:sp>
      <p:sp>
        <p:nvSpPr>
          <p:cNvPr id="15" name="四角形吹き出し 25">
            <a:extLst>
              <a:ext uri="{FF2B5EF4-FFF2-40B4-BE49-F238E27FC236}">
                <a16:creationId xmlns:a16="http://schemas.microsoft.com/office/drawing/2014/main" id="{FCE0519A-8905-E4A8-5226-286116D0DD58}"/>
              </a:ext>
            </a:extLst>
          </p:cNvPr>
          <p:cNvSpPr/>
          <p:nvPr/>
        </p:nvSpPr>
        <p:spPr>
          <a:xfrm>
            <a:off x="1417773" y="3795623"/>
            <a:ext cx="1713554" cy="778667"/>
          </a:xfrm>
          <a:prstGeom prst="wedgeRectCallout">
            <a:avLst>
              <a:gd name="adj1" fmla="val -21382"/>
              <a:gd name="adj2" fmla="val -146460"/>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ja-JP" altLang="en-US" sz="1400" b="1" dirty="0">
                <a:solidFill>
                  <a:schemeClr val="bg2"/>
                </a:solidFill>
              </a:rPr>
              <a:t>パーソナルレポート</a:t>
            </a:r>
            <a:br>
              <a:rPr kumimoji="1" lang="en-US" altLang="ja-JP" sz="1400" b="1" dirty="0">
                <a:solidFill>
                  <a:schemeClr val="bg2"/>
                </a:solidFill>
              </a:rPr>
            </a:br>
            <a:r>
              <a:rPr kumimoji="1" lang="ja-JP" altLang="en-US" sz="1400" b="1" dirty="0">
                <a:solidFill>
                  <a:schemeClr val="bg2"/>
                </a:solidFill>
              </a:rPr>
              <a:t>（次ページ）</a:t>
            </a:r>
            <a:r>
              <a:rPr kumimoji="1" lang="ja-JP" altLang="en-US" sz="1400" dirty="0">
                <a:solidFill>
                  <a:schemeClr val="bg2"/>
                </a:solidFill>
              </a:rPr>
              <a:t>へ</a:t>
            </a:r>
          </a:p>
        </p:txBody>
      </p:sp>
    </p:spTree>
    <p:extLst>
      <p:ext uri="{BB962C8B-B14F-4D97-AF65-F5344CB8AC3E}">
        <p14:creationId xmlns:p14="http://schemas.microsoft.com/office/powerpoint/2010/main" val="3719384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kumimoji="1" lang="ja-JP" altLang="en-US" dirty="0"/>
              <a:t>「パーソナルレポート（上司専用）」で、関わり方を確認</a:t>
            </a:r>
            <a:endParaRPr lang="ja-JP" altLang="en-US" dirty="0"/>
          </a:p>
        </p:txBody>
      </p:sp>
      <p:sp>
        <p:nvSpPr>
          <p:cNvPr id="2" name="テキスト ボックス 1">
            <a:extLst>
              <a:ext uri="{FF2B5EF4-FFF2-40B4-BE49-F238E27FC236}">
                <a16:creationId xmlns:a16="http://schemas.microsoft.com/office/drawing/2014/main" id="{8231CBEA-7812-1334-A6DC-B2A206405567}"/>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b="1" dirty="0"/>
              <a:t>具体的な声のかけ方</a:t>
            </a:r>
            <a:r>
              <a:rPr lang="ja-JP" altLang="en-US" sz="1800" dirty="0"/>
              <a:t>や、メンバーとのタイプの違いを踏まえた</a:t>
            </a:r>
            <a:r>
              <a:rPr lang="ja-JP" altLang="en-US" sz="1800" b="1" dirty="0"/>
              <a:t>注意点</a:t>
            </a:r>
            <a:r>
              <a:rPr lang="ja-JP" altLang="en-US" sz="1800" dirty="0"/>
              <a:t>がわかります。</a:t>
            </a:r>
            <a:endParaRPr lang="en-US" altLang="ja-JP" dirty="0"/>
          </a:p>
          <a:p>
            <a:pPr algn="ctr">
              <a:lnSpc>
                <a:spcPct val="100000"/>
              </a:lnSpc>
              <a:spcBef>
                <a:spcPts val="600"/>
              </a:spcBef>
            </a:pPr>
            <a:r>
              <a:rPr lang="en-US" altLang="ja-JP" dirty="0"/>
              <a:t>1on1</a:t>
            </a:r>
            <a:r>
              <a:rPr lang="ja-JP" altLang="en-US" sz="1800" dirty="0"/>
              <a:t>の内容検討や、日々のコミュニケーションにご活用ください。</a:t>
            </a:r>
          </a:p>
        </p:txBody>
      </p:sp>
      <p:pic>
        <p:nvPicPr>
          <p:cNvPr id="11" name="図 10">
            <a:extLst>
              <a:ext uri="{FF2B5EF4-FFF2-40B4-BE49-F238E27FC236}">
                <a16:creationId xmlns:a16="http://schemas.microsoft.com/office/drawing/2014/main" id="{F66631E1-7B03-9555-65AF-3A46141E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96" y="2161040"/>
            <a:ext cx="2802605" cy="4160819"/>
          </a:xfrm>
          <a:prstGeom prst="rect">
            <a:avLst/>
          </a:prstGeom>
          <a:ln>
            <a:solidFill>
              <a:schemeClr val="tx1">
                <a:lumMod val="60000"/>
                <a:lumOff val="40000"/>
              </a:schemeClr>
            </a:solidFill>
          </a:ln>
        </p:spPr>
      </p:pic>
      <p:grpSp>
        <p:nvGrpSpPr>
          <p:cNvPr id="20" name="Group 68">
            <a:extLst>
              <a:ext uri="{FF2B5EF4-FFF2-40B4-BE49-F238E27FC236}">
                <a16:creationId xmlns:a16="http://schemas.microsoft.com/office/drawing/2014/main" id="{5B170398-7925-16F4-FC45-1ECC4E92582D}"/>
              </a:ext>
            </a:extLst>
          </p:cNvPr>
          <p:cNvGrpSpPr>
            <a:grpSpLocks/>
          </p:cNvGrpSpPr>
          <p:nvPr/>
        </p:nvGrpSpPr>
        <p:grpSpPr bwMode="auto">
          <a:xfrm>
            <a:off x="2456896" y="2032372"/>
            <a:ext cx="2802605" cy="257336"/>
            <a:chOff x="1306" y="3095"/>
            <a:chExt cx="2268" cy="283"/>
          </a:xfrm>
        </p:grpSpPr>
        <p:sp>
          <p:nvSpPr>
            <p:cNvPr id="21" name="Freeform 69">
              <a:extLst>
                <a:ext uri="{FF2B5EF4-FFF2-40B4-BE49-F238E27FC236}">
                  <a16:creationId xmlns:a16="http://schemas.microsoft.com/office/drawing/2014/main" id="{15F8AE2C-1499-8A1F-BB1E-BD825F103546}"/>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2" name="Freeform 70">
              <a:extLst>
                <a:ext uri="{FF2B5EF4-FFF2-40B4-BE49-F238E27FC236}">
                  <a16:creationId xmlns:a16="http://schemas.microsoft.com/office/drawing/2014/main" id="{9B259ED1-9209-9A40-D2A2-E32004EF67B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3" name="Freeform 71">
              <a:extLst>
                <a:ext uri="{FF2B5EF4-FFF2-40B4-BE49-F238E27FC236}">
                  <a16:creationId xmlns:a16="http://schemas.microsoft.com/office/drawing/2014/main" id="{13578D89-333E-BD36-283B-34A98D81AA4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pic>
        <p:nvPicPr>
          <p:cNvPr id="7" name="図 6">
            <a:extLst>
              <a:ext uri="{FF2B5EF4-FFF2-40B4-BE49-F238E27FC236}">
                <a16:creationId xmlns:a16="http://schemas.microsoft.com/office/drawing/2014/main" id="{748BE4AB-DB46-BBA6-FD35-41845658D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382" y="1765664"/>
            <a:ext cx="2735485" cy="4457094"/>
          </a:xfrm>
          <a:prstGeom prst="rect">
            <a:avLst/>
          </a:prstGeom>
          <a:ln>
            <a:solidFill>
              <a:schemeClr val="tx1">
                <a:lumMod val="60000"/>
                <a:lumOff val="40000"/>
              </a:schemeClr>
            </a:solidFill>
          </a:ln>
        </p:spPr>
      </p:pic>
      <p:grpSp>
        <p:nvGrpSpPr>
          <p:cNvPr id="16" name="Group 68">
            <a:extLst>
              <a:ext uri="{FF2B5EF4-FFF2-40B4-BE49-F238E27FC236}">
                <a16:creationId xmlns:a16="http://schemas.microsoft.com/office/drawing/2014/main" id="{A11D2CB1-9BBD-9BDF-E9C4-F5097B168817}"/>
              </a:ext>
            </a:extLst>
          </p:cNvPr>
          <p:cNvGrpSpPr>
            <a:grpSpLocks/>
          </p:cNvGrpSpPr>
          <p:nvPr/>
        </p:nvGrpSpPr>
        <p:grpSpPr bwMode="auto">
          <a:xfrm>
            <a:off x="324000" y="6094089"/>
            <a:ext cx="2802605" cy="253843"/>
            <a:chOff x="1306" y="3095"/>
            <a:chExt cx="2268" cy="283"/>
          </a:xfrm>
        </p:grpSpPr>
        <p:sp>
          <p:nvSpPr>
            <p:cNvPr id="17" name="Freeform 69">
              <a:extLst>
                <a:ext uri="{FF2B5EF4-FFF2-40B4-BE49-F238E27FC236}">
                  <a16:creationId xmlns:a16="http://schemas.microsoft.com/office/drawing/2014/main" id="{E301B7A9-8646-A749-B3A9-C264E9EF3B18}"/>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8" name="Freeform 70">
              <a:extLst>
                <a:ext uri="{FF2B5EF4-FFF2-40B4-BE49-F238E27FC236}">
                  <a16:creationId xmlns:a16="http://schemas.microsoft.com/office/drawing/2014/main" id="{65B3315A-0453-E804-E0E2-E0AB64EB9DE9}"/>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9" name="Freeform 71">
              <a:extLst>
                <a:ext uri="{FF2B5EF4-FFF2-40B4-BE49-F238E27FC236}">
                  <a16:creationId xmlns:a16="http://schemas.microsoft.com/office/drawing/2014/main" id="{67FC6296-BA31-3A9C-30B5-62DEDDC6CA7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
        <p:nvSpPr>
          <p:cNvPr id="39" name="正方形/長方形 38">
            <a:extLst>
              <a:ext uri="{FF2B5EF4-FFF2-40B4-BE49-F238E27FC236}">
                <a16:creationId xmlns:a16="http://schemas.microsoft.com/office/drawing/2014/main" id="{E6DB362D-3A1F-E982-167D-525D21D84FCD}"/>
              </a:ext>
            </a:extLst>
          </p:cNvPr>
          <p:cNvSpPr/>
          <p:nvPr/>
        </p:nvSpPr>
        <p:spPr>
          <a:xfrm>
            <a:off x="777166" y="1724963"/>
            <a:ext cx="1896271" cy="243075"/>
          </a:xfrm>
          <a:prstGeom prst="rect">
            <a:avLst/>
          </a:prstGeom>
          <a:noFill/>
          <a:ln w="28575">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E1AE4ABB-7C0B-C66F-4D92-846C3872622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74293" y="1790227"/>
            <a:ext cx="4125725" cy="561879"/>
          </a:xfrm>
          <a:prstGeom prst="rect">
            <a:avLst/>
          </a:prstGeom>
          <a:noFill/>
          <a:ln w="28575">
            <a:solidFill>
              <a:schemeClr val="tx1">
                <a:lumMod val="60000"/>
                <a:lumOff val="40000"/>
              </a:schemeClr>
            </a:solidFill>
            <a:prstDash val="sysDash"/>
          </a:ln>
        </p:spPr>
      </p:pic>
      <p:cxnSp>
        <p:nvCxnSpPr>
          <p:cNvPr id="42" name="直線コネクタ 41">
            <a:extLst>
              <a:ext uri="{FF2B5EF4-FFF2-40B4-BE49-F238E27FC236}">
                <a16:creationId xmlns:a16="http://schemas.microsoft.com/office/drawing/2014/main" id="{7478630E-E37E-15EA-EA08-9F9AFDFAC543}"/>
              </a:ext>
            </a:extLst>
          </p:cNvPr>
          <p:cNvCxnSpPr>
            <a:cxnSpLocks/>
          </p:cNvCxnSpPr>
          <p:nvPr/>
        </p:nvCxnSpPr>
        <p:spPr>
          <a:xfrm flipH="1" flipV="1">
            <a:off x="2673437" y="1730238"/>
            <a:ext cx="2829896" cy="59989"/>
          </a:xfrm>
          <a:prstGeom prst="line">
            <a:avLst/>
          </a:prstGeom>
          <a:noFill/>
          <a:ln w="28575">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5" name="直線コネクタ 44">
            <a:extLst>
              <a:ext uri="{FF2B5EF4-FFF2-40B4-BE49-F238E27FC236}">
                <a16:creationId xmlns:a16="http://schemas.microsoft.com/office/drawing/2014/main" id="{675791AC-F5FA-D476-C60C-FC11A1152396}"/>
              </a:ext>
            </a:extLst>
          </p:cNvPr>
          <p:cNvCxnSpPr>
            <a:cxnSpLocks/>
          </p:cNvCxnSpPr>
          <p:nvPr/>
        </p:nvCxnSpPr>
        <p:spPr>
          <a:xfrm>
            <a:off x="1164885" y="1968038"/>
            <a:ext cx="4409408" cy="384068"/>
          </a:xfrm>
          <a:prstGeom prst="line">
            <a:avLst/>
          </a:prstGeom>
          <a:noFill/>
          <a:ln w="28575">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8" name="四角形吹き出し 25">
            <a:extLst>
              <a:ext uri="{FF2B5EF4-FFF2-40B4-BE49-F238E27FC236}">
                <a16:creationId xmlns:a16="http://schemas.microsoft.com/office/drawing/2014/main" id="{B52F67E7-6411-E9D8-5C81-7868689AC9E7}"/>
              </a:ext>
            </a:extLst>
          </p:cNvPr>
          <p:cNvSpPr/>
          <p:nvPr/>
        </p:nvSpPr>
        <p:spPr>
          <a:xfrm>
            <a:off x="7449104" y="2447413"/>
            <a:ext cx="2055248" cy="600006"/>
          </a:xfrm>
          <a:prstGeom prst="wedgeRectCallout">
            <a:avLst>
              <a:gd name="adj1" fmla="val -23366"/>
              <a:gd name="adj2" fmla="val -10147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en-US" altLang="ja-JP" sz="1400" b="1" dirty="0">
                <a:solidFill>
                  <a:schemeClr val="bg2"/>
                </a:solidFill>
              </a:rPr>
              <a:t>1on1</a:t>
            </a:r>
            <a:r>
              <a:rPr kumimoji="1" lang="ja-JP" altLang="en-US" sz="1400" b="1" dirty="0">
                <a:solidFill>
                  <a:schemeClr val="bg2"/>
                </a:solidFill>
              </a:rPr>
              <a:t>テーマシート</a:t>
            </a:r>
            <a:r>
              <a:rPr kumimoji="1" lang="ja-JP" altLang="en-US" sz="1400" dirty="0">
                <a:solidFill>
                  <a:schemeClr val="bg2"/>
                </a:solidFill>
              </a:rPr>
              <a:t>へ</a:t>
            </a:r>
          </a:p>
        </p:txBody>
      </p:sp>
      <p:sp>
        <p:nvSpPr>
          <p:cNvPr id="51" name="正方形/長方形 50">
            <a:extLst>
              <a:ext uri="{FF2B5EF4-FFF2-40B4-BE49-F238E27FC236}">
                <a16:creationId xmlns:a16="http://schemas.microsoft.com/office/drawing/2014/main" id="{A0014FEF-C82D-1C96-3E37-54E9D3C75E27}"/>
              </a:ext>
            </a:extLst>
          </p:cNvPr>
          <p:cNvSpPr/>
          <p:nvPr/>
        </p:nvSpPr>
        <p:spPr>
          <a:xfrm>
            <a:off x="5538722" y="4327127"/>
            <a:ext cx="4161296" cy="1994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状態が悪いメンバーは</a:t>
            </a:r>
            <a:endParaRPr kumimoji="1" lang="en-US" altLang="ja-JP" sz="2400" b="1" dirty="0">
              <a:solidFill>
                <a:schemeClr val="bg2"/>
              </a:solidFill>
            </a:endParaRPr>
          </a:p>
          <a:p>
            <a:pPr algn="ctr"/>
            <a:r>
              <a:rPr kumimoji="1" lang="ja-JP" altLang="en-US" sz="2400" b="1" dirty="0">
                <a:solidFill>
                  <a:schemeClr val="bg2"/>
                </a:solidFill>
              </a:rPr>
              <a:t>必ずパーソナルレポートまで</a:t>
            </a:r>
            <a:endParaRPr kumimoji="1" lang="en-US" altLang="ja-JP" sz="2400" b="1" dirty="0">
              <a:solidFill>
                <a:schemeClr val="bg2"/>
              </a:solidFill>
            </a:endParaRPr>
          </a:p>
          <a:p>
            <a:pPr algn="ctr"/>
            <a:r>
              <a:rPr kumimoji="1" lang="ja-JP" altLang="en-US" sz="2400" b="1" dirty="0">
                <a:solidFill>
                  <a:schemeClr val="bg2"/>
                </a:solidFill>
              </a:rPr>
              <a:t>ご覧ください</a:t>
            </a:r>
          </a:p>
        </p:txBody>
      </p:sp>
      <p:sp>
        <p:nvSpPr>
          <p:cNvPr id="62" name="正方形/長方形 61">
            <a:extLst>
              <a:ext uri="{FF2B5EF4-FFF2-40B4-BE49-F238E27FC236}">
                <a16:creationId xmlns:a16="http://schemas.microsoft.com/office/drawing/2014/main" id="{4A40DBEF-AAEB-DFFD-BF00-B92B88ECD748}"/>
              </a:ext>
            </a:extLst>
          </p:cNvPr>
          <p:cNvSpPr/>
          <p:nvPr/>
        </p:nvSpPr>
        <p:spPr>
          <a:xfrm>
            <a:off x="7518400" y="1884160"/>
            <a:ext cx="2115144" cy="38406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197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a:t>
            </a:r>
            <a:r>
              <a:rPr lang="en-US" altLang="ja-JP" dirty="0"/>
              <a:t>1on1</a:t>
            </a:r>
            <a:r>
              <a:rPr lang="ja-JP" altLang="en-US" dirty="0"/>
              <a:t>テーマシート」で、</a:t>
            </a:r>
            <a:r>
              <a:rPr lang="en-US" altLang="ja-JP" dirty="0"/>
              <a:t>1on1</a:t>
            </a:r>
            <a:r>
              <a:rPr lang="ja-JP" altLang="en-US" dirty="0"/>
              <a:t>での会話をスムーズに</a:t>
            </a:r>
          </a:p>
        </p:txBody>
      </p:sp>
      <p:pic>
        <p:nvPicPr>
          <p:cNvPr id="10" name="図 9">
            <a:extLst>
              <a:ext uri="{FF2B5EF4-FFF2-40B4-BE49-F238E27FC236}">
                <a16:creationId xmlns:a16="http://schemas.microsoft.com/office/drawing/2014/main" id="{5132B494-5BC1-0863-1A93-AD0CB2E5245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19352" y="1919242"/>
            <a:ext cx="3899885" cy="4297362"/>
          </a:xfrm>
          <a:prstGeom prst="rect">
            <a:avLst/>
          </a:prstGeom>
          <a:noFill/>
          <a:ln>
            <a:solidFill>
              <a:schemeClr val="tx1">
                <a:lumMod val="60000"/>
                <a:lumOff val="40000"/>
              </a:schemeClr>
            </a:solidFill>
          </a:ln>
        </p:spPr>
      </p:pic>
      <p:pic>
        <p:nvPicPr>
          <p:cNvPr id="4098" name="Picture 2">
            <a:extLst>
              <a:ext uri="{FF2B5EF4-FFF2-40B4-BE49-F238E27FC236}">
                <a16:creationId xmlns:a16="http://schemas.microsoft.com/office/drawing/2014/main" id="{8427A4F5-BD01-DD50-1F13-75AEF84F32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8085" y="1919243"/>
            <a:ext cx="4064915" cy="3626364"/>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3D0729E3-D178-3FC0-6F48-317FA3E0FF30}"/>
              </a:ext>
            </a:extLst>
          </p:cNvPr>
          <p:cNvSpPr txBox="1"/>
          <p:nvPr/>
        </p:nvSpPr>
        <p:spPr>
          <a:xfrm>
            <a:off x="272456" y="844000"/>
            <a:ext cx="9361088" cy="1000274"/>
          </a:xfrm>
          <a:prstGeom prst="rect">
            <a:avLst/>
          </a:prstGeom>
          <a:noFill/>
        </p:spPr>
        <p:txBody>
          <a:bodyPr wrap="square" rtlCol="0">
            <a:spAutoFit/>
          </a:bodyPr>
          <a:lstStyle/>
          <a:p>
            <a:pPr algn="ctr">
              <a:lnSpc>
                <a:spcPct val="100000"/>
              </a:lnSpc>
              <a:spcBef>
                <a:spcPts val="600"/>
              </a:spcBef>
            </a:pPr>
            <a:r>
              <a:rPr lang="en-US" altLang="ja-JP" sz="1800" dirty="0"/>
              <a:t>1on1</a:t>
            </a:r>
            <a:r>
              <a:rPr lang="ja-JP" altLang="en-US" sz="1800" dirty="0"/>
              <a:t>テーマシートには、</a:t>
            </a:r>
            <a:r>
              <a:rPr lang="ja-JP" altLang="en-US" sz="1800" b="1" dirty="0"/>
              <a:t>おすすめの話題</a:t>
            </a:r>
            <a:r>
              <a:rPr lang="ja-JP" altLang="en-US" sz="1800" dirty="0"/>
              <a:t>や、</a:t>
            </a:r>
            <a:br>
              <a:rPr lang="en-US" altLang="ja-JP" dirty="0"/>
            </a:br>
            <a:r>
              <a:rPr lang="ja-JP" altLang="en-US" sz="1800" b="1" dirty="0"/>
              <a:t>上司とメンバーの性格タイプの違い</a:t>
            </a:r>
            <a:r>
              <a:rPr lang="ja-JP" altLang="en-US" sz="1800" dirty="0"/>
              <a:t>が示されています。</a:t>
            </a:r>
            <a:endParaRPr lang="en-US" altLang="ja-JP" sz="1800" dirty="0"/>
          </a:p>
          <a:p>
            <a:pPr algn="ctr">
              <a:lnSpc>
                <a:spcPct val="100000"/>
              </a:lnSpc>
              <a:spcBef>
                <a:spcPts val="600"/>
              </a:spcBef>
            </a:pPr>
            <a:r>
              <a:rPr lang="ja-JP" altLang="en-US" sz="1800" dirty="0"/>
              <a:t>メンバーが話したい話題を選んで、じっくり耳を傾けてください。</a:t>
            </a:r>
          </a:p>
        </p:txBody>
      </p:sp>
      <p:grpSp>
        <p:nvGrpSpPr>
          <p:cNvPr id="24" name="Group 68">
            <a:extLst>
              <a:ext uri="{FF2B5EF4-FFF2-40B4-BE49-F238E27FC236}">
                <a16:creationId xmlns:a16="http://schemas.microsoft.com/office/drawing/2014/main" id="{393756F3-B606-7F84-A887-617E76458946}"/>
              </a:ext>
            </a:extLst>
          </p:cNvPr>
          <p:cNvGrpSpPr>
            <a:grpSpLocks/>
          </p:cNvGrpSpPr>
          <p:nvPr/>
        </p:nvGrpSpPr>
        <p:grpSpPr bwMode="auto">
          <a:xfrm>
            <a:off x="821733" y="5418685"/>
            <a:ext cx="4131267" cy="253843"/>
            <a:chOff x="1306" y="3095"/>
            <a:chExt cx="2268" cy="283"/>
          </a:xfrm>
        </p:grpSpPr>
        <p:sp>
          <p:nvSpPr>
            <p:cNvPr id="25" name="Freeform 69">
              <a:extLst>
                <a:ext uri="{FF2B5EF4-FFF2-40B4-BE49-F238E27FC236}">
                  <a16:creationId xmlns:a16="http://schemas.microsoft.com/office/drawing/2014/main" id="{1C99FCF8-006F-69A9-191D-D5F46EC124D4}"/>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6" name="Freeform 70">
              <a:extLst>
                <a:ext uri="{FF2B5EF4-FFF2-40B4-BE49-F238E27FC236}">
                  <a16:creationId xmlns:a16="http://schemas.microsoft.com/office/drawing/2014/main" id="{0643EC97-AF2A-6BE0-B006-F5A8FF197709}"/>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7" name="Freeform 71">
              <a:extLst>
                <a:ext uri="{FF2B5EF4-FFF2-40B4-BE49-F238E27FC236}">
                  <a16:creationId xmlns:a16="http://schemas.microsoft.com/office/drawing/2014/main" id="{8AB958D7-FF47-700D-CAA8-DFBC8E753653}"/>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28" name="Group 68">
            <a:extLst>
              <a:ext uri="{FF2B5EF4-FFF2-40B4-BE49-F238E27FC236}">
                <a16:creationId xmlns:a16="http://schemas.microsoft.com/office/drawing/2014/main" id="{A7925FEB-7C9F-E495-745C-6617D10C38B1}"/>
              </a:ext>
            </a:extLst>
          </p:cNvPr>
          <p:cNvGrpSpPr>
            <a:grpSpLocks/>
          </p:cNvGrpSpPr>
          <p:nvPr/>
        </p:nvGrpSpPr>
        <p:grpSpPr bwMode="auto">
          <a:xfrm>
            <a:off x="5019352" y="1779301"/>
            <a:ext cx="3899885" cy="279881"/>
            <a:chOff x="1306" y="3095"/>
            <a:chExt cx="2268" cy="283"/>
          </a:xfrm>
        </p:grpSpPr>
        <p:sp>
          <p:nvSpPr>
            <p:cNvPr id="29" name="Freeform 69">
              <a:extLst>
                <a:ext uri="{FF2B5EF4-FFF2-40B4-BE49-F238E27FC236}">
                  <a16:creationId xmlns:a16="http://schemas.microsoft.com/office/drawing/2014/main" id="{C8E1109A-A3ED-7D6D-2FC0-605FAA70C6E0}"/>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30" name="Freeform 70">
              <a:extLst>
                <a:ext uri="{FF2B5EF4-FFF2-40B4-BE49-F238E27FC236}">
                  <a16:creationId xmlns:a16="http://schemas.microsoft.com/office/drawing/2014/main" id="{E501D406-3451-A8A1-0822-5DD99796BB02}"/>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31" name="Freeform 71">
              <a:extLst>
                <a:ext uri="{FF2B5EF4-FFF2-40B4-BE49-F238E27FC236}">
                  <a16:creationId xmlns:a16="http://schemas.microsoft.com/office/drawing/2014/main" id="{7A02B92E-7135-F860-E4A1-94293751BB9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4096" name="Group 68">
            <a:extLst>
              <a:ext uri="{FF2B5EF4-FFF2-40B4-BE49-F238E27FC236}">
                <a16:creationId xmlns:a16="http://schemas.microsoft.com/office/drawing/2014/main" id="{13BEEA99-09C5-732A-A9B7-67CA49AE5425}"/>
              </a:ext>
            </a:extLst>
          </p:cNvPr>
          <p:cNvGrpSpPr>
            <a:grpSpLocks/>
          </p:cNvGrpSpPr>
          <p:nvPr/>
        </p:nvGrpSpPr>
        <p:grpSpPr bwMode="auto">
          <a:xfrm>
            <a:off x="5019352" y="6076663"/>
            <a:ext cx="3899885" cy="279881"/>
            <a:chOff x="1306" y="3095"/>
            <a:chExt cx="2268" cy="283"/>
          </a:xfrm>
        </p:grpSpPr>
        <p:sp>
          <p:nvSpPr>
            <p:cNvPr id="4097" name="Freeform 69">
              <a:extLst>
                <a:ext uri="{FF2B5EF4-FFF2-40B4-BE49-F238E27FC236}">
                  <a16:creationId xmlns:a16="http://schemas.microsoft.com/office/drawing/2014/main" id="{F32EC090-35F8-9D5C-B6F9-CDDF31E88B94}"/>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4099" name="Freeform 70">
              <a:extLst>
                <a:ext uri="{FF2B5EF4-FFF2-40B4-BE49-F238E27FC236}">
                  <a16:creationId xmlns:a16="http://schemas.microsoft.com/office/drawing/2014/main" id="{2426C4AB-0E40-749B-63EA-AA9A27A10153}"/>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4100" name="Freeform 71">
              <a:extLst>
                <a:ext uri="{FF2B5EF4-FFF2-40B4-BE49-F238E27FC236}">
                  <a16:creationId xmlns:a16="http://schemas.microsoft.com/office/drawing/2014/main" id="{C17369C4-3BD9-5080-3974-E7225388DDCD}"/>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Tree>
    <p:extLst>
      <p:ext uri="{BB962C8B-B14F-4D97-AF65-F5344CB8AC3E}">
        <p14:creationId xmlns:p14="http://schemas.microsoft.com/office/powerpoint/2010/main" val="153867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参考）データが溜まると、変化を確認できます</a:t>
            </a:r>
          </a:p>
        </p:txBody>
      </p:sp>
      <p:pic>
        <p:nvPicPr>
          <p:cNvPr id="5124" name="Picture 4">
            <a:extLst>
              <a:ext uri="{FF2B5EF4-FFF2-40B4-BE49-F238E27FC236}">
                <a16:creationId xmlns:a16="http://schemas.microsoft.com/office/drawing/2014/main" id="{D2939DF4-0A76-F3B8-EABF-A9A26DBC8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52299" y="1653294"/>
            <a:ext cx="4673451" cy="461147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6253E89-DA3A-775C-FFC1-21DC089CAA85}"/>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メンバー詳細（個人推移）には、メンタリティや得点の変化が表示されます。</a:t>
            </a:r>
            <a:endParaRPr lang="en-US" altLang="ja-JP" sz="1800" dirty="0"/>
          </a:p>
          <a:p>
            <a:pPr algn="ctr">
              <a:lnSpc>
                <a:spcPct val="100000"/>
              </a:lnSpc>
              <a:spcBef>
                <a:spcPts val="600"/>
              </a:spcBef>
            </a:pPr>
            <a:r>
              <a:rPr lang="ja-JP" altLang="en-US" sz="1800" dirty="0"/>
              <a:t>複数回</a:t>
            </a:r>
            <a:r>
              <a:rPr lang="ja-JP" altLang="en-US" dirty="0"/>
              <a:t>インサイズ</a:t>
            </a:r>
            <a:r>
              <a:rPr lang="ja-JP" altLang="en-US" sz="1800" dirty="0"/>
              <a:t>を実施した後、ぜひ確認してみてください。</a:t>
            </a:r>
          </a:p>
        </p:txBody>
      </p:sp>
      <p:grpSp>
        <p:nvGrpSpPr>
          <p:cNvPr id="10" name="Group 68">
            <a:extLst>
              <a:ext uri="{FF2B5EF4-FFF2-40B4-BE49-F238E27FC236}">
                <a16:creationId xmlns:a16="http://schemas.microsoft.com/office/drawing/2014/main" id="{439CD84E-FA60-0E1E-A041-FCEDD0D0A179}"/>
              </a:ext>
            </a:extLst>
          </p:cNvPr>
          <p:cNvGrpSpPr>
            <a:grpSpLocks/>
          </p:cNvGrpSpPr>
          <p:nvPr/>
        </p:nvGrpSpPr>
        <p:grpSpPr bwMode="auto">
          <a:xfrm>
            <a:off x="2352299" y="6059941"/>
            <a:ext cx="4752392" cy="362704"/>
            <a:chOff x="1306" y="3095"/>
            <a:chExt cx="2268" cy="283"/>
          </a:xfrm>
        </p:grpSpPr>
        <p:sp>
          <p:nvSpPr>
            <p:cNvPr id="11" name="Freeform 69">
              <a:extLst>
                <a:ext uri="{FF2B5EF4-FFF2-40B4-BE49-F238E27FC236}">
                  <a16:creationId xmlns:a16="http://schemas.microsoft.com/office/drawing/2014/main" id="{8C02A604-CD65-AB04-CA42-5A9F4ACB486C}"/>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0">
              <a:extLst>
                <a:ext uri="{FF2B5EF4-FFF2-40B4-BE49-F238E27FC236}">
                  <a16:creationId xmlns:a16="http://schemas.microsoft.com/office/drawing/2014/main" id="{C7010236-EDBE-33AD-652D-3BC0AC705A3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3" name="Freeform 71">
              <a:extLst>
                <a:ext uri="{FF2B5EF4-FFF2-40B4-BE49-F238E27FC236}">
                  <a16:creationId xmlns:a16="http://schemas.microsoft.com/office/drawing/2014/main" id="{457908A0-5B31-0A39-F019-B688E46D5E6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Tree>
    <p:extLst>
      <p:ext uri="{BB962C8B-B14F-4D97-AF65-F5344CB8AC3E}">
        <p14:creationId xmlns:p14="http://schemas.microsoft.com/office/powerpoint/2010/main" val="353470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参考）導入の背景記入のポイント</a:t>
            </a:r>
          </a:p>
        </p:txBody>
      </p:sp>
      <p:sp>
        <p:nvSpPr>
          <p:cNvPr id="2" name="正方形/長方形 1">
            <a:extLst>
              <a:ext uri="{FF2B5EF4-FFF2-40B4-BE49-F238E27FC236}">
                <a16:creationId xmlns:a16="http://schemas.microsoft.com/office/drawing/2014/main" id="{F1912A09-565B-9956-7455-459463305A92}"/>
              </a:ext>
            </a:extLst>
          </p:cNvPr>
          <p:cNvSpPr/>
          <p:nvPr/>
        </p:nvSpPr>
        <p:spPr>
          <a:xfrm>
            <a:off x="470087" y="1057106"/>
            <a:ext cx="9368852" cy="16005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インサイズに限らず新たな取り組みを始めるときは、</a:t>
            </a:r>
            <a:br>
              <a:rPr kumimoji="1" lang="en-US" altLang="ja-JP" sz="1200" spc="70" dirty="0">
                <a:solidFill>
                  <a:schemeClr val="tx1"/>
                </a:solidFill>
              </a:rPr>
            </a:br>
            <a:r>
              <a:rPr kumimoji="1" lang="ja-JP" altLang="en-US" sz="1200" spc="70" dirty="0">
                <a:solidFill>
                  <a:schemeClr val="tx1"/>
                </a:solidFill>
              </a:rPr>
              <a:t>現場から「やることを増やすな」「意味あるのか」等、否定的なリアクションが一定出るものです。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現場目線に立った導入のメリットをわかりやすく伝える</a:t>
            </a:r>
            <a:r>
              <a:rPr kumimoji="1" lang="ja-JP" altLang="en-US" sz="1200" spc="70" dirty="0">
                <a:solidFill>
                  <a:schemeClr val="tx1"/>
                </a:solidFill>
              </a:rPr>
              <a:t>ことがポイントです。</a:t>
            </a:r>
            <a:endParaRPr kumimoji="1" lang="en-US" altLang="ja-JP" sz="1200" spc="70" dirty="0">
              <a:solidFill>
                <a:schemeClr val="tx1"/>
              </a:solidFill>
            </a:endParaRPr>
          </a:p>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「現場の通信簿≒人事</a:t>
            </a:r>
            <a:r>
              <a:rPr kumimoji="1" lang="en-US" altLang="ja-JP" sz="1200" spc="70" dirty="0">
                <a:solidFill>
                  <a:schemeClr val="tx1"/>
                </a:solidFill>
              </a:rPr>
              <a:t>/</a:t>
            </a:r>
            <a:r>
              <a:rPr kumimoji="1" lang="ja-JP" altLang="en-US" sz="1200" spc="70" dirty="0">
                <a:solidFill>
                  <a:schemeClr val="tx1"/>
                </a:solidFill>
              </a:rPr>
              <a:t>会社がマネジメント状況を監視しようとしている」と捉えられると協力を得づらくなります。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会社</a:t>
            </a:r>
            <a:r>
              <a:rPr kumimoji="1" lang="en-US" altLang="ja-JP" sz="1200" b="1" u="sng" spc="70" dirty="0">
                <a:solidFill>
                  <a:schemeClr val="tx1"/>
                </a:solidFill>
              </a:rPr>
              <a:t>/</a:t>
            </a:r>
            <a:r>
              <a:rPr kumimoji="1" lang="ja-JP" altLang="en-US" sz="1200" b="1" u="sng" spc="70" dirty="0">
                <a:solidFill>
                  <a:schemeClr val="tx1"/>
                </a:solidFill>
              </a:rPr>
              <a:t>人事はマネジャーの置かれた状況を理解しているからこそ、支援したい</a:t>
            </a:r>
            <a:r>
              <a:rPr kumimoji="1" lang="ja-JP" altLang="en-US" sz="1200" spc="70" dirty="0">
                <a:solidFill>
                  <a:schemeClr val="tx1"/>
                </a:solidFill>
              </a:rPr>
              <a:t>」といった</a:t>
            </a:r>
            <a:br>
              <a:rPr kumimoji="1" lang="en-US" altLang="ja-JP" sz="1200" spc="70" dirty="0">
                <a:solidFill>
                  <a:schemeClr val="tx1"/>
                </a:solidFill>
              </a:rPr>
            </a:br>
            <a:r>
              <a:rPr kumimoji="1" lang="ja-JP" altLang="en-US" sz="1200" spc="70" dirty="0">
                <a:solidFill>
                  <a:schemeClr val="tx1"/>
                </a:solidFill>
              </a:rPr>
              <a:t>寄り添いスタンスを示すこともポイントです。</a:t>
            </a:r>
            <a:endParaRPr kumimoji="1" lang="en-US" altLang="ja-JP" sz="1200" spc="70" dirty="0">
              <a:solidFill>
                <a:schemeClr val="tx1"/>
              </a:solidFill>
            </a:endParaRPr>
          </a:p>
        </p:txBody>
      </p:sp>
      <p:sp>
        <p:nvSpPr>
          <p:cNvPr id="3" name="正方形/長方形 2">
            <a:extLst>
              <a:ext uri="{FF2B5EF4-FFF2-40B4-BE49-F238E27FC236}">
                <a16:creationId xmlns:a16="http://schemas.microsoft.com/office/drawing/2014/main" id="{8EAFCEC1-9948-4C27-2CBD-B7067BD28115}"/>
              </a:ext>
            </a:extLst>
          </p:cNvPr>
          <p:cNvSpPr/>
          <p:nvPr/>
        </p:nvSpPr>
        <p:spPr>
          <a:xfrm>
            <a:off x="470087" y="4384737"/>
            <a:ext cx="9368852" cy="19897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en-US" altLang="ja-JP" sz="1200" spc="70" dirty="0">
                <a:solidFill>
                  <a:schemeClr val="tx1"/>
                </a:solidFill>
              </a:rPr>
              <a:t>1on1</a:t>
            </a:r>
            <a:r>
              <a:rPr kumimoji="1" lang="ja-JP" altLang="en-US" sz="1200" spc="70" dirty="0">
                <a:solidFill>
                  <a:schemeClr val="tx1"/>
                </a:solidFill>
              </a:rPr>
              <a:t>について、「メンバーと何を話せば良いかわからない」と言う声を多数いただきました。</a:t>
            </a:r>
            <a:br>
              <a:rPr kumimoji="1" lang="en-US" altLang="ja-JP" sz="1200" spc="70" dirty="0">
                <a:solidFill>
                  <a:schemeClr val="tx1"/>
                </a:solidFill>
              </a:rPr>
            </a:br>
            <a:r>
              <a:rPr kumimoji="1" lang="ja-JP" altLang="en-US" sz="1200" spc="70" dirty="0">
                <a:solidFill>
                  <a:schemeClr val="tx1"/>
                </a:solidFill>
              </a:rPr>
              <a:t>面談で対話のきっかけや適切な話題を掴みやすくするため、インサイズを導入します。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離職が続いており、皆様にも負荷がかかっています。人事としては、●●の施策を検討しております。</a:t>
            </a:r>
            <a:br>
              <a:rPr kumimoji="1" lang="ja-JP" altLang="en-US" sz="1200" spc="70" dirty="0">
                <a:solidFill>
                  <a:schemeClr val="tx1"/>
                </a:solidFill>
              </a:rPr>
            </a:br>
            <a:r>
              <a:rPr kumimoji="1" lang="ja-JP" altLang="en-US" sz="1200" spc="70" dirty="0">
                <a:solidFill>
                  <a:schemeClr val="tx1"/>
                </a:solidFill>
              </a:rPr>
              <a:t>加えて「相談できず不安や悩みを溜め込むこと」が離職に大きく影響するということがわかりました。</a:t>
            </a:r>
            <a:br>
              <a:rPr kumimoji="1" lang="ja-JP" altLang="en-US" sz="1200" spc="70" dirty="0">
                <a:solidFill>
                  <a:schemeClr val="tx1"/>
                </a:solidFill>
              </a:rPr>
            </a:br>
            <a:r>
              <a:rPr kumimoji="1" lang="ja-JP" altLang="en-US" sz="1200" spc="70" dirty="0">
                <a:solidFill>
                  <a:schemeClr val="tx1"/>
                </a:solidFill>
              </a:rPr>
              <a:t>そのため、メンバーが相談できる環境を職場ぐるみで作りたく、インサイズを導入します。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皆様としても、メンバーをフォローしたい気持ちがある中、多忙でなかなかできない状況かと思います。</a:t>
            </a:r>
            <a:br>
              <a:rPr kumimoji="1" lang="en-US" altLang="ja-JP" sz="1200" spc="70" dirty="0">
                <a:solidFill>
                  <a:schemeClr val="tx1"/>
                </a:solidFill>
              </a:rPr>
            </a:br>
            <a:r>
              <a:rPr kumimoji="1" lang="ja-JP" altLang="en-US" sz="1200" spc="70" dirty="0">
                <a:solidFill>
                  <a:schemeClr val="tx1"/>
                </a:solidFill>
              </a:rPr>
              <a:t>その中で、フォローが必要なメンバーの優先順位をつけ、コンディション・パフォーマンス改善のための話題に短時間でたどり着けるよう、インサイズを導入します。</a:t>
            </a:r>
            <a:endParaRPr kumimoji="1" lang="en-US" altLang="ja-JP" sz="1200" spc="70" dirty="0">
              <a:solidFill>
                <a:schemeClr val="tx1"/>
              </a:solidFill>
            </a:endParaRPr>
          </a:p>
        </p:txBody>
      </p:sp>
      <p:sp>
        <p:nvSpPr>
          <p:cNvPr id="6" name="四角形: 角を丸くする 5">
            <a:extLst>
              <a:ext uri="{FF2B5EF4-FFF2-40B4-BE49-F238E27FC236}">
                <a16:creationId xmlns:a16="http://schemas.microsoft.com/office/drawing/2014/main" id="{A74FA4EF-3B62-E5BA-BFCD-664BBB7433FD}"/>
              </a:ext>
            </a:extLst>
          </p:cNvPr>
          <p:cNvSpPr/>
          <p:nvPr/>
        </p:nvSpPr>
        <p:spPr>
          <a:xfrm>
            <a:off x="249980" y="838958"/>
            <a:ext cx="1736702" cy="36181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Point</a:t>
            </a:r>
            <a:endParaRPr kumimoji="1" lang="ja-JP" altLang="en-US" b="1" dirty="0">
              <a:solidFill>
                <a:schemeClr val="bg2"/>
              </a:solidFill>
            </a:endParaRPr>
          </a:p>
        </p:txBody>
      </p:sp>
      <p:sp>
        <p:nvSpPr>
          <p:cNvPr id="7" name="正方形/長方形 6">
            <a:extLst>
              <a:ext uri="{FF2B5EF4-FFF2-40B4-BE49-F238E27FC236}">
                <a16:creationId xmlns:a16="http://schemas.microsoft.com/office/drawing/2014/main" id="{2654B128-993B-890C-B5D5-7513C9EB2737}"/>
              </a:ext>
            </a:extLst>
          </p:cNvPr>
          <p:cNvSpPr/>
          <p:nvPr/>
        </p:nvSpPr>
        <p:spPr>
          <a:xfrm>
            <a:off x="470087" y="3094021"/>
            <a:ext cx="9368852" cy="1024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メンバーのモチベーションをあげるため、離職率を下げるため、メンバーをフォローするため</a:t>
            </a:r>
            <a:br>
              <a:rPr kumimoji="1" lang="en-US" altLang="ja-JP" sz="1200" spc="70" dirty="0">
                <a:solidFill>
                  <a:schemeClr val="tx1"/>
                </a:solidFill>
              </a:rPr>
            </a:br>
            <a:r>
              <a:rPr kumimoji="1" lang="ja-JP" altLang="en-US" sz="1200" spc="70" dirty="0">
                <a:solidFill>
                  <a:schemeClr val="tx1"/>
                </a:solidFill>
              </a:rPr>
              <a:t>→「メンバーを甘やかして迎合しないといけないのか？」と受け取られる可能性があります</a:t>
            </a:r>
            <a:endParaRPr kumimoji="1" lang="en-US" altLang="ja-JP" sz="1200" spc="70" dirty="0">
              <a:solidFill>
                <a:schemeClr val="tx1"/>
              </a:solidFill>
            </a:endParaRPr>
          </a:p>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マネジメント力を上げるため</a:t>
            </a:r>
            <a:br>
              <a:rPr kumimoji="1" lang="en-US" altLang="ja-JP" sz="1200" spc="70" dirty="0">
                <a:solidFill>
                  <a:schemeClr val="tx1"/>
                </a:solidFill>
              </a:rPr>
            </a:br>
            <a:r>
              <a:rPr kumimoji="1" lang="ja-JP" altLang="en-US" sz="1200" spc="70" dirty="0">
                <a:solidFill>
                  <a:schemeClr val="tx1"/>
                </a:solidFill>
              </a:rPr>
              <a:t>→ 「今、マネジメント力がないと言われている」と受け取られしてしまう可能性があります</a:t>
            </a:r>
          </a:p>
        </p:txBody>
      </p:sp>
      <p:sp>
        <p:nvSpPr>
          <p:cNvPr id="8" name="四角形: 角を丸くする 7">
            <a:extLst>
              <a:ext uri="{FF2B5EF4-FFF2-40B4-BE49-F238E27FC236}">
                <a16:creationId xmlns:a16="http://schemas.microsoft.com/office/drawing/2014/main" id="{B2730B9D-0572-F484-11D6-816AC5F1518F}"/>
              </a:ext>
            </a:extLst>
          </p:cNvPr>
          <p:cNvSpPr/>
          <p:nvPr/>
        </p:nvSpPr>
        <p:spPr>
          <a:xfrm>
            <a:off x="157883" y="2827373"/>
            <a:ext cx="1736702" cy="361813"/>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sp>
        <p:nvSpPr>
          <p:cNvPr id="9" name="四角形: 角を丸くする 8">
            <a:extLst>
              <a:ext uri="{FF2B5EF4-FFF2-40B4-BE49-F238E27FC236}">
                <a16:creationId xmlns:a16="http://schemas.microsoft.com/office/drawing/2014/main" id="{E204EF9C-E5DF-0893-68D8-09C7AD446EC6}"/>
              </a:ext>
            </a:extLst>
          </p:cNvPr>
          <p:cNvSpPr/>
          <p:nvPr/>
        </p:nvSpPr>
        <p:spPr>
          <a:xfrm>
            <a:off x="157883" y="4203830"/>
            <a:ext cx="1736702" cy="361813"/>
          </a:xfrm>
          <a:prstGeom prst="roundRect">
            <a:avLst>
              <a:gd name="adj" fmla="val 50000"/>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Tree>
    <p:extLst>
      <p:ext uri="{BB962C8B-B14F-4D97-AF65-F5344CB8AC3E}">
        <p14:creationId xmlns:p14="http://schemas.microsoft.com/office/powerpoint/2010/main" val="1263910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参考）集計結果も確認できます</a:t>
            </a:r>
          </a:p>
        </p:txBody>
      </p:sp>
      <p:pic>
        <p:nvPicPr>
          <p:cNvPr id="6146" name="Picture 2">
            <a:extLst>
              <a:ext uri="{FF2B5EF4-FFF2-40B4-BE49-F238E27FC236}">
                <a16:creationId xmlns:a16="http://schemas.microsoft.com/office/drawing/2014/main" id="{923B529F-CC3E-6DFB-3665-D61C1F652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8" y="1973525"/>
            <a:ext cx="4715149" cy="3305655"/>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7280B4E-8F78-5CF3-C6F3-D6F81C81D521}"/>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「ダッシュボード」で、自分のチームの集計結果・変化や、</a:t>
            </a:r>
            <a:endParaRPr lang="en-US" altLang="ja-JP" dirty="0"/>
          </a:p>
          <a:p>
            <a:pPr algn="ctr">
              <a:lnSpc>
                <a:spcPct val="100000"/>
              </a:lnSpc>
              <a:spcBef>
                <a:spcPts val="600"/>
              </a:spcBef>
            </a:pPr>
            <a:r>
              <a:rPr lang="ja-JP" altLang="en-US" dirty="0"/>
              <a:t>ご自身の</a:t>
            </a:r>
            <a:r>
              <a:rPr lang="en-US" altLang="ja-JP" dirty="0"/>
              <a:t>1on1</a:t>
            </a:r>
            <a:r>
              <a:rPr lang="ja-JP" altLang="en-US" dirty="0"/>
              <a:t>の特徴を確認することもできます。</a:t>
            </a:r>
            <a:endParaRPr lang="ja-JP" altLang="en-US" sz="1800" dirty="0"/>
          </a:p>
        </p:txBody>
      </p:sp>
      <p:pic>
        <p:nvPicPr>
          <p:cNvPr id="2" name="図 1">
            <a:extLst>
              <a:ext uri="{FF2B5EF4-FFF2-40B4-BE49-F238E27FC236}">
                <a16:creationId xmlns:a16="http://schemas.microsoft.com/office/drawing/2014/main" id="{89E73BF9-4516-29AB-B2AF-CED8E5E232D1}"/>
              </a:ext>
            </a:extLst>
          </p:cNvPr>
          <p:cNvPicPr>
            <a:picLocks noChangeAspect="1"/>
          </p:cNvPicPr>
          <p:nvPr/>
        </p:nvPicPr>
        <p:blipFill>
          <a:blip r:embed="rId4"/>
          <a:stretch>
            <a:fillRect/>
          </a:stretch>
        </p:blipFill>
        <p:spPr>
          <a:xfrm>
            <a:off x="4250816" y="3030555"/>
            <a:ext cx="5250512" cy="2618785"/>
          </a:xfrm>
          <a:prstGeom prst="rect">
            <a:avLst/>
          </a:prstGeom>
          <a:noFill/>
          <a:ln>
            <a:solidFill>
              <a:schemeClr val="tx1">
                <a:lumMod val="60000"/>
                <a:lumOff val="40000"/>
              </a:schemeClr>
            </a:solidFill>
          </a:ln>
        </p:spPr>
      </p:pic>
      <p:grpSp>
        <p:nvGrpSpPr>
          <p:cNvPr id="5" name="Group 68">
            <a:extLst>
              <a:ext uri="{FF2B5EF4-FFF2-40B4-BE49-F238E27FC236}">
                <a16:creationId xmlns:a16="http://schemas.microsoft.com/office/drawing/2014/main" id="{1883B43E-E9D0-5273-CDBD-CF8486290397}"/>
              </a:ext>
            </a:extLst>
          </p:cNvPr>
          <p:cNvGrpSpPr>
            <a:grpSpLocks/>
          </p:cNvGrpSpPr>
          <p:nvPr/>
        </p:nvGrpSpPr>
        <p:grpSpPr bwMode="auto">
          <a:xfrm>
            <a:off x="4218992" y="2900347"/>
            <a:ext cx="5282336" cy="265067"/>
            <a:chOff x="1306" y="3095"/>
            <a:chExt cx="2268" cy="283"/>
          </a:xfrm>
        </p:grpSpPr>
        <p:sp>
          <p:nvSpPr>
            <p:cNvPr id="6" name="Freeform 69">
              <a:extLst>
                <a:ext uri="{FF2B5EF4-FFF2-40B4-BE49-F238E27FC236}">
                  <a16:creationId xmlns:a16="http://schemas.microsoft.com/office/drawing/2014/main" id="{662D8806-08C6-3E0A-CB43-D0129546D97A}"/>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7" name="Freeform 70">
              <a:extLst>
                <a:ext uri="{FF2B5EF4-FFF2-40B4-BE49-F238E27FC236}">
                  <a16:creationId xmlns:a16="http://schemas.microsoft.com/office/drawing/2014/main" id="{9B7C1804-FAA6-A190-79D5-02050103BE14}"/>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8" name="Freeform 71">
              <a:extLst>
                <a:ext uri="{FF2B5EF4-FFF2-40B4-BE49-F238E27FC236}">
                  <a16:creationId xmlns:a16="http://schemas.microsoft.com/office/drawing/2014/main" id="{4BCAC421-AE9F-E935-8FDD-0603349D4A00}"/>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9" name="Group 68">
            <a:extLst>
              <a:ext uri="{FF2B5EF4-FFF2-40B4-BE49-F238E27FC236}">
                <a16:creationId xmlns:a16="http://schemas.microsoft.com/office/drawing/2014/main" id="{A5B1C90D-EDEC-7665-E699-EA0B2A364A8C}"/>
              </a:ext>
            </a:extLst>
          </p:cNvPr>
          <p:cNvGrpSpPr>
            <a:grpSpLocks/>
          </p:cNvGrpSpPr>
          <p:nvPr/>
        </p:nvGrpSpPr>
        <p:grpSpPr bwMode="auto">
          <a:xfrm>
            <a:off x="4218992" y="5514481"/>
            <a:ext cx="5282336" cy="265067"/>
            <a:chOff x="1306" y="3095"/>
            <a:chExt cx="2268" cy="283"/>
          </a:xfrm>
        </p:grpSpPr>
        <p:sp>
          <p:nvSpPr>
            <p:cNvPr id="10" name="Freeform 69">
              <a:extLst>
                <a:ext uri="{FF2B5EF4-FFF2-40B4-BE49-F238E27FC236}">
                  <a16:creationId xmlns:a16="http://schemas.microsoft.com/office/drawing/2014/main" id="{78F8777A-F0E7-89DA-5F4B-EEBD4237A649}"/>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1" name="Freeform 70">
              <a:extLst>
                <a:ext uri="{FF2B5EF4-FFF2-40B4-BE49-F238E27FC236}">
                  <a16:creationId xmlns:a16="http://schemas.microsoft.com/office/drawing/2014/main" id="{D2EDDB1C-87EA-4CCE-188C-2CF62721875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1">
              <a:extLst>
                <a:ext uri="{FF2B5EF4-FFF2-40B4-BE49-F238E27FC236}">
                  <a16:creationId xmlns:a16="http://schemas.microsoft.com/office/drawing/2014/main" id="{9F27A511-52A0-D146-DDAA-0C412F0417DC}"/>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Tree>
    <p:extLst>
      <p:ext uri="{BB962C8B-B14F-4D97-AF65-F5344CB8AC3E}">
        <p14:creationId xmlns:p14="http://schemas.microsoft.com/office/powerpoint/2010/main" val="673786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参考）メンバーが閲覧できるレポート</a:t>
            </a:r>
          </a:p>
        </p:txBody>
      </p:sp>
      <p:sp>
        <p:nvSpPr>
          <p:cNvPr id="2" name="テキスト ボックス 1">
            <a:extLst>
              <a:ext uri="{FF2B5EF4-FFF2-40B4-BE49-F238E27FC236}">
                <a16:creationId xmlns:a16="http://schemas.microsoft.com/office/drawing/2014/main" id="{C51AEE1D-E308-763F-65F1-FC44309F583F}"/>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パーソナルレポート（メンバー専用）・</a:t>
            </a:r>
            <a:r>
              <a:rPr lang="en-US" altLang="ja-JP" sz="1800" dirty="0"/>
              <a:t>1on1</a:t>
            </a:r>
            <a:r>
              <a:rPr lang="ja-JP" altLang="en-US" sz="1800" dirty="0"/>
              <a:t>テーマシートを閲覧できます。</a:t>
            </a:r>
            <a:endParaRPr lang="en-US" altLang="ja-JP" sz="1800" dirty="0"/>
          </a:p>
          <a:p>
            <a:pPr algn="ctr">
              <a:lnSpc>
                <a:spcPct val="100000"/>
              </a:lnSpc>
              <a:spcBef>
                <a:spcPts val="600"/>
              </a:spcBef>
            </a:pPr>
            <a:r>
              <a:rPr lang="ja-JP" altLang="en-US" dirty="0"/>
              <a:t>パーソナルレポートは、皆さんの閲覧できるレポートとは内容が異なります。</a:t>
            </a:r>
            <a:endParaRPr lang="ja-JP" altLang="en-US" sz="1800" dirty="0"/>
          </a:p>
        </p:txBody>
      </p:sp>
      <p:pic>
        <p:nvPicPr>
          <p:cNvPr id="7170" name="Picture 2">
            <a:extLst>
              <a:ext uri="{FF2B5EF4-FFF2-40B4-BE49-F238E27FC236}">
                <a16:creationId xmlns:a16="http://schemas.microsoft.com/office/drawing/2014/main" id="{FC70A7CC-0254-4F25-1D0E-B7CC3EFB80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98463" y="1567275"/>
            <a:ext cx="9109075" cy="474133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ECA6954A-DA06-2BE7-DC40-C4737906C523}"/>
              </a:ext>
            </a:extLst>
          </p:cNvPr>
          <p:cNvSpPr/>
          <p:nvPr/>
        </p:nvSpPr>
        <p:spPr>
          <a:xfrm>
            <a:off x="272456" y="5113867"/>
            <a:ext cx="9427562" cy="1207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パーソナルレポート（上司専用シート）を、</a:t>
            </a:r>
            <a:br>
              <a:rPr kumimoji="1" lang="en-US" altLang="ja-JP" sz="2400" b="1" dirty="0">
                <a:solidFill>
                  <a:schemeClr val="bg2"/>
                </a:solidFill>
              </a:rPr>
            </a:br>
            <a:r>
              <a:rPr kumimoji="1" lang="ja-JP" altLang="en-US" sz="2400" b="1" dirty="0">
                <a:solidFill>
                  <a:schemeClr val="bg2"/>
                </a:solidFill>
              </a:rPr>
              <a:t>メンバーに見せないでください。</a:t>
            </a:r>
            <a:endParaRPr kumimoji="1" lang="en-US" altLang="ja-JP" sz="2400" b="1" dirty="0">
              <a:solidFill>
                <a:schemeClr val="bg2"/>
              </a:solidFill>
            </a:endParaRPr>
          </a:p>
          <a:p>
            <a:pPr algn="ctr"/>
            <a:r>
              <a:rPr kumimoji="1" lang="ja-JP" altLang="en-US" sz="2400" b="1" dirty="0">
                <a:solidFill>
                  <a:schemeClr val="bg2"/>
                </a:solidFill>
              </a:rPr>
              <a:t>メンバーのレポートには「窮々」などの表現は含まれません。</a:t>
            </a:r>
            <a:endParaRPr kumimoji="1" lang="en-US" altLang="ja-JP" sz="2400" b="1" dirty="0">
              <a:solidFill>
                <a:schemeClr val="bg2"/>
              </a:solidFill>
            </a:endParaRPr>
          </a:p>
        </p:txBody>
      </p:sp>
    </p:spTree>
    <p:extLst>
      <p:ext uri="{BB962C8B-B14F-4D97-AF65-F5344CB8AC3E}">
        <p14:creationId xmlns:p14="http://schemas.microsoft.com/office/powerpoint/2010/main" val="282228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注意点</a:t>
            </a:r>
          </a:p>
        </p:txBody>
      </p:sp>
      <p:pic>
        <p:nvPicPr>
          <p:cNvPr id="2" name="図 1" descr="アイコン&#10;&#10;自動的に生成された説明">
            <a:extLst>
              <a:ext uri="{FF2B5EF4-FFF2-40B4-BE49-F238E27FC236}">
                <a16:creationId xmlns:a16="http://schemas.microsoft.com/office/drawing/2014/main" id="{EC873B00-D6EB-C6CD-3A66-EEB0634C5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611" y="1368493"/>
            <a:ext cx="1484779" cy="1484779"/>
          </a:xfrm>
          <a:prstGeom prst="rect">
            <a:avLst/>
          </a:prstGeom>
        </p:spPr>
      </p:pic>
      <p:sp>
        <p:nvSpPr>
          <p:cNvPr id="3" name="テキスト ボックス 2">
            <a:extLst>
              <a:ext uri="{FF2B5EF4-FFF2-40B4-BE49-F238E27FC236}">
                <a16:creationId xmlns:a16="http://schemas.microsoft.com/office/drawing/2014/main" id="{D24B6DB4-E2D4-5602-BDA0-8136DF2606E6}"/>
              </a:ext>
            </a:extLst>
          </p:cNvPr>
          <p:cNvSpPr txBox="1"/>
          <p:nvPr/>
        </p:nvSpPr>
        <p:spPr>
          <a:xfrm>
            <a:off x="3591090" y="932877"/>
            <a:ext cx="2723823" cy="369332"/>
          </a:xfrm>
          <a:prstGeom prst="rect">
            <a:avLst/>
          </a:prstGeom>
          <a:noFill/>
        </p:spPr>
        <p:txBody>
          <a:bodyPr wrap="none" rtlCol="0">
            <a:spAutoFit/>
          </a:bodyPr>
          <a:lstStyle/>
          <a:p>
            <a:pPr algn="ctr">
              <a:spcBef>
                <a:spcPts val="600"/>
              </a:spcBef>
            </a:pPr>
            <a:r>
              <a:rPr kumimoji="1" lang="ja-JP" altLang="en-US" dirty="0"/>
              <a:t>下記の行為は禁止です。</a:t>
            </a:r>
          </a:p>
        </p:txBody>
      </p:sp>
      <p:sp>
        <p:nvSpPr>
          <p:cNvPr id="6" name="テキスト ボックス 5">
            <a:extLst>
              <a:ext uri="{FF2B5EF4-FFF2-40B4-BE49-F238E27FC236}">
                <a16:creationId xmlns:a16="http://schemas.microsoft.com/office/drawing/2014/main" id="{BB3E8B4C-6D4F-2C1F-683F-F7EBDB5B8162}"/>
              </a:ext>
            </a:extLst>
          </p:cNvPr>
          <p:cNvSpPr txBox="1"/>
          <p:nvPr/>
        </p:nvSpPr>
        <p:spPr>
          <a:xfrm>
            <a:off x="245534" y="3132666"/>
            <a:ext cx="9414932" cy="2862322"/>
          </a:xfrm>
          <a:prstGeom prst="rect">
            <a:avLst/>
          </a:prstGeom>
          <a:noFill/>
        </p:spPr>
        <p:txBody>
          <a:bodyPr wrap="square">
            <a:spAutoFit/>
          </a:bodyPr>
          <a:lstStyle/>
          <a:p>
            <a:pPr marL="800100" lvl="1" indent="-342900">
              <a:spcBef>
                <a:spcPts val="1200"/>
              </a:spcBef>
              <a:buClr>
                <a:schemeClr val="accent1"/>
              </a:buClr>
              <a:buFont typeface="Wingdings" panose="05000000000000000000" pitchFamily="2" charset="2"/>
              <a:buChar char="n"/>
            </a:pPr>
            <a:r>
              <a:rPr lang="ja-JP" altLang="en-US" sz="2000" dirty="0"/>
              <a:t>メンバーのコンディションや性格について触れたレポートを、 </a:t>
            </a:r>
            <a:br>
              <a:rPr lang="en-US" altLang="ja-JP" sz="2000" dirty="0"/>
            </a:br>
            <a:r>
              <a:rPr lang="ja-JP" altLang="en-US" sz="2000" dirty="0"/>
              <a:t>机上等</a:t>
            </a:r>
            <a:r>
              <a:rPr lang="ja-JP" altLang="en-US" sz="2000" b="1" u="sng" dirty="0">
                <a:solidFill>
                  <a:schemeClr val="accent1"/>
                </a:solidFill>
              </a:rPr>
              <a:t>誰かの目に触れやすいところに放置</a:t>
            </a:r>
            <a:r>
              <a:rPr lang="ja-JP" altLang="en-US" sz="2000" dirty="0"/>
              <a:t>する </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飲み会・社内等で</a:t>
            </a:r>
            <a:br>
              <a:rPr lang="en-US" altLang="ja-JP" sz="2000" dirty="0"/>
            </a:br>
            <a:r>
              <a:rPr lang="ja-JP" altLang="en-US" sz="2000" dirty="0"/>
              <a:t>「</a:t>
            </a:r>
            <a:r>
              <a:rPr lang="ja-JP" altLang="en-US" sz="2000" b="1" u="sng" dirty="0">
                <a:solidFill>
                  <a:schemeClr val="accent1"/>
                </a:solidFill>
              </a:rPr>
              <a:t>あのメンバーの性格はこうだから・状態はこうだから</a:t>
            </a:r>
            <a:r>
              <a:rPr lang="ja-JP" altLang="en-US" sz="2000" dirty="0"/>
              <a:t>」と</a:t>
            </a:r>
            <a:br>
              <a:rPr lang="en-US" altLang="ja-JP" sz="2000" dirty="0"/>
            </a:br>
            <a:r>
              <a:rPr lang="ja-JP" altLang="en-US" sz="2000" dirty="0"/>
              <a:t>オープンに会話する</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メンバー本人に、</a:t>
            </a:r>
            <a:br>
              <a:rPr lang="en-US" altLang="ja-JP" sz="2000" dirty="0"/>
            </a:br>
            <a:r>
              <a:rPr lang="ja-JP" altLang="en-US" sz="2000" dirty="0"/>
              <a:t>「</a:t>
            </a:r>
            <a:r>
              <a:rPr lang="ja-JP" altLang="en-US" sz="2000" b="1" u="sng" dirty="0">
                <a:solidFill>
                  <a:schemeClr val="accent1"/>
                </a:solidFill>
              </a:rPr>
              <a:t>サーベイ結果が窮々だったけど、どういうつもりなの？</a:t>
            </a:r>
            <a:r>
              <a:rPr lang="ja-JP" altLang="en-US" sz="2000" dirty="0"/>
              <a:t>」と詰め寄る</a:t>
            </a:r>
            <a:br>
              <a:rPr lang="en-US" altLang="ja-JP" sz="2000" dirty="0"/>
            </a:br>
            <a:r>
              <a:rPr lang="ja-JP" altLang="en-US" sz="2000" dirty="0"/>
              <a:t>＊メンバー本人には「窮々」などの言葉は開示されていません</a:t>
            </a:r>
            <a:endParaRPr lang="en-US" altLang="ja-JP" sz="2000" dirty="0"/>
          </a:p>
        </p:txBody>
      </p:sp>
    </p:spTree>
    <p:extLst>
      <p:ext uri="{BB962C8B-B14F-4D97-AF65-F5344CB8AC3E}">
        <p14:creationId xmlns:p14="http://schemas.microsoft.com/office/powerpoint/2010/main" val="332065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改めて、お願いしたいこと</a:t>
            </a:r>
          </a:p>
        </p:txBody>
      </p:sp>
      <p:sp>
        <p:nvSpPr>
          <p:cNvPr id="2" name="テキスト ボックス 1">
            <a:extLst>
              <a:ext uri="{FF2B5EF4-FFF2-40B4-BE49-F238E27FC236}">
                <a16:creationId xmlns:a16="http://schemas.microsoft.com/office/drawing/2014/main" id="{4955F34D-A1F8-CAEF-E29F-545956E8ADEC}"/>
              </a:ext>
            </a:extLst>
          </p:cNvPr>
          <p:cNvSpPr txBox="1"/>
          <p:nvPr/>
        </p:nvSpPr>
        <p:spPr>
          <a:xfrm>
            <a:off x="1239484" y="932877"/>
            <a:ext cx="7427033" cy="1585049"/>
          </a:xfrm>
          <a:prstGeom prst="rect">
            <a:avLst/>
          </a:prstGeom>
          <a:noFill/>
        </p:spPr>
        <p:txBody>
          <a:bodyPr wrap="none" rtlCol="0">
            <a:spAutoFit/>
          </a:bodyPr>
          <a:lstStyle/>
          <a:p>
            <a:pPr algn="ctr">
              <a:spcBef>
                <a:spcPts val="600"/>
              </a:spcBef>
            </a:pPr>
            <a:r>
              <a:rPr kumimoji="1" lang="ja-JP" altLang="en-US" dirty="0"/>
              <a:t>インサイズのレポートをご確認いただき、</a:t>
            </a:r>
          </a:p>
          <a:p>
            <a:pPr algn="ctr">
              <a:spcBef>
                <a:spcPts val="600"/>
              </a:spcBef>
            </a:pPr>
            <a:r>
              <a:rPr kumimoji="1" lang="ja-JP" altLang="en-US" sz="2800" b="1" dirty="0">
                <a:solidFill>
                  <a:schemeClr val="accent5"/>
                </a:solidFill>
              </a:rPr>
              <a:t>窮々・悶々のメンバーには必ず</a:t>
            </a:r>
            <a:r>
              <a:rPr kumimoji="1" lang="en-US" altLang="ja-JP" sz="2800" b="1" dirty="0">
                <a:solidFill>
                  <a:schemeClr val="accent5"/>
                </a:solidFill>
              </a:rPr>
              <a:t>1on1</a:t>
            </a:r>
            <a:endParaRPr kumimoji="1" lang="ja-JP" altLang="en-US" sz="2800" b="1" dirty="0">
              <a:solidFill>
                <a:schemeClr val="accent5"/>
              </a:solidFill>
            </a:endParaRPr>
          </a:p>
          <a:p>
            <a:pPr algn="ctr">
              <a:spcBef>
                <a:spcPts val="600"/>
              </a:spcBef>
            </a:pPr>
            <a:r>
              <a:rPr kumimoji="1" lang="ja-JP" altLang="en-US" dirty="0"/>
              <a:t>を実施いただくようお願いいたします。</a:t>
            </a:r>
          </a:p>
          <a:p>
            <a:pPr algn="ctr">
              <a:spcBef>
                <a:spcPts val="600"/>
              </a:spcBef>
            </a:pPr>
            <a:r>
              <a:rPr kumimoji="1" lang="ja-JP" altLang="en-US" dirty="0"/>
              <a:t>対応が早いほど、改善しやすく</a:t>
            </a:r>
            <a:r>
              <a:rPr kumimoji="1" lang="en-US" altLang="ja-JP" dirty="0"/>
              <a:t>/</a:t>
            </a:r>
            <a:r>
              <a:rPr kumimoji="1" lang="ja-JP" altLang="en-US" dirty="0"/>
              <a:t>さらなる悪化を防ぎやすくなります。</a:t>
            </a:r>
          </a:p>
        </p:txBody>
      </p:sp>
      <p:grpSp>
        <p:nvGrpSpPr>
          <p:cNvPr id="17" name="グループ化 16">
            <a:extLst>
              <a:ext uri="{FF2B5EF4-FFF2-40B4-BE49-F238E27FC236}">
                <a16:creationId xmlns:a16="http://schemas.microsoft.com/office/drawing/2014/main" id="{4081AC58-5DE7-7538-2F2D-9F84D11D7F22}"/>
              </a:ext>
            </a:extLst>
          </p:cNvPr>
          <p:cNvGrpSpPr/>
          <p:nvPr/>
        </p:nvGrpSpPr>
        <p:grpSpPr>
          <a:xfrm>
            <a:off x="3281363" y="2769766"/>
            <a:ext cx="3404104" cy="1528463"/>
            <a:chOff x="3678748" y="5312281"/>
            <a:chExt cx="1817873" cy="816236"/>
          </a:xfrm>
        </p:grpSpPr>
        <p:pic>
          <p:nvPicPr>
            <p:cNvPr id="18" name="図 17">
              <a:extLst>
                <a:ext uri="{FF2B5EF4-FFF2-40B4-BE49-F238E27FC236}">
                  <a16:creationId xmlns:a16="http://schemas.microsoft.com/office/drawing/2014/main" id="{03600908-6106-F0F5-1B98-7E4616297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748" y="5312281"/>
              <a:ext cx="816236" cy="816236"/>
            </a:xfrm>
            <a:prstGeom prst="rect">
              <a:avLst/>
            </a:prstGeom>
            <a:solidFill>
              <a:sysClr val="window" lastClr="FFFFFF"/>
            </a:solidFill>
          </p:spPr>
        </p:pic>
        <p:pic>
          <p:nvPicPr>
            <p:cNvPr id="19" name="図 18">
              <a:extLst>
                <a:ext uri="{FF2B5EF4-FFF2-40B4-BE49-F238E27FC236}">
                  <a16:creationId xmlns:a16="http://schemas.microsoft.com/office/drawing/2014/main" id="{EB74E643-C100-2CBB-B2E6-B6DEB9839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860" y="5322755"/>
              <a:ext cx="805761" cy="805761"/>
            </a:xfrm>
            <a:prstGeom prst="rect">
              <a:avLst/>
            </a:prstGeom>
            <a:solidFill>
              <a:sysClr val="window" lastClr="FFFFFF"/>
            </a:solidFill>
          </p:spPr>
        </p:pic>
      </p:grpSp>
      <p:sp>
        <p:nvSpPr>
          <p:cNvPr id="21" name="テキスト ボックス 20">
            <a:extLst>
              <a:ext uri="{FF2B5EF4-FFF2-40B4-BE49-F238E27FC236}">
                <a16:creationId xmlns:a16="http://schemas.microsoft.com/office/drawing/2014/main" id="{4E50C19A-37D7-C9B7-F8CD-0FB3ECE88826}"/>
              </a:ext>
            </a:extLst>
          </p:cNvPr>
          <p:cNvSpPr txBox="1"/>
          <p:nvPr/>
        </p:nvSpPr>
        <p:spPr>
          <a:xfrm>
            <a:off x="1608706" y="4947902"/>
            <a:ext cx="8297294" cy="923330"/>
          </a:xfrm>
          <a:prstGeom prst="rect">
            <a:avLst/>
          </a:prstGeom>
          <a:noFill/>
        </p:spPr>
        <p:txBody>
          <a:bodyPr wrap="square">
            <a:spAutoFit/>
          </a:bodyPr>
          <a:lstStyle/>
          <a:p>
            <a:pPr>
              <a:spcBef>
                <a:spcPts val="1200"/>
              </a:spcBef>
              <a:buClr>
                <a:srgbClr val="FF0000"/>
              </a:buClr>
            </a:pPr>
            <a:r>
              <a:rPr lang="ja-JP" altLang="en-US" sz="1800" b="1" dirty="0">
                <a:solidFill>
                  <a:schemeClr val="accent5"/>
                </a:solidFill>
              </a:rPr>
              <a:t>「最近任せっきりで話せていなかったから」</a:t>
            </a:r>
            <a:br>
              <a:rPr lang="en-US" altLang="ja-JP" sz="1800" b="1" dirty="0">
                <a:solidFill>
                  <a:schemeClr val="accent5"/>
                </a:solidFill>
              </a:rPr>
            </a:br>
            <a:r>
              <a:rPr lang="ja-JP" altLang="en-US" sz="1800" b="1" dirty="0">
                <a:solidFill>
                  <a:schemeClr val="accent5"/>
                </a:solidFill>
              </a:rPr>
              <a:t>「サーベイの結果を見て、大変そうだったので、詳しく話を聞かせてほしい」</a:t>
            </a:r>
            <a:br>
              <a:rPr lang="en-US" altLang="ja-JP" sz="1800" b="1" dirty="0">
                <a:solidFill>
                  <a:schemeClr val="accent5"/>
                </a:solidFill>
              </a:rPr>
            </a:br>
            <a:r>
              <a:rPr lang="ja-JP" altLang="en-US" sz="1800" b="1" dirty="0">
                <a:solidFill>
                  <a:schemeClr val="accent5"/>
                </a:solidFill>
              </a:rPr>
              <a:t>「もしかして、◯◯だと感じているのかなと思ったけれ</a:t>
            </a:r>
            <a:r>
              <a:rPr lang="ja-JP" altLang="en-US" b="1" dirty="0">
                <a:solidFill>
                  <a:schemeClr val="accent5"/>
                </a:solidFill>
              </a:rPr>
              <a:t>ど、どう？</a:t>
            </a:r>
            <a:r>
              <a:rPr lang="ja-JP" altLang="en-US" sz="1800" b="1" dirty="0">
                <a:solidFill>
                  <a:schemeClr val="accent5"/>
                </a:solidFill>
              </a:rPr>
              <a:t>」</a:t>
            </a:r>
            <a:endParaRPr lang="ja-JP" altLang="en-US" sz="1800" dirty="0"/>
          </a:p>
        </p:txBody>
      </p:sp>
      <p:sp>
        <p:nvSpPr>
          <p:cNvPr id="22" name="正方形/長方形 21">
            <a:extLst>
              <a:ext uri="{FF2B5EF4-FFF2-40B4-BE49-F238E27FC236}">
                <a16:creationId xmlns:a16="http://schemas.microsoft.com/office/drawing/2014/main" id="{B324C0A0-74C3-BF16-1F65-5DCE2386ED17}"/>
              </a:ext>
            </a:extLst>
          </p:cNvPr>
          <p:cNvSpPr/>
          <p:nvPr/>
        </p:nvSpPr>
        <p:spPr>
          <a:xfrm>
            <a:off x="324001" y="4820746"/>
            <a:ext cx="1200000"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声掛け</a:t>
            </a:r>
            <a:endParaRPr kumimoji="1" lang="en-US" altLang="ja-JP" b="1" dirty="0">
              <a:solidFill>
                <a:schemeClr val="bg2"/>
              </a:solidFill>
            </a:endParaRPr>
          </a:p>
          <a:p>
            <a:pPr algn="ctr"/>
            <a:r>
              <a:rPr kumimoji="1" lang="ja-JP" altLang="en-US" b="1" dirty="0">
                <a:solidFill>
                  <a:schemeClr val="bg2"/>
                </a:solidFill>
              </a:rPr>
              <a:t>例</a:t>
            </a:r>
          </a:p>
        </p:txBody>
      </p:sp>
      <p:sp>
        <p:nvSpPr>
          <p:cNvPr id="3" name="正方形/長方形 2">
            <a:extLst>
              <a:ext uri="{FF2B5EF4-FFF2-40B4-BE49-F238E27FC236}">
                <a16:creationId xmlns:a16="http://schemas.microsoft.com/office/drawing/2014/main" id="{6673E89F-7539-D868-CDF4-D0A455DAE99C}"/>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貴社の方針に合わせて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76803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回答</a:t>
            </a:r>
            <a:endParaRPr lang="en-US" altLang="ja-JP" b="1" spc="160" dirty="0">
              <a:solidFill>
                <a:schemeClr val="tx1">
                  <a:lumMod val="20000"/>
                  <a:lumOff val="8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結果閲覧～活用</a:t>
            </a:r>
            <a:endParaRPr lang="en-US" altLang="ja-JP" b="1" spc="160" dirty="0">
              <a:solidFill>
                <a:schemeClr val="tx1">
                  <a:lumMod val="20000"/>
                  <a:lumOff val="80000"/>
                </a:schemeClr>
              </a:solidFill>
            </a:endParaRPr>
          </a:p>
          <a:p>
            <a:pPr marL="809625" indent="-630238">
              <a:lnSpc>
                <a:spcPct val="150000"/>
              </a:lnSpc>
              <a:buClr>
                <a:schemeClr val="accent5"/>
              </a:buClr>
              <a:buFont typeface="+mj-lt"/>
              <a:buAutoNum type="arabicPeriod"/>
            </a:pPr>
            <a:r>
              <a:rPr lang="ja-JP" altLang="en-US" b="1" spc="160" dirty="0"/>
              <a:t>充実のマネジメント伴走機能</a:t>
            </a:r>
            <a:endParaRPr lang="en-US" altLang="ja-JP" b="1" spc="160" dirty="0"/>
          </a:p>
        </p:txBody>
      </p:sp>
    </p:spTree>
    <p:extLst>
      <p:ext uri="{BB962C8B-B14F-4D97-AF65-F5344CB8AC3E}">
        <p14:creationId xmlns:p14="http://schemas.microsoft.com/office/powerpoint/2010/main" val="299368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】1on1</a:t>
            </a:r>
            <a:r>
              <a:rPr lang="ja-JP" altLang="en-US" dirty="0"/>
              <a:t>の基礎やインサイズの使い方が学べます</a:t>
            </a:r>
          </a:p>
        </p:txBody>
      </p:sp>
      <p:sp>
        <p:nvSpPr>
          <p:cNvPr id="5" name="テキスト ボックス 4">
            <a:extLst>
              <a:ext uri="{FF2B5EF4-FFF2-40B4-BE49-F238E27FC236}">
                <a16:creationId xmlns:a16="http://schemas.microsoft.com/office/drawing/2014/main" id="{CB7065AC-74F8-A68C-B631-E5332FA85735}"/>
              </a:ext>
            </a:extLst>
          </p:cNvPr>
          <p:cNvSpPr txBox="1"/>
          <p:nvPr/>
        </p:nvSpPr>
        <p:spPr>
          <a:xfrm>
            <a:off x="684845" y="932877"/>
            <a:ext cx="8536311" cy="646331"/>
          </a:xfrm>
          <a:prstGeom prst="rect">
            <a:avLst/>
          </a:prstGeom>
          <a:noFill/>
        </p:spPr>
        <p:txBody>
          <a:bodyPr wrap="none" rtlCol="0">
            <a:spAutoFit/>
          </a:bodyPr>
          <a:lstStyle/>
          <a:p>
            <a:pPr algn="ctr">
              <a:lnSpc>
                <a:spcPct val="100000"/>
              </a:lnSpc>
            </a:pPr>
            <a:r>
              <a:rPr lang="ja-JP" altLang="en-US" sz="1800" dirty="0"/>
              <a:t>「ラーニング」メニューにて、</a:t>
            </a:r>
            <a:r>
              <a:rPr lang="ja-JP" altLang="en-US" dirty="0"/>
              <a:t>インサイズ</a:t>
            </a:r>
            <a:r>
              <a:rPr lang="ja-JP" altLang="en-US" sz="1800" dirty="0"/>
              <a:t>の結果が出た後のフォロー方法や、</a:t>
            </a:r>
            <a:br>
              <a:rPr lang="en-US" altLang="ja-JP" sz="1800" dirty="0"/>
            </a:br>
            <a:r>
              <a:rPr lang="en-US" altLang="ja-JP" sz="1800" dirty="0"/>
              <a:t>1on1</a:t>
            </a:r>
            <a:r>
              <a:rPr lang="ja-JP" altLang="en-US" sz="1800" dirty="0"/>
              <a:t>・マネジメントの基礎などを動画やスライドショーで学ぶことができます。</a:t>
            </a:r>
            <a:endParaRPr lang="en-US" altLang="ja-JP" sz="1800" dirty="0"/>
          </a:p>
        </p:txBody>
      </p:sp>
      <p:pic>
        <p:nvPicPr>
          <p:cNvPr id="9" name="図 8">
            <a:extLst>
              <a:ext uri="{FF2B5EF4-FFF2-40B4-BE49-F238E27FC236}">
                <a16:creationId xmlns:a16="http://schemas.microsoft.com/office/drawing/2014/main" id="{99F8D19D-28F9-E4C2-417B-3FBFBE9864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17800" y="1704048"/>
            <a:ext cx="6942665" cy="4546101"/>
          </a:xfrm>
          <a:prstGeom prst="rect">
            <a:avLst/>
          </a:prstGeom>
          <a:noFill/>
          <a:ln>
            <a:solidFill>
              <a:schemeClr val="tx1">
                <a:lumMod val="60000"/>
                <a:lumOff val="40000"/>
              </a:schemeClr>
            </a:solidFill>
          </a:ln>
        </p:spPr>
      </p:pic>
      <p:sp>
        <p:nvSpPr>
          <p:cNvPr id="10" name="四角形吹き出し 25">
            <a:extLst>
              <a:ext uri="{FF2B5EF4-FFF2-40B4-BE49-F238E27FC236}">
                <a16:creationId xmlns:a16="http://schemas.microsoft.com/office/drawing/2014/main" id="{0DB47D35-A5E4-44F8-8D25-9E6EC42495A9}"/>
              </a:ext>
            </a:extLst>
          </p:cNvPr>
          <p:cNvSpPr/>
          <p:nvPr/>
        </p:nvSpPr>
        <p:spPr>
          <a:xfrm>
            <a:off x="147773" y="3329956"/>
            <a:ext cx="2222894" cy="1597644"/>
          </a:xfrm>
          <a:prstGeom prst="wedgeRectCallout">
            <a:avLst>
              <a:gd name="adj1" fmla="val 70030"/>
              <a:gd name="adj2" fmla="val -496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あなたのメンバーの</a:t>
            </a:r>
            <a:br>
              <a:rPr kumimoji="1" lang="en-US" altLang="ja-JP" sz="1400" dirty="0">
                <a:solidFill>
                  <a:schemeClr val="bg2"/>
                </a:solidFill>
              </a:rPr>
            </a:br>
            <a:r>
              <a:rPr kumimoji="1" lang="ja-JP" altLang="en-US" sz="1400" b="1" dirty="0">
                <a:solidFill>
                  <a:schemeClr val="bg2"/>
                </a:solidFill>
              </a:rPr>
              <a:t>結果に応じて、</a:t>
            </a:r>
            <a:br>
              <a:rPr kumimoji="1" lang="en-US" altLang="ja-JP" sz="1400" b="1" dirty="0">
                <a:solidFill>
                  <a:schemeClr val="bg2"/>
                </a:solidFill>
              </a:rPr>
            </a:br>
            <a:r>
              <a:rPr kumimoji="1" lang="ja-JP" altLang="en-US" sz="1400" b="1" dirty="0">
                <a:solidFill>
                  <a:schemeClr val="bg2"/>
                </a:solidFill>
              </a:rPr>
              <a:t>おすすめのコンテンツ</a:t>
            </a:r>
            <a:r>
              <a:rPr kumimoji="1" lang="ja-JP" altLang="en-US" sz="1400" dirty="0">
                <a:solidFill>
                  <a:schemeClr val="bg2"/>
                </a:solidFill>
              </a:rPr>
              <a:t>が</a:t>
            </a:r>
            <a:br>
              <a:rPr kumimoji="1" lang="en-US" altLang="ja-JP" sz="1400" dirty="0">
                <a:solidFill>
                  <a:schemeClr val="bg2"/>
                </a:solidFill>
              </a:rPr>
            </a:br>
            <a:r>
              <a:rPr kumimoji="1" lang="ja-JP" altLang="en-US" sz="1400" dirty="0">
                <a:solidFill>
                  <a:schemeClr val="bg2"/>
                </a:solidFill>
              </a:rPr>
              <a:t>表示されます。</a:t>
            </a:r>
          </a:p>
        </p:txBody>
      </p:sp>
    </p:spTree>
    <p:extLst>
      <p:ext uri="{BB962C8B-B14F-4D97-AF65-F5344CB8AC3E}">
        <p14:creationId xmlns:p14="http://schemas.microsoft.com/office/powerpoint/2010/main" val="235015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メンバーへの関わりを相談できます</a:t>
            </a:r>
          </a:p>
        </p:txBody>
      </p:sp>
      <p:sp>
        <p:nvSpPr>
          <p:cNvPr id="2" name="テキスト ボックス 1">
            <a:extLst>
              <a:ext uri="{FF2B5EF4-FFF2-40B4-BE49-F238E27FC236}">
                <a16:creationId xmlns:a16="http://schemas.microsoft.com/office/drawing/2014/main" id="{A243771B-C6D5-5D15-8F79-BEDD592F4896}"/>
              </a:ext>
            </a:extLst>
          </p:cNvPr>
          <p:cNvSpPr txBox="1"/>
          <p:nvPr/>
        </p:nvSpPr>
        <p:spPr>
          <a:xfrm>
            <a:off x="1051932" y="932877"/>
            <a:ext cx="7802136" cy="646331"/>
          </a:xfrm>
          <a:prstGeom prst="rect">
            <a:avLst/>
          </a:prstGeom>
          <a:noFill/>
        </p:spPr>
        <p:txBody>
          <a:bodyPr wrap="none" rtlCol="0">
            <a:spAutoFit/>
          </a:bodyPr>
          <a:lstStyle/>
          <a:p>
            <a:pPr algn="ctr">
              <a:lnSpc>
                <a:spcPct val="100000"/>
              </a:lnSpc>
            </a:pPr>
            <a:r>
              <a:rPr lang="ja-JP" altLang="en-US" sz="1800" dirty="0"/>
              <a:t>リクルートマネジメントソリューションズ社のマネジメントの専門家に、</a:t>
            </a:r>
            <a:br>
              <a:rPr lang="en-US" altLang="ja-JP" sz="1800" dirty="0"/>
            </a:br>
            <a:r>
              <a:rPr lang="ja-JP" altLang="en-US" sz="1800" dirty="0"/>
              <a:t>直接相談いただけます（「相談機能」）。</a:t>
            </a:r>
            <a:endParaRPr kumimoji="1" lang="ja-JP" altLang="en-US" sz="1800" dirty="0"/>
          </a:p>
        </p:txBody>
      </p:sp>
      <p:pic>
        <p:nvPicPr>
          <p:cNvPr id="6" name="図 5">
            <a:extLst>
              <a:ext uri="{FF2B5EF4-FFF2-40B4-BE49-F238E27FC236}">
                <a16:creationId xmlns:a16="http://schemas.microsoft.com/office/drawing/2014/main" id="{31C1A4A4-8E1A-268C-F933-1562B9677FB8}"/>
              </a:ext>
            </a:extLst>
          </p:cNvPr>
          <p:cNvPicPr>
            <a:picLocks noChangeAspect="1"/>
          </p:cNvPicPr>
          <p:nvPr/>
        </p:nvPicPr>
        <p:blipFill rotWithShape="1">
          <a:blip r:embed="rId3">
            <a:extLst>
              <a:ext uri="{28A0092B-C50C-407E-A947-70E740481C1C}">
                <a14:useLocalDpi xmlns:a14="http://schemas.microsoft.com/office/drawing/2010/main" val="0"/>
              </a:ext>
            </a:extLst>
          </a:blip>
          <a:srcRect t="-2"/>
          <a:stretch/>
        </p:blipFill>
        <p:spPr>
          <a:xfrm>
            <a:off x="324000" y="1765665"/>
            <a:ext cx="5232292" cy="3685246"/>
          </a:xfrm>
          <a:prstGeom prst="rect">
            <a:avLst/>
          </a:prstGeom>
          <a:ln>
            <a:solidFill>
              <a:schemeClr val="tx1">
                <a:lumMod val="60000"/>
                <a:lumOff val="40000"/>
              </a:schemeClr>
            </a:solidFill>
          </a:ln>
        </p:spPr>
      </p:pic>
      <p:pic>
        <p:nvPicPr>
          <p:cNvPr id="7" name="図 6">
            <a:extLst>
              <a:ext uri="{FF2B5EF4-FFF2-40B4-BE49-F238E27FC236}">
                <a16:creationId xmlns:a16="http://schemas.microsoft.com/office/drawing/2014/main" id="{4A0A6716-0DDB-844C-5308-9A079A680A1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103849" y="4544633"/>
            <a:ext cx="2452443" cy="831509"/>
          </a:xfrm>
          <a:prstGeom prst="rect">
            <a:avLst/>
          </a:prstGeom>
          <a:effectLst/>
        </p:spPr>
      </p:pic>
      <p:sp>
        <p:nvSpPr>
          <p:cNvPr id="8" name="正方形/長方形 7">
            <a:extLst>
              <a:ext uri="{FF2B5EF4-FFF2-40B4-BE49-F238E27FC236}">
                <a16:creationId xmlns:a16="http://schemas.microsoft.com/office/drawing/2014/main" id="{EC37B920-2356-66FC-3C36-92947F5F6527}"/>
              </a:ext>
            </a:extLst>
          </p:cNvPr>
          <p:cNvSpPr/>
          <p:nvPr/>
        </p:nvSpPr>
        <p:spPr>
          <a:xfrm>
            <a:off x="3103849" y="4544632"/>
            <a:ext cx="2422468" cy="8315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F858D03-7E2F-EE82-806E-CEB04F7AA8D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70600" y="1726859"/>
            <a:ext cx="3124200" cy="3724052"/>
          </a:xfrm>
          <a:prstGeom prst="rect">
            <a:avLst/>
          </a:prstGeom>
          <a:ln>
            <a:solidFill>
              <a:schemeClr val="tx1">
                <a:lumMod val="60000"/>
                <a:lumOff val="40000"/>
              </a:schemeClr>
            </a:solidFill>
          </a:ln>
        </p:spPr>
      </p:pic>
      <p:cxnSp>
        <p:nvCxnSpPr>
          <p:cNvPr id="10" name="直線矢印コネクタ 9">
            <a:extLst>
              <a:ext uri="{FF2B5EF4-FFF2-40B4-BE49-F238E27FC236}">
                <a16:creationId xmlns:a16="http://schemas.microsoft.com/office/drawing/2014/main" id="{C51C0560-EC8D-63B9-7442-68517064033E}"/>
              </a:ext>
            </a:extLst>
          </p:cNvPr>
          <p:cNvCxnSpPr/>
          <p:nvPr/>
        </p:nvCxnSpPr>
        <p:spPr bwMode="auto">
          <a:xfrm>
            <a:off x="5561139" y="4960386"/>
            <a:ext cx="1018921" cy="0"/>
          </a:xfrm>
          <a:prstGeom prst="straightConnector1">
            <a:avLst/>
          </a:prstGeom>
          <a:solidFill>
            <a:schemeClr val="accent1"/>
          </a:solidFill>
          <a:ln w="57150" cap="flat" cmpd="sng" algn="ctr">
            <a:solidFill>
              <a:schemeClr val="accent5"/>
            </a:solidFill>
            <a:prstDash val="solid"/>
            <a:round/>
            <a:headEnd type="none" w="med" len="med"/>
            <a:tailEnd type="triangle"/>
          </a:ln>
          <a:effectLst>
            <a:outerShdw blurRad="63500" dist="38099" dir="2700000" algn="ctr" rotWithShape="0">
              <a:schemeClr val="bg2">
                <a:alpha val="74998"/>
              </a:schemeClr>
            </a:outerShdw>
          </a:effectLst>
        </p:spPr>
      </p:cxnSp>
      <p:sp>
        <p:nvSpPr>
          <p:cNvPr id="11" name="テキスト ボックス 10">
            <a:extLst>
              <a:ext uri="{FF2B5EF4-FFF2-40B4-BE49-F238E27FC236}">
                <a16:creationId xmlns:a16="http://schemas.microsoft.com/office/drawing/2014/main" id="{F1BC69D0-A5B8-E900-41FF-5B4207CD745F}"/>
              </a:ext>
            </a:extLst>
          </p:cNvPr>
          <p:cNvSpPr txBox="1"/>
          <p:nvPr/>
        </p:nvSpPr>
        <p:spPr>
          <a:xfrm>
            <a:off x="305095" y="5562598"/>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a:buClr>
                <a:schemeClr val="accent5"/>
              </a:buClr>
              <a:buFont typeface="Wingdings" panose="05000000000000000000" pitchFamily="2" charset="2"/>
              <a:buChar char="n"/>
            </a:pPr>
            <a:r>
              <a:rPr lang="en-US" altLang="ja-JP" sz="1800" dirty="0"/>
              <a:t>2</a:t>
            </a:r>
            <a:r>
              <a:rPr lang="ja-JP" altLang="en-US" sz="1800" dirty="0"/>
              <a:t>営業日以内に、メールで詳細な関わり方をお返しいたします。</a:t>
            </a:r>
            <a:endParaRPr lang="en-US" altLang="ja-JP" sz="1800" dirty="0"/>
          </a:p>
          <a:p>
            <a:pPr>
              <a:buClr>
                <a:schemeClr val="accent5"/>
              </a:buClr>
              <a:buFont typeface="Wingdings" panose="05000000000000000000" pitchFamily="2" charset="2"/>
              <a:buChar char="n"/>
            </a:pPr>
            <a:r>
              <a:rPr lang="ja-JP" altLang="en-US" sz="1800" dirty="0"/>
              <a:t>相談内容は「どうしたらいいかわかりません」だけでも構いません。</a:t>
            </a:r>
            <a:endParaRPr lang="en-US" altLang="ja-JP" sz="1800" dirty="0"/>
          </a:p>
          <a:p>
            <a:pPr>
              <a:buClr>
                <a:schemeClr val="accent5"/>
              </a:buClr>
              <a:buFont typeface="Wingdings" panose="05000000000000000000" pitchFamily="2" charset="2"/>
              <a:buChar char="n"/>
            </a:pPr>
            <a:r>
              <a:rPr lang="ja-JP" altLang="en-US" sz="1800" b="1" u="sng" dirty="0"/>
              <a:t>人事が相談内容を見ることはありません。</a:t>
            </a:r>
            <a:endParaRPr lang="en-US" altLang="ja-JP" sz="1800" b="1" u="sng" dirty="0"/>
          </a:p>
        </p:txBody>
      </p:sp>
      <p:sp>
        <p:nvSpPr>
          <p:cNvPr id="12" name="四角形吹き出し 25">
            <a:extLst>
              <a:ext uri="{FF2B5EF4-FFF2-40B4-BE49-F238E27FC236}">
                <a16:creationId xmlns:a16="http://schemas.microsoft.com/office/drawing/2014/main" id="{ACD35C85-DFF1-DB13-7327-0ECFE888628D}"/>
              </a:ext>
            </a:extLst>
          </p:cNvPr>
          <p:cNvSpPr/>
          <p:nvPr/>
        </p:nvSpPr>
        <p:spPr>
          <a:xfrm>
            <a:off x="3103848" y="3526666"/>
            <a:ext cx="2422467" cy="831510"/>
          </a:xfrm>
          <a:prstGeom prst="wedgeRectCallout">
            <a:avLst>
              <a:gd name="adj1" fmla="val 3756"/>
              <a:gd name="adj2" fmla="val 70288"/>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パーソナルレポート右下の</a:t>
            </a:r>
            <a:br>
              <a:rPr kumimoji="1" lang="en-US" altLang="ja-JP" sz="1400" dirty="0">
                <a:solidFill>
                  <a:schemeClr val="bg2"/>
                </a:solidFill>
              </a:rPr>
            </a:br>
            <a:r>
              <a:rPr kumimoji="1" lang="ja-JP" altLang="en-US" sz="1400" dirty="0">
                <a:solidFill>
                  <a:schemeClr val="bg2"/>
                </a:solidFill>
              </a:rPr>
              <a:t>ボタンから相談できます</a:t>
            </a:r>
          </a:p>
        </p:txBody>
      </p:sp>
    </p:spTree>
    <p:extLst>
      <p:ext uri="{BB962C8B-B14F-4D97-AF65-F5344CB8AC3E}">
        <p14:creationId xmlns:p14="http://schemas.microsoft.com/office/powerpoint/2010/main" val="2349390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効果的に活用したい方向けのセミナー</a:t>
            </a:r>
          </a:p>
        </p:txBody>
      </p:sp>
      <p:sp>
        <p:nvSpPr>
          <p:cNvPr id="2" name="角丸四角形 5">
            <a:extLst>
              <a:ext uri="{FF2B5EF4-FFF2-40B4-BE49-F238E27FC236}">
                <a16:creationId xmlns:a16="http://schemas.microsoft.com/office/drawing/2014/main" id="{95820EAD-A9F5-A056-C96F-2D7EDB2E7E47}"/>
              </a:ext>
            </a:extLst>
          </p:cNvPr>
          <p:cNvSpPr/>
          <p:nvPr/>
        </p:nvSpPr>
        <p:spPr>
          <a:xfrm>
            <a:off x="646090" y="1996067"/>
            <a:ext cx="4176464" cy="655692"/>
          </a:xfrm>
          <a:prstGeom prst="rect">
            <a:avLst/>
          </a:prstGeom>
          <a:solidFill>
            <a:schemeClr val="accent5"/>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600" b="1" spc="70" dirty="0">
                <a:solidFill>
                  <a:schemeClr val="bg2"/>
                </a:solidFill>
                <a:latin typeface="+mn-ea"/>
              </a:rPr>
              <a:t>はじめてのインサイズ読み取りセミナー</a:t>
            </a:r>
            <a:endParaRPr kumimoji="1" lang="ja-JP" altLang="en-US" sz="1600" spc="70" dirty="0">
              <a:solidFill>
                <a:schemeClr val="bg2"/>
              </a:solidFill>
              <a:latin typeface="+mn-ea"/>
            </a:endParaRPr>
          </a:p>
        </p:txBody>
      </p:sp>
      <p:pic>
        <p:nvPicPr>
          <p:cNvPr id="3" name="図 2">
            <a:extLst>
              <a:ext uri="{FF2B5EF4-FFF2-40B4-BE49-F238E27FC236}">
                <a16:creationId xmlns:a16="http://schemas.microsoft.com/office/drawing/2014/main" id="{D3E57352-E084-5BFC-D857-2B0EB0BC6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41" y="2848781"/>
            <a:ext cx="3151183" cy="1802969"/>
          </a:xfrm>
          <a:prstGeom prst="rect">
            <a:avLst/>
          </a:prstGeom>
        </p:spPr>
      </p:pic>
      <p:sp>
        <p:nvSpPr>
          <p:cNvPr id="6" name="正方形/長方形 5">
            <a:extLst>
              <a:ext uri="{FF2B5EF4-FFF2-40B4-BE49-F238E27FC236}">
                <a16:creationId xmlns:a16="http://schemas.microsoft.com/office/drawing/2014/main" id="{55DFDFA3-8991-504B-35CE-E5DF4CB9BA6A}"/>
              </a:ext>
            </a:extLst>
          </p:cNvPr>
          <p:cNvSpPr/>
          <p:nvPr/>
        </p:nvSpPr>
        <p:spPr>
          <a:xfrm>
            <a:off x="646090" y="4848772"/>
            <a:ext cx="4176464" cy="1354217"/>
          </a:xfrm>
          <a:prstGeom prst="rect">
            <a:avLst/>
          </a:prstGeom>
        </p:spPr>
        <p:txBody>
          <a:bodyPr wrap="square">
            <a:spAutoFit/>
          </a:bodyPr>
          <a:lstStyle/>
          <a:p>
            <a:pPr marL="179388" indent="-179388">
              <a:buClr>
                <a:schemeClr val="accent5"/>
              </a:buClr>
              <a:buFont typeface="Arial" panose="020B0604020202020204" pitchFamily="34" charset="0"/>
              <a:buChar char="•"/>
            </a:pPr>
            <a:r>
              <a:rPr lang="ja-JP" altLang="en-US" dirty="0"/>
              <a:t>毎月開催</a:t>
            </a:r>
            <a:r>
              <a:rPr lang="en-US" altLang="ja-JP" dirty="0"/>
              <a:t>/1</a:t>
            </a:r>
            <a:r>
              <a:rPr lang="ja-JP" altLang="en-US" dirty="0"/>
              <a:t>時間</a:t>
            </a:r>
            <a:endParaRPr lang="en-US" altLang="ja-JP" dirty="0"/>
          </a:p>
          <a:p>
            <a:pPr marL="179388" indent="-179388">
              <a:buClr>
                <a:schemeClr val="accent5"/>
              </a:buClr>
              <a:buFont typeface="Arial" panose="020B0604020202020204" pitchFamily="34" charset="0"/>
              <a:buChar char="•"/>
            </a:pPr>
            <a:r>
              <a:rPr lang="ja-JP" altLang="en-US" dirty="0"/>
              <a:t>参加人数制限なし・オンライン</a:t>
            </a:r>
            <a:endParaRPr lang="en-US" altLang="ja-JP" dirty="0"/>
          </a:p>
          <a:p>
            <a:pPr marL="179388" indent="-179388">
              <a:buClr>
                <a:schemeClr val="accent5"/>
              </a:buClr>
              <a:buFont typeface="Arial" panose="020B0604020202020204" pitchFamily="34" charset="0"/>
              <a:buChar char="•"/>
            </a:pPr>
            <a:r>
              <a:rPr lang="ja-JP" altLang="en-US" dirty="0"/>
              <a:t>お申込みは下記</a:t>
            </a:r>
            <a:r>
              <a:rPr lang="en-US" altLang="ja-JP" dirty="0"/>
              <a:t>URL</a:t>
            </a:r>
            <a:br>
              <a:rPr lang="en-US" altLang="ja-JP" dirty="0"/>
            </a:br>
            <a:r>
              <a:rPr lang="en-US" altLang="ja-JP" sz="1400" dirty="0">
                <a:hlinkClick r:id="rId4"/>
              </a:rPr>
              <a:t>https://admin.support.recruit-insides.net/hc/ja/articles/13017148002713</a:t>
            </a:r>
            <a:endParaRPr lang="en-US" altLang="ja-JP" dirty="0"/>
          </a:p>
        </p:txBody>
      </p:sp>
      <p:pic>
        <p:nvPicPr>
          <p:cNvPr id="7" name="Picture 2" descr="insides_advance_1.png">
            <a:extLst>
              <a:ext uri="{FF2B5EF4-FFF2-40B4-BE49-F238E27FC236}">
                <a16:creationId xmlns:a16="http://schemas.microsoft.com/office/drawing/2014/main" id="{7E42F333-2784-457C-1E38-0A1C6F77FE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5601" y="2779523"/>
            <a:ext cx="3680748" cy="1872227"/>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a:extLst>
              <a:ext uri="{FF2B5EF4-FFF2-40B4-BE49-F238E27FC236}">
                <a16:creationId xmlns:a16="http://schemas.microsoft.com/office/drawing/2014/main" id="{A3FD6D4F-78CE-9FEA-65C6-19EBBA75F732}"/>
              </a:ext>
            </a:extLst>
          </p:cNvPr>
          <p:cNvSpPr/>
          <p:nvPr/>
        </p:nvSpPr>
        <p:spPr>
          <a:xfrm>
            <a:off x="5125801" y="2000280"/>
            <a:ext cx="4280348" cy="650212"/>
          </a:xfrm>
          <a:prstGeom prst="rect">
            <a:avLst/>
          </a:prstGeom>
          <a:solidFill>
            <a:schemeClr val="accent5"/>
          </a:solidFill>
          <a:ln w="19050" cap="flat" cmpd="sng" algn="ctr">
            <a:noFill/>
            <a:prstDash val="solid"/>
            <a:headEnd/>
            <a:tailEn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base" hangingPunct="0">
              <a:spcBef>
                <a:spcPts val="600"/>
              </a:spcBef>
              <a:spcAft>
                <a:spcPct val="0"/>
              </a:spcAft>
            </a:pPr>
            <a:r>
              <a:rPr kumimoji="0" lang="ja-JP" altLang="en-US" sz="1600" b="1" kern="0" dirty="0">
                <a:solidFill>
                  <a:schemeClr val="bg2"/>
                </a:solidFill>
                <a:latin typeface="+mn-ea"/>
                <a:cs typeface="Meiryo UI" panose="020B0604030504040204" pitchFamily="50" charset="-128"/>
              </a:rPr>
              <a:t>アドバンス版</a:t>
            </a:r>
            <a:br>
              <a:rPr kumimoji="0" lang="en-US" altLang="ja-JP" sz="1600" b="1" kern="0" dirty="0">
                <a:solidFill>
                  <a:schemeClr val="bg2"/>
                </a:solidFill>
                <a:latin typeface="+mn-ea"/>
                <a:cs typeface="Meiryo UI" panose="020B0604030504040204" pitchFamily="50" charset="-128"/>
              </a:rPr>
            </a:br>
            <a:r>
              <a:rPr kumimoji="0" lang="ja-JP" altLang="en-US" sz="1600" b="1" kern="0" dirty="0">
                <a:solidFill>
                  <a:schemeClr val="bg2"/>
                </a:solidFill>
                <a:latin typeface="+mn-ea"/>
                <a:cs typeface="Meiryo UI" panose="020B0604030504040204" pitchFamily="50" charset="-128"/>
              </a:rPr>
              <a:t>マネジメントの引き出しセミナー</a:t>
            </a:r>
          </a:p>
        </p:txBody>
      </p:sp>
      <p:sp>
        <p:nvSpPr>
          <p:cNvPr id="10" name="正方形/長方形 9">
            <a:extLst>
              <a:ext uri="{FF2B5EF4-FFF2-40B4-BE49-F238E27FC236}">
                <a16:creationId xmlns:a16="http://schemas.microsoft.com/office/drawing/2014/main" id="{21AB5F7C-B864-E3DB-EDAB-8BC319720B84}"/>
              </a:ext>
            </a:extLst>
          </p:cNvPr>
          <p:cNvSpPr/>
          <p:nvPr/>
        </p:nvSpPr>
        <p:spPr>
          <a:xfrm>
            <a:off x="5211379" y="4848772"/>
            <a:ext cx="4176464" cy="1354217"/>
          </a:xfrm>
          <a:prstGeom prst="rect">
            <a:avLst/>
          </a:prstGeom>
        </p:spPr>
        <p:txBody>
          <a:bodyPr wrap="square">
            <a:spAutoFit/>
          </a:bodyPr>
          <a:lstStyle/>
          <a:p>
            <a:pPr marL="179388" indent="-179388">
              <a:buClr>
                <a:schemeClr val="accent5"/>
              </a:buClr>
              <a:buFont typeface="Arial" panose="020B0604020202020204" pitchFamily="34" charset="0"/>
              <a:buChar char="•"/>
            </a:pPr>
            <a:r>
              <a:rPr lang="ja-JP" altLang="en-US"/>
              <a:t>隔月開催</a:t>
            </a:r>
            <a:r>
              <a:rPr lang="en-US" altLang="ja-JP" dirty="0"/>
              <a:t>/1</a:t>
            </a:r>
            <a:r>
              <a:rPr lang="ja-JP" altLang="en-US" dirty="0"/>
              <a:t>時間</a:t>
            </a:r>
            <a:endParaRPr lang="en-US" altLang="ja-JP" dirty="0"/>
          </a:p>
          <a:p>
            <a:pPr marL="179388" indent="-179388">
              <a:buClr>
                <a:schemeClr val="accent5"/>
              </a:buClr>
              <a:buFont typeface="Arial" panose="020B0604020202020204" pitchFamily="34" charset="0"/>
              <a:buChar char="•"/>
            </a:pPr>
            <a:r>
              <a:rPr lang="ja-JP" altLang="en-US" dirty="0"/>
              <a:t>参加人数制限なし・オンライン</a:t>
            </a:r>
            <a:endParaRPr lang="en-US" altLang="ja-JP" dirty="0"/>
          </a:p>
          <a:p>
            <a:pPr marL="179388" indent="-179388">
              <a:buClr>
                <a:schemeClr val="accent5"/>
              </a:buClr>
              <a:buFont typeface="Arial" panose="020B0604020202020204" pitchFamily="34" charset="0"/>
              <a:buChar char="•"/>
            </a:pPr>
            <a:r>
              <a:rPr lang="ja-JP" altLang="en-US" dirty="0"/>
              <a:t>お申込みは下記</a:t>
            </a:r>
            <a:r>
              <a:rPr lang="en-US" altLang="ja-JP" dirty="0"/>
              <a:t>URL</a:t>
            </a:r>
            <a:br>
              <a:rPr lang="en-US" altLang="ja-JP" dirty="0"/>
            </a:br>
            <a:r>
              <a:rPr lang="en-US" altLang="ja-JP" sz="1400" dirty="0">
                <a:hlinkClick r:id="rId6"/>
              </a:rPr>
              <a:t>https://admin.support.recruit-insides.net/hc/ja/articles/13017576225689</a:t>
            </a:r>
            <a:endParaRPr lang="en-US" altLang="ja-JP" sz="1400" dirty="0"/>
          </a:p>
        </p:txBody>
      </p:sp>
      <p:sp>
        <p:nvSpPr>
          <p:cNvPr id="13" name="テキスト ボックス 12">
            <a:extLst>
              <a:ext uri="{FF2B5EF4-FFF2-40B4-BE49-F238E27FC236}">
                <a16:creationId xmlns:a16="http://schemas.microsoft.com/office/drawing/2014/main" id="{5B37BFB3-D46E-EF4E-77FA-AF2DF411750A}"/>
              </a:ext>
            </a:extLst>
          </p:cNvPr>
          <p:cNvSpPr txBox="1"/>
          <p:nvPr/>
        </p:nvSpPr>
        <p:spPr>
          <a:xfrm>
            <a:off x="821100" y="932877"/>
            <a:ext cx="8263801" cy="369332"/>
          </a:xfrm>
          <a:prstGeom prst="rect">
            <a:avLst/>
          </a:prstGeom>
          <a:noFill/>
        </p:spPr>
        <p:txBody>
          <a:bodyPr wrap="none" rtlCol="0">
            <a:spAutoFit/>
          </a:bodyPr>
          <a:lstStyle/>
          <a:p>
            <a:pPr algn="ctr">
              <a:lnSpc>
                <a:spcPct val="100000"/>
              </a:lnSpc>
            </a:pPr>
            <a:r>
              <a:rPr lang="ja-JP" altLang="en-US" sz="1800" dirty="0"/>
              <a:t>インサイズより、以下イベントのご案内が送られます。ぜひご参加ください。</a:t>
            </a:r>
            <a:endParaRPr kumimoji="1" lang="ja-JP" altLang="en-US" sz="1800" dirty="0"/>
          </a:p>
        </p:txBody>
      </p:sp>
      <p:sp>
        <p:nvSpPr>
          <p:cNvPr id="14" name="テキスト ボックス 13">
            <a:extLst>
              <a:ext uri="{FF2B5EF4-FFF2-40B4-BE49-F238E27FC236}">
                <a16:creationId xmlns:a16="http://schemas.microsoft.com/office/drawing/2014/main" id="{77234312-43BD-32A5-D288-190B6E9A31D0}"/>
              </a:ext>
            </a:extLst>
          </p:cNvPr>
          <p:cNvSpPr txBox="1"/>
          <p:nvPr/>
        </p:nvSpPr>
        <p:spPr>
          <a:xfrm>
            <a:off x="841939" y="1618320"/>
            <a:ext cx="3784767" cy="369332"/>
          </a:xfrm>
          <a:prstGeom prst="rect">
            <a:avLst/>
          </a:prstGeom>
          <a:noFill/>
        </p:spPr>
        <p:txBody>
          <a:bodyPr wrap="square" rtlCol="0">
            <a:spAutoFit/>
          </a:bodyPr>
          <a:lstStyle/>
          <a:p>
            <a:pPr algn="ctr"/>
            <a:r>
              <a:rPr kumimoji="1" lang="ja-JP" altLang="en-US" b="1" dirty="0">
                <a:solidFill>
                  <a:schemeClr val="accent5">
                    <a:lumMod val="60000"/>
                    <a:lumOff val="40000"/>
                  </a:schemeClr>
                </a:solidFill>
              </a:rPr>
              <a:t>最も基礎的なセミナー</a:t>
            </a:r>
          </a:p>
        </p:txBody>
      </p:sp>
      <p:sp>
        <p:nvSpPr>
          <p:cNvPr id="15" name="テキスト ボックス 14">
            <a:extLst>
              <a:ext uri="{FF2B5EF4-FFF2-40B4-BE49-F238E27FC236}">
                <a16:creationId xmlns:a16="http://schemas.microsoft.com/office/drawing/2014/main" id="{1D4969BF-3795-2A0F-CF26-88C3099AEE8C}"/>
              </a:ext>
            </a:extLst>
          </p:cNvPr>
          <p:cNvSpPr txBox="1"/>
          <p:nvPr/>
        </p:nvSpPr>
        <p:spPr>
          <a:xfrm>
            <a:off x="4881213" y="1618320"/>
            <a:ext cx="4769524" cy="369332"/>
          </a:xfrm>
          <a:prstGeom prst="rect">
            <a:avLst/>
          </a:prstGeom>
          <a:noFill/>
        </p:spPr>
        <p:txBody>
          <a:bodyPr wrap="square" rtlCol="0">
            <a:spAutoFit/>
          </a:bodyPr>
          <a:lstStyle/>
          <a:p>
            <a:pPr algn="ctr"/>
            <a:r>
              <a:rPr kumimoji="1" lang="ja-JP" altLang="en-US" b="1" dirty="0">
                <a:solidFill>
                  <a:schemeClr val="accent5">
                    <a:lumMod val="60000"/>
                    <a:lumOff val="40000"/>
                  </a:schemeClr>
                </a:solidFill>
              </a:rPr>
              <a:t>よりフィットした関わりが学べるセミナー</a:t>
            </a:r>
          </a:p>
        </p:txBody>
      </p:sp>
    </p:spTree>
    <p:extLst>
      <p:ext uri="{BB962C8B-B14F-4D97-AF65-F5344CB8AC3E}">
        <p14:creationId xmlns:p14="http://schemas.microsoft.com/office/powerpoint/2010/main" val="3618230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t>より良い組織作りのため、</a:t>
            </a:r>
            <a:endParaRPr lang="en-US" altLang="ja-JP" dirty="0"/>
          </a:p>
          <a:p>
            <a:pPr marL="0" indent="0" algn="ctr">
              <a:buFont typeface="Arial" panose="020B0604020202020204" pitchFamily="34" charset="0"/>
              <a:buNone/>
            </a:pPr>
            <a:r>
              <a:rPr lang="ja-JP" altLang="en-US" dirty="0"/>
              <a:t>皆様を少しでもご支援したいと考えています。</a:t>
            </a:r>
            <a:endParaRPr lang="en-US" altLang="ja-JP" dirty="0"/>
          </a:p>
          <a:p>
            <a:pPr marL="0" indent="0" algn="ctr">
              <a:buFont typeface="Arial" panose="020B0604020202020204" pitchFamily="34" charset="0"/>
              <a:buNone/>
            </a:pPr>
            <a:r>
              <a:rPr lang="ja-JP" altLang="en-US" dirty="0"/>
              <a:t>よろしくお願いいたします。</a:t>
            </a:r>
            <a:endParaRPr lang="en-US" altLang="ja-JP" dirty="0"/>
          </a:p>
        </p:txBody>
      </p:sp>
    </p:spTree>
    <p:extLst>
      <p:ext uri="{BB962C8B-B14F-4D97-AF65-F5344CB8AC3E}">
        <p14:creationId xmlns:p14="http://schemas.microsoft.com/office/powerpoint/2010/main" val="111804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384995"/>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例）上司からは「何を話せばよいかわからない」 「メンバーが多くプレイング業務を抱える中、全員に対して</a:t>
            </a:r>
            <a:r>
              <a:rPr kumimoji="1" lang="en-US" altLang="ja-JP" sz="1200" dirty="0"/>
              <a:t>1on1</a:t>
            </a:r>
            <a:r>
              <a:rPr kumimoji="1" lang="ja-JP" altLang="en-US" sz="1200" dirty="0"/>
              <a:t>を実施しきれない」との声。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例）現時点での</a:t>
            </a:r>
            <a:r>
              <a:rPr kumimoji="1" lang="en-US" altLang="ja-JP" sz="1200" dirty="0"/>
              <a:t>3</a:t>
            </a:r>
            <a:r>
              <a:rPr kumimoji="1" lang="ja-JP" altLang="en-US" sz="1200" dirty="0"/>
              <a:t>年位内離職率は◯％。採用も厳しい中で、現場への負担が高まり疲弊している。</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例）多忙を極める現場管理職の皆様が、必要な人材に必要なフォローができる仕組みづくり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例）メンバー・上司双方にとって有意義な時間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例）マネジャーだけでなく、部長・人事・◯◯を巻き込んだ職場ぐるみのフォロー体制の構築</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現場の負担を減らしながら、効果的な対話をサポートする</a:t>
            </a:r>
            <a:endParaRPr kumimoji="1" lang="en-US" altLang="ja-JP" sz="2000" b="1" dirty="0"/>
          </a:p>
          <a:p>
            <a:pPr algn="ctr"/>
            <a:r>
              <a:rPr kumimoji="1" lang="ja-JP" altLang="en-US" sz="2000" b="1" dirty="0"/>
              <a:t>マネジメント支援ツール「インサイズ」を導入します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32773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336837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インサイズとは？</a:t>
            </a:r>
          </a:p>
        </p:txBody>
      </p:sp>
      <p:pic>
        <p:nvPicPr>
          <p:cNvPr id="2" name="図 1">
            <a:extLst>
              <a:ext uri="{FF2B5EF4-FFF2-40B4-BE49-F238E27FC236}">
                <a16:creationId xmlns:a16="http://schemas.microsoft.com/office/drawing/2014/main" id="{71129A52-D2E8-1850-02B1-CA994AEAC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988840"/>
            <a:ext cx="4084323" cy="3708359"/>
          </a:xfrm>
          <a:prstGeom prst="rect">
            <a:avLst/>
          </a:prstGeom>
        </p:spPr>
      </p:pic>
      <p:sp>
        <p:nvSpPr>
          <p:cNvPr id="5" name="テキスト ボックス 4">
            <a:extLst>
              <a:ext uri="{FF2B5EF4-FFF2-40B4-BE49-F238E27FC236}">
                <a16:creationId xmlns:a16="http://schemas.microsoft.com/office/drawing/2014/main" id="{01126AA8-F630-16E7-8475-72C21DD81B74}"/>
              </a:ext>
            </a:extLst>
          </p:cNvPr>
          <p:cNvSpPr txBox="1"/>
          <p:nvPr/>
        </p:nvSpPr>
        <p:spPr>
          <a:xfrm>
            <a:off x="900137" y="1067113"/>
            <a:ext cx="8105726" cy="800219"/>
          </a:xfrm>
          <a:prstGeom prst="rect">
            <a:avLst/>
          </a:prstGeom>
          <a:noFill/>
        </p:spPr>
        <p:txBody>
          <a:bodyPr wrap="square">
            <a:spAutoFit/>
          </a:bodyPr>
          <a:lstStyle/>
          <a:p>
            <a:pPr marL="0" indent="0" algn="ctr">
              <a:buNone/>
            </a:pPr>
            <a:r>
              <a:rPr kumimoji="1" lang="ja-JP" altLang="en-US" sz="2800" b="1" dirty="0">
                <a:solidFill>
                  <a:schemeClr val="accent5"/>
                </a:solidFill>
              </a:rPr>
              <a:t>現場のみなさまの</a:t>
            </a:r>
            <a:r>
              <a:rPr kumimoji="1" lang="ja-JP" altLang="en-US" dirty="0"/>
              <a:t>ための、</a:t>
            </a:r>
            <a:r>
              <a:rPr lang="ja-JP" altLang="en-US" dirty="0"/>
              <a:t>マネジメント</a:t>
            </a:r>
            <a:r>
              <a:rPr lang="ja-JP" altLang="en-US" sz="2800" b="1" dirty="0">
                <a:solidFill>
                  <a:schemeClr val="accent5"/>
                </a:solidFill>
              </a:rPr>
              <a:t>支援ツール</a:t>
            </a:r>
            <a:r>
              <a:rPr kumimoji="1" lang="ja-JP" altLang="en-US" dirty="0"/>
              <a:t>です。</a:t>
            </a:r>
            <a:endParaRPr kumimoji="1" lang="en-US" altLang="ja-JP" dirty="0"/>
          </a:p>
          <a:p>
            <a:pPr marL="0" indent="0" algn="ctr">
              <a:buNone/>
            </a:pPr>
            <a:r>
              <a:rPr kumimoji="1" lang="ja-JP" altLang="en-US" dirty="0"/>
              <a:t>マネジャーの</a:t>
            </a:r>
            <a:r>
              <a:rPr lang="ja-JP" altLang="en-US" b="1" dirty="0">
                <a:solidFill>
                  <a:schemeClr val="accent1"/>
                </a:solidFill>
              </a:rPr>
              <a:t>通信簿ではありません。</a:t>
            </a:r>
            <a:endParaRPr lang="en-US" altLang="ja-JP" b="1" dirty="0">
              <a:solidFill>
                <a:schemeClr val="accent1"/>
              </a:solidFill>
            </a:endParaRPr>
          </a:p>
        </p:txBody>
      </p:sp>
      <p:sp>
        <p:nvSpPr>
          <p:cNvPr id="6" name="テキスト ボックス 5">
            <a:extLst>
              <a:ext uri="{FF2B5EF4-FFF2-40B4-BE49-F238E27FC236}">
                <a16:creationId xmlns:a16="http://schemas.microsoft.com/office/drawing/2014/main" id="{D7A49E57-94E8-BC0B-A647-23F64C7A4FF8}"/>
              </a:ext>
            </a:extLst>
          </p:cNvPr>
          <p:cNvSpPr txBox="1"/>
          <p:nvPr/>
        </p:nvSpPr>
        <p:spPr>
          <a:xfrm>
            <a:off x="4304928" y="2259673"/>
            <a:ext cx="5417973" cy="3006361"/>
          </a:xfrm>
          <a:prstGeom prst="rect">
            <a:avLst/>
          </a:prstGeom>
        </p:spPr>
        <p:txBody>
          <a:bodyPr vert="horz" wrap="square" lIns="91440" tIns="45720" rIns="91440" bIns="45720" rtlCol="0">
            <a:noAutofit/>
          </a:bodyPr>
          <a:lstStyle/>
          <a:p>
            <a:pPr marL="360363" indent="-360363">
              <a:spcBef>
                <a:spcPts val="1800"/>
              </a:spcBef>
              <a:buClr>
                <a:schemeClr val="accent5"/>
              </a:buClr>
              <a:buFont typeface="Wingdings" panose="05000000000000000000" pitchFamily="2" charset="2"/>
              <a:buChar char="ü"/>
            </a:pPr>
            <a:r>
              <a:rPr lang="ja-JP" altLang="en-US" spc="100" dirty="0"/>
              <a:t>外からは見えにくい、</a:t>
            </a:r>
            <a:br>
              <a:rPr lang="en-US" altLang="ja-JP" spc="100" dirty="0"/>
            </a:br>
            <a:r>
              <a:rPr lang="ja-JP" altLang="en-US" b="1" u="sng" spc="100" dirty="0"/>
              <a:t>メンバーの「心理状態」</a:t>
            </a:r>
            <a:r>
              <a:rPr lang="ja-JP" altLang="en-US" spc="100" dirty="0"/>
              <a:t>を見える化し、</a:t>
            </a:r>
            <a:endParaRPr lang="en-US" altLang="ja-JP" spc="100" dirty="0"/>
          </a:p>
          <a:p>
            <a:pPr marL="360363" indent="-360363">
              <a:spcBef>
                <a:spcPts val="1800"/>
              </a:spcBef>
              <a:buClr>
                <a:schemeClr val="accent5"/>
              </a:buClr>
              <a:buFont typeface="Wingdings" panose="05000000000000000000" pitchFamily="2" charset="2"/>
              <a:buChar char="ü"/>
            </a:pPr>
            <a:r>
              <a:rPr kumimoji="1" lang="ja-JP" altLang="en-US" spc="100" dirty="0"/>
              <a:t>一人ひとりに合った</a:t>
            </a:r>
            <a:br>
              <a:rPr kumimoji="1" lang="en-US" altLang="ja-JP" spc="100" dirty="0"/>
            </a:br>
            <a:r>
              <a:rPr kumimoji="1" lang="ja-JP" altLang="en-US" b="1" u="sng" spc="100" dirty="0"/>
              <a:t>適切な関わり方</a:t>
            </a:r>
            <a:r>
              <a:rPr lang="ja-JP" altLang="en-US" spc="100" dirty="0"/>
              <a:t>のヒントを</a:t>
            </a:r>
            <a:r>
              <a:rPr kumimoji="1" lang="ja-JP" altLang="en-US" spc="100" dirty="0"/>
              <a:t>教えてくれます。</a:t>
            </a:r>
            <a:endParaRPr kumimoji="1" lang="en-US" altLang="ja-JP" spc="100" dirty="0"/>
          </a:p>
          <a:p>
            <a:pPr marL="360363" indent="-360363">
              <a:spcBef>
                <a:spcPts val="1800"/>
              </a:spcBef>
              <a:buClr>
                <a:schemeClr val="accent5"/>
              </a:buClr>
              <a:buFont typeface="Wingdings" panose="05000000000000000000" pitchFamily="2" charset="2"/>
              <a:buChar char="ü"/>
            </a:pPr>
            <a:r>
              <a:rPr lang="ja-JP" altLang="en-US" spc="100" dirty="0"/>
              <a:t>結果をもとに、</a:t>
            </a:r>
            <a:br>
              <a:rPr lang="en-US" altLang="ja-JP" spc="100" dirty="0"/>
            </a:br>
            <a:r>
              <a:rPr lang="ja-JP" altLang="en-US" spc="100" dirty="0"/>
              <a:t>メンバーの状態に合わせた</a:t>
            </a:r>
            <a:r>
              <a:rPr lang="ja-JP" altLang="en-US" b="1" u="sng" spc="100" dirty="0"/>
              <a:t>面談</a:t>
            </a:r>
            <a:r>
              <a:rPr lang="ja-JP" altLang="en-US" spc="100" dirty="0"/>
              <a:t>ができたり、</a:t>
            </a:r>
            <a:endParaRPr lang="en-US" altLang="ja-JP" spc="100" dirty="0"/>
          </a:p>
          <a:p>
            <a:pPr marL="360363" indent="-360363">
              <a:spcBef>
                <a:spcPts val="1800"/>
              </a:spcBef>
              <a:buClr>
                <a:schemeClr val="accent5"/>
              </a:buClr>
              <a:buFont typeface="Wingdings" panose="05000000000000000000" pitchFamily="2" charset="2"/>
              <a:buChar char="ü"/>
            </a:pPr>
            <a:r>
              <a:rPr lang="ja-JP" altLang="en-US" spc="100" dirty="0"/>
              <a:t>部長や人事とメンバーの状況を共有し、</a:t>
            </a:r>
            <a:br>
              <a:rPr lang="en-US" altLang="ja-JP" spc="100" dirty="0"/>
            </a:br>
            <a:r>
              <a:rPr lang="ja-JP" altLang="en-US" b="1" u="sng" spc="100" dirty="0"/>
              <a:t>対応を相談</a:t>
            </a:r>
            <a:r>
              <a:rPr lang="ja-JP" altLang="en-US" spc="100" dirty="0"/>
              <a:t>することができます。</a:t>
            </a:r>
            <a:endParaRPr lang="en-US" altLang="ja-JP" spc="100" dirty="0"/>
          </a:p>
          <a:p>
            <a:pPr marL="360363" indent="-360363">
              <a:spcBef>
                <a:spcPts val="1800"/>
              </a:spcBef>
              <a:buClr>
                <a:schemeClr val="accent5"/>
              </a:buClr>
              <a:buFont typeface="Wingdings" panose="05000000000000000000" pitchFamily="2" charset="2"/>
              <a:buChar char="ü"/>
            </a:pPr>
            <a:r>
              <a:rPr lang="ja-JP" altLang="en-US" spc="100" dirty="0"/>
              <a:t>インサイズで皆さんを評価するようなことは</a:t>
            </a:r>
            <a:br>
              <a:rPr lang="en-US" altLang="ja-JP" spc="100" dirty="0"/>
            </a:br>
            <a:r>
              <a:rPr lang="ja-JP" altLang="en-US" spc="100" dirty="0"/>
              <a:t>ありません。</a:t>
            </a:r>
          </a:p>
        </p:txBody>
      </p:sp>
    </p:spTree>
    <p:extLst>
      <p:ext uri="{BB962C8B-B14F-4D97-AF65-F5344CB8AC3E}">
        <p14:creationId xmlns:p14="http://schemas.microsoft.com/office/powerpoint/2010/main" val="338966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インサイズを使うメリット</a:t>
            </a:r>
          </a:p>
        </p:txBody>
      </p:sp>
      <p:sp>
        <p:nvSpPr>
          <p:cNvPr id="2" name="正方形/長方形 1">
            <a:extLst>
              <a:ext uri="{FF2B5EF4-FFF2-40B4-BE49-F238E27FC236}">
                <a16:creationId xmlns:a16="http://schemas.microsoft.com/office/drawing/2014/main" id="{4AB1C299-75AB-AADE-48C6-F6B51AC67BF5}"/>
              </a:ext>
            </a:extLst>
          </p:cNvPr>
          <p:cNvSpPr/>
          <p:nvPr/>
        </p:nvSpPr>
        <p:spPr>
          <a:xfrm>
            <a:off x="793249" y="1499879"/>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1</a:t>
            </a:r>
            <a:endParaRPr kumimoji="1" lang="ja-JP" altLang="en-US" sz="3200" b="1" dirty="0">
              <a:solidFill>
                <a:schemeClr val="bg2"/>
              </a:solidFill>
            </a:endParaRPr>
          </a:p>
        </p:txBody>
      </p:sp>
      <p:sp>
        <p:nvSpPr>
          <p:cNvPr id="9" name="正方形/長方形 8">
            <a:extLst>
              <a:ext uri="{FF2B5EF4-FFF2-40B4-BE49-F238E27FC236}">
                <a16:creationId xmlns:a16="http://schemas.microsoft.com/office/drawing/2014/main" id="{BB13D838-51A7-A3C3-D809-D92354B0B39E}"/>
              </a:ext>
            </a:extLst>
          </p:cNvPr>
          <p:cNvSpPr/>
          <p:nvPr/>
        </p:nvSpPr>
        <p:spPr>
          <a:xfrm>
            <a:off x="793249" y="2947133"/>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2</a:t>
            </a:r>
            <a:endParaRPr kumimoji="1" lang="ja-JP" altLang="en-US" sz="3200" b="1" dirty="0">
              <a:solidFill>
                <a:schemeClr val="bg2"/>
              </a:solidFill>
            </a:endParaRPr>
          </a:p>
        </p:txBody>
      </p:sp>
      <p:sp>
        <p:nvSpPr>
          <p:cNvPr id="11" name="テキスト ボックス 10">
            <a:extLst>
              <a:ext uri="{FF2B5EF4-FFF2-40B4-BE49-F238E27FC236}">
                <a16:creationId xmlns:a16="http://schemas.microsoft.com/office/drawing/2014/main" id="{49F242B9-3C27-8A20-365A-4400D6D93F36}"/>
              </a:ext>
            </a:extLst>
          </p:cNvPr>
          <p:cNvSpPr txBox="1"/>
          <p:nvPr/>
        </p:nvSpPr>
        <p:spPr>
          <a:xfrm>
            <a:off x="2064526" y="1932202"/>
            <a:ext cx="7024654" cy="461665"/>
          </a:xfrm>
          <a:prstGeom prst="rect">
            <a:avLst/>
          </a:prstGeom>
          <a:noFill/>
        </p:spPr>
        <p:txBody>
          <a:bodyPr wrap="square">
            <a:spAutoFit/>
          </a:bodyPr>
          <a:lstStyle/>
          <a:p>
            <a:r>
              <a:rPr kumimoji="1" lang="ja-JP" altLang="en-US" sz="2400" spc="110" dirty="0"/>
              <a:t>関わるべきメンバーの</a:t>
            </a:r>
            <a:r>
              <a:rPr kumimoji="1" lang="ja-JP" altLang="en-US" sz="2400" b="1" u="sng" spc="110" dirty="0"/>
              <a:t>優先順位</a:t>
            </a:r>
            <a:r>
              <a:rPr kumimoji="1" lang="ja-JP" altLang="en-US" sz="2400" spc="110" dirty="0"/>
              <a:t>をつけられる</a:t>
            </a:r>
          </a:p>
        </p:txBody>
      </p:sp>
      <p:sp>
        <p:nvSpPr>
          <p:cNvPr id="12" name="テキスト ボックス 11">
            <a:extLst>
              <a:ext uri="{FF2B5EF4-FFF2-40B4-BE49-F238E27FC236}">
                <a16:creationId xmlns:a16="http://schemas.microsoft.com/office/drawing/2014/main" id="{A6FF4531-5852-1AF2-98D8-A1E28002239F}"/>
              </a:ext>
            </a:extLst>
          </p:cNvPr>
          <p:cNvSpPr txBox="1"/>
          <p:nvPr/>
        </p:nvSpPr>
        <p:spPr>
          <a:xfrm>
            <a:off x="2064526" y="4843701"/>
            <a:ext cx="7237518" cy="461665"/>
          </a:xfrm>
          <a:prstGeom prst="rect">
            <a:avLst/>
          </a:prstGeom>
          <a:noFill/>
        </p:spPr>
        <p:txBody>
          <a:bodyPr wrap="square">
            <a:spAutoFit/>
          </a:bodyPr>
          <a:lstStyle/>
          <a:p>
            <a:r>
              <a:rPr kumimoji="1" lang="ja-JP" altLang="en-US" sz="2400" spc="110" dirty="0"/>
              <a:t>悩み・タイプに</a:t>
            </a:r>
            <a:r>
              <a:rPr kumimoji="1" lang="ja-JP" altLang="en-US" sz="2400" b="1" u="sng" spc="110" dirty="0"/>
              <a:t>フィットする関わり方</a:t>
            </a:r>
            <a:r>
              <a:rPr kumimoji="1" lang="ja-JP" altLang="en-US" sz="2400" spc="110" dirty="0"/>
              <a:t>がわかる</a:t>
            </a:r>
          </a:p>
        </p:txBody>
      </p:sp>
      <p:sp>
        <p:nvSpPr>
          <p:cNvPr id="13" name="正方形/長方形 12">
            <a:extLst>
              <a:ext uri="{FF2B5EF4-FFF2-40B4-BE49-F238E27FC236}">
                <a16:creationId xmlns:a16="http://schemas.microsoft.com/office/drawing/2014/main" id="{64FE0DAB-5839-74F0-3BFD-3C8ACF28D1FD}"/>
              </a:ext>
            </a:extLst>
          </p:cNvPr>
          <p:cNvSpPr/>
          <p:nvPr/>
        </p:nvSpPr>
        <p:spPr>
          <a:xfrm>
            <a:off x="793249" y="4394387"/>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3</a:t>
            </a:r>
            <a:endParaRPr kumimoji="1" lang="ja-JP" altLang="en-US" sz="3200" b="1" dirty="0">
              <a:solidFill>
                <a:schemeClr val="bg2"/>
              </a:solidFill>
            </a:endParaRPr>
          </a:p>
        </p:txBody>
      </p:sp>
      <p:grpSp>
        <p:nvGrpSpPr>
          <p:cNvPr id="21" name="グループ化 20">
            <a:extLst>
              <a:ext uri="{FF2B5EF4-FFF2-40B4-BE49-F238E27FC236}">
                <a16:creationId xmlns:a16="http://schemas.microsoft.com/office/drawing/2014/main" id="{2987F4C1-A58E-3C7A-DDA1-1E5B2BA78ACA}"/>
              </a:ext>
            </a:extLst>
          </p:cNvPr>
          <p:cNvGrpSpPr/>
          <p:nvPr/>
        </p:nvGrpSpPr>
        <p:grpSpPr>
          <a:xfrm>
            <a:off x="2071104" y="1499879"/>
            <a:ext cx="1412929" cy="432322"/>
            <a:chOff x="2375904" y="1499879"/>
            <a:chExt cx="1412929" cy="432322"/>
          </a:xfrm>
        </p:grpSpPr>
        <p:sp>
          <p:nvSpPr>
            <p:cNvPr id="15" name="テキスト ボックス 14">
              <a:extLst>
                <a:ext uri="{FF2B5EF4-FFF2-40B4-BE49-F238E27FC236}">
                  <a16:creationId xmlns:a16="http://schemas.microsoft.com/office/drawing/2014/main" id="{F95F9A74-FCD6-35E5-ED50-BCB370188411}"/>
                </a:ext>
              </a:extLst>
            </p:cNvPr>
            <p:cNvSpPr txBox="1"/>
            <p:nvPr/>
          </p:nvSpPr>
          <p:spPr>
            <a:xfrm>
              <a:off x="2375904" y="1499879"/>
              <a:ext cx="1412929" cy="340519"/>
            </a:xfrm>
            <a:prstGeom prst="wedgeRoundRectCallout">
              <a:avLst>
                <a:gd name="adj1" fmla="val -21348"/>
                <a:gd name="adj2" fmla="val 25204"/>
                <a:gd name="adj3" fmla="val 16667"/>
              </a:avLst>
            </a:prstGeom>
            <a:solidFill>
              <a:schemeClr val="accent5">
                <a:lumMod val="20000"/>
                <a:lumOff val="80000"/>
              </a:schemeClr>
            </a:solidFill>
          </p:spPr>
          <p:txBody>
            <a:bodyPr wrap="square" rtlCol="0">
              <a:spAutoFit/>
            </a:bodyPr>
            <a:lstStyle/>
            <a:p>
              <a:r>
                <a:rPr kumimoji="1" lang="ja-JP" altLang="en-US" sz="1400" b="1" dirty="0"/>
                <a:t>忙しい中でも、</a:t>
              </a:r>
            </a:p>
          </p:txBody>
        </p:sp>
        <p:sp>
          <p:nvSpPr>
            <p:cNvPr id="18" name="二等辺三角形 17">
              <a:extLst>
                <a:ext uri="{FF2B5EF4-FFF2-40B4-BE49-F238E27FC236}">
                  <a16:creationId xmlns:a16="http://schemas.microsoft.com/office/drawing/2014/main" id="{6977C44F-BCC1-4CF0-E182-BDEBF5585958}"/>
                </a:ext>
              </a:extLst>
            </p:cNvPr>
            <p:cNvSpPr/>
            <p:nvPr/>
          </p:nvSpPr>
          <p:spPr>
            <a:xfrm rot="10800000">
              <a:off x="2514599" y="1761220"/>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grpSp>
        <p:nvGrpSpPr>
          <p:cNvPr id="20" name="グループ化 19">
            <a:extLst>
              <a:ext uri="{FF2B5EF4-FFF2-40B4-BE49-F238E27FC236}">
                <a16:creationId xmlns:a16="http://schemas.microsoft.com/office/drawing/2014/main" id="{3E4648EB-304E-BDB5-9E49-A0CB9D7D73A7}"/>
              </a:ext>
            </a:extLst>
          </p:cNvPr>
          <p:cNvGrpSpPr/>
          <p:nvPr/>
        </p:nvGrpSpPr>
        <p:grpSpPr>
          <a:xfrm>
            <a:off x="2071104" y="4404956"/>
            <a:ext cx="4386709" cy="457479"/>
            <a:chOff x="2375904" y="2990255"/>
            <a:chExt cx="4386709" cy="457479"/>
          </a:xfrm>
        </p:grpSpPr>
        <p:sp>
          <p:nvSpPr>
            <p:cNvPr id="16" name="テキスト ボックス 15">
              <a:extLst>
                <a:ext uri="{FF2B5EF4-FFF2-40B4-BE49-F238E27FC236}">
                  <a16:creationId xmlns:a16="http://schemas.microsoft.com/office/drawing/2014/main" id="{D8C17DD3-C55B-6CA2-406C-3E689B99CB99}"/>
                </a:ext>
              </a:extLst>
            </p:cNvPr>
            <p:cNvSpPr txBox="1"/>
            <p:nvPr/>
          </p:nvSpPr>
          <p:spPr>
            <a:xfrm>
              <a:off x="2375904" y="2990255"/>
              <a:ext cx="4386709" cy="340519"/>
            </a:xfrm>
            <a:prstGeom prst="wedgeRoundRectCallout">
              <a:avLst>
                <a:gd name="adj1" fmla="val -24500"/>
                <a:gd name="adj2" fmla="val 40122"/>
                <a:gd name="adj3" fmla="val 16667"/>
              </a:avLst>
            </a:prstGeom>
            <a:solidFill>
              <a:schemeClr val="accent5">
                <a:lumMod val="20000"/>
                <a:lumOff val="80000"/>
              </a:schemeClr>
            </a:solidFill>
          </p:spPr>
          <p:txBody>
            <a:bodyPr wrap="square" rtlCol="0">
              <a:spAutoFit/>
            </a:bodyPr>
            <a:lstStyle/>
            <a:p>
              <a:r>
                <a:rPr kumimoji="1" lang="ja-JP" altLang="en-US" sz="1400" b="1" dirty="0"/>
                <a:t>まだ信頼関係ができあがっていないメンバーでも、</a:t>
              </a:r>
            </a:p>
          </p:txBody>
        </p:sp>
        <p:sp>
          <p:nvSpPr>
            <p:cNvPr id="19" name="二等辺三角形 18">
              <a:extLst>
                <a:ext uri="{FF2B5EF4-FFF2-40B4-BE49-F238E27FC236}">
                  <a16:creationId xmlns:a16="http://schemas.microsoft.com/office/drawing/2014/main" id="{CB3D96E9-9CEB-F471-0546-0DEE22015A33}"/>
                </a:ext>
              </a:extLst>
            </p:cNvPr>
            <p:cNvSpPr/>
            <p:nvPr/>
          </p:nvSpPr>
          <p:spPr>
            <a:xfrm rot="10800000">
              <a:off x="2514599" y="3276753"/>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grpSp>
        <p:nvGrpSpPr>
          <p:cNvPr id="26" name="グループ化 25">
            <a:extLst>
              <a:ext uri="{FF2B5EF4-FFF2-40B4-BE49-F238E27FC236}">
                <a16:creationId xmlns:a16="http://schemas.microsoft.com/office/drawing/2014/main" id="{D994D7B6-894E-205A-1052-F548991EAADD}"/>
              </a:ext>
            </a:extLst>
          </p:cNvPr>
          <p:cNvGrpSpPr/>
          <p:nvPr/>
        </p:nvGrpSpPr>
        <p:grpSpPr>
          <a:xfrm>
            <a:off x="2071105" y="2967597"/>
            <a:ext cx="2253558" cy="457479"/>
            <a:chOff x="2375905" y="2990255"/>
            <a:chExt cx="2253558" cy="457479"/>
          </a:xfrm>
        </p:grpSpPr>
        <p:sp>
          <p:nvSpPr>
            <p:cNvPr id="27" name="テキスト ボックス 26">
              <a:extLst>
                <a:ext uri="{FF2B5EF4-FFF2-40B4-BE49-F238E27FC236}">
                  <a16:creationId xmlns:a16="http://schemas.microsoft.com/office/drawing/2014/main" id="{DD241C4A-FBC3-9C61-A27D-715B584AB15E}"/>
                </a:ext>
              </a:extLst>
            </p:cNvPr>
            <p:cNvSpPr txBox="1"/>
            <p:nvPr/>
          </p:nvSpPr>
          <p:spPr>
            <a:xfrm>
              <a:off x="2375905" y="2990255"/>
              <a:ext cx="2253558" cy="340519"/>
            </a:xfrm>
            <a:prstGeom prst="wedgeRoundRectCallout">
              <a:avLst>
                <a:gd name="adj1" fmla="val -24500"/>
                <a:gd name="adj2" fmla="val 40122"/>
                <a:gd name="adj3" fmla="val 16667"/>
              </a:avLst>
            </a:prstGeom>
            <a:solidFill>
              <a:schemeClr val="accent5">
                <a:lumMod val="20000"/>
                <a:lumOff val="80000"/>
              </a:schemeClr>
            </a:solidFill>
          </p:spPr>
          <p:txBody>
            <a:bodyPr wrap="square" rtlCol="0">
              <a:spAutoFit/>
            </a:bodyPr>
            <a:lstStyle/>
            <a:p>
              <a:r>
                <a:rPr kumimoji="1" lang="ja-JP" altLang="en-US" sz="1400" b="1" dirty="0"/>
                <a:t>慣れない面談の場でも、</a:t>
              </a:r>
            </a:p>
          </p:txBody>
        </p:sp>
        <p:sp>
          <p:nvSpPr>
            <p:cNvPr id="28" name="二等辺三角形 27">
              <a:extLst>
                <a:ext uri="{FF2B5EF4-FFF2-40B4-BE49-F238E27FC236}">
                  <a16:creationId xmlns:a16="http://schemas.microsoft.com/office/drawing/2014/main" id="{B06C49D5-686E-88A5-AE23-B36DEABBC660}"/>
                </a:ext>
              </a:extLst>
            </p:cNvPr>
            <p:cNvSpPr/>
            <p:nvPr/>
          </p:nvSpPr>
          <p:spPr>
            <a:xfrm rot="10800000">
              <a:off x="2514599" y="3276753"/>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sp>
        <p:nvSpPr>
          <p:cNvPr id="3" name="テキスト ボックス 2">
            <a:extLst>
              <a:ext uri="{FF2B5EF4-FFF2-40B4-BE49-F238E27FC236}">
                <a16:creationId xmlns:a16="http://schemas.microsoft.com/office/drawing/2014/main" id="{0E7E0C84-AAAF-7F67-388D-CEA11253BFA2}"/>
              </a:ext>
            </a:extLst>
          </p:cNvPr>
          <p:cNvSpPr txBox="1"/>
          <p:nvPr/>
        </p:nvSpPr>
        <p:spPr>
          <a:xfrm>
            <a:off x="2064526" y="3429000"/>
            <a:ext cx="7237518" cy="461665"/>
          </a:xfrm>
          <a:prstGeom prst="rect">
            <a:avLst/>
          </a:prstGeom>
          <a:noFill/>
        </p:spPr>
        <p:txBody>
          <a:bodyPr wrap="square">
            <a:spAutoFit/>
          </a:bodyPr>
          <a:lstStyle/>
          <a:p>
            <a:r>
              <a:rPr kumimoji="1" lang="ja-JP" altLang="en-US" sz="2400" spc="110" dirty="0"/>
              <a:t>短時間で「</a:t>
            </a:r>
            <a:r>
              <a:rPr kumimoji="1" lang="ja-JP" altLang="en-US" sz="2400" b="1" u="sng" spc="110" dirty="0"/>
              <a:t>話すべきテーマ</a:t>
            </a:r>
            <a:r>
              <a:rPr kumimoji="1" lang="ja-JP" altLang="en-US" sz="2400" spc="110" dirty="0"/>
              <a:t>」にたどり着ける</a:t>
            </a:r>
          </a:p>
        </p:txBody>
      </p:sp>
    </p:spTree>
    <p:extLst>
      <p:ext uri="{BB962C8B-B14F-4D97-AF65-F5344CB8AC3E}">
        <p14:creationId xmlns:p14="http://schemas.microsoft.com/office/powerpoint/2010/main" val="132076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インサイズでわかること</a:t>
            </a:r>
          </a:p>
        </p:txBody>
      </p:sp>
      <p:cxnSp>
        <p:nvCxnSpPr>
          <p:cNvPr id="2" name="Straight Connector 12">
            <a:extLst>
              <a:ext uri="{FF2B5EF4-FFF2-40B4-BE49-F238E27FC236}">
                <a16:creationId xmlns:a16="http://schemas.microsoft.com/office/drawing/2014/main" id="{B5949893-4301-169C-EC55-60FADED75AA8}"/>
              </a:ext>
            </a:extLst>
          </p:cNvPr>
          <p:cNvCxnSpPr>
            <a:cxnSpLocks noChangeShapeType="1"/>
          </p:cNvCxnSpPr>
          <p:nvPr/>
        </p:nvCxnSpPr>
        <p:spPr bwMode="gray">
          <a:xfrm>
            <a:off x="470803" y="1397348"/>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cxnSp>
        <p:nvCxnSpPr>
          <p:cNvPr id="3" name="直線コネクタ 35">
            <a:extLst>
              <a:ext uri="{FF2B5EF4-FFF2-40B4-BE49-F238E27FC236}">
                <a16:creationId xmlns:a16="http://schemas.microsoft.com/office/drawing/2014/main" id="{0900A542-C8A0-55BF-676D-5C4F5F18A969}"/>
              </a:ext>
            </a:extLst>
          </p:cNvPr>
          <p:cNvCxnSpPr>
            <a:cxnSpLocks noChangeShapeType="1"/>
          </p:cNvCxnSpPr>
          <p:nvPr/>
        </p:nvCxnSpPr>
        <p:spPr bwMode="auto">
          <a:xfrm>
            <a:off x="4874570" y="1245817"/>
            <a:ext cx="2761" cy="4921882"/>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sp>
        <p:nvSpPr>
          <p:cNvPr id="5" name="Text Placeholder 5">
            <a:extLst>
              <a:ext uri="{FF2B5EF4-FFF2-40B4-BE49-F238E27FC236}">
                <a16:creationId xmlns:a16="http://schemas.microsoft.com/office/drawing/2014/main" id="{F0E88E4C-1554-1FC7-D674-C19F0817CFE0}"/>
              </a:ext>
            </a:extLst>
          </p:cNvPr>
          <p:cNvSpPr txBox="1">
            <a:spLocks/>
          </p:cNvSpPr>
          <p:nvPr/>
        </p:nvSpPr>
        <p:spPr bwMode="gray">
          <a:xfrm>
            <a:off x="444936" y="1509055"/>
            <a:ext cx="3859760" cy="12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spcBef>
                <a:spcPct val="20000"/>
              </a:spcBef>
            </a:pPr>
            <a:r>
              <a:rPr lang="en-US" altLang="ja-JP" sz="1800" spc="90" dirty="0">
                <a:solidFill>
                  <a:srgbClr val="000000"/>
                </a:solidFill>
                <a:latin typeface="+mn-ea"/>
                <a:ea typeface="+mn-ea"/>
                <a:cs typeface="Meiryo UI" panose="020B0604030504040204" pitchFamily="50" charset="-128"/>
              </a:rPr>
              <a:t>5</a:t>
            </a:r>
            <a:r>
              <a:rPr lang="ja-JP" altLang="en-US" sz="1800" spc="90" dirty="0">
                <a:solidFill>
                  <a:srgbClr val="000000"/>
                </a:solidFill>
                <a:latin typeface="+mn-ea"/>
                <a:ea typeface="+mn-ea"/>
                <a:cs typeface="Meiryo UI" panose="020B0604030504040204" pitchFamily="50" charset="-128"/>
              </a:rPr>
              <a:t>段階であらわされる心理状態。</a:t>
            </a:r>
            <a:endParaRPr lang="en-US" altLang="ja-JP" sz="1800" spc="90" dirty="0">
              <a:solidFill>
                <a:srgbClr val="000000"/>
              </a:solidFill>
              <a:latin typeface="+mn-ea"/>
              <a:ea typeface="+mn-ea"/>
              <a:cs typeface="Meiryo UI" panose="020B0604030504040204" pitchFamily="50" charset="-128"/>
            </a:endParaRPr>
          </a:p>
          <a:p>
            <a:pPr>
              <a:spcBef>
                <a:spcPct val="20000"/>
              </a:spcBef>
            </a:pPr>
            <a:r>
              <a:rPr lang="ja-JP" altLang="en-US" sz="1800" spc="90" dirty="0">
                <a:solidFill>
                  <a:srgbClr val="000000"/>
                </a:solidFill>
                <a:latin typeface="+mn-ea"/>
                <a:ea typeface="+mn-ea"/>
                <a:cs typeface="Meiryo UI" panose="020B0604030504040204" pitchFamily="50" charset="-128"/>
              </a:rPr>
              <a:t>メンタリティによって、</a:t>
            </a:r>
            <a:br>
              <a:rPr lang="en-US" altLang="ja-JP" sz="1800" spc="90" dirty="0">
                <a:solidFill>
                  <a:srgbClr val="000000"/>
                </a:solidFill>
                <a:latin typeface="+mn-ea"/>
                <a:ea typeface="+mn-ea"/>
                <a:cs typeface="Meiryo UI" panose="020B0604030504040204" pitchFamily="50" charset="-128"/>
              </a:rPr>
            </a:br>
            <a:r>
              <a:rPr lang="ja-JP" altLang="en-US" sz="1800" b="1" spc="90" dirty="0">
                <a:solidFill>
                  <a:srgbClr val="000000"/>
                </a:solidFill>
                <a:latin typeface="+mn-ea"/>
                <a:ea typeface="+mn-ea"/>
                <a:cs typeface="Meiryo UI" panose="020B0604030504040204" pitchFamily="50" charset="-128"/>
              </a:rPr>
              <a:t>関わり方の方向性が異なり</a:t>
            </a:r>
            <a:r>
              <a:rPr lang="ja-JP" altLang="en-US" sz="1800" spc="90" dirty="0">
                <a:solidFill>
                  <a:srgbClr val="000000"/>
                </a:solidFill>
                <a:latin typeface="+mn-ea"/>
                <a:ea typeface="+mn-ea"/>
                <a:cs typeface="Meiryo UI" panose="020B0604030504040204" pitchFamily="50" charset="-128"/>
              </a:rPr>
              <a:t>ます。</a:t>
            </a:r>
            <a:endParaRPr lang="en-US" altLang="ja-JP" sz="1800" spc="90" dirty="0">
              <a:solidFill>
                <a:srgbClr val="000000"/>
              </a:solidFill>
              <a:latin typeface="+mn-ea"/>
              <a:ea typeface="+mn-ea"/>
              <a:cs typeface="Meiryo UI" panose="020B0604030504040204" pitchFamily="50" charset="-128"/>
            </a:endParaRPr>
          </a:p>
        </p:txBody>
      </p:sp>
      <p:sp>
        <p:nvSpPr>
          <p:cNvPr id="6" name="Text Placeholder 7">
            <a:extLst>
              <a:ext uri="{FF2B5EF4-FFF2-40B4-BE49-F238E27FC236}">
                <a16:creationId xmlns:a16="http://schemas.microsoft.com/office/drawing/2014/main" id="{BF9D0EEA-752A-BEAD-58CE-F3DA9EC0611E}"/>
              </a:ext>
            </a:extLst>
          </p:cNvPr>
          <p:cNvSpPr txBox="1">
            <a:spLocks/>
          </p:cNvSpPr>
          <p:nvPr/>
        </p:nvSpPr>
        <p:spPr bwMode="gray">
          <a:xfrm>
            <a:off x="436395"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a:spcBef>
                <a:spcPts val="544"/>
              </a:spcBef>
            </a:pPr>
            <a:r>
              <a:rPr lang="ja-JP" altLang="en-US" sz="2177" b="1" dirty="0">
                <a:solidFill>
                  <a:schemeClr val="accent5"/>
                </a:solidFill>
                <a:latin typeface="+mn-ea"/>
                <a:ea typeface="+mn-ea"/>
                <a:cs typeface="Meiryo UI" panose="020B0604030504040204" pitchFamily="50" charset="-128"/>
              </a:rPr>
              <a:t>ワーク・メンタリティ（状態）</a:t>
            </a:r>
          </a:p>
        </p:txBody>
      </p:sp>
      <p:pic>
        <p:nvPicPr>
          <p:cNvPr id="7" name="図 6">
            <a:extLst>
              <a:ext uri="{FF2B5EF4-FFF2-40B4-BE49-F238E27FC236}">
                <a16:creationId xmlns:a16="http://schemas.microsoft.com/office/drawing/2014/main" id="{554395A9-A473-7100-B084-71ECA985A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07" y="4871611"/>
            <a:ext cx="816236" cy="816236"/>
          </a:xfrm>
          <a:prstGeom prst="rect">
            <a:avLst/>
          </a:prstGeom>
          <a:solidFill>
            <a:schemeClr val="bg2"/>
          </a:solidFill>
        </p:spPr>
      </p:pic>
      <p:pic>
        <p:nvPicPr>
          <p:cNvPr id="8" name="図 7">
            <a:extLst>
              <a:ext uri="{FF2B5EF4-FFF2-40B4-BE49-F238E27FC236}">
                <a16:creationId xmlns:a16="http://schemas.microsoft.com/office/drawing/2014/main" id="{85420F5A-91AF-C408-0083-313D3B6EC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382" y="4440294"/>
            <a:ext cx="795286" cy="795286"/>
          </a:xfrm>
          <a:prstGeom prst="rect">
            <a:avLst/>
          </a:prstGeom>
          <a:solidFill>
            <a:schemeClr val="bg2"/>
          </a:solidFill>
        </p:spPr>
      </p:pic>
      <p:pic>
        <p:nvPicPr>
          <p:cNvPr id="9" name="図 8">
            <a:extLst>
              <a:ext uri="{FF2B5EF4-FFF2-40B4-BE49-F238E27FC236}">
                <a16:creationId xmlns:a16="http://schemas.microsoft.com/office/drawing/2014/main" id="{6A7D3FE8-D4B6-CA45-6922-73E6BD772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4207" y="4002587"/>
            <a:ext cx="801676" cy="801676"/>
          </a:xfrm>
          <a:prstGeom prst="rect">
            <a:avLst/>
          </a:prstGeom>
          <a:solidFill>
            <a:schemeClr val="bg2"/>
          </a:solidFill>
        </p:spPr>
      </p:pic>
      <p:sp>
        <p:nvSpPr>
          <p:cNvPr id="10" name="正方形/長方形 9">
            <a:extLst>
              <a:ext uri="{FF2B5EF4-FFF2-40B4-BE49-F238E27FC236}">
                <a16:creationId xmlns:a16="http://schemas.microsoft.com/office/drawing/2014/main" id="{F6EEA80E-FB24-32BE-719A-8CC9DF1FE1B9}"/>
              </a:ext>
            </a:extLst>
          </p:cNvPr>
          <p:cNvSpPr/>
          <p:nvPr/>
        </p:nvSpPr>
        <p:spPr>
          <a:xfrm>
            <a:off x="3946818" y="3944448"/>
            <a:ext cx="740722" cy="427361"/>
          </a:xfrm>
          <a:prstGeom prst="rect">
            <a:avLst/>
          </a:prstGeom>
        </p:spPr>
        <p:txBody>
          <a:bodyPr wrap="square">
            <a:spAutoFit/>
          </a:bodyPr>
          <a:lstStyle/>
          <a:p>
            <a:pPr algn="ctr"/>
            <a:r>
              <a:rPr lang="ja-JP" altLang="en-US" sz="2177" b="1" kern="100" dirty="0">
                <a:solidFill>
                  <a:srgbClr val="2C67E9"/>
                </a:solidFill>
                <a:latin typeface="+mn-ea"/>
                <a:cs typeface="Meiryo UI" panose="020B0604030504040204" pitchFamily="50" charset="-128"/>
              </a:rPr>
              <a:t>充実</a:t>
            </a:r>
            <a:endParaRPr lang="ja-JP" altLang="ja-JP" sz="2177" b="1" kern="100" dirty="0">
              <a:solidFill>
                <a:srgbClr val="2C67E9"/>
              </a:solidFill>
              <a:latin typeface="+mn-ea"/>
              <a:cs typeface="Meiryo UI" panose="020B0604030504040204" pitchFamily="50" charset="-128"/>
            </a:endParaRPr>
          </a:p>
        </p:txBody>
      </p:sp>
      <p:sp>
        <p:nvSpPr>
          <p:cNvPr id="11" name="正方形/長方形 10">
            <a:extLst>
              <a:ext uri="{FF2B5EF4-FFF2-40B4-BE49-F238E27FC236}">
                <a16:creationId xmlns:a16="http://schemas.microsoft.com/office/drawing/2014/main" id="{19020768-CE40-2998-895F-3A802AC4502F}"/>
              </a:ext>
            </a:extLst>
          </p:cNvPr>
          <p:cNvSpPr/>
          <p:nvPr/>
        </p:nvSpPr>
        <p:spPr>
          <a:xfrm>
            <a:off x="841393" y="4452797"/>
            <a:ext cx="740722" cy="427361"/>
          </a:xfrm>
          <a:prstGeom prst="rect">
            <a:avLst/>
          </a:prstGeom>
        </p:spPr>
        <p:txBody>
          <a:bodyPr wrap="square">
            <a:spAutoFit/>
          </a:bodyPr>
          <a:lstStyle/>
          <a:p>
            <a:pPr algn="ctr"/>
            <a:r>
              <a:rPr lang="ja-JP" altLang="en-US" sz="2177" b="1" kern="100" dirty="0">
                <a:solidFill>
                  <a:srgbClr val="FF0000"/>
                </a:solidFill>
                <a:latin typeface="+mn-ea"/>
                <a:cs typeface="Meiryo UI" panose="020B0604030504040204" pitchFamily="50" charset="-128"/>
              </a:rPr>
              <a:t>窮々</a:t>
            </a:r>
            <a:endParaRPr lang="ja-JP" altLang="ja-JP" sz="2177" b="1" kern="100" dirty="0">
              <a:solidFill>
                <a:srgbClr val="FF0000"/>
              </a:solidFill>
              <a:latin typeface="+mn-ea"/>
              <a:cs typeface="Meiryo UI" panose="020B0604030504040204" pitchFamily="50" charset="-128"/>
            </a:endParaRPr>
          </a:p>
        </p:txBody>
      </p:sp>
      <p:sp>
        <p:nvSpPr>
          <p:cNvPr id="12" name="正方形/長方形 11">
            <a:extLst>
              <a:ext uri="{FF2B5EF4-FFF2-40B4-BE49-F238E27FC236}">
                <a16:creationId xmlns:a16="http://schemas.microsoft.com/office/drawing/2014/main" id="{7E7FF0F5-6459-3D2E-20E4-BF2E6FE0A78C}"/>
              </a:ext>
            </a:extLst>
          </p:cNvPr>
          <p:cNvSpPr/>
          <p:nvPr/>
        </p:nvSpPr>
        <p:spPr>
          <a:xfrm>
            <a:off x="1754802" y="5221967"/>
            <a:ext cx="740722" cy="427361"/>
          </a:xfrm>
          <a:prstGeom prst="rect">
            <a:avLst/>
          </a:prstGeom>
        </p:spPr>
        <p:txBody>
          <a:bodyPr wrap="square">
            <a:spAutoFit/>
          </a:bodyPr>
          <a:lstStyle/>
          <a:p>
            <a:pPr algn="ctr"/>
            <a:r>
              <a:rPr lang="ja-JP" altLang="en-US" sz="2177" b="1" kern="100" dirty="0">
                <a:solidFill>
                  <a:srgbClr val="CE275B"/>
                </a:solidFill>
                <a:latin typeface="+mn-ea"/>
                <a:cs typeface="Meiryo UI" panose="020B0604030504040204" pitchFamily="50" charset="-128"/>
              </a:rPr>
              <a:t>悶々</a:t>
            </a:r>
            <a:endParaRPr lang="ja-JP" altLang="ja-JP" sz="2177" b="1" kern="100" dirty="0">
              <a:solidFill>
                <a:srgbClr val="CE275B"/>
              </a:solidFill>
              <a:latin typeface="+mn-ea"/>
              <a:cs typeface="Meiryo UI" panose="020B0604030504040204" pitchFamily="50" charset="-128"/>
            </a:endParaRPr>
          </a:p>
        </p:txBody>
      </p:sp>
      <p:sp>
        <p:nvSpPr>
          <p:cNvPr id="13" name="正方形/長方形 12">
            <a:extLst>
              <a:ext uri="{FF2B5EF4-FFF2-40B4-BE49-F238E27FC236}">
                <a16:creationId xmlns:a16="http://schemas.microsoft.com/office/drawing/2014/main" id="{5D42B485-5B36-D104-EEEA-9C4307F0EDA9}"/>
              </a:ext>
            </a:extLst>
          </p:cNvPr>
          <p:cNvSpPr/>
          <p:nvPr/>
        </p:nvSpPr>
        <p:spPr>
          <a:xfrm>
            <a:off x="2379543" y="3550320"/>
            <a:ext cx="740722" cy="427361"/>
          </a:xfrm>
          <a:prstGeom prst="rect">
            <a:avLst/>
          </a:prstGeom>
        </p:spPr>
        <p:txBody>
          <a:bodyPr wrap="square">
            <a:spAutoFit/>
          </a:bodyPr>
          <a:lstStyle/>
          <a:p>
            <a:pPr algn="ctr"/>
            <a:r>
              <a:rPr lang="ja-JP" altLang="en-US" sz="2177" b="1" kern="100" dirty="0">
                <a:solidFill>
                  <a:srgbClr val="AF2FC3"/>
                </a:solidFill>
                <a:latin typeface="+mn-ea"/>
                <a:cs typeface="Meiryo UI" panose="020B0604030504040204" pitchFamily="50" charset="-128"/>
              </a:rPr>
              <a:t>淡々</a:t>
            </a:r>
            <a:endParaRPr lang="ja-JP" altLang="ja-JP" sz="2177" b="1" kern="100" dirty="0">
              <a:solidFill>
                <a:srgbClr val="AF2FC3"/>
              </a:solidFill>
              <a:latin typeface="+mn-ea"/>
              <a:cs typeface="Meiryo UI" panose="020B0604030504040204" pitchFamily="50" charset="-128"/>
            </a:endParaRPr>
          </a:p>
        </p:txBody>
      </p:sp>
      <p:sp>
        <p:nvSpPr>
          <p:cNvPr id="14" name="正方形/長方形 13">
            <a:extLst>
              <a:ext uri="{FF2B5EF4-FFF2-40B4-BE49-F238E27FC236}">
                <a16:creationId xmlns:a16="http://schemas.microsoft.com/office/drawing/2014/main" id="{1AF19317-D8A6-71BD-61B9-4BE76530E266}"/>
              </a:ext>
            </a:extLst>
          </p:cNvPr>
          <p:cNvSpPr/>
          <p:nvPr/>
        </p:nvSpPr>
        <p:spPr>
          <a:xfrm>
            <a:off x="3086731" y="3143882"/>
            <a:ext cx="740722" cy="427361"/>
          </a:xfrm>
          <a:prstGeom prst="rect">
            <a:avLst/>
          </a:prstGeom>
        </p:spPr>
        <p:txBody>
          <a:bodyPr wrap="square">
            <a:spAutoFit/>
          </a:bodyPr>
          <a:lstStyle/>
          <a:p>
            <a:pPr algn="ctr"/>
            <a:r>
              <a:rPr lang="ja-JP" altLang="en-US" sz="2177" b="1" kern="100" dirty="0">
                <a:solidFill>
                  <a:srgbClr val="725DE5"/>
                </a:solidFill>
                <a:latin typeface="+mn-ea"/>
                <a:cs typeface="Meiryo UI" panose="020B0604030504040204" pitchFamily="50" charset="-128"/>
              </a:rPr>
              <a:t>懸命</a:t>
            </a:r>
            <a:endParaRPr lang="ja-JP" altLang="ja-JP" sz="2177" b="1" kern="100" dirty="0">
              <a:solidFill>
                <a:srgbClr val="725DE5"/>
              </a:solidFill>
              <a:latin typeface="+mn-ea"/>
              <a:cs typeface="Meiryo UI" panose="020B0604030504040204" pitchFamily="50" charset="-128"/>
            </a:endParaRPr>
          </a:p>
        </p:txBody>
      </p:sp>
      <p:pic>
        <p:nvPicPr>
          <p:cNvPr id="15" name="図 14">
            <a:extLst>
              <a:ext uri="{FF2B5EF4-FFF2-40B4-BE49-F238E27FC236}">
                <a16:creationId xmlns:a16="http://schemas.microsoft.com/office/drawing/2014/main" id="{5645F235-153F-2E73-F49C-06A0271A2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422" y="3580480"/>
            <a:ext cx="786076" cy="786076"/>
          </a:xfrm>
          <a:prstGeom prst="rect">
            <a:avLst/>
          </a:prstGeom>
          <a:solidFill>
            <a:schemeClr val="bg2"/>
          </a:solidFill>
        </p:spPr>
      </p:pic>
      <p:pic>
        <p:nvPicPr>
          <p:cNvPr id="16" name="図 15">
            <a:extLst>
              <a:ext uri="{FF2B5EF4-FFF2-40B4-BE49-F238E27FC236}">
                <a16:creationId xmlns:a16="http://schemas.microsoft.com/office/drawing/2014/main" id="{A675C065-E7C7-AC48-C70E-E0F27954B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037" y="3158373"/>
            <a:ext cx="786075" cy="786075"/>
          </a:xfrm>
          <a:prstGeom prst="rect">
            <a:avLst/>
          </a:prstGeom>
          <a:solidFill>
            <a:schemeClr val="bg2"/>
          </a:solidFill>
        </p:spPr>
      </p:pic>
      <p:sp>
        <p:nvSpPr>
          <p:cNvPr id="17" name="Text Placeholder 7">
            <a:extLst>
              <a:ext uri="{FF2B5EF4-FFF2-40B4-BE49-F238E27FC236}">
                <a16:creationId xmlns:a16="http://schemas.microsoft.com/office/drawing/2014/main" id="{6F3F966C-E6CC-8F05-CED3-418F9FD9D9CC}"/>
              </a:ext>
            </a:extLst>
          </p:cNvPr>
          <p:cNvSpPr txBox="1">
            <a:spLocks/>
          </p:cNvSpPr>
          <p:nvPr/>
        </p:nvSpPr>
        <p:spPr bwMode="gray">
          <a:xfrm>
            <a:off x="5290577"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eaLnBrk="1" hangingPunct="1">
              <a:spcBef>
                <a:spcPct val="20000"/>
              </a:spcBef>
              <a:buFont typeface="Arial" panose="020B0604020202020204" pitchFamily="34" charset="0"/>
              <a:buNone/>
            </a:pPr>
            <a:r>
              <a:rPr lang="ja-JP" altLang="en-US" sz="2177" b="1" dirty="0">
                <a:solidFill>
                  <a:schemeClr val="accent5"/>
                </a:solidFill>
                <a:latin typeface="+mn-ea"/>
                <a:ea typeface="+mn-ea"/>
                <a:cs typeface="Meiryo UI" panose="020B0604030504040204" pitchFamily="50" charset="-128"/>
              </a:rPr>
              <a:t>パーソナリティ（持ち味）</a:t>
            </a:r>
          </a:p>
        </p:txBody>
      </p:sp>
      <p:sp>
        <p:nvSpPr>
          <p:cNvPr id="18" name="Text Placeholder 5">
            <a:extLst>
              <a:ext uri="{FF2B5EF4-FFF2-40B4-BE49-F238E27FC236}">
                <a16:creationId xmlns:a16="http://schemas.microsoft.com/office/drawing/2014/main" id="{BD0C6628-2483-B556-1741-89779A0FF8F8}"/>
              </a:ext>
            </a:extLst>
          </p:cNvPr>
          <p:cNvSpPr txBox="1">
            <a:spLocks/>
          </p:cNvSpPr>
          <p:nvPr/>
        </p:nvSpPr>
        <p:spPr bwMode="gray">
          <a:xfrm>
            <a:off x="5351813" y="1516510"/>
            <a:ext cx="4132718" cy="134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仕事上で意識的・無意識的に</a:t>
            </a:r>
            <a:br>
              <a:rPr lang="en-US" altLang="ja-JP" sz="1800" spc="90" dirty="0">
                <a:solidFill>
                  <a:srgbClr val="000000"/>
                </a:solidFill>
                <a:latin typeface="+mn-ea"/>
                <a:ea typeface="+mn-ea"/>
                <a:cs typeface="Meiryo UI" panose="020B0604030504040204" pitchFamily="50" charset="-128"/>
              </a:rPr>
            </a:br>
            <a:r>
              <a:rPr lang="ja-JP" altLang="en-US" sz="1800" spc="90" dirty="0">
                <a:solidFill>
                  <a:srgbClr val="000000"/>
                </a:solidFill>
                <a:latin typeface="+mn-ea"/>
                <a:ea typeface="+mn-ea"/>
                <a:cs typeface="Meiryo UI" panose="020B0604030504040204" pitchFamily="50" charset="-128"/>
              </a:rPr>
              <a:t>発揮している傾向・パターン。</a:t>
            </a:r>
            <a:endParaRPr lang="en-US" altLang="ja-JP" sz="1800" spc="90" dirty="0">
              <a:solidFill>
                <a:srgbClr val="000000"/>
              </a:solidFill>
              <a:latin typeface="+mn-ea"/>
              <a:ea typeface="+mn-ea"/>
              <a:cs typeface="Meiryo UI" panose="020B0604030504040204" pitchFamily="50" charset="-128"/>
            </a:endParaRPr>
          </a:p>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タイプによって、</a:t>
            </a:r>
            <a:r>
              <a:rPr lang="ja-JP" altLang="en-US" sz="1800" b="1" spc="90" dirty="0">
                <a:solidFill>
                  <a:srgbClr val="000000"/>
                </a:solidFill>
                <a:latin typeface="+mn-ea"/>
                <a:ea typeface="+mn-ea"/>
                <a:cs typeface="Meiryo UI" panose="020B0604030504040204" pitchFamily="50" charset="-128"/>
              </a:rPr>
              <a:t>落ち込んだり、</a:t>
            </a:r>
            <a:br>
              <a:rPr lang="en-US" altLang="ja-JP" sz="1800" b="1" spc="90" dirty="0">
                <a:solidFill>
                  <a:srgbClr val="000000"/>
                </a:solidFill>
                <a:latin typeface="+mn-ea"/>
                <a:ea typeface="+mn-ea"/>
                <a:cs typeface="Meiryo UI" panose="020B0604030504040204" pitchFamily="50" charset="-128"/>
              </a:rPr>
            </a:br>
            <a:r>
              <a:rPr lang="ja-JP" altLang="en-US" sz="1800" b="1" spc="90" dirty="0">
                <a:solidFill>
                  <a:srgbClr val="000000"/>
                </a:solidFill>
                <a:latin typeface="+mn-ea"/>
                <a:ea typeface="+mn-ea"/>
                <a:cs typeface="Meiryo UI" panose="020B0604030504040204" pitchFamily="50" charset="-128"/>
              </a:rPr>
              <a:t>やる気を出すきっかけが異なり</a:t>
            </a:r>
            <a:r>
              <a:rPr lang="ja-JP" altLang="en-US" sz="1800" spc="90" dirty="0">
                <a:solidFill>
                  <a:srgbClr val="000000"/>
                </a:solidFill>
                <a:latin typeface="+mn-ea"/>
                <a:ea typeface="+mn-ea"/>
                <a:cs typeface="Meiryo UI" panose="020B0604030504040204" pitchFamily="50" charset="-128"/>
              </a:rPr>
              <a:t>ます。</a:t>
            </a:r>
          </a:p>
        </p:txBody>
      </p:sp>
      <p:cxnSp>
        <p:nvCxnSpPr>
          <p:cNvPr id="19" name="Straight Connector 12">
            <a:extLst>
              <a:ext uri="{FF2B5EF4-FFF2-40B4-BE49-F238E27FC236}">
                <a16:creationId xmlns:a16="http://schemas.microsoft.com/office/drawing/2014/main" id="{2DB175D3-0C08-05A8-2846-43CACCA04EAD}"/>
              </a:ext>
            </a:extLst>
          </p:cNvPr>
          <p:cNvCxnSpPr>
            <a:cxnSpLocks noChangeShapeType="1"/>
          </p:cNvCxnSpPr>
          <p:nvPr/>
        </p:nvCxnSpPr>
        <p:spPr bwMode="gray">
          <a:xfrm>
            <a:off x="5393138" y="1397348"/>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pic>
        <p:nvPicPr>
          <p:cNvPr id="20" name="図 19">
            <a:extLst>
              <a:ext uri="{FF2B5EF4-FFF2-40B4-BE49-F238E27FC236}">
                <a16:creationId xmlns:a16="http://schemas.microsoft.com/office/drawing/2014/main" id="{1A9E3EC0-B0E9-710C-6233-E2E7D92372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92" t="8109" r="9986" b="10683"/>
          <a:stretch/>
        </p:blipFill>
        <p:spPr>
          <a:xfrm>
            <a:off x="5867621" y="3206276"/>
            <a:ext cx="3059313" cy="2485692"/>
          </a:xfrm>
          <a:prstGeom prst="rect">
            <a:avLst/>
          </a:prstGeom>
        </p:spPr>
      </p:pic>
      <p:sp>
        <p:nvSpPr>
          <p:cNvPr id="21" name="円形吹き出し 24">
            <a:extLst>
              <a:ext uri="{FF2B5EF4-FFF2-40B4-BE49-F238E27FC236}">
                <a16:creationId xmlns:a16="http://schemas.microsoft.com/office/drawing/2014/main" id="{42F920E9-F041-FE69-5EB7-27AC3511DC38}"/>
              </a:ext>
            </a:extLst>
          </p:cNvPr>
          <p:cNvSpPr/>
          <p:nvPr/>
        </p:nvSpPr>
        <p:spPr>
          <a:xfrm>
            <a:off x="5405761" y="2979333"/>
            <a:ext cx="863783" cy="704352"/>
          </a:xfrm>
          <a:prstGeom prst="wedgeEllipseCallout">
            <a:avLst>
              <a:gd name="adj1" fmla="val 43565"/>
              <a:gd name="adj2" fmla="val 48436"/>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熱い</a:t>
            </a:r>
          </a:p>
        </p:txBody>
      </p:sp>
      <p:sp>
        <p:nvSpPr>
          <p:cNvPr id="22" name="円形吹き出し 25">
            <a:extLst>
              <a:ext uri="{FF2B5EF4-FFF2-40B4-BE49-F238E27FC236}">
                <a16:creationId xmlns:a16="http://schemas.microsoft.com/office/drawing/2014/main" id="{4D76A8F9-0790-182A-E35C-CAFE0317B560}"/>
              </a:ext>
            </a:extLst>
          </p:cNvPr>
          <p:cNvSpPr/>
          <p:nvPr/>
        </p:nvSpPr>
        <p:spPr>
          <a:xfrm>
            <a:off x="8573170" y="2987522"/>
            <a:ext cx="863783" cy="704352"/>
          </a:xfrm>
          <a:prstGeom prst="wedgeEllipseCallout">
            <a:avLst>
              <a:gd name="adj1" fmla="val -24362"/>
              <a:gd name="adj2" fmla="val 60336"/>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厳しい</a:t>
            </a:r>
          </a:p>
        </p:txBody>
      </p:sp>
      <p:sp>
        <p:nvSpPr>
          <p:cNvPr id="23" name="円形吹き出し 26">
            <a:extLst>
              <a:ext uri="{FF2B5EF4-FFF2-40B4-BE49-F238E27FC236}">
                <a16:creationId xmlns:a16="http://schemas.microsoft.com/office/drawing/2014/main" id="{3F22BED2-37E3-BEEC-3C1C-73FC29457D7A}"/>
              </a:ext>
            </a:extLst>
          </p:cNvPr>
          <p:cNvSpPr/>
          <p:nvPr/>
        </p:nvSpPr>
        <p:spPr>
          <a:xfrm>
            <a:off x="5393138" y="5512761"/>
            <a:ext cx="863783" cy="704352"/>
          </a:xfrm>
          <a:prstGeom prst="wedgeEllipseCallout">
            <a:avLst>
              <a:gd name="adj1" fmla="val 35626"/>
              <a:gd name="adj2" fmla="val -59749"/>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温かい</a:t>
            </a:r>
          </a:p>
        </p:txBody>
      </p:sp>
      <p:sp>
        <p:nvSpPr>
          <p:cNvPr id="24" name="円形吹き出し 27">
            <a:extLst>
              <a:ext uri="{FF2B5EF4-FFF2-40B4-BE49-F238E27FC236}">
                <a16:creationId xmlns:a16="http://schemas.microsoft.com/office/drawing/2014/main" id="{B306ED11-96C2-DC10-FC4D-3580D75FE4DD}"/>
              </a:ext>
            </a:extLst>
          </p:cNvPr>
          <p:cNvSpPr/>
          <p:nvPr/>
        </p:nvSpPr>
        <p:spPr>
          <a:xfrm>
            <a:off x="8573171" y="5512761"/>
            <a:ext cx="863783" cy="704352"/>
          </a:xfrm>
          <a:prstGeom prst="wedgeEllipseCallout">
            <a:avLst>
              <a:gd name="adj1" fmla="val -34948"/>
              <a:gd name="adj2" fmla="val -56503"/>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きっちり</a:t>
            </a:r>
          </a:p>
        </p:txBody>
      </p:sp>
    </p:spTree>
    <p:extLst>
      <p:ext uri="{BB962C8B-B14F-4D97-AF65-F5344CB8AC3E}">
        <p14:creationId xmlns:p14="http://schemas.microsoft.com/office/powerpoint/2010/main" val="4018784216"/>
      </p:ext>
    </p:extLst>
  </p:cSld>
  <p:clrMapOvr>
    <a:masterClrMapping/>
  </p:clrMapOvr>
</p:sld>
</file>

<file path=ppt/theme/theme1.xml><?xml version="1.0" encoding="utf-8"?>
<a:theme xmlns:a="http://schemas.openxmlformats.org/drawingml/2006/main" name="表紙１">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タイトル大">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中ページ特殊">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2.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E0A20D-2CD2-44ED-B88B-09CCC981DFA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00feb88-84c6-4e91-9440-c887e6689731"/>
    <ds:schemaRef ds:uri="http://purl.org/dc/terms/"/>
    <ds:schemaRef ds:uri="http://schemas.openxmlformats.org/package/2006/metadata/core-properties"/>
    <ds:schemaRef ds:uri="373c763c-23ee-4639-92a6-887aa7ed286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2268</TotalTime>
  <Words>3899</Words>
  <Application>Microsoft Office PowerPoint</Application>
  <PresentationFormat>A4 210 x 297 mm</PresentationFormat>
  <Paragraphs>413</Paragraphs>
  <Slides>38</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11</vt:i4>
      </vt:variant>
      <vt:variant>
        <vt:lpstr>スライド タイトル</vt:lpstr>
      </vt:variant>
      <vt:variant>
        <vt:i4>38</vt:i4>
      </vt:variant>
    </vt:vector>
  </HeadingPairs>
  <TitlesOfParts>
    <vt:vector size="59" baseType="lpstr">
      <vt:lpstr>DengXian</vt:lpstr>
      <vt:lpstr>Meiryo UI</vt:lpstr>
      <vt:lpstr>Yu Gothic</vt:lpstr>
      <vt:lpstr>Yu Gothic</vt:lpstr>
      <vt:lpstr>游ゴシック Light</vt:lpstr>
      <vt:lpstr>Arial</vt:lpstr>
      <vt:lpstr>Calibri</vt:lpstr>
      <vt:lpstr>Calibri Light</vt:lpstr>
      <vt:lpstr>Century Gothic</vt:lpstr>
      <vt:lpstr>Wingdings</vt:lpstr>
      <vt:lpstr>表紙１</vt:lpstr>
      <vt:lpstr>デザインの設定</vt:lpstr>
      <vt:lpstr>表紙２</vt:lpstr>
      <vt:lpstr>表紙３</vt:lpstr>
      <vt:lpstr>タイトル大</vt:lpstr>
      <vt:lpstr>タイトル中</vt:lpstr>
      <vt:lpstr>中ページ</vt:lpstr>
      <vt:lpstr>1_タイトル中</vt:lpstr>
      <vt:lpstr>2_中ページ特殊</vt:lpstr>
      <vt:lpstr>1_中ページ</vt:lpstr>
      <vt:lpstr>1_デザインの設定</vt:lpstr>
      <vt:lpstr>インサイズ導入のご説明</vt:lpstr>
      <vt:lpstr>もくじ</vt:lpstr>
      <vt:lpstr>参考）導入の背景記入のポイント</vt:lpstr>
      <vt:lpstr>インサイズ導入の背景</vt:lpstr>
      <vt:lpstr>もくじ</vt:lpstr>
      <vt:lpstr>インサイズとは？</vt:lpstr>
      <vt:lpstr>インサイズを使うと変わること</vt:lpstr>
      <vt:lpstr>インサイズを使うメリット</vt:lpstr>
      <vt:lpstr>インサイズでわかること</vt:lpstr>
      <vt:lpstr>メンタリティにあわせた関わりをする意味</vt:lpstr>
      <vt:lpstr>メンタリティが悪いメンバーがいたら</vt:lpstr>
      <vt:lpstr>もくじ</vt:lpstr>
      <vt:lpstr>インサイズ実施のステップ</vt:lpstr>
      <vt:lpstr>インサイズ対象者</vt:lpstr>
      <vt:lpstr>インサイズ実施概要</vt:lpstr>
      <vt:lpstr>もくじ</vt:lpstr>
      <vt:lpstr>アンケートの回答方法　～ログイン～</vt:lpstr>
      <vt:lpstr>アンケートの回答方法　～ログイン～</vt:lpstr>
      <vt:lpstr>アンケートの回答方法　～仕事の進め方のタイプに回答～</vt:lpstr>
      <vt:lpstr>アンケートの回答方法　～メンバーの期待到達度を回答～</vt:lpstr>
      <vt:lpstr>アンケートの回答方法　～完了～</vt:lpstr>
      <vt:lpstr>もくじ</vt:lpstr>
      <vt:lpstr>インサイズの基本的な活用ステップ</vt:lpstr>
      <vt:lpstr>タイムリーな対話が必要な理由</vt:lpstr>
      <vt:lpstr>結果レポートの閲覧方法</vt:lpstr>
      <vt:lpstr>「チームマップ」で関わる優先順位を確認</vt:lpstr>
      <vt:lpstr>「パーソナルレポート（上司専用）」で、関わり方を確認</vt:lpstr>
      <vt:lpstr>「1on1テーマシート」で、1on1での会話をスムーズに</vt:lpstr>
      <vt:lpstr>参考）データが溜まると、変化を確認できます</vt:lpstr>
      <vt:lpstr>参考）集計結果も確認できます</vt:lpstr>
      <vt:lpstr>参考）メンバーが閲覧できるレポート</vt:lpstr>
      <vt:lpstr>注意点</vt:lpstr>
      <vt:lpstr>改めて、お願いしたいこと</vt:lpstr>
      <vt:lpstr>もくじ</vt:lpstr>
      <vt:lpstr>【便利機能】1on1の基礎やインサイズの使い方が学べます</vt:lpstr>
      <vt:lpstr>【便利機能】メンバーへの関わりを相談できます</vt:lpstr>
      <vt:lpstr>【便利機能】効果的に活用したい方向けのセミナー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26</cp:revision>
  <dcterms:created xsi:type="dcterms:W3CDTF">2023-07-18T04:04:19Z</dcterms:created>
  <dcterms:modified xsi:type="dcterms:W3CDTF">2025-09-24T12:30:05Z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