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2" r:id="rId4"/>
    <p:sldMasterId id="2147483664" r:id="rId5"/>
    <p:sldMasterId id="2147483666" r:id="rId6"/>
    <p:sldMasterId id="2147483668" r:id="rId7"/>
    <p:sldMasterId id="2147483669" r:id="rId8"/>
    <p:sldMasterId id="2147483670" r:id="rId9"/>
    <p:sldMasterId id="2147483671" r:id="rId10"/>
    <p:sldMasterId id="2147483678" r:id="rId11"/>
    <p:sldMasterId id="2147483744" r:id="rId12"/>
    <p:sldMasterId id="2147483716" r:id="rId13"/>
    <p:sldMasterId id="2147483753" r:id="rId14"/>
  </p:sldMasterIdLst>
  <p:notesMasterIdLst>
    <p:notesMasterId r:id="rId32"/>
  </p:notesMasterIdLst>
  <p:handoutMasterIdLst>
    <p:handoutMasterId r:id="rId33"/>
  </p:handoutMasterIdLst>
  <p:sldIdLst>
    <p:sldId id="1553" r:id="rId15"/>
    <p:sldId id="1503" r:id="rId16"/>
    <p:sldId id="1506" r:id="rId17"/>
    <p:sldId id="1508" r:id="rId18"/>
    <p:sldId id="1570" r:id="rId19"/>
    <p:sldId id="1556" r:id="rId20"/>
    <p:sldId id="302" r:id="rId21"/>
    <p:sldId id="298" r:id="rId22"/>
    <p:sldId id="304" r:id="rId23"/>
    <p:sldId id="1571" r:id="rId24"/>
    <p:sldId id="1512" r:id="rId25"/>
    <p:sldId id="1569" r:id="rId26"/>
    <p:sldId id="1557" r:id="rId27"/>
    <p:sldId id="1558" r:id="rId28"/>
    <p:sldId id="1559" r:id="rId29"/>
    <p:sldId id="1564" r:id="rId30"/>
    <p:sldId id="1533" r:id="rId3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8288"/>
    <a:srgbClr val="FF566D"/>
    <a:srgbClr val="597AF8"/>
    <a:srgbClr val="53ACF1"/>
    <a:srgbClr val="C4D5ED"/>
    <a:srgbClr val="287ECF"/>
    <a:srgbClr val="6C2929"/>
    <a:srgbClr val="9EB6C9"/>
    <a:srgbClr val="8A78E7"/>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2"/>
    <p:restoredTop sz="96837" autoAdjust="0"/>
  </p:normalViewPr>
  <p:slideViewPr>
    <p:cSldViewPr snapToGrid="0">
      <p:cViewPr varScale="1">
        <p:scale>
          <a:sx n="97" d="100"/>
          <a:sy n="97" d="100"/>
        </p:scale>
        <p:origin x="48" y="3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2024/12/18</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2024/12/18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367301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11</a:t>
            </a:fld>
            <a:endParaRPr kumimoji="1" lang="ja-JP" altLang="en-US"/>
          </a:p>
        </p:txBody>
      </p:sp>
    </p:spTree>
    <p:extLst>
      <p:ext uri="{BB962C8B-B14F-4D97-AF65-F5344CB8AC3E}">
        <p14:creationId xmlns:p14="http://schemas.microsoft.com/office/powerpoint/2010/main" val="403370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345548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230129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223416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2000374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7C432-9D8F-4E66-85A3-C7C12BB3C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165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252455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319664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0DC6058-032B-4A5E-AA6A-03BD0C204665}"/>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65BBA3FB-0C3F-443F-BF7C-008BC19E0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870907"/>
            <a:endParaRPr lang="en-US" altLang="ja-JP" sz="1400" dirty="0"/>
          </a:p>
        </p:txBody>
      </p:sp>
    </p:spTree>
    <p:extLst>
      <p:ext uri="{BB962C8B-B14F-4D97-AF65-F5344CB8AC3E}">
        <p14:creationId xmlns:p14="http://schemas.microsoft.com/office/powerpoint/2010/main" val="320691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6851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9</a:t>
            </a:fld>
            <a:endParaRPr kumimoji="1" lang="ja-JP" altLang="en-US"/>
          </a:p>
        </p:txBody>
      </p:sp>
    </p:spTree>
    <p:extLst>
      <p:ext uri="{BB962C8B-B14F-4D97-AF65-F5344CB8AC3E}">
        <p14:creationId xmlns:p14="http://schemas.microsoft.com/office/powerpoint/2010/main" val="196370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1CEBC-7329-4D27-82CB-93C018EA0BEE}"/>
              </a:ext>
            </a:extLst>
          </p:cNvPr>
          <p:cNvSpPr>
            <a:spLocks noGrp="1"/>
          </p:cNvSpPr>
          <p:nvPr>
            <p:ph type="title"/>
          </p:nvPr>
        </p:nvSpPr>
        <p:spPr>
          <a:xfrm>
            <a:off x="681040" y="4924806"/>
            <a:ext cx="8543925" cy="1325563"/>
          </a:xfrm>
          <a:prstGeom prst="rect">
            <a:avLst/>
          </a:prstGeom>
        </p:spPr>
        <p:txBody>
          <a:bodyPr anchor="ctr"/>
          <a:lstStyle>
            <a:lvl1pPr algn="ctr">
              <a:defRPr sz="3033" b="1">
                <a:latin typeface="+mn-ea"/>
                <a:ea typeface="+mn-ea"/>
              </a:defRPr>
            </a:lvl1p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2DCDB9C8-CF10-4F91-B076-E3266F5DF2DC}"/>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33206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8A6A3-6D6D-C351-659C-F035AAC52492}"/>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99FA0D4E-821F-9406-6DC7-B63C5687570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B4B42061-17CA-E95D-224E-22C6F7CF8361}"/>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51162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4800" b="1">
                <a:solidFill>
                  <a:schemeClr val="bg2"/>
                </a:solidFill>
                <a:latin typeface="+mn-ea"/>
                <a:ea typeface="+mn-ea"/>
              </a:defRPr>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279430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25BBED-71F5-4D12-8A98-EDA7BDB900A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75067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93226-6E51-EA11-90CA-7979480BA274}"/>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E65E0B-4945-89F0-D36C-FD846FA1B971}"/>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A59AD2-0820-127C-3E1E-743D60218E3B}"/>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5" name="フッター プレースホルダー 4">
            <a:extLst>
              <a:ext uri="{FF2B5EF4-FFF2-40B4-BE49-F238E27FC236}">
                <a16:creationId xmlns:a16="http://schemas.microsoft.com/office/drawing/2014/main" id="{BF7A66E1-0EA1-D3DE-85E3-ECE8348FA1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56B00C-9B10-0B45-10E3-004CF024C9D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96227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628C9-33DA-AB8E-3160-08123BE6D7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EB6CD4-4122-B9D8-A97C-9B1A8C7A132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B6B766-CE68-39E1-588A-CC65D91B4993}"/>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5" name="フッター プレースホルダー 4">
            <a:extLst>
              <a:ext uri="{FF2B5EF4-FFF2-40B4-BE49-F238E27FC236}">
                <a16:creationId xmlns:a16="http://schemas.microsoft.com/office/drawing/2014/main" id="{546E998C-13D3-3F4A-5414-D12A7A4B1F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86EBCF-883C-97B7-3F4E-BFF97898C48A}"/>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39197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B1FEF-A0C4-5724-5020-C4528A3D5CD2}"/>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C29799-0CD9-3BF0-EE30-382458317A98}"/>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1FE94AD-5CB3-0DA5-5471-0A722874D688}"/>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5" name="フッター プレースホルダー 4">
            <a:extLst>
              <a:ext uri="{FF2B5EF4-FFF2-40B4-BE49-F238E27FC236}">
                <a16:creationId xmlns:a16="http://schemas.microsoft.com/office/drawing/2014/main" id="{287F9FA4-0D58-F86B-5B29-D51A2685FE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0DA7CC-5B65-69B1-011E-55B8B3741DA0}"/>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3830248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D6735-5C72-B4F5-F838-671E700DECD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E58340-8980-6F26-7EAF-6CBCF21C209F}"/>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C43E7D7-8A74-4C41-1544-515E487B9025}"/>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59E2E1-F524-D70F-00EF-1603FE856774}"/>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6" name="フッター プレースホルダー 5">
            <a:extLst>
              <a:ext uri="{FF2B5EF4-FFF2-40B4-BE49-F238E27FC236}">
                <a16:creationId xmlns:a16="http://schemas.microsoft.com/office/drawing/2014/main" id="{CC5F235E-DF85-7182-A10C-14AFE3873E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66A1E-46B4-07A4-8DBE-7F91F106F38B}"/>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23954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83BFE-8842-DF37-05B5-66DE981A1A8F}"/>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5EE46883-784F-65BF-FB74-FF3B9F508E2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007C454D-72DC-8D52-42AD-DBD7D53A405C}"/>
              </a:ext>
            </a:extLst>
          </p:cNvPr>
          <p:cNvSpPr>
            <a:spLocks noGrp="1"/>
          </p:cNvSpPr>
          <p:nvPr>
            <p:ph type="sldNum" sz="quarter" idx="10"/>
          </p:nvPr>
        </p:nvSpPr>
        <p:spPr/>
        <p:txBody>
          <a:bodyPr/>
          <a:lstStyle/>
          <a:p>
            <a:fld id="{D45396BF-6877-4402-A6F1-66B0AFA14B6E}" type="slidenum">
              <a:rPr kumimoji="1" lang="ja-JP" altLang="en-US" smtClean="0"/>
              <a:t>‹#›</a:t>
            </a:fld>
            <a:endParaRPr kumimoji="1" lang="ja-JP" altLang="en-US"/>
          </a:p>
        </p:txBody>
      </p:sp>
    </p:spTree>
    <p:extLst>
      <p:ext uri="{BB962C8B-B14F-4D97-AF65-F5344CB8AC3E}">
        <p14:creationId xmlns:p14="http://schemas.microsoft.com/office/powerpoint/2010/main" val="1271598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64F892-8BF9-CCEC-A0F8-A01345704CA4}"/>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32F334-5840-3924-ACFE-D1F0F178FEB8}"/>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D8E2D1-F93F-B786-DC45-CDB2962320B2}"/>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990E0A-5AEA-C0F2-BF0F-58A96F05622F}"/>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AA7B48-919C-95AE-5DF4-B6A2B7F036A2}"/>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7DD5B2-93EB-BFCB-84B9-4CFDB7D8DF76}"/>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8" name="フッター プレースホルダー 7">
            <a:extLst>
              <a:ext uri="{FF2B5EF4-FFF2-40B4-BE49-F238E27FC236}">
                <a16:creationId xmlns:a16="http://schemas.microsoft.com/office/drawing/2014/main" id="{CF894147-2541-1EA6-FA4F-F834CDBDA5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5F4E217-B4D2-3D4A-8EFF-3A05132B3E6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7344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9F6C1-1ED4-AB7D-D79E-8C2FBA6D90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809B07-4445-7A2B-9C7B-C1ED54CFE5A3}"/>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4" name="フッター プレースホルダー 3">
            <a:extLst>
              <a:ext uri="{FF2B5EF4-FFF2-40B4-BE49-F238E27FC236}">
                <a16:creationId xmlns:a16="http://schemas.microsoft.com/office/drawing/2014/main" id="{56266081-E720-E88F-F86D-A9D421FD5C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3D78B4B-D79F-34A4-6816-099B675F195F}"/>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2534347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0F0DDD-3035-7C61-4B2D-4D77E05A8F50}"/>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3" name="フッター プレースホルダー 2">
            <a:extLst>
              <a:ext uri="{FF2B5EF4-FFF2-40B4-BE49-F238E27FC236}">
                <a16:creationId xmlns:a16="http://schemas.microsoft.com/office/drawing/2014/main" id="{255EE1C3-CD06-64E1-4957-3052C12BF47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AFC14E-4D40-3D53-5C49-4CF2E0916D97}"/>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167851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19DA2-733D-A074-4F14-23B5F9DE83AB}"/>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A6A2D4-638D-705E-B545-B2ED0BAAA6DF}"/>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7E7B9D-592E-36FD-D026-9B3B40E5473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24FCB1-88D5-AF36-D2F8-4B809D589015}"/>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6" name="フッター プレースホルダー 5">
            <a:extLst>
              <a:ext uri="{FF2B5EF4-FFF2-40B4-BE49-F238E27FC236}">
                <a16:creationId xmlns:a16="http://schemas.microsoft.com/office/drawing/2014/main" id="{9E6CF115-B7C1-C8EA-0718-40885D93D2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B61EC2-071C-FDB5-4A81-4E1559C3AD69}"/>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3897356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272CE-73FB-C7B4-5A94-309DDDBFE6B1}"/>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3B3834D-8BFA-942D-1FC2-AB9256C07231}"/>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A938EE5-4237-2429-8D2E-F2D703D6E11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83625F-F790-8000-626D-46ED12B57AA2}"/>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6" name="フッター プレースホルダー 5">
            <a:extLst>
              <a:ext uri="{FF2B5EF4-FFF2-40B4-BE49-F238E27FC236}">
                <a16:creationId xmlns:a16="http://schemas.microsoft.com/office/drawing/2014/main" id="{C10B7E8E-A4D7-6F39-67D5-080B7026FE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23A60F-87D1-089B-76F9-36297F55B56D}"/>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95628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F259E-309D-766D-EA50-A194D5EE0C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8B6B11-156F-0A48-BE16-2430DB60EFD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47682F-A8BF-5723-2811-C119A15F568C}"/>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5" name="フッター プレースホルダー 4">
            <a:extLst>
              <a:ext uri="{FF2B5EF4-FFF2-40B4-BE49-F238E27FC236}">
                <a16:creationId xmlns:a16="http://schemas.microsoft.com/office/drawing/2014/main" id="{7E5F8848-75CF-E38A-3E66-997CC158AA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4B2D44-452A-E651-EA02-A61F31B5AC36}"/>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924948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5A0F4A-CF4E-B99E-2E0C-D6C429D57C97}"/>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4AC81AB-244D-FA74-15D9-FD1955B95813}"/>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6D33C3-5C81-F77E-11A4-4C2C3FE774CE}"/>
              </a:ext>
            </a:extLst>
          </p:cNvPr>
          <p:cNvSpPr>
            <a:spLocks noGrp="1"/>
          </p:cNvSpPr>
          <p:nvPr>
            <p:ph type="dt" sz="half" idx="10"/>
          </p:nvPr>
        </p:nvSpPr>
        <p:spPr/>
        <p:txBody>
          <a:bodyPr/>
          <a:lstStyle/>
          <a:p>
            <a:fld id="{2C168D56-3501-C549-937D-D32770BD14FC}" type="datetimeFigureOut">
              <a:rPr kumimoji="1" lang="ja-JP" altLang="en-US" smtClean="0"/>
              <a:t>2024/12/18</a:t>
            </a:fld>
            <a:endParaRPr kumimoji="1" lang="ja-JP" altLang="en-US"/>
          </a:p>
        </p:txBody>
      </p:sp>
      <p:sp>
        <p:nvSpPr>
          <p:cNvPr id="5" name="フッター プレースホルダー 4">
            <a:extLst>
              <a:ext uri="{FF2B5EF4-FFF2-40B4-BE49-F238E27FC236}">
                <a16:creationId xmlns:a16="http://schemas.microsoft.com/office/drawing/2014/main" id="{AFCF586D-80C2-FCEC-2E37-D6910A7722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8DA2CC-9033-2AC4-CBE5-106FFE86474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20396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912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25A2A8-C8BD-EEF8-32B6-7F0C1CB0881D}"/>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45EE811-B05E-D3C0-11DE-6D09C32660C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1101C75-6B54-4F8E-B186-FFC3A4FD824E}"/>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06062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7B772-04FA-9836-A02C-E1686131C91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95469D53-B703-CBAF-F403-6D7F0107143A}"/>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43B12F3-C48C-39E6-0783-346A4ED75135}"/>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79163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AB01653-2AE2-4BD0-9411-D9767B3B12EF}"/>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grpSp>
        <p:nvGrpSpPr>
          <p:cNvPr id="11" name="グループ化 10">
            <a:extLst>
              <a:ext uri="{FF2B5EF4-FFF2-40B4-BE49-F238E27FC236}">
                <a16:creationId xmlns:a16="http://schemas.microsoft.com/office/drawing/2014/main" id="{B5241C80-8DE4-4173-9D15-F5703D1E28D4}"/>
              </a:ext>
            </a:extLst>
          </p:cNvPr>
          <p:cNvGrpSpPr/>
          <p:nvPr userDrawn="1"/>
        </p:nvGrpSpPr>
        <p:grpSpPr>
          <a:xfrm>
            <a:off x="656944" y="1598501"/>
            <a:ext cx="4368763" cy="3101528"/>
            <a:chOff x="-1366233" y="1389532"/>
            <a:chExt cx="5082362" cy="3908813"/>
          </a:xfrm>
        </p:grpSpPr>
        <p:pic>
          <p:nvPicPr>
            <p:cNvPr id="12" name="Picture 2" descr="INSIDESの利用画面">
              <a:extLst>
                <a:ext uri="{FF2B5EF4-FFF2-40B4-BE49-F238E27FC236}">
                  <a16:creationId xmlns:a16="http://schemas.microsoft.com/office/drawing/2014/main" id="{612A832A-9707-4938-867E-5BD714FADE4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366233" y="1389532"/>
              <a:ext cx="5082362" cy="3908813"/>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上の 2 つの角を丸める 12">
              <a:extLst>
                <a:ext uri="{FF2B5EF4-FFF2-40B4-BE49-F238E27FC236}">
                  <a16:creationId xmlns:a16="http://schemas.microsoft.com/office/drawing/2014/main" id="{8968BC1F-50F1-4AA2-B1C2-94CC237269DA}"/>
                </a:ext>
              </a:extLst>
            </p:cNvPr>
            <p:cNvSpPr/>
            <p:nvPr/>
          </p:nvSpPr>
          <p:spPr>
            <a:xfrm rot="10800000">
              <a:off x="-1366233" y="4210050"/>
              <a:ext cx="3830874" cy="419478"/>
            </a:xfrm>
            <a:prstGeom prst="round2SameRect">
              <a:avLst/>
            </a:prstGeom>
            <a:solidFill>
              <a:srgbClr val="D5D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grpSp>
      <p:cxnSp>
        <p:nvCxnSpPr>
          <p:cNvPr id="14" name="直線コネクタ 13">
            <a:extLst>
              <a:ext uri="{FF2B5EF4-FFF2-40B4-BE49-F238E27FC236}">
                <a16:creationId xmlns:a16="http://schemas.microsoft.com/office/drawing/2014/main" id="{6F30DFE7-6A64-4F18-B2D5-98F824B8042C}"/>
              </a:ext>
            </a:extLst>
          </p:cNvPr>
          <p:cNvCxnSpPr/>
          <p:nvPr userDrawn="1"/>
        </p:nvCxnSpPr>
        <p:spPr>
          <a:xfrm flipV="1">
            <a:off x="-80630" y="0"/>
            <a:ext cx="5528930" cy="829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6D85D3D-E988-4B78-8166-5F2F2F677DB6}"/>
              </a:ext>
            </a:extLst>
          </p:cNvPr>
          <p:cNvCxnSpPr>
            <a:cxnSpLocks/>
          </p:cNvCxnSpPr>
          <p:nvPr userDrawn="1"/>
        </p:nvCxnSpPr>
        <p:spPr>
          <a:xfrm>
            <a:off x="1267049" y="0"/>
            <a:ext cx="8638954" cy="680484"/>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13C85B8-024B-4276-BC44-24017362373F}"/>
              </a:ext>
            </a:extLst>
          </p:cNvPr>
          <p:cNvCxnSpPr>
            <a:cxnSpLocks/>
          </p:cNvCxnSpPr>
          <p:nvPr userDrawn="1"/>
        </p:nvCxnSpPr>
        <p:spPr>
          <a:xfrm>
            <a:off x="8638957" y="5"/>
            <a:ext cx="1267046" cy="1350335"/>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
            <a:extLst>
              <a:ext uri="{FF2B5EF4-FFF2-40B4-BE49-F238E27FC236}">
                <a16:creationId xmlns:a16="http://schemas.microsoft.com/office/drawing/2014/main" id="{91B60F69-90F9-46CC-AF9F-2BBFA8F21C9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8" name="テキスト ボックス 12">
            <a:extLst>
              <a:ext uri="{FF2B5EF4-FFF2-40B4-BE49-F238E27FC236}">
                <a16:creationId xmlns:a16="http://schemas.microsoft.com/office/drawing/2014/main" id="{8481AC7C-5AD8-47D8-A31A-D192C6070019}"/>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5AF4A8DD-D760-8F5C-704E-4C054C4195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6526" y="2577928"/>
            <a:ext cx="3390900" cy="876300"/>
          </a:xfrm>
          <a:prstGeom prst="rect">
            <a:avLst/>
          </a:prstGeom>
        </p:spPr>
      </p:pic>
    </p:spTree>
    <p:extLst>
      <p:ext uri="{BB962C8B-B14F-4D97-AF65-F5344CB8AC3E}">
        <p14:creationId xmlns:p14="http://schemas.microsoft.com/office/powerpoint/2010/main" val="31038180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12/18/2024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0F35EF-29F5-CBEC-3F60-C47BEC1ECA2F}"/>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E5AB7E-75AF-8F41-534B-99661991A4B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FD0826-2482-7AEB-479E-BFE3392F50AD}"/>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168D56-3501-C549-937D-D32770BD14FC}" type="datetimeFigureOut">
              <a:rPr kumimoji="1" lang="ja-JP" altLang="en-US" smtClean="0"/>
              <a:t>2024/12/18</a:t>
            </a:fld>
            <a:endParaRPr kumimoji="1" lang="ja-JP" altLang="en-US"/>
          </a:p>
        </p:txBody>
      </p:sp>
      <p:sp>
        <p:nvSpPr>
          <p:cNvPr id="5" name="フッター プレースホルダー 4">
            <a:extLst>
              <a:ext uri="{FF2B5EF4-FFF2-40B4-BE49-F238E27FC236}">
                <a16:creationId xmlns:a16="http://schemas.microsoft.com/office/drawing/2014/main" id="{C5BD0B5D-E9E0-9445-F910-FE2EA70B479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16A003F-ACBC-0C2C-89A1-2A787DDC0AD2}"/>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239728864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D9FB6CC-ADDB-4731-A3BC-E7CD4B20DB80}"/>
              </a:ext>
            </a:extLst>
          </p:cNvPr>
          <p:cNvSpPr>
            <a:spLocks noGrp="1"/>
          </p:cNvSpPr>
          <p:nvPr>
            <p:ph type="sldNum" sz="quarter" idx="4"/>
          </p:nvPr>
        </p:nvSpPr>
        <p:spPr>
          <a:xfrm>
            <a:off x="7677150" y="6386519"/>
            <a:ext cx="222885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D45396BF-6877-4402-A6F1-66B0AFA14B6E}" type="slidenum">
              <a:rPr kumimoji="1" lang="ja-JP" altLang="en-US" smtClean="0"/>
              <a:t>‹#›</a:t>
            </a:fld>
            <a:endParaRPr kumimoji="1" lang="ja-JP" altLang="en-US"/>
          </a:p>
        </p:txBody>
      </p:sp>
      <p:sp>
        <p:nvSpPr>
          <p:cNvPr id="4" name="テキスト ボックス 12">
            <a:extLst>
              <a:ext uri="{FF2B5EF4-FFF2-40B4-BE49-F238E27FC236}">
                <a16:creationId xmlns:a16="http://schemas.microsoft.com/office/drawing/2014/main" id="{AA3F4595-62C0-4632-A1F1-518C8EDAB6CF}"/>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056860390"/>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 id="214748376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209CD40-06C9-4FDF-A190-698866CCBEB0}"/>
              </a:ext>
            </a:extLst>
          </p:cNvPr>
          <p:cNvSpPr/>
          <p:nvPr userDrawn="1"/>
        </p:nvSpPr>
        <p:spPr>
          <a:xfrm>
            <a:off x="0" y="3"/>
            <a:ext cx="9906000" cy="6858001"/>
          </a:xfrm>
          <a:prstGeom prst="rect">
            <a:avLst/>
          </a:prstGeom>
          <a:gradFill flip="none" rotWithShape="1">
            <a:gsLst>
              <a:gs pos="0">
                <a:srgbClr val="FF7D7D"/>
              </a:gs>
              <a:gs pos="29000">
                <a:srgbClr val="F59BB9"/>
              </a:gs>
              <a:gs pos="75880">
                <a:srgbClr val="A4A7E6"/>
              </a:gs>
              <a:gs pos="53000">
                <a:srgbClr val="D078EC"/>
              </a:gs>
              <a:gs pos="100000">
                <a:srgbClr val="5779F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スライド番号プレースホルダー 1">
            <a:extLst>
              <a:ext uri="{FF2B5EF4-FFF2-40B4-BE49-F238E27FC236}">
                <a16:creationId xmlns:a16="http://schemas.microsoft.com/office/drawing/2014/main" id="{B08E8224-D5CA-4A4C-A4EE-35631CEFD7E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12">
            <a:extLst>
              <a:ext uri="{FF2B5EF4-FFF2-40B4-BE49-F238E27FC236}">
                <a16:creationId xmlns:a16="http://schemas.microsoft.com/office/drawing/2014/main" id="{FDBFB04A-B34C-40E6-9C0E-C65AFF027731}"/>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547318145"/>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6" name="テキスト ボックス 12">
            <a:extLst>
              <a:ext uri="{FF2B5EF4-FFF2-40B4-BE49-F238E27FC236}">
                <a16:creationId xmlns:a16="http://schemas.microsoft.com/office/drawing/2014/main" id="{E448122F-CD11-4439-A383-063096E07E3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79040090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4">
            <a:extLst>
              <a:ext uri="{FF2B5EF4-FFF2-40B4-BE49-F238E27FC236}">
                <a16:creationId xmlns:a16="http://schemas.microsoft.com/office/drawing/2014/main" id="{D606AD63-CDFF-4C3A-8909-D6DF03673FB0}"/>
              </a:ext>
            </a:extLst>
          </p:cNvPr>
          <p:cNvSpPr txBox="1"/>
          <p:nvPr userDrawn="1"/>
        </p:nvSpPr>
        <p:spPr>
          <a:xfrm>
            <a:off x="89432" y="6565614"/>
            <a:ext cx="3008810" cy="225767"/>
          </a:xfrm>
          <a:prstGeom prst="rect">
            <a:avLst/>
          </a:prstGeom>
          <a:noFill/>
        </p:spPr>
        <p:txBody>
          <a:bodyPr wrap="square" rtlCol="0">
            <a:spAutoFit/>
          </a:bodyPr>
          <a:lstStyle/>
          <a:p>
            <a:pPr>
              <a:spcBef>
                <a:spcPct val="50000"/>
              </a:spcBef>
              <a:defRPr/>
            </a:pPr>
            <a:r>
              <a:rPr lang="en-US" altLang="ja-JP"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211537294"/>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74465-26AC-4650-AB21-DE7391BA24EC}" type="datetime1">
              <a:rPr lang="en-US" altLang="ja-JP" smtClean="0"/>
              <a:t>12/18/2024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pic>
        <p:nvPicPr>
          <p:cNvPr id="7" name="Picture 2">
            <a:extLst>
              <a:ext uri="{FF2B5EF4-FFF2-40B4-BE49-F238E27FC236}">
                <a16:creationId xmlns:a16="http://schemas.microsoft.com/office/drawing/2014/main" id="{4AF9C289-5794-4AD8-AD0D-D3D1E5EE331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9491" r="23518"/>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2">
            <a:extLst>
              <a:ext uri="{FF2B5EF4-FFF2-40B4-BE49-F238E27FC236}">
                <a16:creationId xmlns:a16="http://schemas.microsoft.com/office/drawing/2014/main" id="{6DEFF54A-0623-4AFF-91C9-084DA27823F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0" name="スライド番号プレースホルダー 1">
            <a:extLst>
              <a:ext uri="{FF2B5EF4-FFF2-40B4-BE49-F238E27FC236}">
                <a16:creationId xmlns:a16="http://schemas.microsoft.com/office/drawing/2014/main" id="{4EC6E0DC-1537-452E-B4C8-21F29903FDBA}"/>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85597715"/>
      </p:ext>
    </p:extLst>
  </p:cSld>
  <p:clrMap bg1="lt1" tx1="dk1" bg2="lt2" tx2="dk2" accent1="accent1" accent2="accent2" accent3="accent3" accent4="accent4" accent5="accent5" accent6="accent6" hlink="hlink" folHlink="folHlink"/>
  <p:sldLayoutIdLst>
    <p:sldLayoutId id="2147483745" r:id="rId1"/>
    <p:sldLayoutId id="2147483751"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user.support.recruit-insides.net/hc/ja/articles/3839553993128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user.support.recruit-insides.net/hc/ja/articles/3839560082652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Tree>
    <p:extLst>
      <p:ext uri="{BB962C8B-B14F-4D97-AF65-F5344CB8AC3E}">
        <p14:creationId xmlns:p14="http://schemas.microsoft.com/office/powerpoint/2010/main" val="35122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アンケートの回答～結果閲覧方法</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81127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5" name="正方形/長方形 4">
            <a:extLst>
              <a:ext uri="{FF2B5EF4-FFF2-40B4-BE49-F238E27FC236}">
                <a16:creationId xmlns:a16="http://schemas.microsoft.com/office/drawing/2014/main" id="{C0348E10-F7BC-5193-2D19-6A1672A9781D}"/>
              </a:ext>
            </a:extLst>
          </p:cNvPr>
          <p:cNvSpPr/>
          <p:nvPr/>
        </p:nvSpPr>
        <p:spPr>
          <a:xfrm>
            <a:off x="430425" y="4764872"/>
            <a:ext cx="1320603" cy="144790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回答期間</a:t>
            </a:r>
          </a:p>
        </p:txBody>
      </p:sp>
      <p:sp>
        <p:nvSpPr>
          <p:cNvPr id="8" name="正方形/長方形 7">
            <a:extLst>
              <a:ext uri="{FF2B5EF4-FFF2-40B4-BE49-F238E27FC236}">
                <a16:creationId xmlns:a16="http://schemas.microsoft.com/office/drawing/2014/main" id="{4248DD78-E36F-3F25-40BE-80A99AC5AB9E}"/>
              </a:ext>
            </a:extLst>
          </p:cNvPr>
          <p:cNvSpPr/>
          <p:nvPr/>
        </p:nvSpPr>
        <p:spPr>
          <a:xfrm>
            <a:off x="430425" y="861934"/>
            <a:ext cx="1320603" cy="3716644"/>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みなさま</a:t>
            </a:r>
            <a:r>
              <a:rPr kumimoji="1" lang="ja-JP" altLang="en-US" b="1">
                <a:solidFill>
                  <a:schemeClr val="bg2"/>
                </a:solidFill>
              </a:rPr>
              <a:t>への</a:t>
            </a:r>
            <a:endParaRPr kumimoji="1" lang="en-US" altLang="ja-JP" b="1" dirty="0">
              <a:solidFill>
                <a:schemeClr val="bg2"/>
              </a:solidFill>
            </a:endParaRPr>
          </a:p>
          <a:p>
            <a:pPr algn="ctr"/>
            <a:r>
              <a:rPr kumimoji="1" lang="ja-JP" altLang="en-US" b="1" dirty="0">
                <a:solidFill>
                  <a:schemeClr val="bg2"/>
                </a:solidFill>
              </a:rPr>
              <a:t>お願い</a:t>
            </a:r>
          </a:p>
        </p:txBody>
      </p:sp>
      <p:sp>
        <p:nvSpPr>
          <p:cNvPr id="14" name="正方形/長方形 13">
            <a:extLst>
              <a:ext uri="{FF2B5EF4-FFF2-40B4-BE49-F238E27FC236}">
                <a16:creationId xmlns:a16="http://schemas.microsoft.com/office/drawing/2014/main" id="{71767D35-3542-F76C-AD6C-8A70206557C0}"/>
              </a:ext>
            </a:extLst>
          </p:cNvPr>
          <p:cNvSpPr/>
          <p:nvPr/>
        </p:nvSpPr>
        <p:spPr>
          <a:xfrm>
            <a:off x="6940722" y="5832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順番及び実施時期・頻度は貴社の運用に合わせて変更してください</a:t>
            </a:r>
            <a:endParaRPr lang="en-US" altLang="ja-JP" dirty="0">
              <a:solidFill>
                <a:schemeClr val="tx1"/>
              </a:solidFill>
              <a:latin typeface="+mn-ea"/>
            </a:endParaRPr>
          </a:p>
        </p:txBody>
      </p:sp>
      <p:pic>
        <p:nvPicPr>
          <p:cNvPr id="16" name="図 15">
            <a:extLst>
              <a:ext uri="{FF2B5EF4-FFF2-40B4-BE49-F238E27FC236}">
                <a16:creationId xmlns:a16="http://schemas.microsoft.com/office/drawing/2014/main" id="{A8B487C4-A0C1-12B4-C006-386F3934BD93}"/>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7502033" y="4736807"/>
            <a:ext cx="2324957" cy="1743716"/>
          </a:xfrm>
          <a:prstGeom prst="rect">
            <a:avLst/>
          </a:prstGeom>
        </p:spPr>
      </p:pic>
      <p:sp>
        <p:nvSpPr>
          <p:cNvPr id="17" name="テキスト ボックス 16">
            <a:extLst>
              <a:ext uri="{FF2B5EF4-FFF2-40B4-BE49-F238E27FC236}">
                <a16:creationId xmlns:a16="http://schemas.microsoft.com/office/drawing/2014/main" id="{A42C7FD7-7B64-0198-0549-13FAEAB51248}"/>
              </a:ext>
            </a:extLst>
          </p:cNvPr>
          <p:cNvSpPr txBox="1"/>
          <p:nvPr/>
        </p:nvSpPr>
        <p:spPr>
          <a:xfrm>
            <a:off x="1822222" y="1171502"/>
            <a:ext cx="8083778" cy="3323987"/>
          </a:xfrm>
          <a:prstGeom prst="rect">
            <a:avLst/>
          </a:prstGeom>
          <a:noFill/>
        </p:spPr>
        <p:txBody>
          <a:bodyPr wrap="square">
            <a:spAutoFit/>
          </a:bodyPr>
          <a:lstStyle/>
          <a:p>
            <a:pPr>
              <a:spcBef>
                <a:spcPts val="1200"/>
              </a:spcBef>
            </a:pPr>
            <a:r>
              <a:rPr kumimoji="1" lang="ja-JP" altLang="en-US" sz="3200" u="sng" spc="100" dirty="0">
                <a:latin typeface="+mn-ea"/>
                <a:cs typeface="Meiryo UI" panose="020B0604030504040204" pitchFamily="50" charset="-128"/>
              </a:rPr>
              <a:t>約</a:t>
            </a:r>
            <a:r>
              <a:rPr kumimoji="1" lang="en-US" altLang="ja-JP" sz="3200" u="sng" spc="100" dirty="0">
                <a:latin typeface="+mn-ea"/>
                <a:cs typeface="Meiryo UI" panose="020B0604030504040204" pitchFamily="50" charset="-128"/>
              </a:rPr>
              <a:t>5~15</a:t>
            </a:r>
            <a:r>
              <a:rPr kumimoji="1" lang="ja-JP" altLang="en-US" sz="3200" u="sng" spc="100" dirty="0">
                <a:latin typeface="+mn-ea"/>
                <a:cs typeface="Meiryo UI" panose="020B0604030504040204" pitchFamily="50" charset="-128"/>
              </a:rPr>
              <a:t>分の簡単なアンケートに</a:t>
            </a:r>
            <a:br>
              <a:rPr kumimoji="1" lang="en-US" altLang="ja-JP" sz="3200" u="sng" spc="100" dirty="0">
                <a:latin typeface="+mn-ea"/>
                <a:cs typeface="Meiryo UI" panose="020B0604030504040204" pitchFamily="50" charset="-128"/>
              </a:rPr>
            </a:br>
            <a:r>
              <a:rPr kumimoji="1" lang="ja-JP" altLang="en-US" sz="3200" u="sng" spc="100" dirty="0">
                <a:latin typeface="+mn-ea"/>
                <a:cs typeface="Meiryo UI" panose="020B0604030504040204" pitchFamily="50" charset="-128"/>
              </a:rPr>
              <a:t>ご協力ください</a:t>
            </a:r>
          </a:p>
          <a:p>
            <a:pPr>
              <a:spcBef>
                <a:spcPts val="1200"/>
              </a:spcBef>
            </a:pPr>
            <a:r>
              <a:rPr lang="ja-JP" altLang="en-US" sz="1800" spc="70" dirty="0">
                <a:latin typeface="+mn-ea"/>
                <a:cs typeface="Meiryo UI" panose="020B0604030504040204" pitchFamily="50" charset="-128"/>
              </a:rPr>
              <a:t>スマホ・パソコンいずれからも回答可能なアンケートです。</a:t>
            </a:r>
            <a:br>
              <a:rPr lang="en-US" altLang="ja-JP" sz="1800" spc="70" dirty="0">
                <a:latin typeface="+mn-ea"/>
                <a:cs typeface="Meiryo UI" panose="020B0604030504040204" pitchFamily="50" charset="-128"/>
              </a:rPr>
            </a:br>
            <a:r>
              <a:rPr lang="ja-JP" altLang="en-US" sz="1800" spc="70" dirty="0">
                <a:latin typeface="+mn-ea"/>
                <a:cs typeface="Meiryo UI" panose="020B0604030504040204" pitchFamily="50" charset="-128"/>
              </a:rPr>
              <a:t>アンケート結果は人事評価や昇進昇格など、</a:t>
            </a:r>
            <a:br>
              <a:rPr lang="en-US" altLang="ja-JP" sz="1800" spc="70" dirty="0">
                <a:latin typeface="+mn-ea"/>
                <a:cs typeface="Meiryo UI" panose="020B0604030504040204" pitchFamily="50" charset="-128"/>
              </a:rPr>
            </a:br>
            <a:r>
              <a:rPr lang="ja-JP" altLang="en-US" sz="1800" b="1" spc="70" dirty="0">
                <a:latin typeface="+mn-ea"/>
                <a:cs typeface="Meiryo UI" panose="020B0604030504040204" pitchFamily="50" charset="-128"/>
              </a:rPr>
              <a:t>皆様に不利益となる活用をすることは一切ありません</a:t>
            </a:r>
            <a:r>
              <a:rPr lang="ja-JP" altLang="en-US" sz="1800" spc="70" dirty="0">
                <a:latin typeface="+mn-ea"/>
                <a:cs typeface="Meiryo UI" panose="020B0604030504040204" pitchFamily="50" charset="-128"/>
              </a:rPr>
              <a:t>。</a:t>
            </a:r>
            <a:br>
              <a:rPr lang="en-US" altLang="ja-JP" sz="1800" spc="70" dirty="0">
                <a:latin typeface="+mn-ea"/>
                <a:cs typeface="Meiryo UI" panose="020B0604030504040204" pitchFamily="50" charset="-128"/>
              </a:rPr>
            </a:br>
            <a:r>
              <a:rPr lang="ja-JP" altLang="en-US" sz="1800" spc="70" dirty="0">
                <a:latin typeface="+mn-ea"/>
                <a:cs typeface="Meiryo UI" panose="020B0604030504040204" pitchFamily="50" charset="-128"/>
              </a:rPr>
              <a:t>組織の現状を把握するため、率直にお答えいただくようお願いいたします。</a:t>
            </a:r>
            <a:endParaRPr lang="en-US" altLang="ja-JP" sz="1800" spc="70" dirty="0">
              <a:latin typeface="+mn-ea"/>
              <a:cs typeface="Meiryo UI" panose="020B0604030504040204" pitchFamily="50" charset="-128"/>
            </a:endParaRPr>
          </a:p>
          <a:p>
            <a:pPr>
              <a:spcBef>
                <a:spcPts val="1200"/>
              </a:spcBef>
            </a:pPr>
            <a:r>
              <a:rPr lang="ja-JP" altLang="en-US" sz="1800" spc="70" dirty="0">
                <a:latin typeface="+mn-ea"/>
                <a:cs typeface="Meiryo UI" panose="020B0604030504040204" pitchFamily="50" charset="-128"/>
              </a:rPr>
              <a:t>機械的に回答せず、</a:t>
            </a:r>
            <a:r>
              <a:rPr lang="ja-JP" altLang="en-US" sz="1800" b="1" spc="70" dirty="0">
                <a:latin typeface="+mn-ea"/>
                <a:cs typeface="Meiryo UI" panose="020B0604030504040204" pitchFamily="50" charset="-128"/>
              </a:rPr>
              <a:t>今の自分が本当に良いと感じていること・</a:t>
            </a:r>
            <a:br>
              <a:rPr lang="en-US" altLang="ja-JP" sz="1800" b="1" spc="70" dirty="0">
                <a:latin typeface="+mn-ea"/>
                <a:cs typeface="Meiryo UI" panose="020B0604030504040204" pitchFamily="50" charset="-128"/>
              </a:rPr>
            </a:br>
            <a:r>
              <a:rPr lang="ja-JP" altLang="en-US" sz="1800" b="1" spc="70" dirty="0">
                <a:latin typeface="+mn-ea"/>
                <a:cs typeface="Meiryo UI" panose="020B0604030504040204" pitchFamily="50" charset="-128"/>
              </a:rPr>
              <a:t>つらいと感じていることはなにか</a:t>
            </a:r>
            <a:r>
              <a:rPr lang="ja-JP" altLang="en-US" sz="1800" spc="70" dirty="0">
                <a:latin typeface="+mn-ea"/>
                <a:cs typeface="Meiryo UI" panose="020B0604030504040204" pitchFamily="50" charset="-128"/>
              </a:rPr>
              <a:t>、という観点で</a:t>
            </a:r>
            <a:br>
              <a:rPr lang="en-US" altLang="ja-JP" sz="1800" spc="70" dirty="0">
                <a:latin typeface="+mn-ea"/>
                <a:cs typeface="Meiryo UI" panose="020B0604030504040204" pitchFamily="50" charset="-128"/>
              </a:rPr>
            </a:br>
            <a:r>
              <a:rPr lang="ja-JP" altLang="en-US" sz="1800" spc="70" dirty="0">
                <a:latin typeface="+mn-ea"/>
                <a:cs typeface="Meiryo UI" panose="020B0604030504040204" pitchFamily="50" charset="-128"/>
              </a:rPr>
              <a:t>振り返っていただけますと幸いです。</a:t>
            </a:r>
          </a:p>
        </p:txBody>
      </p:sp>
      <p:sp>
        <p:nvSpPr>
          <p:cNvPr id="18" name="テキスト ボックス 17">
            <a:extLst>
              <a:ext uri="{FF2B5EF4-FFF2-40B4-BE49-F238E27FC236}">
                <a16:creationId xmlns:a16="http://schemas.microsoft.com/office/drawing/2014/main" id="{281C005E-8089-01A4-9B74-8A8D94BC1789}"/>
              </a:ext>
            </a:extLst>
          </p:cNvPr>
          <p:cNvSpPr txBox="1"/>
          <p:nvPr/>
        </p:nvSpPr>
        <p:spPr>
          <a:xfrm>
            <a:off x="1900570" y="5111798"/>
            <a:ext cx="6625769" cy="754053"/>
          </a:xfrm>
          <a:prstGeom prst="rect">
            <a:avLst/>
          </a:prstGeom>
          <a:noFill/>
        </p:spPr>
        <p:txBody>
          <a:bodyPr wrap="square" rtlCol="0">
            <a:spAutoFit/>
          </a:bodyPr>
          <a:lstStyle/>
          <a:p>
            <a:pPr>
              <a:spcBef>
                <a:spcPts val="600"/>
              </a:spcBef>
            </a:pPr>
            <a:r>
              <a:rPr kumimoji="1" lang="en-US" altLang="ja-JP" sz="2400" u="sng" spc="100" dirty="0">
                <a:latin typeface="+mn-ea"/>
                <a:cs typeface="Meiryo UI" panose="020B0604030504040204" pitchFamily="50" charset="-128"/>
              </a:rPr>
              <a:t>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 ～</a:t>
            </a:r>
            <a:r>
              <a:rPr kumimoji="1" lang="en-US" altLang="ja-JP" sz="2400" u="sng" spc="100" dirty="0">
                <a:latin typeface="+mn-ea"/>
                <a:cs typeface="Meiryo UI" panose="020B0604030504040204" pitchFamily="50" charset="-128"/>
              </a:rPr>
              <a:t> 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p>
          <a:p>
            <a:pPr>
              <a:spcBef>
                <a:spcPts val="600"/>
              </a:spcBef>
            </a:pPr>
            <a:r>
              <a:rPr lang="ja-JP" altLang="en-US" sz="1400" spc="70" dirty="0">
                <a:latin typeface="+mn-ea"/>
                <a:cs typeface="Meiryo UI" panose="020B0604030504040204" pitchFamily="50" charset="-128"/>
              </a:rPr>
              <a:t>●月●日に、回答依頼のメールを送信予定です。</a:t>
            </a:r>
            <a:endParaRPr lang="en-US" altLang="ja-JP" sz="1400" spc="70" dirty="0">
              <a:latin typeface="+mn-ea"/>
              <a:cs typeface="Meiryo UI" panose="020B0604030504040204" pitchFamily="50" charset="-128"/>
            </a:endParaRPr>
          </a:p>
        </p:txBody>
      </p:sp>
    </p:spTree>
    <p:extLst>
      <p:ext uri="{BB962C8B-B14F-4D97-AF65-F5344CB8AC3E}">
        <p14:creationId xmlns:p14="http://schemas.microsoft.com/office/powerpoint/2010/main" val="245254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アンケートの回答～結果閲覧方法</a:t>
            </a:r>
            <a:endParaRPr lang="en-US" altLang="ja-JP" b="1" spc="160" dirty="0"/>
          </a:p>
        </p:txBody>
      </p:sp>
    </p:spTree>
    <p:extLst>
      <p:ext uri="{BB962C8B-B14F-4D97-AF65-F5344CB8AC3E}">
        <p14:creationId xmlns:p14="http://schemas.microsoft.com/office/powerpoint/2010/main" val="110815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11" name="テキスト ボックス 10">
            <a:extLst>
              <a:ext uri="{FF2B5EF4-FFF2-40B4-BE49-F238E27FC236}">
                <a16:creationId xmlns:a16="http://schemas.microsoft.com/office/drawing/2014/main" id="{468FD3A6-C42C-2870-D1F4-B71A52909E28}"/>
              </a:ext>
            </a:extLst>
          </p:cNvPr>
          <p:cNvSpPr txBox="1"/>
          <p:nvPr/>
        </p:nvSpPr>
        <p:spPr>
          <a:xfrm>
            <a:off x="386392" y="793690"/>
            <a:ext cx="9072401" cy="1277273"/>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br>
              <a:rPr kumimoji="1" lang="en-US" altLang="ja-JP" dirty="0"/>
            </a:br>
            <a:r>
              <a:rPr kumimoji="1" lang="ja-JP" altLang="en-US" dirty="0"/>
              <a:t>スマートフォン・パソコンいずれからでも回答できます。</a:t>
            </a:r>
            <a:endParaRPr kumimoji="1" lang="en-US" altLang="ja-JP" dirty="0"/>
          </a:p>
          <a:p>
            <a:pPr algn="ctr">
              <a:spcBef>
                <a:spcPts val="600"/>
              </a:spcBef>
            </a:pPr>
            <a:r>
              <a:rPr kumimoji="1" lang="ja-JP" altLang="en-US" dirty="0"/>
              <a:t>パスワードは通知されず、</a:t>
            </a:r>
            <a:br>
              <a:rPr kumimoji="1" lang="en-US" altLang="ja-JP" dirty="0"/>
            </a:br>
            <a:r>
              <a:rPr kumimoji="1" lang="ja-JP" altLang="en-US" dirty="0"/>
              <a:t>初回ログインの場合は</a:t>
            </a:r>
            <a:r>
              <a:rPr kumimoji="1" lang="en-US" altLang="ja-JP" dirty="0"/>
              <a:t>URL</a:t>
            </a:r>
            <a:r>
              <a:rPr kumimoji="1" lang="ja-JP" altLang="en-US" dirty="0"/>
              <a:t>をクリックするとパスワードを設定する画面に遷移します。</a:t>
            </a:r>
          </a:p>
        </p:txBody>
      </p:sp>
      <p:sp>
        <p:nvSpPr>
          <p:cNvPr id="12" name="正方形/長方形 11">
            <a:extLst>
              <a:ext uri="{FF2B5EF4-FFF2-40B4-BE49-F238E27FC236}">
                <a16:creationId xmlns:a16="http://schemas.microsoft.com/office/drawing/2014/main" id="{7031FFB7-328C-42FC-5081-51BFC726CB37}"/>
              </a:ext>
            </a:extLst>
          </p:cNvPr>
          <p:cNvSpPr/>
          <p:nvPr/>
        </p:nvSpPr>
        <p:spPr>
          <a:xfrm>
            <a:off x="1091469" y="2183616"/>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あなたのコンディションに関するアンケート回答のお願い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a:t>
            </a:r>
          </a:p>
          <a:p>
            <a:r>
              <a:rPr kumimoji="1" lang="ja-JP" altLang="en-US" sz="1000" dirty="0">
                <a:solidFill>
                  <a:schemeClr val="tx1"/>
                </a:solidFill>
              </a:rPr>
              <a:t>仕事に取り組むあなたのコンディションを確認するためのものです。</a:t>
            </a:r>
          </a:p>
          <a:p>
            <a:endParaRPr kumimoji="1" lang="ja-JP" altLang="en-US" sz="1000" dirty="0">
              <a:solidFill>
                <a:schemeClr val="tx1"/>
              </a:solidFill>
            </a:endParaRPr>
          </a:p>
          <a:p>
            <a:r>
              <a:rPr kumimoji="1" lang="ja-JP" altLang="en-US" sz="1000" dirty="0">
                <a:solidFill>
                  <a:schemeClr val="tx1"/>
                </a:solidFill>
              </a:rPr>
              <a:t>本アンケートの結果は集計されたうえで上長に共有し、</a:t>
            </a:r>
          </a:p>
          <a:p>
            <a:r>
              <a:rPr kumimoji="1" lang="ja-JP" altLang="en-US" sz="1000" dirty="0">
                <a:solidFill>
                  <a:schemeClr val="tx1"/>
                </a:solidFill>
              </a:rPr>
              <a:t>みなさんをよりよい状態にマネジメントできるよう活用いたします。</a:t>
            </a:r>
          </a:p>
          <a:p>
            <a:r>
              <a:rPr kumimoji="1" lang="ja-JP" altLang="en-US" sz="1000" dirty="0">
                <a:solidFill>
                  <a:schemeClr val="tx1"/>
                </a:solidFill>
              </a:rPr>
              <a:t>上記の目的のみに利用し、人事評価等には活用いたしません。</a:t>
            </a:r>
          </a:p>
          <a:p>
            <a:endParaRPr kumimoji="1" lang="ja-JP" altLang="en-US" sz="1000" dirty="0">
              <a:solidFill>
                <a:schemeClr val="tx1"/>
              </a:solidFill>
            </a:endParaRPr>
          </a:p>
          <a:p>
            <a:r>
              <a:rPr kumimoji="1" lang="ja-JP" altLang="en-US" sz="1000" dirty="0">
                <a:solidFill>
                  <a:schemeClr val="tx1"/>
                </a:solidFill>
              </a:rPr>
              <a:t>あなた自身やあなたの職場について、</a:t>
            </a:r>
          </a:p>
          <a:p>
            <a:r>
              <a:rPr kumimoji="1" lang="ja-JP" altLang="en-US" sz="1000" dirty="0">
                <a:solidFill>
                  <a:schemeClr val="tx1"/>
                </a:solidFill>
              </a:rPr>
              <a:t>率直に回答いただきますようお願いいたします。</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p:txBody>
      </p:sp>
      <p:sp>
        <p:nvSpPr>
          <p:cNvPr id="13" name="正方形/長方形 12">
            <a:extLst>
              <a:ext uri="{FF2B5EF4-FFF2-40B4-BE49-F238E27FC236}">
                <a16:creationId xmlns:a16="http://schemas.microsoft.com/office/drawing/2014/main" id="{204BA511-A891-2895-B5F6-DED5F1898622}"/>
              </a:ext>
            </a:extLst>
          </p:cNvPr>
          <p:cNvSpPr/>
          <p:nvPr/>
        </p:nvSpPr>
        <p:spPr>
          <a:xfrm>
            <a:off x="1091469" y="4845174"/>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7C3F38C-9873-F60B-447B-8AE16B2C7A7D}"/>
              </a:ext>
            </a:extLst>
          </p:cNvPr>
          <p:cNvSpPr/>
          <p:nvPr/>
        </p:nvSpPr>
        <p:spPr>
          <a:xfrm>
            <a:off x="6709986" y="6052903"/>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5" name="四角形: 角を丸くする 14">
            <a:hlinkClick r:id="rId4"/>
            <a:extLst>
              <a:ext uri="{FF2B5EF4-FFF2-40B4-BE49-F238E27FC236}">
                <a16:creationId xmlns:a16="http://schemas.microsoft.com/office/drawing/2014/main" id="{06DC5289-AD51-6FF0-332C-61039B3FDC53}"/>
              </a:ext>
            </a:extLst>
          </p:cNvPr>
          <p:cNvSpPr/>
          <p:nvPr/>
        </p:nvSpPr>
        <p:spPr>
          <a:xfrm>
            <a:off x="6709986" y="5240375"/>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318942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2" name="テキスト ボックス 1">
            <a:extLst>
              <a:ext uri="{FF2B5EF4-FFF2-40B4-BE49-F238E27FC236}">
                <a16:creationId xmlns:a16="http://schemas.microsoft.com/office/drawing/2014/main" id="{BC80A672-7C72-818A-2A54-7F5F21B3F0B6}"/>
              </a:ext>
            </a:extLst>
          </p:cNvPr>
          <p:cNvSpPr txBox="1"/>
          <p:nvPr/>
        </p:nvSpPr>
        <p:spPr>
          <a:xfrm>
            <a:off x="607955" y="778215"/>
            <a:ext cx="8943907" cy="1077218"/>
          </a:xfrm>
          <a:prstGeom prst="rect">
            <a:avLst/>
          </a:prstGeom>
          <a:noFill/>
        </p:spPr>
        <p:txBody>
          <a:bodyPr wrap="square" rtlCol="0">
            <a:spAutoFit/>
          </a:bodyPr>
          <a:lstStyle/>
          <a:p>
            <a:pPr algn="ctr">
              <a:spcBef>
                <a:spcPts val="600"/>
              </a:spcBef>
            </a:pPr>
            <a:r>
              <a:rPr kumimoji="1" lang="ja-JP" altLang="en-US" dirty="0"/>
              <a:t>画面の指示にしたがってご回答ください。下記の設問が表示されます。</a:t>
            </a:r>
            <a:endParaRPr kumimoji="1" lang="en-US" altLang="ja-JP" dirty="0"/>
          </a:p>
          <a:p>
            <a:pPr algn="ctr">
              <a:spcBef>
                <a:spcPts val="600"/>
              </a:spcBef>
            </a:pPr>
            <a:r>
              <a:rPr kumimoji="1" lang="ja-JP" altLang="en-US" dirty="0"/>
              <a:t>①基本情報（入社年・採用区分</a:t>
            </a:r>
            <a:r>
              <a:rPr kumimoji="1" lang="en-US" altLang="ja-JP" dirty="0"/>
              <a:t>(</a:t>
            </a:r>
            <a:r>
              <a:rPr kumimoji="1" lang="ja-JP" altLang="en-US" dirty="0"/>
              <a:t>新卒・中途など</a:t>
            </a:r>
            <a:r>
              <a:rPr kumimoji="1" lang="en-US" altLang="ja-JP" dirty="0"/>
              <a:t>)</a:t>
            </a:r>
            <a:r>
              <a:rPr kumimoji="1" lang="ja-JP" altLang="en-US" dirty="0"/>
              <a:t>）</a:t>
            </a:r>
            <a:endParaRPr kumimoji="1" lang="en-US" altLang="ja-JP" dirty="0"/>
          </a:p>
          <a:p>
            <a:pPr algn="ctr">
              <a:spcBef>
                <a:spcPts val="600"/>
              </a:spcBef>
            </a:pPr>
            <a:r>
              <a:rPr kumimoji="1" lang="ja-JP" altLang="en-US" dirty="0"/>
              <a:t>②あなたのコンディション・仕事の進め方のタイプに関する設問</a:t>
            </a:r>
            <a:endParaRPr kumimoji="1" lang="en-US" altLang="ja-JP" dirty="0"/>
          </a:p>
        </p:txBody>
      </p:sp>
      <p:pic>
        <p:nvPicPr>
          <p:cNvPr id="3" name="図 2">
            <a:extLst>
              <a:ext uri="{FF2B5EF4-FFF2-40B4-BE49-F238E27FC236}">
                <a16:creationId xmlns:a16="http://schemas.microsoft.com/office/drawing/2014/main" id="{009D9D3A-7544-3B27-8A71-ACB19D557431}"/>
              </a:ext>
            </a:extLst>
          </p:cNvPr>
          <p:cNvPicPr>
            <a:picLocks noChangeAspect="1"/>
          </p:cNvPicPr>
          <p:nvPr/>
        </p:nvPicPr>
        <p:blipFill rotWithShape="1">
          <a:blip r:embed="rId3"/>
          <a:srcRect t="18146" b="13055"/>
          <a:stretch/>
        </p:blipFill>
        <p:spPr>
          <a:xfrm>
            <a:off x="286498" y="1952611"/>
            <a:ext cx="9333005" cy="4078878"/>
          </a:xfrm>
          <a:prstGeom prst="rect">
            <a:avLst/>
          </a:prstGeom>
          <a:ln>
            <a:solidFill>
              <a:schemeClr val="tx1">
                <a:lumMod val="20000"/>
                <a:lumOff val="80000"/>
              </a:schemeClr>
            </a:solidFill>
          </a:ln>
        </p:spPr>
      </p:pic>
    </p:spTree>
    <p:extLst>
      <p:ext uri="{BB962C8B-B14F-4D97-AF65-F5344CB8AC3E}">
        <p14:creationId xmlns:p14="http://schemas.microsoft.com/office/powerpoint/2010/main" val="79675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sp>
        <p:nvSpPr>
          <p:cNvPr id="7" name="テキスト ボックス 6">
            <a:extLst>
              <a:ext uri="{FF2B5EF4-FFF2-40B4-BE49-F238E27FC236}">
                <a16:creationId xmlns:a16="http://schemas.microsoft.com/office/drawing/2014/main" id="{D231B95D-E1C0-48BD-D8FD-E6FA727298C0}"/>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をクリックしログインすると、レポートが開きます。</a:t>
            </a:r>
            <a:endParaRPr kumimoji="1" lang="en-US" altLang="ja-JP" dirty="0"/>
          </a:p>
        </p:txBody>
      </p:sp>
      <p:sp>
        <p:nvSpPr>
          <p:cNvPr id="8" name="正方形/長方形 7">
            <a:extLst>
              <a:ext uri="{FF2B5EF4-FFF2-40B4-BE49-F238E27FC236}">
                <a16:creationId xmlns:a16="http://schemas.microsoft.com/office/drawing/2014/main" id="{C19A6274-BDE6-57C7-E860-D26426FD183E}"/>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あなたのコンディションに関するアンケート結果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先日はコンディションに関するアンケート（インサイズ）への回答協力を頂き、ありがとうございました。</a:t>
            </a:r>
          </a:p>
          <a:p>
            <a:r>
              <a:rPr kumimoji="1" lang="ja-JP" altLang="en-US" sz="1000" dirty="0">
                <a:solidFill>
                  <a:schemeClr val="tx1"/>
                </a:solidFill>
              </a:rPr>
              <a:t>以下よりログインして、アンケート結果レポートを確認してください。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＜結果をみるにあたっての心構え＞</a:t>
            </a:r>
          </a:p>
          <a:p>
            <a:r>
              <a:rPr kumimoji="1" lang="ja-JP" altLang="en-US" sz="1000" dirty="0">
                <a:solidFill>
                  <a:schemeClr val="tx1"/>
                </a:solidFill>
              </a:rPr>
              <a:t>結果には、現在のあなたのコンディションと、あなたの特徴を踏まえて</a:t>
            </a:r>
          </a:p>
          <a:p>
            <a:r>
              <a:rPr kumimoji="1" lang="ja-JP" altLang="en-US" sz="1000" dirty="0">
                <a:solidFill>
                  <a:schemeClr val="tx1"/>
                </a:solidFill>
              </a:rPr>
              <a:t>アルゴリズムから導かれたアドバイスが書かれています。</a:t>
            </a:r>
          </a:p>
          <a:p>
            <a:r>
              <a:rPr kumimoji="1" lang="ja-JP" altLang="en-US" sz="1000" dirty="0">
                <a:solidFill>
                  <a:schemeClr val="tx1"/>
                </a:solidFill>
              </a:rPr>
              <a:t>自己理解を深め、よりよい状態で仕事をしていくために活用してください。</a:t>
            </a:r>
          </a:p>
        </p:txBody>
      </p:sp>
      <p:sp>
        <p:nvSpPr>
          <p:cNvPr id="9" name="正方形/長方形 8">
            <a:extLst>
              <a:ext uri="{FF2B5EF4-FFF2-40B4-BE49-F238E27FC236}">
                <a16:creationId xmlns:a16="http://schemas.microsoft.com/office/drawing/2014/main" id="{9AE1BA69-CEE7-E9A1-74AF-78BA0A60E680}"/>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0" name="正方形/長方形 9">
            <a:extLst>
              <a:ext uri="{FF2B5EF4-FFF2-40B4-BE49-F238E27FC236}">
                <a16:creationId xmlns:a16="http://schemas.microsoft.com/office/drawing/2014/main" id="{D3B9F010-6B18-813F-656E-DC31B860B55E}"/>
              </a:ext>
            </a:extLst>
          </p:cNvPr>
          <p:cNvSpPr/>
          <p:nvPr/>
        </p:nvSpPr>
        <p:spPr>
          <a:xfrm>
            <a:off x="1091469" y="3773544"/>
            <a:ext cx="2513504" cy="98923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hlinkClick r:id="rId4"/>
            <a:extLst>
              <a:ext uri="{FF2B5EF4-FFF2-40B4-BE49-F238E27FC236}">
                <a16:creationId xmlns:a16="http://schemas.microsoft.com/office/drawing/2014/main" id="{BD24A1AB-49CD-F1D8-1801-86E7DDBE89FC}"/>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369702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pic>
        <p:nvPicPr>
          <p:cNvPr id="35" name="図 34">
            <a:extLst>
              <a:ext uri="{FF2B5EF4-FFF2-40B4-BE49-F238E27FC236}">
                <a16:creationId xmlns:a16="http://schemas.microsoft.com/office/drawing/2014/main" id="{664CBC67-44CA-E3C9-9D31-CB0BC75455A0}"/>
              </a:ext>
            </a:extLst>
          </p:cNvPr>
          <p:cNvPicPr>
            <a:picLocks noChangeAspect="1"/>
          </p:cNvPicPr>
          <p:nvPr/>
        </p:nvPicPr>
        <p:blipFill>
          <a:blip r:embed="rId3"/>
          <a:stretch>
            <a:fillRect/>
          </a:stretch>
        </p:blipFill>
        <p:spPr>
          <a:xfrm>
            <a:off x="5389544" y="2675745"/>
            <a:ext cx="3567079" cy="3157000"/>
          </a:xfrm>
          <a:prstGeom prst="rect">
            <a:avLst/>
          </a:prstGeom>
          <a:ln>
            <a:solidFill>
              <a:sysClr val="windowText" lastClr="000000"/>
            </a:solidFill>
          </a:ln>
        </p:spPr>
      </p:pic>
      <p:cxnSp>
        <p:nvCxnSpPr>
          <p:cNvPr id="36" name="Straight Connector 16">
            <a:extLst>
              <a:ext uri="{FF2B5EF4-FFF2-40B4-BE49-F238E27FC236}">
                <a16:creationId xmlns:a16="http://schemas.microsoft.com/office/drawing/2014/main" id="{2B39A37A-747F-26B5-F425-D489F0DD3798}"/>
              </a:ext>
            </a:extLst>
          </p:cNvPr>
          <p:cNvCxnSpPr/>
          <p:nvPr/>
        </p:nvCxnSpPr>
        <p:spPr bwMode="gray">
          <a:xfrm>
            <a:off x="251619" y="1402629"/>
            <a:ext cx="4244105" cy="0"/>
          </a:xfrm>
          <a:prstGeom prst="line">
            <a:avLst/>
          </a:prstGeom>
          <a:noFill/>
          <a:ln w="12700" cap="flat" cmpd="sng" algn="ctr">
            <a:solidFill>
              <a:schemeClr val="accent6"/>
            </a:solidFill>
            <a:prstDash val="solid"/>
            <a:miter lim="800000"/>
          </a:ln>
          <a:effectLst/>
        </p:spPr>
      </p:cxnSp>
      <p:sp>
        <p:nvSpPr>
          <p:cNvPr id="37" name="Text Placeholder 7">
            <a:extLst>
              <a:ext uri="{FF2B5EF4-FFF2-40B4-BE49-F238E27FC236}">
                <a16:creationId xmlns:a16="http://schemas.microsoft.com/office/drawing/2014/main" id="{2191CAEC-1ED0-1648-59F6-3E0CFA064099}"/>
              </a:ext>
            </a:extLst>
          </p:cNvPr>
          <p:cNvSpPr txBox="1">
            <a:spLocks/>
          </p:cNvSpPr>
          <p:nvPr/>
        </p:nvSpPr>
        <p:spPr bwMode="gray">
          <a:xfrm>
            <a:off x="913171" y="757232"/>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a:spcBef>
                <a:spcPts val="663"/>
              </a:spcBef>
            </a:pPr>
            <a:r>
              <a:rPr lang="ja-JP" altLang="en-US" sz="2000" b="1" dirty="0">
                <a:solidFill>
                  <a:schemeClr val="accent6"/>
                </a:solidFill>
                <a:latin typeface="+mn-ea"/>
                <a:ea typeface="+mn-ea"/>
                <a:cs typeface="Meiryo UI" panose="020B0604030504040204" pitchFamily="50" charset="-128"/>
              </a:rPr>
              <a:t>パーソナルレポート</a:t>
            </a:r>
            <a:endParaRPr lang="en-US" altLang="ja-JP" sz="2000" b="1" dirty="0">
              <a:solidFill>
                <a:schemeClr val="accent6"/>
              </a:solidFill>
              <a:latin typeface="+mn-ea"/>
              <a:ea typeface="+mn-ea"/>
              <a:cs typeface="Meiryo UI" panose="020B0604030504040204" pitchFamily="50" charset="-128"/>
            </a:endParaRPr>
          </a:p>
        </p:txBody>
      </p:sp>
      <p:sp>
        <p:nvSpPr>
          <p:cNvPr id="38" name="Text Placeholder 5">
            <a:extLst>
              <a:ext uri="{FF2B5EF4-FFF2-40B4-BE49-F238E27FC236}">
                <a16:creationId xmlns:a16="http://schemas.microsoft.com/office/drawing/2014/main" id="{5AD83064-8CF3-F86A-ACAE-D4DD8963FF2E}"/>
              </a:ext>
            </a:extLst>
          </p:cNvPr>
          <p:cNvSpPr txBox="1">
            <a:spLocks/>
          </p:cNvSpPr>
          <p:nvPr/>
        </p:nvSpPr>
        <p:spPr bwMode="gray">
          <a:xfrm>
            <a:off x="172920" y="1425974"/>
            <a:ext cx="4401501" cy="8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皆様のコンディションについての解説と、</a:t>
            </a:r>
            <a:br>
              <a:rPr lang="en-US" altLang="ja-JP" sz="1600" dirty="0">
                <a:solidFill>
                  <a:prstClr val="black"/>
                </a:solidFill>
                <a:latin typeface="+mn-ea"/>
                <a:ea typeface="+mn-ea"/>
                <a:cs typeface="Meiryo UI" panose="020B0604030504040204" pitchFamily="50" charset="-128"/>
              </a:rPr>
            </a:br>
            <a:r>
              <a:rPr lang="ja-JP" altLang="en-US" sz="1600" dirty="0">
                <a:solidFill>
                  <a:prstClr val="black"/>
                </a:solidFill>
                <a:latin typeface="+mn-ea"/>
                <a:ea typeface="+mn-ea"/>
                <a:cs typeface="Meiryo UI" panose="020B0604030504040204" pitchFamily="50" charset="-128"/>
              </a:rPr>
              <a:t>ワンポイントアドバイスが書かれた</a:t>
            </a:r>
            <a:br>
              <a:rPr lang="en-US" altLang="ja-JP" sz="1600" dirty="0">
                <a:solidFill>
                  <a:prstClr val="black"/>
                </a:solidFill>
                <a:latin typeface="+mn-ea"/>
                <a:ea typeface="+mn-ea"/>
                <a:cs typeface="Meiryo UI" panose="020B0604030504040204" pitchFamily="50" charset="-128"/>
              </a:rPr>
            </a:br>
            <a:r>
              <a:rPr lang="ja-JP" altLang="en-US" sz="1600" dirty="0">
                <a:solidFill>
                  <a:prstClr val="black"/>
                </a:solidFill>
                <a:latin typeface="+mn-ea"/>
                <a:ea typeface="+mn-ea"/>
                <a:cs typeface="Meiryo UI" panose="020B0604030504040204" pitchFamily="50" charset="-128"/>
              </a:rPr>
              <a:t>レポート</a:t>
            </a:r>
            <a:br>
              <a:rPr lang="en-US" altLang="ja-JP" sz="1600" dirty="0">
                <a:solidFill>
                  <a:prstClr val="black"/>
                </a:solidFill>
                <a:latin typeface="+mn-ea"/>
                <a:ea typeface="+mn-ea"/>
                <a:cs typeface="Meiryo UI" panose="020B0604030504040204" pitchFamily="50" charset="-128"/>
              </a:rPr>
            </a:br>
            <a:endParaRPr lang="ja-JP" altLang="en-US" sz="1600" dirty="0">
              <a:solidFill>
                <a:prstClr val="black"/>
              </a:solidFill>
              <a:latin typeface="+mn-ea"/>
              <a:ea typeface="+mn-ea"/>
              <a:cs typeface="Meiryo UI" panose="020B0604030504040204" pitchFamily="50" charset="-128"/>
            </a:endParaRPr>
          </a:p>
        </p:txBody>
      </p:sp>
      <p:sp>
        <p:nvSpPr>
          <p:cNvPr id="39" name="Text Placeholder 7">
            <a:extLst>
              <a:ext uri="{FF2B5EF4-FFF2-40B4-BE49-F238E27FC236}">
                <a16:creationId xmlns:a16="http://schemas.microsoft.com/office/drawing/2014/main" id="{E45FFB5D-C7CA-BCA7-D652-3F72FA4D73B6}"/>
              </a:ext>
            </a:extLst>
          </p:cNvPr>
          <p:cNvSpPr txBox="1">
            <a:spLocks/>
          </p:cNvSpPr>
          <p:nvPr/>
        </p:nvSpPr>
        <p:spPr bwMode="gray">
          <a:xfrm>
            <a:off x="5710024" y="757849"/>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a:spcBef>
                <a:spcPts val="663"/>
              </a:spcBef>
            </a:pPr>
            <a:r>
              <a:rPr lang="en-US" altLang="ja-JP" sz="2000" b="1" dirty="0">
                <a:solidFill>
                  <a:schemeClr val="accent6"/>
                </a:solidFill>
                <a:latin typeface="+mn-ea"/>
                <a:ea typeface="+mn-ea"/>
                <a:cs typeface="Meiryo UI" panose="020B0604030504040204" pitchFamily="50" charset="-128"/>
              </a:rPr>
              <a:t>1on1</a:t>
            </a:r>
            <a:r>
              <a:rPr lang="ja-JP" altLang="en-US" sz="2000" b="1" dirty="0">
                <a:solidFill>
                  <a:schemeClr val="accent6"/>
                </a:solidFill>
                <a:latin typeface="+mn-ea"/>
                <a:ea typeface="+mn-ea"/>
                <a:cs typeface="Meiryo UI" panose="020B0604030504040204" pitchFamily="50" charset="-128"/>
              </a:rPr>
              <a:t>テーマシート</a:t>
            </a:r>
            <a:endParaRPr lang="en-US" altLang="ja-JP" sz="2000" b="1" dirty="0">
              <a:solidFill>
                <a:schemeClr val="accent6"/>
              </a:solidFill>
              <a:latin typeface="+mn-ea"/>
              <a:ea typeface="+mn-ea"/>
              <a:cs typeface="Meiryo UI" panose="020B0604030504040204" pitchFamily="50" charset="-128"/>
            </a:endParaRPr>
          </a:p>
        </p:txBody>
      </p:sp>
      <p:cxnSp>
        <p:nvCxnSpPr>
          <p:cNvPr id="40" name="Straight Connector 16">
            <a:extLst>
              <a:ext uri="{FF2B5EF4-FFF2-40B4-BE49-F238E27FC236}">
                <a16:creationId xmlns:a16="http://schemas.microsoft.com/office/drawing/2014/main" id="{5DD3731D-5E5E-4C1F-79EA-601F7C7BCDA3}"/>
              </a:ext>
            </a:extLst>
          </p:cNvPr>
          <p:cNvCxnSpPr/>
          <p:nvPr/>
        </p:nvCxnSpPr>
        <p:spPr bwMode="gray">
          <a:xfrm>
            <a:off x="5048472" y="1402629"/>
            <a:ext cx="4244105" cy="0"/>
          </a:xfrm>
          <a:prstGeom prst="line">
            <a:avLst/>
          </a:prstGeom>
          <a:noFill/>
          <a:ln w="12700" cap="flat" cmpd="sng" algn="ctr">
            <a:solidFill>
              <a:schemeClr val="accent6"/>
            </a:solidFill>
            <a:prstDash val="solid"/>
            <a:miter lim="800000"/>
          </a:ln>
          <a:effectLst/>
        </p:spPr>
      </p:cxnSp>
      <p:sp>
        <p:nvSpPr>
          <p:cNvPr id="41" name="Text Placeholder 5">
            <a:extLst>
              <a:ext uri="{FF2B5EF4-FFF2-40B4-BE49-F238E27FC236}">
                <a16:creationId xmlns:a16="http://schemas.microsoft.com/office/drawing/2014/main" id="{062FD954-0A1B-5190-B61D-AE79CF830A53}"/>
              </a:ext>
            </a:extLst>
          </p:cNvPr>
          <p:cNvSpPr txBox="1">
            <a:spLocks/>
          </p:cNvSpPr>
          <p:nvPr/>
        </p:nvSpPr>
        <p:spPr bwMode="gray">
          <a:xfrm>
            <a:off x="5207984" y="1437097"/>
            <a:ext cx="4016039" cy="99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defPPr>
              <a:defRPr lang="en-US"/>
            </a:defPPr>
            <a:lvl1pPr>
              <a:spcBef>
                <a:spcPct val="20000"/>
              </a:spcBef>
              <a:buChar char="•"/>
              <a:defRPr kumimoji="1" sz="3700">
                <a:latin typeface="ＭＳ Ｐゴシック" panose="020B0600070205080204" pitchFamily="50" charset="-128"/>
                <a:ea typeface="ＭＳ Ｐゴシック" panose="020B0600070205080204" pitchFamily="50" charset="-128"/>
              </a:defRPr>
            </a:lvl1pPr>
            <a:lvl2pPr marL="0" lvl="1" indent="0" algn="ctr">
              <a:spcBef>
                <a:spcPts val="661"/>
              </a:spcBef>
              <a:buFontTx/>
              <a:buNone/>
              <a:defRPr kumimoji="1" sz="1600">
                <a:solidFill>
                  <a:prstClr val="black"/>
                </a:solidFill>
                <a:latin typeface="+mn-ea"/>
                <a:cs typeface="Meiryo UI" panose="020B0604030504040204" pitchFamily="50" charset="-128"/>
              </a:defRPr>
            </a:lvl2pPr>
            <a:lvl3pPr marL="358775" indent="-179388">
              <a:spcBef>
                <a:spcPct val="20000"/>
              </a:spcBef>
              <a:buChar char="•"/>
              <a:defRPr kumimoji="1" sz="2400">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9pPr>
          </a:lstStyle>
          <a:p>
            <a:pPr lvl="1"/>
            <a:r>
              <a:rPr lang="ja-JP" altLang="en-US" dirty="0"/>
              <a:t>上司と一緒に眺めて、</a:t>
            </a:r>
            <a:br>
              <a:rPr lang="en-US" altLang="ja-JP" dirty="0"/>
            </a:br>
            <a:r>
              <a:rPr lang="en-US" altLang="ja-JP" dirty="0"/>
              <a:t>1on1</a:t>
            </a:r>
            <a:r>
              <a:rPr lang="ja-JP" altLang="en-US" dirty="0"/>
              <a:t>で有効な会話をするためのレポート</a:t>
            </a:r>
            <a:br>
              <a:rPr lang="en-US" altLang="ja-JP" dirty="0"/>
            </a:br>
            <a:endParaRPr lang="ja-JP" altLang="en-US" dirty="0"/>
          </a:p>
        </p:txBody>
      </p:sp>
      <p:pic>
        <p:nvPicPr>
          <p:cNvPr id="42" name="図 41">
            <a:extLst>
              <a:ext uri="{FF2B5EF4-FFF2-40B4-BE49-F238E27FC236}">
                <a16:creationId xmlns:a16="http://schemas.microsoft.com/office/drawing/2014/main" id="{600DF92B-DC36-0228-CA0B-106E7100A0C4}"/>
              </a:ext>
            </a:extLst>
          </p:cNvPr>
          <p:cNvPicPr>
            <a:picLocks noChangeAspect="1"/>
          </p:cNvPicPr>
          <p:nvPr/>
        </p:nvPicPr>
        <p:blipFill>
          <a:blip r:embed="rId4"/>
          <a:stretch>
            <a:fillRect/>
          </a:stretch>
        </p:blipFill>
        <p:spPr>
          <a:xfrm>
            <a:off x="655213" y="2675744"/>
            <a:ext cx="3436916" cy="3265070"/>
          </a:xfrm>
          <a:prstGeom prst="rect">
            <a:avLst/>
          </a:prstGeom>
          <a:ln>
            <a:solidFill>
              <a:sysClr val="windowText" lastClr="000000"/>
            </a:solidFill>
          </a:ln>
        </p:spPr>
      </p:pic>
      <p:grpSp>
        <p:nvGrpSpPr>
          <p:cNvPr id="47" name="Group 68">
            <a:extLst>
              <a:ext uri="{FF2B5EF4-FFF2-40B4-BE49-F238E27FC236}">
                <a16:creationId xmlns:a16="http://schemas.microsoft.com/office/drawing/2014/main" id="{7F5E2E18-DB5C-4084-7166-3A4FF4256ADA}"/>
              </a:ext>
            </a:extLst>
          </p:cNvPr>
          <p:cNvGrpSpPr>
            <a:grpSpLocks/>
          </p:cNvGrpSpPr>
          <p:nvPr/>
        </p:nvGrpSpPr>
        <p:grpSpPr bwMode="auto">
          <a:xfrm>
            <a:off x="5339561" y="5701559"/>
            <a:ext cx="3661925" cy="251857"/>
            <a:chOff x="1306" y="3095"/>
            <a:chExt cx="2268" cy="283"/>
          </a:xfrm>
        </p:grpSpPr>
        <p:sp>
          <p:nvSpPr>
            <p:cNvPr id="48" name="Freeform 69">
              <a:extLst>
                <a:ext uri="{FF2B5EF4-FFF2-40B4-BE49-F238E27FC236}">
                  <a16:creationId xmlns:a16="http://schemas.microsoft.com/office/drawing/2014/main" id="{4E03C54B-981D-7425-5658-69299706A685}"/>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49" name="Freeform 70">
              <a:extLst>
                <a:ext uri="{FF2B5EF4-FFF2-40B4-BE49-F238E27FC236}">
                  <a16:creationId xmlns:a16="http://schemas.microsoft.com/office/drawing/2014/main" id="{8AB2A31A-7F55-8FCB-CB04-7F600266179B}"/>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50" name="Freeform 71">
              <a:extLst>
                <a:ext uri="{FF2B5EF4-FFF2-40B4-BE49-F238E27FC236}">
                  <a16:creationId xmlns:a16="http://schemas.microsoft.com/office/drawing/2014/main" id="{37897EA8-0E4A-3371-3125-85FFD2F2F07E}"/>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51" name="Group 68">
            <a:extLst>
              <a:ext uri="{FF2B5EF4-FFF2-40B4-BE49-F238E27FC236}">
                <a16:creationId xmlns:a16="http://schemas.microsoft.com/office/drawing/2014/main" id="{FDD28A4D-8225-4826-8504-46696DA32E82}"/>
              </a:ext>
            </a:extLst>
          </p:cNvPr>
          <p:cNvGrpSpPr>
            <a:grpSpLocks/>
          </p:cNvGrpSpPr>
          <p:nvPr/>
        </p:nvGrpSpPr>
        <p:grpSpPr bwMode="auto">
          <a:xfrm>
            <a:off x="542707" y="5793655"/>
            <a:ext cx="3661925" cy="251857"/>
            <a:chOff x="1306" y="3095"/>
            <a:chExt cx="2268" cy="283"/>
          </a:xfrm>
        </p:grpSpPr>
        <p:sp>
          <p:nvSpPr>
            <p:cNvPr id="52" name="Freeform 69">
              <a:extLst>
                <a:ext uri="{FF2B5EF4-FFF2-40B4-BE49-F238E27FC236}">
                  <a16:creationId xmlns:a16="http://schemas.microsoft.com/office/drawing/2014/main" id="{8DA9EF27-DCC7-D1C5-1424-FBACEAA11E3D}"/>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53" name="Freeform 70">
              <a:extLst>
                <a:ext uri="{FF2B5EF4-FFF2-40B4-BE49-F238E27FC236}">
                  <a16:creationId xmlns:a16="http://schemas.microsoft.com/office/drawing/2014/main" id="{EAF2AD45-6481-562B-7109-B1E93417AAA5}"/>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54" name="Freeform 71">
              <a:extLst>
                <a:ext uri="{FF2B5EF4-FFF2-40B4-BE49-F238E27FC236}">
                  <a16:creationId xmlns:a16="http://schemas.microsoft.com/office/drawing/2014/main" id="{E4323020-1740-FC99-E3E3-1B706972CB0A}"/>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Tree>
    <p:extLst>
      <p:ext uri="{BB962C8B-B14F-4D97-AF65-F5344CB8AC3E}">
        <p14:creationId xmlns:p14="http://schemas.microsoft.com/office/powerpoint/2010/main" val="160685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より良い組織作りのため、</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皆様を少しでもご支援したいと考えています。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よろしくお願いいたします。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804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buClr>
              <a:buFont typeface="+mj-lt"/>
              <a:buAutoNum type="arabicPeriod"/>
            </a:pPr>
            <a:r>
              <a:rPr lang="ja-JP" altLang="en-US" b="1" spc="160" dirty="0"/>
              <a:t>インサイズ導入の背景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アンケートの回答～結果閲覧方法</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200329"/>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例）エンゲージメント調査の結果が◯◯。現状は把握できたが、調査結果だけでは何にどう取り組むべきなのか検討することは難しい。</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例）皆さんが自律的に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例）皆さん・上司双方にとって有意義な時間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例）直属マネジャーに閉じない、職場ぐるみのフォロー体制の構築</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例）組織改善・エンゲージメント向上のための「打ち手」を検討するための支援</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効果的な対話をサポートする</a:t>
            </a:r>
            <a:r>
              <a:rPr kumimoji="1" lang="en-US" altLang="ja-JP" sz="2000" b="1" dirty="0"/>
              <a:t>1on1</a:t>
            </a:r>
            <a:r>
              <a:rPr kumimoji="1" lang="ja-JP" altLang="en-US" sz="2000" b="1" dirty="0"/>
              <a:t>支援ツール</a:t>
            </a:r>
            <a:br>
              <a:rPr kumimoji="1" lang="en-US" altLang="ja-JP" sz="2000" b="1" dirty="0"/>
            </a:br>
            <a:r>
              <a:rPr kumimoji="1" lang="ja-JP" altLang="en-US" sz="2000" b="1" dirty="0"/>
              <a:t>「インサイズ」を導入します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69076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a:extLst>
                <a:ext uri="{28A0092B-C50C-407E-A947-70E740481C1C}">
                  <a14:useLocalDpi xmlns:a14="http://schemas.microsoft.com/office/drawing/2010/main" val="0"/>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a:extLst>
              <a:ext uri="{28A0092B-C50C-407E-A947-70E740481C1C}">
                <a14:useLocalDpi xmlns:a14="http://schemas.microsoft.com/office/drawing/2010/main" val="0"/>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インサイズとは？</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アンケートの回答～結果閲覧方法</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87419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心の状態を知るためのアンケートです</a:t>
            </a:r>
          </a:p>
        </p:txBody>
      </p:sp>
      <p:grpSp>
        <p:nvGrpSpPr>
          <p:cNvPr id="2" name="グループ化 1">
            <a:extLst>
              <a:ext uri="{FF2B5EF4-FFF2-40B4-BE49-F238E27FC236}">
                <a16:creationId xmlns:a16="http://schemas.microsoft.com/office/drawing/2014/main" id="{08E30529-752C-E96D-221A-B4B59A3ABC89}"/>
              </a:ext>
            </a:extLst>
          </p:cNvPr>
          <p:cNvGrpSpPr/>
          <p:nvPr/>
        </p:nvGrpSpPr>
        <p:grpSpPr>
          <a:xfrm>
            <a:off x="2486124" y="2109475"/>
            <a:ext cx="6078264" cy="3930992"/>
            <a:chOff x="3295269" y="1987142"/>
            <a:chExt cx="6078264" cy="3930992"/>
          </a:xfrm>
        </p:grpSpPr>
        <p:pic>
          <p:nvPicPr>
            <p:cNvPr id="3" name="コンテンツ プレースホルダー 4">
              <a:extLst>
                <a:ext uri="{FF2B5EF4-FFF2-40B4-BE49-F238E27FC236}">
                  <a16:creationId xmlns:a16="http://schemas.microsoft.com/office/drawing/2014/main" id="{3A7FCA91-9AF4-DD44-69DE-7D7B8D46D808}"/>
                </a:ext>
              </a:extLst>
            </p:cNvPr>
            <p:cNvPicPr>
              <a:picLocks noChangeAspect="1"/>
            </p:cNvPicPr>
            <p:nvPr/>
          </p:nvPicPr>
          <p:blipFill>
            <a:blip r:embed="rId3"/>
            <a:stretch>
              <a:fillRect/>
            </a:stretch>
          </p:blipFill>
          <p:spPr>
            <a:xfrm>
              <a:off x="3295269" y="1987142"/>
              <a:ext cx="3315464" cy="3087373"/>
            </a:xfrm>
            <a:prstGeom prst="rect">
              <a:avLst/>
            </a:prstGeom>
          </p:spPr>
        </p:pic>
        <p:pic>
          <p:nvPicPr>
            <p:cNvPr id="5" name="図 4">
              <a:extLst>
                <a:ext uri="{FF2B5EF4-FFF2-40B4-BE49-F238E27FC236}">
                  <a16:creationId xmlns:a16="http://schemas.microsoft.com/office/drawing/2014/main" id="{75C4272E-F0D1-BE8B-FC3A-F0555DB21E73}"/>
                </a:ext>
              </a:extLst>
            </p:cNvPr>
            <p:cNvPicPr>
              <a:picLocks noChangeAspect="1"/>
            </p:cNvPicPr>
            <p:nvPr/>
          </p:nvPicPr>
          <p:blipFill>
            <a:blip r:embed="rId4"/>
            <a:stretch>
              <a:fillRect/>
            </a:stretch>
          </p:blipFill>
          <p:spPr>
            <a:xfrm>
              <a:off x="5229348" y="4888510"/>
              <a:ext cx="1025242" cy="1029624"/>
            </a:xfrm>
            <a:prstGeom prst="rect">
              <a:avLst/>
            </a:prstGeom>
          </p:spPr>
        </p:pic>
        <p:sp>
          <p:nvSpPr>
            <p:cNvPr id="6" name="角丸四角形吹き出し 8">
              <a:extLst>
                <a:ext uri="{FF2B5EF4-FFF2-40B4-BE49-F238E27FC236}">
                  <a16:creationId xmlns:a16="http://schemas.microsoft.com/office/drawing/2014/main" id="{D2C2FF6D-A809-CF96-8072-37A5B7120432}"/>
                </a:ext>
              </a:extLst>
            </p:cNvPr>
            <p:cNvSpPr/>
            <p:nvPr/>
          </p:nvSpPr>
          <p:spPr>
            <a:xfrm>
              <a:off x="6610733" y="3186546"/>
              <a:ext cx="2762800" cy="1887969"/>
            </a:xfrm>
            <a:prstGeom prst="wedgeRoundRectCallout">
              <a:avLst>
                <a:gd name="adj1" fmla="val -62019"/>
                <a:gd name="adj2" fmla="val 65507"/>
                <a:gd name="adj3" fmla="val 16667"/>
              </a:avLst>
            </a:prstGeom>
            <a:solidFill>
              <a:schemeClr val="accent5">
                <a:lumMod val="20000"/>
                <a:lumOff val="80000"/>
              </a:schemeClr>
            </a:solidFill>
            <a:ln w="28575">
              <a:solidFill>
                <a:schemeClr val="accent5">
                  <a:lumMod val="20000"/>
                  <a:lumOff val="80000"/>
                </a:schemeClr>
              </a:solidFill>
            </a:ln>
            <a:effectLst/>
          </p:spPr>
          <p:txBody>
            <a:bodyPr wrap="none" anchor="ctr" anchorCtr="0">
              <a:noAutofit/>
            </a:bodyPr>
            <a:lstStyle/>
            <a:p>
              <a:pPr algn="ctr"/>
              <a:r>
                <a:rPr lang="ja-JP" altLang="en-US" sz="2400" b="1" dirty="0">
                  <a:solidFill>
                    <a:schemeClr val="accent5"/>
                  </a:solidFill>
                  <a:latin typeface="+mn-ea"/>
                  <a:cs typeface="Meiryo UI" panose="020B0604030504040204" pitchFamily="50" charset="-128"/>
                </a:rPr>
                <a:t>あなたが</a:t>
              </a:r>
              <a:endParaRPr lang="en-US" altLang="ja-JP" sz="2400" b="1" dirty="0">
                <a:solidFill>
                  <a:schemeClr val="accent5"/>
                </a:solidFill>
                <a:latin typeface="+mn-ea"/>
                <a:cs typeface="Meiryo UI" panose="020B0604030504040204" pitchFamily="50" charset="-128"/>
              </a:endParaRPr>
            </a:p>
            <a:p>
              <a:pPr algn="ctr"/>
              <a:r>
                <a:rPr lang="ja-JP" altLang="en-US" sz="2400" b="1" dirty="0">
                  <a:solidFill>
                    <a:schemeClr val="accent5"/>
                  </a:solidFill>
                  <a:latin typeface="+mn-ea"/>
                  <a:cs typeface="Meiryo UI" panose="020B0604030504040204" pitchFamily="50" charset="-128"/>
                </a:rPr>
                <a:t>捉えている現実</a:t>
              </a:r>
              <a:endParaRPr lang="en-US" altLang="ja-JP" sz="2400" b="1" dirty="0">
                <a:solidFill>
                  <a:schemeClr val="accent5"/>
                </a:solidFill>
                <a:latin typeface="+mn-ea"/>
                <a:cs typeface="Meiryo UI" panose="020B0604030504040204" pitchFamily="50" charset="-128"/>
              </a:endParaRPr>
            </a:p>
          </p:txBody>
        </p:sp>
        <p:sp>
          <p:nvSpPr>
            <p:cNvPr id="7" name="円/楕円 9">
              <a:extLst>
                <a:ext uri="{FF2B5EF4-FFF2-40B4-BE49-F238E27FC236}">
                  <a16:creationId xmlns:a16="http://schemas.microsoft.com/office/drawing/2014/main" id="{21FF025A-ADD0-EE9F-823E-DC8BA35F98FA}"/>
                </a:ext>
              </a:extLst>
            </p:cNvPr>
            <p:cNvSpPr/>
            <p:nvPr/>
          </p:nvSpPr>
          <p:spPr>
            <a:xfrm rot="18842706">
              <a:off x="5352918" y="5040386"/>
              <a:ext cx="740866" cy="657964"/>
            </a:xfrm>
            <a:prstGeom prst="ellipse">
              <a:avLst/>
            </a:prstGeom>
            <a:solidFill>
              <a:srgbClr val="FF0000">
                <a:alpha val="30196"/>
              </a:srgbClr>
            </a:solidFill>
            <a:ln>
              <a:noFill/>
            </a:ln>
          </p:spPr>
          <p:txBody>
            <a:bodyPr rot="0" spcFirstLastPara="0" vertOverflow="overflow" horzOverflow="overflow" vert="horz" wrap="none" lIns="78203" tIns="39101" rIns="78203" bIns="39101" numCol="1" spcCol="0" rtlCol="0" fromWordArt="0" anchor="ctr" anchorCtr="0" forceAA="0" compatLnSpc="1">
              <a:prstTxWarp prst="textNoShape">
                <a:avLst/>
              </a:prstTxWarp>
              <a:noAutofit/>
            </a:bodyPr>
            <a:lstStyle/>
            <a:p>
              <a:pPr algn="ctr">
                <a:spcBef>
                  <a:spcPts val="513"/>
                </a:spcBef>
              </a:pPr>
              <a:endParaRPr lang="ja-JP" altLang="en-US" sz="855"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テキスト ボックス 7">
            <a:extLst>
              <a:ext uri="{FF2B5EF4-FFF2-40B4-BE49-F238E27FC236}">
                <a16:creationId xmlns:a16="http://schemas.microsoft.com/office/drawing/2014/main" id="{498FF093-952A-BFE6-28DC-90D6C10F48D7}"/>
              </a:ext>
            </a:extLst>
          </p:cNvPr>
          <p:cNvSpPr txBox="1"/>
          <p:nvPr/>
        </p:nvSpPr>
        <p:spPr>
          <a:xfrm>
            <a:off x="409660" y="935944"/>
            <a:ext cx="9086680" cy="430887"/>
          </a:xfrm>
          <a:prstGeom prst="rect">
            <a:avLst/>
          </a:prstGeom>
          <a:noFill/>
        </p:spPr>
        <p:txBody>
          <a:bodyPr wrap="square" rtlCol="0">
            <a:spAutoFit/>
          </a:bodyPr>
          <a:lstStyle/>
          <a:p>
            <a:pPr algn="ctr"/>
            <a:r>
              <a:rPr kumimoji="1" lang="ja-JP" altLang="en-US" sz="2200" spc="110" dirty="0"/>
              <a:t>「自分の状態を知ること」は、セルフマネジメントの第一歩です。</a:t>
            </a:r>
          </a:p>
        </p:txBody>
      </p:sp>
    </p:spTree>
    <p:extLst>
      <p:ext uri="{BB962C8B-B14F-4D97-AF65-F5344CB8AC3E}">
        <p14:creationId xmlns:p14="http://schemas.microsoft.com/office/powerpoint/2010/main" val="352296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dirty="0"/>
              <a:t>5</a:t>
            </a:r>
            <a:r>
              <a:rPr lang="ja-JP" altLang="en-US" dirty="0"/>
              <a:t>段階のワークメンタリティで表現されます</a:t>
            </a:r>
          </a:p>
        </p:txBody>
      </p:sp>
      <p:cxnSp>
        <p:nvCxnSpPr>
          <p:cNvPr id="16" name="直線矢印コネクタ 15">
            <a:extLst>
              <a:ext uri="{FF2B5EF4-FFF2-40B4-BE49-F238E27FC236}">
                <a16:creationId xmlns:a16="http://schemas.microsoft.com/office/drawing/2014/main" id="{10338F9E-DCA3-4318-9383-2283BD2A3595}"/>
              </a:ext>
            </a:extLst>
          </p:cNvPr>
          <p:cNvCxnSpPr/>
          <p:nvPr/>
        </p:nvCxnSpPr>
        <p:spPr bwMode="auto">
          <a:xfrm flipH="1" flipV="1">
            <a:off x="755417" y="1324058"/>
            <a:ext cx="12461" cy="4710160"/>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17" name="正方形/長方形 16">
            <a:extLst>
              <a:ext uri="{FF2B5EF4-FFF2-40B4-BE49-F238E27FC236}">
                <a16:creationId xmlns:a16="http://schemas.microsoft.com/office/drawing/2014/main" id="{545091C6-21AA-4D16-BFCA-C9CDFFB859BF}"/>
              </a:ext>
            </a:extLst>
          </p:cNvPr>
          <p:cNvSpPr/>
          <p:nvPr/>
        </p:nvSpPr>
        <p:spPr>
          <a:xfrm>
            <a:off x="323066" y="6064800"/>
            <a:ext cx="954107" cy="276551"/>
          </a:xfrm>
          <a:prstGeom prst="rect">
            <a:avLst/>
          </a:prstGeom>
        </p:spPr>
        <p:txBody>
          <a:bodyPr wrap="none">
            <a:spAutoFit/>
          </a:bodyPr>
          <a:lstStyle/>
          <a:p>
            <a:pPr algn="ct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sp>
        <p:nvSpPr>
          <p:cNvPr id="18" name="正方形/長方形 17">
            <a:extLst>
              <a:ext uri="{FF2B5EF4-FFF2-40B4-BE49-F238E27FC236}">
                <a16:creationId xmlns:a16="http://schemas.microsoft.com/office/drawing/2014/main" id="{6F17D891-F477-4B1A-A2EF-5BEAC1261C30}"/>
              </a:ext>
            </a:extLst>
          </p:cNvPr>
          <p:cNvSpPr/>
          <p:nvPr/>
        </p:nvSpPr>
        <p:spPr>
          <a:xfrm>
            <a:off x="308779" y="1029249"/>
            <a:ext cx="954107" cy="276551"/>
          </a:xfrm>
          <a:prstGeom prst="rect">
            <a:avLst/>
          </a:prstGeom>
        </p:spPr>
        <p:txBody>
          <a:bodyPr wrap="none">
            <a:spAutoFit/>
          </a:bodyPr>
          <a:lstStyle/>
          <a:p>
            <a:pPr algn="ctr">
              <a:defRPr/>
            </a:pPr>
            <a:r>
              <a:rPr lang="ja-JP" altLang="en-US" sz="1197" b="1" dirty="0">
                <a:solidFill>
                  <a:srgbClr val="2C67E9"/>
                </a:solidFill>
                <a:latin typeface="+mn-ea"/>
                <a:cs typeface="Meiryo UI" panose="020B0604030504040204" pitchFamily="50" charset="-128"/>
              </a:rPr>
              <a:t>ポジティブ</a:t>
            </a:r>
          </a:p>
        </p:txBody>
      </p:sp>
      <p:pic>
        <p:nvPicPr>
          <p:cNvPr id="25610" name="図 18">
            <a:extLst>
              <a:ext uri="{FF2B5EF4-FFF2-40B4-BE49-F238E27FC236}">
                <a16:creationId xmlns:a16="http://schemas.microsoft.com/office/drawing/2014/main" id="{9F42659C-1BF7-44F1-B868-9FDDC7925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936" y="1029249"/>
            <a:ext cx="838200" cy="838200"/>
          </a:xfrm>
          <a:prstGeom prst="rect">
            <a:avLst/>
          </a:prstGeom>
          <a:solidFill>
            <a:schemeClr val="bg2"/>
          </a:solidFill>
          <a:ln>
            <a:noFill/>
          </a:ln>
        </p:spPr>
      </p:pic>
      <p:pic>
        <p:nvPicPr>
          <p:cNvPr id="25611" name="図 19">
            <a:extLst>
              <a:ext uri="{FF2B5EF4-FFF2-40B4-BE49-F238E27FC236}">
                <a16:creationId xmlns:a16="http://schemas.microsoft.com/office/drawing/2014/main" id="{9FF1A85D-927D-4A7C-9441-028F6AB12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8936" y="2096049"/>
            <a:ext cx="838200" cy="836612"/>
          </a:xfrm>
          <a:prstGeom prst="rect">
            <a:avLst/>
          </a:prstGeom>
          <a:solidFill>
            <a:schemeClr val="bg2"/>
          </a:solidFill>
          <a:ln>
            <a:noFill/>
          </a:ln>
        </p:spPr>
      </p:pic>
      <p:pic>
        <p:nvPicPr>
          <p:cNvPr id="25612" name="図 20">
            <a:extLst>
              <a:ext uri="{FF2B5EF4-FFF2-40B4-BE49-F238E27FC236}">
                <a16:creationId xmlns:a16="http://schemas.microsoft.com/office/drawing/2014/main" id="{7A1C19A9-F11C-4E28-9495-DAF1A0855B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8936" y="5318674"/>
            <a:ext cx="869950" cy="869950"/>
          </a:xfrm>
          <a:prstGeom prst="rect">
            <a:avLst/>
          </a:prstGeom>
          <a:solidFill>
            <a:schemeClr val="bg2"/>
          </a:solidFill>
          <a:ln>
            <a:noFill/>
          </a:ln>
        </p:spPr>
      </p:pic>
      <p:pic>
        <p:nvPicPr>
          <p:cNvPr id="25613" name="図 21">
            <a:extLst>
              <a:ext uri="{FF2B5EF4-FFF2-40B4-BE49-F238E27FC236}">
                <a16:creationId xmlns:a16="http://schemas.microsoft.com/office/drawing/2014/main" id="{3678EAE1-533E-4086-830C-53BE8053D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8937" y="4243937"/>
            <a:ext cx="847725" cy="847725"/>
          </a:xfrm>
          <a:prstGeom prst="rect">
            <a:avLst/>
          </a:prstGeom>
          <a:solidFill>
            <a:schemeClr val="bg2"/>
          </a:solidFill>
          <a:ln>
            <a:noFill/>
          </a:ln>
        </p:spPr>
      </p:pic>
      <p:pic>
        <p:nvPicPr>
          <p:cNvPr id="25614" name="図 22">
            <a:extLst>
              <a:ext uri="{FF2B5EF4-FFF2-40B4-BE49-F238E27FC236}">
                <a16:creationId xmlns:a16="http://schemas.microsoft.com/office/drawing/2014/main" id="{FD221935-1F2C-4991-AA2D-0FAAC5D544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8937" y="3161262"/>
            <a:ext cx="854075" cy="854075"/>
          </a:xfrm>
          <a:prstGeom prst="rect">
            <a:avLst/>
          </a:prstGeom>
          <a:solidFill>
            <a:schemeClr val="bg2"/>
          </a:solidFill>
          <a:ln>
            <a:noFill/>
          </a:ln>
        </p:spPr>
      </p:pic>
      <p:cxnSp>
        <p:nvCxnSpPr>
          <p:cNvPr id="6" name="直線コネクタ 5">
            <a:extLst>
              <a:ext uri="{FF2B5EF4-FFF2-40B4-BE49-F238E27FC236}">
                <a16:creationId xmlns:a16="http://schemas.microsoft.com/office/drawing/2014/main" id="{D38D8500-E02A-4431-92DB-4D474A64F209}"/>
              </a:ext>
            </a:extLst>
          </p:cNvPr>
          <p:cNvCxnSpPr/>
          <p:nvPr/>
        </p:nvCxnSpPr>
        <p:spPr>
          <a:xfrm>
            <a:off x="2563552" y="2006133"/>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45DA1ED-A958-48C1-8283-7B6D28837E88}"/>
              </a:ext>
            </a:extLst>
          </p:cNvPr>
          <p:cNvSpPr/>
          <p:nvPr/>
        </p:nvSpPr>
        <p:spPr>
          <a:xfrm>
            <a:off x="2558789" y="988403"/>
            <a:ext cx="6595533" cy="864852"/>
          </a:xfrm>
          <a:prstGeom prst="rect">
            <a:avLst/>
          </a:prstGeom>
        </p:spPr>
        <p:txBody>
          <a:bodyPr wrap="square">
            <a:spAutoFit/>
          </a:bodyPr>
          <a:lstStyle/>
          <a:p>
            <a:pPr>
              <a:buClr>
                <a:srgbClr val="2C67E9"/>
              </a:buClr>
              <a:defRPr/>
            </a:pPr>
            <a:r>
              <a:rPr lang="ja-JP" altLang="en-US" sz="1710" dirty="0">
                <a:latin typeface="+mn-ea"/>
                <a:cs typeface="Meiryo UI" panose="020B0604030504040204" pitchFamily="50" charset="-128"/>
              </a:rPr>
              <a:t>今の仕事を通して世の中に貢献できることがあると思え、</a:t>
            </a:r>
            <a:endParaRPr lang="en-US" altLang="ja-JP" sz="1710" dirty="0">
              <a:latin typeface="+mn-ea"/>
              <a:cs typeface="Meiryo UI" panose="020B0604030504040204" pitchFamily="50" charset="-128"/>
            </a:endParaRPr>
          </a:p>
          <a:p>
            <a:pPr>
              <a:buClr>
                <a:srgbClr val="2C67E9"/>
              </a:buClr>
              <a:defRPr/>
            </a:pPr>
            <a:r>
              <a:rPr lang="ja-JP" altLang="en-US" sz="1710" b="1" dirty="0">
                <a:solidFill>
                  <a:srgbClr val="3B69E1"/>
                </a:solidFill>
                <a:latin typeface="+mn-ea"/>
                <a:cs typeface="Meiryo UI" panose="020B0604030504040204" pitchFamily="50" charset="-128"/>
              </a:rPr>
              <a:t>働くことと自分の人生とが良い意味で深く重なり合っている状態</a:t>
            </a:r>
            <a:endParaRPr lang="en-US" altLang="ja-JP" sz="1710" b="1" dirty="0">
              <a:solidFill>
                <a:srgbClr val="3B69E1"/>
              </a:solidFill>
              <a:latin typeface="+mn-ea"/>
              <a:cs typeface="Meiryo UI" panose="020B0604030504040204" pitchFamily="50" charset="-128"/>
            </a:endParaRPr>
          </a:p>
          <a:p>
            <a:pPr>
              <a:buClr>
                <a:srgbClr val="2C67E9"/>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不満や悩みが全くないわけではない</a:t>
            </a:r>
            <a:r>
              <a:rPr lang="en-US" altLang="ja-JP" sz="1600" dirty="0">
                <a:latin typeface="+mn-ea"/>
                <a:cs typeface="Meiryo UI" panose="020B0604030504040204" pitchFamily="50" charset="-128"/>
              </a:rPr>
              <a:t>)</a:t>
            </a:r>
            <a:endParaRPr lang="ja-JP" altLang="en-US" sz="1600" dirty="0">
              <a:latin typeface="+mn-ea"/>
            </a:endParaRPr>
          </a:p>
        </p:txBody>
      </p:sp>
      <p:sp>
        <p:nvSpPr>
          <p:cNvPr id="39" name="正方形/長方形 38">
            <a:extLst>
              <a:ext uri="{FF2B5EF4-FFF2-40B4-BE49-F238E27FC236}">
                <a16:creationId xmlns:a16="http://schemas.microsoft.com/office/drawing/2014/main" id="{9A568C89-FD34-450A-B500-231500D3FF86}"/>
              </a:ext>
            </a:extLst>
          </p:cNvPr>
          <p:cNvSpPr/>
          <p:nvPr/>
        </p:nvSpPr>
        <p:spPr>
          <a:xfrm>
            <a:off x="2558787" y="2114591"/>
            <a:ext cx="6805821" cy="881780"/>
          </a:xfrm>
          <a:prstGeom prst="rect">
            <a:avLst/>
          </a:prstGeom>
        </p:spPr>
        <p:txBody>
          <a:bodyPr wrap="square">
            <a:spAutoFit/>
          </a:bodyPr>
          <a:lstStyle/>
          <a:p>
            <a:pPr>
              <a:buClr>
                <a:srgbClr val="725DE5"/>
              </a:buClr>
              <a:defRPr/>
            </a:pPr>
            <a:r>
              <a:rPr lang="ja-JP" altLang="en-US" sz="1710" dirty="0">
                <a:latin typeface="+mn-ea"/>
                <a:cs typeface="Meiryo UI" panose="020B0604030504040204" pitchFamily="50" charset="-128"/>
              </a:rPr>
              <a:t>目の前の仕事に手応えを感じ、</a:t>
            </a:r>
            <a:br>
              <a:rPr lang="en-US" altLang="ja-JP" sz="1710" dirty="0">
                <a:latin typeface="+mn-ea"/>
                <a:cs typeface="Meiryo UI" panose="020B0604030504040204" pitchFamily="50" charset="-128"/>
              </a:rPr>
            </a:br>
            <a:r>
              <a:rPr lang="ja-JP" altLang="en-US" sz="1710" b="1" dirty="0">
                <a:solidFill>
                  <a:srgbClr val="7165DB"/>
                </a:solidFill>
                <a:latin typeface="+mn-ea"/>
                <a:cs typeface="Meiryo UI" panose="020B0604030504040204" pitchFamily="50" charset="-128"/>
              </a:rPr>
              <a:t>自分なりのやり方で頑張ろうと思えている状態</a:t>
            </a:r>
            <a:endParaRPr lang="en-US" altLang="ja-JP" sz="1710" b="1" dirty="0">
              <a:solidFill>
                <a:srgbClr val="7165DB"/>
              </a:solidFill>
              <a:latin typeface="+mn-ea"/>
              <a:cs typeface="Meiryo UI" panose="020B0604030504040204" pitchFamily="50" charset="-128"/>
            </a:endParaRPr>
          </a:p>
          <a:p>
            <a:pPr>
              <a:buClr>
                <a:srgbClr val="725DE5"/>
              </a:buClr>
              <a:defRPr/>
            </a:pPr>
            <a:r>
              <a:rPr lang="en-US" altLang="ja-JP" sz="1710" dirty="0">
                <a:latin typeface="+mn-ea"/>
                <a:cs typeface="Meiryo UI" panose="020B0604030504040204" pitchFamily="50" charset="-128"/>
              </a:rPr>
              <a:t>(</a:t>
            </a:r>
            <a:r>
              <a:rPr lang="ja-JP" altLang="en-US" sz="1710" dirty="0">
                <a:latin typeface="+mn-ea"/>
                <a:cs typeface="Meiryo UI" panose="020B0604030504040204" pitchFamily="50" charset="-128"/>
              </a:rPr>
              <a:t>不満や悩みが全くないわけではない</a:t>
            </a:r>
            <a:r>
              <a:rPr lang="en-US" altLang="ja-JP" sz="1710" dirty="0">
                <a:latin typeface="+mn-ea"/>
                <a:cs typeface="Meiryo UI" panose="020B0604030504040204" pitchFamily="50" charset="-128"/>
              </a:rPr>
              <a:t>)</a:t>
            </a:r>
            <a:endParaRPr lang="ja-JP" altLang="en-US" sz="1710" dirty="0">
              <a:latin typeface="+mn-ea"/>
            </a:endParaRPr>
          </a:p>
        </p:txBody>
      </p:sp>
      <p:sp>
        <p:nvSpPr>
          <p:cNvPr id="40" name="正方形/長方形 39">
            <a:extLst>
              <a:ext uri="{FF2B5EF4-FFF2-40B4-BE49-F238E27FC236}">
                <a16:creationId xmlns:a16="http://schemas.microsoft.com/office/drawing/2014/main" id="{E47C0F82-23B9-461A-A748-444EBAB782CF}"/>
              </a:ext>
            </a:extLst>
          </p:cNvPr>
          <p:cNvSpPr/>
          <p:nvPr/>
        </p:nvSpPr>
        <p:spPr>
          <a:xfrm>
            <a:off x="2558788" y="3175042"/>
            <a:ext cx="6595534" cy="881780"/>
          </a:xfrm>
          <a:prstGeom prst="rect">
            <a:avLst/>
          </a:prstGeom>
        </p:spPr>
        <p:txBody>
          <a:bodyPr wrap="square">
            <a:spAutoFit/>
          </a:bodyPr>
          <a:lstStyle/>
          <a:p>
            <a:pPr>
              <a:buClr>
                <a:srgbClr val="AF2FC3"/>
              </a:buClr>
              <a:defRPr/>
            </a:pPr>
            <a:r>
              <a:rPr lang="ja-JP" altLang="en-US" sz="1710" dirty="0">
                <a:latin typeface="+mn-ea"/>
                <a:cs typeface="Meiryo UI" panose="020B0604030504040204" pitchFamily="50" charset="-128"/>
              </a:rPr>
              <a:t>目の前の業務はこなしているものの、</a:t>
            </a:r>
            <a:br>
              <a:rPr lang="en-US" altLang="ja-JP" sz="1710" dirty="0">
                <a:latin typeface="+mn-ea"/>
                <a:cs typeface="Meiryo UI" panose="020B0604030504040204" pitchFamily="50" charset="-128"/>
              </a:rPr>
            </a:br>
            <a:r>
              <a:rPr lang="ja-JP" altLang="en-US" sz="1710" b="1" dirty="0">
                <a:solidFill>
                  <a:srgbClr val="C772E1"/>
                </a:solidFill>
                <a:latin typeface="+mn-ea"/>
                <a:cs typeface="Meiryo UI" panose="020B0604030504040204" pitchFamily="50" charset="-128"/>
              </a:rPr>
              <a:t>仕事・組織と自分との間にどこか距離がある状態</a:t>
            </a:r>
            <a:endParaRPr lang="en-US" altLang="ja-JP" sz="1600" b="1" dirty="0">
              <a:solidFill>
                <a:srgbClr val="C772E1"/>
              </a:solidFill>
              <a:latin typeface="+mn-ea"/>
              <a:cs typeface="Meiryo UI" panose="020B0604030504040204" pitchFamily="50" charset="-128"/>
            </a:endParaRPr>
          </a:p>
          <a:p>
            <a:pPr>
              <a:buClr>
                <a:srgbClr val="AF2FC3"/>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現状維持やあきらめの気持ちがでてくることも</a:t>
            </a:r>
            <a:r>
              <a:rPr lang="en-US" altLang="ja-JP" sz="1600" dirty="0">
                <a:latin typeface="+mn-ea"/>
                <a:cs typeface="Meiryo UI" panose="020B0604030504040204" pitchFamily="50" charset="-128"/>
              </a:rPr>
              <a:t>…)</a:t>
            </a:r>
          </a:p>
        </p:txBody>
      </p:sp>
      <p:sp>
        <p:nvSpPr>
          <p:cNvPr id="41" name="正方形/長方形 40">
            <a:extLst>
              <a:ext uri="{FF2B5EF4-FFF2-40B4-BE49-F238E27FC236}">
                <a16:creationId xmlns:a16="http://schemas.microsoft.com/office/drawing/2014/main" id="{68DDE2B5-F2F8-41D5-BEBA-3A659A6CFB69}"/>
              </a:ext>
            </a:extLst>
          </p:cNvPr>
          <p:cNvSpPr/>
          <p:nvPr/>
        </p:nvSpPr>
        <p:spPr>
          <a:xfrm>
            <a:off x="2558790" y="4258485"/>
            <a:ext cx="7058164" cy="864852"/>
          </a:xfrm>
          <a:prstGeom prst="rect">
            <a:avLst/>
          </a:prstGeom>
        </p:spPr>
        <p:txBody>
          <a:bodyPr wrap="square">
            <a:spAutoFit/>
          </a:bodyPr>
          <a:lstStyle/>
          <a:p>
            <a:pPr>
              <a:buClr>
                <a:srgbClr val="CE275B"/>
              </a:buClr>
              <a:defRPr/>
            </a:pPr>
            <a:r>
              <a:rPr lang="ja-JP" altLang="en-US" sz="1710" dirty="0">
                <a:latin typeface="+mn-ea"/>
                <a:cs typeface="Meiryo UI" panose="020B0604030504040204" pitchFamily="50" charset="-128"/>
              </a:rPr>
              <a:t>言いたいことをストレートに出せず、</a:t>
            </a:r>
            <a:br>
              <a:rPr lang="en-US" altLang="ja-JP" sz="1710" dirty="0">
                <a:latin typeface="+mn-ea"/>
                <a:cs typeface="Meiryo UI" panose="020B0604030504040204" pitchFamily="50" charset="-128"/>
              </a:rPr>
            </a:br>
            <a:r>
              <a:rPr lang="ja-JP" altLang="en-US" sz="1710" b="1" dirty="0">
                <a:solidFill>
                  <a:srgbClr val="F54B77"/>
                </a:solidFill>
                <a:latin typeface="+mn-ea"/>
                <a:cs typeface="Meiryo UI" panose="020B0604030504040204" pitchFamily="50" charset="-128"/>
              </a:rPr>
              <a:t>不安や不満がたまっておりエネルギーを空費している状態</a:t>
            </a:r>
            <a:endParaRPr lang="en-US" altLang="ja-JP" sz="1600" b="1" dirty="0">
              <a:solidFill>
                <a:srgbClr val="F54B77"/>
              </a:solidFill>
              <a:latin typeface="+mn-ea"/>
              <a:cs typeface="Meiryo UI" panose="020B0604030504040204" pitchFamily="50" charset="-128"/>
            </a:endParaRPr>
          </a:p>
          <a:p>
            <a:pPr>
              <a:buClr>
                <a:srgbClr val="CE275B"/>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この状態が続くと、反対意見やアドバイスを素直に聞けなくなることも</a:t>
            </a:r>
            <a:r>
              <a:rPr lang="en-US" altLang="ja-JP" sz="1600" dirty="0">
                <a:latin typeface="+mn-ea"/>
                <a:cs typeface="Meiryo UI" panose="020B0604030504040204" pitchFamily="50" charset="-128"/>
              </a:rPr>
              <a:t>…)</a:t>
            </a:r>
            <a:endParaRPr lang="ja-JP" altLang="en-US" sz="1600" dirty="0">
              <a:latin typeface="+mn-ea"/>
            </a:endParaRPr>
          </a:p>
        </p:txBody>
      </p:sp>
      <p:sp>
        <p:nvSpPr>
          <p:cNvPr id="42" name="正方形/長方形 41">
            <a:extLst>
              <a:ext uri="{FF2B5EF4-FFF2-40B4-BE49-F238E27FC236}">
                <a16:creationId xmlns:a16="http://schemas.microsoft.com/office/drawing/2014/main" id="{D78FD50D-7DD9-433B-A20A-E875F99C2765}"/>
              </a:ext>
            </a:extLst>
          </p:cNvPr>
          <p:cNvSpPr/>
          <p:nvPr/>
        </p:nvSpPr>
        <p:spPr>
          <a:xfrm>
            <a:off x="2482651" y="5343000"/>
            <a:ext cx="6385274" cy="864852"/>
          </a:xfrm>
          <a:prstGeom prst="rect">
            <a:avLst/>
          </a:prstGeom>
        </p:spPr>
        <p:txBody>
          <a:bodyPr wrap="square">
            <a:spAutoFit/>
          </a:bodyPr>
          <a:lstStyle/>
          <a:p>
            <a:pPr>
              <a:buClr>
                <a:srgbClr val="FF0000"/>
              </a:buClr>
              <a:defRPr/>
            </a:pPr>
            <a:r>
              <a:rPr lang="ja-JP" altLang="en-US" sz="1710" dirty="0">
                <a:latin typeface="+mn-ea"/>
                <a:cs typeface="Meiryo UI" panose="020B0604030504040204" pitchFamily="50" charset="-128"/>
              </a:rPr>
              <a:t>仕事に追われたり、職場環境に安心感を持てなかったりして、</a:t>
            </a:r>
            <a:r>
              <a:rPr lang="ja-JP" altLang="en-US" sz="1710" b="1" dirty="0">
                <a:solidFill>
                  <a:srgbClr val="FF0000"/>
                </a:solidFill>
                <a:latin typeface="+mn-ea"/>
                <a:cs typeface="Meiryo UI" panose="020B0604030504040204" pitchFamily="50" charset="-128"/>
              </a:rPr>
              <a:t>自分らしくいられない状態</a:t>
            </a:r>
            <a:endParaRPr lang="en-US" altLang="ja-JP" sz="1600" b="1" dirty="0">
              <a:solidFill>
                <a:srgbClr val="FF0000"/>
              </a:solidFill>
              <a:latin typeface="+mn-ea"/>
              <a:cs typeface="Meiryo UI" panose="020B0604030504040204" pitchFamily="50" charset="-128"/>
            </a:endParaRPr>
          </a:p>
          <a:p>
            <a:pP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この状態が続くと、自分で自分の状態が分からなくなることも</a:t>
            </a:r>
            <a:r>
              <a:rPr lang="en-US" altLang="ja-JP" sz="1600" dirty="0">
                <a:latin typeface="+mn-ea"/>
                <a:cs typeface="Meiryo UI" panose="020B0604030504040204" pitchFamily="50" charset="-128"/>
              </a:rPr>
              <a:t>…)</a:t>
            </a:r>
            <a:endParaRPr lang="ja-JP" altLang="en-US" sz="1600" dirty="0">
              <a:latin typeface="+mn-ea"/>
              <a:cs typeface="Meiryo UI" panose="020B0604030504040204" pitchFamily="50" charset="-128"/>
            </a:endParaRPr>
          </a:p>
        </p:txBody>
      </p:sp>
      <p:cxnSp>
        <p:nvCxnSpPr>
          <p:cNvPr id="46" name="直線コネクタ 45">
            <a:extLst>
              <a:ext uri="{FF2B5EF4-FFF2-40B4-BE49-F238E27FC236}">
                <a16:creationId xmlns:a16="http://schemas.microsoft.com/office/drawing/2014/main" id="{3DA17945-6B38-4BF3-A58D-B2AA4EE0A567}"/>
              </a:ext>
            </a:extLst>
          </p:cNvPr>
          <p:cNvCxnSpPr/>
          <p:nvPr/>
        </p:nvCxnSpPr>
        <p:spPr>
          <a:xfrm>
            <a:off x="2563552" y="3056486"/>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D047605-0B34-495F-8E89-820460533E9D}"/>
              </a:ext>
            </a:extLst>
          </p:cNvPr>
          <p:cNvCxnSpPr/>
          <p:nvPr/>
        </p:nvCxnSpPr>
        <p:spPr>
          <a:xfrm>
            <a:off x="2563552" y="4129636"/>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E97D658-CEF7-4AAE-82E1-1033C5C715E3}"/>
              </a:ext>
            </a:extLst>
          </p:cNvPr>
          <p:cNvCxnSpPr/>
          <p:nvPr/>
        </p:nvCxnSpPr>
        <p:spPr>
          <a:xfrm>
            <a:off x="2563552" y="5204374"/>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心の状態は移り変わって当然のもの</a:t>
            </a:r>
            <a:endParaRPr lang="ja-JP" altLang="en-US" dirty="0">
              <a:solidFill>
                <a:srgbClr val="002060"/>
              </a:solidFill>
            </a:endParaRPr>
          </a:p>
        </p:txBody>
      </p:sp>
      <p:cxnSp>
        <p:nvCxnSpPr>
          <p:cNvPr id="7" name="直線コネクタ 6"/>
          <p:cNvCxnSpPr/>
          <p:nvPr/>
        </p:nvCxnSpPr>
        <p:spPr bwMode="auto">
          <a:xfrm>
            <a:off x="2110946" y="2214062"/>
            <a:ext cx="0" cy="343517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線コネクタ 11"/>
          <p:cNvCxnSpPr/>
          <p:nvPr/>
        </p:nvCxnSpPr>
        <p:spPr bwMode="auto">
          <a:xfrm>
            <a:off x="2110946" y="5649240"/>
            <a:ext cx="6516130" cy="0"/>
          </a:xfrm>
          <a:prstGeom prst="line">
            <a:avLst/>
          </a:prstGeom>
          <a:solidFill>
            <a:schemeClr val="accent1"/>
          </a:solidFill>
          <a:ln w="19050" cap="flat" cmpd="sng" algn="ctr">
            <a:solidFill>
              <a:schemeClr val="tx1"/>
            </a:solidFill>
            <a:prstDash val="solid"/>
            <a:round/>
            <a:headEnd type="none" w="med" len="med"/>
            <a:tailEnd type="arrow" w="med" len="med"/>
          </a:ln>
          <a:effectLst/>
        </p:spPr>
      </p:cxnSp>
      <p:sp>
        <p:nvSpPr>
          <p:cNvPr id="14" name="正方形/長方形 13"/>
          <p:cNvSpPr/>
          <p:nvPr/>
        </p:nvSpPr>
        <p:spPr>
          <a:xfrm>
            <a:off x="4789343" y="5681829"/>
            <a:ext cx="1324150" cy="584886"/>
          </a:xfrm>
          <a:prstGeom prst="rect">
            <a:avLst/>
          </a:prstGeom>
        </p:spPr>
        <p:txBody>
          <a:bodyPr anchor="ctr">
            <a:noAutofit/>
          </a:bodyPr>
          <a:lstStyle/>
          <a:p>
            <a:pPr marL="0" lvl="1" algn="ctr">
              <a:lnSpc>
                <a:spcPct val="150000"/>
              </a:lnSpc>
              <a:buClr>
                <a:schemeClr val="bg1">
                  <a:lumMod val="65000"/>
                </a:schemeClr>
              </a:buClr>
            </a:pPr>
            <a:r>
              <a:rPr lang="ja-JP" altLang="en-US" sz="2400" dirty="0">
                <a:latin typeface="+mn-ea"/>
                <a:cs typeface="Meiryo UI" panose="020B0604030504040204" pitchFamily="50" charset="-128"/>
              </a:rPr>
              <a:t>時間</a:t>
            </a:r>
          </a:p>
        </p:txBody>
      </p:sp>
      <p:sp>
        <p:nvSpPr>
          <p:cNvPr id="38" name="正方形/長方形 37">
            <a:extLst>
              <a:ext uri="{FF2B5EF4-FFF2-40B4-BE49-F238E27FC236}">
                <a16:creationId xmlns:a16="http://schemas.microsoft.com/office/drawing/2014/main" id="{6F17D891-F477-4B1A-A2EF-5BEAC1261C30}"/>
              </a:ext>
            </a:extLst>
          </p:cNvPr>
          <p:cNvSpPr/>
          <p:nvPr/>
        </p:nvSpPr>
        <p:spPr>
          <a:xfrm>
            <a:off x="1084719" y="2032017"/>
            <a:ext cx="954107" cy="276551"/>
          </a:xfrm>
          <a:prstGeom prst="rect">
            <a:avLst/>
          </a:prstGeom>
        </p:spPr>
        <p:txBody>
          <a:bodyPr wrap="none">
            <a:spAutoFit/>
          </a:bodyPr>
          <a:lstStyle/>
          <a:p>
            <a:pPr>
              <a:defRPr/>
            </a:pPr>
            <a:r>
              <a:rPr lang="ja-JP" altLang="en-US" sz="1197" b="1" dirty="0">
                <a:solidFill>
                  <a:srgbClr val="2C67E9"/>
                </a:solidFill>
                <a:latin typeface="+mn-ea"/>
                <a:cs typeface="Meiryo UI" panose="020B0604030504040204" pitchFamily="50" charset="-128"/>
              </a:rPr>
              <a:t>ポジティブ</a:t>
            </a:r>
          </a:p>
        </p:txBody>
      </p:sp>
      <p:sp>
        <p:nvSpPr>
          <p:cNvPr id="39" name="正方形/長方形 38">
            <a:extLst>
              <a:ext uri="{FF2B5EF4-FFF2-40B4-BE49-F238E27FC236}">
                <a16:creationId xmlns:a16="http://schemas.microsoft.com/office/drawing/2014/main" id="{545091C6-21AA-4D16-BFCA-C9CDFFB859BF}"/>
              </a:ext>
            </a:extLst>
          </p:cNvPr>
          <p:cNvSpPr/>
          <p:nvPr/>
        </p:nvSpPr>
        <p:spPr>
          <a:xfrm>
            <a:off x="1089481" y="5385802"/>
            <a:ext cx="954107" cy="276551"/>
          </a:xfrm>
          <a:prstGeom prst="rect">
            <a:avLst/>
          </a:prstGeom>
        </p:spPr>
        <p:txBody>
          <a:bodyPr wrap="none">
            <a:spAutoFit/>
          </a:bodyPr>
          <a:lstStyle/>
          <a:p>
            <a:pP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cxnSp>
        <p:nvCxnSpPr>
          <p:cNvPr id="40" name="直線矢印コネクタ 39">
            <a:extLst>
              <a:ext uri="{FF2B5EF4-FFF2-40B4-BE49-F238E27FC236}">
                <a16:creationId xmlns:a16="http://schemas.microsoft.com/office/drawing/2014/main" id="{10338F9E-DCA3-4318-9383-2283BD2A3595}"/>
              </a:ext>
            </a:extLst>
          </p:cNvPr>
          <p:cNvCxnSpPr/>
          <p:nvPr/>
        </p:nvCxnSpPr>
        <p:spPr bwMode="auto">
          <a:xfrm flipV="1">
            <a:off x="1538319" y="2345868"/>
            <a:ext cx="0" cy="2942233"/>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26" name="正方形/長方形 25"/>
          <p:cNvSpPr/>
          <p:nvPr/>
        </p:nvSpPr>
        <p:spPr>
          <a:xfrm>
            <a:off x="2135962" y="5616652"/>
            <a:ext cx="750070" cy="584886"/>
          </a:xfrm>
          <a:prstGeom prst="rect">
            <a:avLst/>
          </a:prstGeom>
        </p:spPr>
        <p:txBody>
          <a:bodyPr>
            <a:noAutofit/>
          </a:bodyPr>
          <a:lstStyle/>
          <a:p>
            <a:pPr>
              <a:lnSpc>
                <a:spcPct val="150000"/>
              </a:lnSpc>
              <a:buClr>
                <a:schemeClr val="bg1">
                  <a:lumMod val="65000"/>
                </a:schemeClr>
              </a:buClr>
            </a:pPr>
            <a:r>
              <a:rPr lang="ja-JP" altLang="en-US" dirty="0">
                <a:latin typeface="+mn-ea"/>
                <a:cs typeface="Meiryo UI" panose="020B0604030504040204" pitchFamily="50" charset="-128"/>
              </a:rPr>
              <a:t>入社</a:t>
            </a:r>
          </a:p>
        </p:txBody>
      </p:sp>
      <p:sp>
        <p:nvSpPr>
          <p:cNvPr id="45" name="フリーフォーム 44"/>
          <p:cNvSpPr/>
          <p:nvPr/>
        </p:nvSpPr>
        <p:spPr bwMode="auto">
          <a:xfrm>
            <a:off x="2579886" y="2640574"/>
            <a:ext cx="5743064" cy="2555565"/>
          </a:xfrm>
          <a:custGeom>
            <a:avLst/>
            <a:gdLst>
              <a:gd name="connsiteX0" fmla="*/ 0 w 7201173"/>
              <a:gd name="connsiteY0" fmla="*/ 306287 h 3366148"/>
              <a:gd name="connsiteX1" fmla="*/ 762000 w 7201173"/>
              <a:gd name="connsiteY1" fmla="*/ 1258787 h 3366148"/>
              <a:gd name="connsiteX2" fmla="*/ 1612900 w 7201173"/>
              <a:gd name="connsiteY2" fmla="*/ 306287 h 3366148"/>
              <a:gd name="connsiteX3" fmla="*/ 1803400 w 7201173"/>
              <a:gd name="connsiteY3" fmla="*/ 153887 h 3366148"/>
              <a:gd name="connsiteX4" fmla="*/ 2578100 w 7201173"/>
              <a:gd name="connsiteY4" fmla="*/ 2363687 h 3366148"/>
              <a:gd name="connsiteX5" fmla="*/ 3416300 w 7201173"/>
              <a:gd name="connsiteY5" fmla="*/ 2516087 h 3366148"/>
              <a:gd name="connsiteX6" fmla="*/ 3746500 w 7201173"/>
              <a:gd name="connsiteY6" fmla="*/ 3341587 h 3366148"/>
              <a:gd name="connsiteX7" fmla="*/ 4406900 w 7201173"/>
              <a:gd name="connsiteY7" fmla="*/ 1449287 h 3366148"/>
              <a:gd name="connsiteX8" fmla="*/ 5156200 w 7201173"/>
              <a:gd name="connsiteY8" fmla="*/ 2185887 h 3366148"/>
              <a:gd name="connsiteX9" fmla="*/ 5905500 w 7201173"/>
              <a:gd name="connsiteY9" fmla="*/ 2109687 h 3366148"/>
              <a:gd name="connsiteX10" fmla="*/ 6299200 w 7201173"/>
              <a:gd name="connsiteY10" fmla="*/ 2592287 h 3366148"/>
              <a:gd name="connsiteX11" fmla="*/ 6832600 w 7201173"/>
              <a:gd name="connsiteY11" fmla="*/ 2465287 h 3366148"/>
              <a:gd name="connsiteX12" fmla="*/ 7175500 w 7201173"/>
              <a:gd name="connsiteY12" fmla="*/ 1487387 h 3366148"/>
              <a:gd name="connsiteX13" fmla="*/ 7150100 w 7201173"/>
              <a:gd name="connsiteY13" fmla="*/ 1487387 h 3366148"/>
              <a:gd name="connsiteX0" fmla="*/ 0 w 7201173"/>
              <a:gd name="connsiteY0" fmla="*/ 7829 h 3067690"/>
              <a:gd name="connsiteX1" fmla="*/ 762000 w 7201173"/>
              <a:gd name="connsiteY1" fmla="*/ 960329 h 3067690"/>
              <a:gd name="connsiteX2" fmla="*/ 1612900 w 7201173"/>
              <a:gd name="connsiteY2" fmla="*/ 7829 h 3067690"/>
              <a:gd name="connsiteX3" fmla="*/ 2033670 w 7201173"/>
              <a:gd name="connsiteY3" fmla="*/ 594447 h 3067690"/>
              <a:gd name="connsiteX4" fmla="*/ 2578100 w 7201173"/>
              <a:gd name="connsiteY4" fmla="*/ 2065229 h 3067690"/>
              <a:gd name="connsiteX5" fmla="*/ 3416300 w 7201173"/>
              <a:gd name="connsiteY5" fmla="*/ 2217629 h 3067690"/>
              <a:gd name="connsiteX6" fmla="*/ 3746500 w 7201173"/>
              <a:gd name="connsiteY6" fmla="*/ 3043129 h 3067690"/>
              <a:gd name="connsiteX7" fmla="*/ 4406900 w 7201173"/>
              <a:gd name="connsiteY7" fmla="*/ 1150829 h 3067690"/>
              <a:gd name="connsiteX8" fmla="*/ 5156200 w 7201173"/>
              <a:gd name="connsiteY8" fmla="*/ 1887429 h 3067690"/>
              <a:gd name="connsiteX9" fmla="*/ 5905500 w 7201173"/>
              <a:gd name="connsiteY9" fmla="*/ 1811229 h 3067690"/>
              <a:gd name="connsiteX10" fmla="*/ 6299200 w 7201173"/>
              <a:gd name="connsiteY10" fmla="*/ 2293829 h 3067690"/>
              <a:gd name="connsiteX11" fmla="*/ 6832600 w 7201173"/>
              <a:gd name="connsiteY11" fmla="*/ 2166829 h 3067690"/>
              <a:gd name="connsiteX12" fmla="*/ 7175500 w 7201173"/>
              <a:gd name="connsiteY12" fmla="*/ 1188929 h 3067690"/>
              <a:gd name="connsiteX13" fmla="*/ 7150100 w 7201173"/>
              <a:gd name="connsiteY13" fmla="*/ 1188929 h 3067690"/>
              <a:gd name="connsiteX0" fmla="*/ 0 w 7231264"/>
              <a:gd name="connsiteY0" fmla="*/ 7829 h 3067690"/>
              <a:gd name="connsiteX1" fmla="*/ 762000 w 7231264"/>
              <a:gd name="connsiteY1" fmla="*/ 960329 h 3067690"/>
              <a:gd name="connsiteX2" fmla="*/ 1612900 w 7231264"/>
              <a:gd name="connsiteY2" fmla="*/ 7829 h 3067690"/>
              <a:gd name="connsiteX3" fmla="*/ 2033670 w 7231264"/>
              <a:gd name="connsiteY3" fmla="*/ 594447 h 3067690"/>
              <a:gd name="connsiteX4" fmla="*/ 2578100 w 7231264"/>
              <a:gd name="connsiteY4" fmla="*/ 2065229 h 3067690"/>
              <a:gd name="connsiteX5" fmla="*/ 3416300 w 7231264"/>
              <a:gd name="connsiteY5" fmla="*/ 2217629 h 3067690"/>
              <a:gd name="connsiteX6" fmla="*/ 3746500 w 7231264"/>
              <a:gd name="connsiteY6" fmla="*/ 3043129 h 3067690"/>
              <a:gd name="connsiteX7" fmla="*/ 4406900 w 7231264"/>
              <a:gd name="connsiteY7" fmla="*/ 1150829 h 3067690"/>
              <a:gd name="connsiteX8" fmla="*/ 5156200 w 7231264"/>
              <a:gd name="connsiteY8" fmla="*/ 1887429 h 3067690"/>
              <a:gd name="connsiteX9" fmla="*/ 5905500 w 7231264"/>
              <a:gd name="connsiteY9" fmla="*/ 1811229 h 3067690"/>
              <a:gd name="connsiteX10" fmla="*/ 6299200 w 7231264"/>
              <a:gd name="connsiteY10" fmla="*/ 2293829 h 3067690"/>
              <a:gd name="connsiteX11" fmla="*/ 6832600 w 7231264"/>
              <a:gd name="connsiteY11" fmla="*/ 2166829 h 3067690"/>
              <a:gd name="connsiteX12" fmla="*/ 7175500 w 7231264"/>
              <a:gd name="connsiteY12" fmla="*/ 1188929 h 3067690"/>
              <a:gd name="connsiteX13" fmla="*/ 7207668 w 7231264"/>
              <a:gd name="connsiteY13" fmla="*/ 1106816 h 3067690"/>
              <a:gd name="connsiteX0" fmla="*/ 0 w 7231264"/>
              <a:gd name="connsiteY0" fmla="*/ 0 h 3059861"/>
              <a:gd name="connsiteX1" fmla="*/ 762000 w 7231264"/>
              <a:gd name="connsiteY1" fmla="*/ 952500 h 3059861"/>
              <a:gd name="connsiteX2" fmla="*/ 1599193 w 7231264"/>
              <a:gd name="connsiteY2" fmla="*/ 208542 h 3059861"/>
              <a:gd name="connsiteX3" fmla="*/ 2033670 w 7231264"/>
              <a:gd name="connsiteY3" fmla="*/ 586618 h 3059861"/>
              <a:gd name="connsiteX4" fmla="*/ 2578100 w 7231264"/>
              <a:gd name="connsiteY4" fmla="*/ 2057400 h 3059861"/>
              <a:gd name="connsiteX5" fmla="*/ 3416300 w 7231264"/>
              <a:gd name="connsiteY5" fmla="*/ 2209800 h 3059861"/>
              <a:gd name="connsiteX6" fmla="*/ 3746500 w 7231264"/>
              <a:gd name="connsiteY6" fmla="*/ 3035300 h 3059861"/>
              <a:gd name="connsiteX7" fmla="*/ 4406900 w 7231264"/>
              <a:gd name="connsiteY7" fmla="*/ 1143000 h 3059861"/>
              <a:gd name="connsiteX8" fmla="*/ 5156200 w 7231264"/>
              <a:gd name="connsiteY8" fmla="*/ 1879600 h 3059861"/>
              <a:gd name="connsiteX9" fmla="*/ 5905500 w 7231264"/>
              <a:gd name="connsiteY9" fmla="*/ 1803400 h 3059861"/>
              <a:gd name="connsiteX10" fmla="*/ 6299200 w 7231264"/>
              <a:gd name="connsiteY10" fmla="*/ 2286000 h 3059861"/>
              <a:gd name="connsiteX11" fmla="*/ 6832600 w 7231264"/>
              <a:gd name="connsiteY11" fmla="*/ 2159000 h 3059861"/>
              <a:gd name="connsiteX12" fmla="*/ 7175500 w 7231264"/>
              <a:gd name="connsiteY12" fmla="*/ 1181100 h 3059861"/>
              <a:gd name="connsiteX13" fmla="*/ 7207668 w 7231264"/>
              <a:gd name="connsiteY13" fmla="*/ 1098987 h 305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264" h="3059861">
                <a:moveTo>
                  <a:pt x="0" y="0"/>
                </a:moveTo>
                <a:cubicBezTo>
                  <a:pt x="246591" y="476250"/>
                  <a:pt x="495468" y="917743"/>
                  <a:pt x="762000" y="952500"/>
                </a:cubicBezTo>
                <a:cubicBezTo>
                  <a:pt x="1028532" y="987257"/>
                  <a:pt x="1387248" y="269522"/>
                  <a:pt x="1599193" y="208542"/>
                </a:cubicBezTo>
                <a:cubicBezTo>
                  <a:pt x="1811138" y="147562"/>
                  <a:pt x="1870519" y="278475"/>
                  <a:pt x="2033670" y="586618"/>
                </a:cubicBezTo>
                <a:cubicBezTo>
                  <a:pt x="2196821" y="894761"/>
                  <a:pt x="2347662" y="1786870"/>
                  <a:pt x="2578100" y="2057400"/>
                </a:cubicBezTo>
                <a:cubicBezTo>
                  <a:pt x="2808538" y="2327930"/>
                  <a:pt x="3221567" y="2046817"/>
                  <a:pt x="3416300" y="2209800"/>
                </a:cubicBezTo>
                <a:cubicBezTo>
                  <a:pt x="3611033" y="2372783"/>
                  <a:pt x="3581400" y="3213100"/>
                  <a:pt x="3746500" y="3035300"/>
                </a:cubicBezTo>
                <a:cubicBezTo>
                  <a:pt x="3911600" y="2857500"/>
                  <a:pt x="4171950" y="1335617"/>
                  <a:pt x="4406900" y="1143000"/>
                </a:cubicBezTo>
                <a:cubicBezTo>
                  <a:pt x="4641850" y="950383"/>
                  <a:pt x="4906433" y="1769533"/>
                  <a:pt x="5156200" y="1879600"/>
                </a:cubicBezTo>
                <a:cubicBezTo>
                  <a:pt x="5405967" y="1989667"/>
                  <a:pt x="5715000" y="1735667"/>
                  <a:pt x="5905500" y="1803400"/>
                </a:cubicBezTo>
                <a:cubicBezTo>
                  <a:pt x="6096000" y="1871133"/>
                  <a:pt x="6144683" y="2226733"/>
                  <a:pt x="6299200" y="2286000"/>
                </a:cubicBezTo>
                <a:cubicBezTo>
                  <a:pt x="6453717" y="2345267"/>
                  <a:pt x="6686550" y="2343150"/>
                  <a:pt x="6832600" y="2159000"/>
                </a:cubicBezTo>
                <a:cubicBezTo>
                  <a:pt x="6978650" y="1974850"/>
                  <a:pt x="7112989" y="1357769"/>
                  <a:pt x="7175500" y="1181100"/>
                </a:cubicBezTo>
                <a:cubicBezTo>
                  <a:pt x="7238011" y="1004431"/>
                  <a:pt x="7246826" y="1017495"/>
                  <a:pt x="7207668" y="109898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kumimoji="1" lang="ja-JP" altLang="en-US" sz="2100" dirty="0">
              <a:latin typeface="Arial" charset="0"/>
              <a:ea typeface="ＭＳ Ｐゴシック" pitchFamily="50" charset="-128"/>
            </a:endParaRPr>
          </a:p>
        </p:txBody>
      </p:sp>
      <p:cxnSp>
        <p:nvCxnSpPr>
          <p:cNvPr id="13" name="直線コネクタ 12"/>
          <p:cNvCxnSpPr/>
          <p:nvPr/>
        </p:nvCxnSpPr>
        <p:spPr bwMode="auto">
          <a:xfrm flipV="1">
            <a:off x="2347365" y="3866695"/>
            <a:ext cx="5939554" cy="32368"/>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u="sng" spc="110" dirty="0"/>
              <a:t>ネガティブになってはいけない、ということではありません。</a:t>
            </a:r>
            <a:endParaRPr kumimoji="1" lang="en-US" altLang="ja-JP" sz="2200" b="1" u="sng" spc="110" dirty="0"/>
          </a:p>
          <a:p>
            <a:pPr algn="ctr"/>
            <a:r>
              <a:rPr kumimoji="1" lang="ja-JP" altLang="en-US" sz="2200" spc="110" dirty="0"/>
              <a:t>ネガティブな状態であることをまず知ることが重要です。</a:t>
            </a:r>
          </a:p>
        </p:txBody>
      </p:sp>
    </p:spTree>
    <p:extLst>
      <p:ext uri="{BB962C8B-B14F-4D97-AF65-F5344CB8AC3E}">
        <p14:creationId xmlns:p14="http://schemas.microsoft.com/office/powerpoint/2010/main" val="75182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率直なご回答をおねがいします</a:t>
            </a:r>
          </a:p>
        </p:txBody>
      </p:sp>
      <p:sp>
        <p:nvSpPr>
          <p:cNvPr id="4" name="フッター プレースホルダー 3"/>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8</a:t>
            </a:fld>
            <a:endParaRPr kumimoji="1" lang="ja-JP" altLang="en-US"/>
          </a:p>
        </p:txBody>
      </p:sp>
      <p:sp>
        <p:nvSpPr>
          <p:cNvPr id="6" name="正方形/長方形 5"/>
          <p:cNvSpPr/>
          <p:nvPr/>
        </p:nvSpPr>
        <p:spPr>
          <a:xfrm>
            <a:off x="535040" y="1618484"/>
            <a:ext cx="8691406" cy="3385542"/>
          </a:xfrm>
          <a:prstGeom prst="rect">
            <a:avLst/>
          </a:prstGeom>
        </p:spPr>
        <p:txBody>
          <a:bodyPr wrap="square">
            <a:spAutoFit/>
          </a:bodyPr>
          <a:lstStyle/>
          <a:p>
            <a:pPr marL="360363" indent="-360363">
              <a:spcBef>
                <a:spcPts val="4200"/>
              </a:spcBef>
              <a:buClr>
                <a:srgbClr val="FF0000"/>
              </a:buClr>
              <a:buFont typeface="Wingdings" panose="05000000000000000000" pitchFamily="2" charset="2"/>
              <a:buChar char="ü"/>
            </a:pPr>
            <a:r>
              <a:rPr lang="ja-JP" altLang="en-US" sz="2400" spc="120" dirty="0"/>
              <a:t>回答結果が、評価や昇進昇格に影響するなど、</a:t>
            </a:r>
            <a:br>
              <a:rPr lang="en-US" altLang="ja-JP" sz="2400" spc="120" dirty="0"/>
            </a:br>
            <a:r>
              <a:rPr lang="ja-JP" altLang="en-US" sz="2400" b="1" u="sng" spc="120" dirty="0"/>
              <a:t>皆様の不利益になることはありません</a:t>
            </a:r>
            <a:r>
              <a:rPr lang="ja-JP" altLang="en-US" sz="2400" spc="120" dirty="0"/>
              <a:t>。</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spc="120" dirty="0"/>
              <a:t>万が一、不利益になったと感じたことがあれば、</a:t>
            </a:r>
            <a:br>
              <a:rPr lang="en-US" altLang="ja-JP" sz="2400" spc="120" dirty="0"/>
            </a:br>
            <a:r>
              <a:rPr lang="ja-JP" altLang="en-US" sz="2400" b="1" u="sng" spc="120" dirty="0"/>
              <a:t>人事までご相談</a:t>
            </a:r>
            <a:r>
              <a:rPr lang="ja-JP" altLang="en-US" sz="2400" spc="120" dirty="0"/>
              <a:t>ください。</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b="1" u="sng" spc="120" dirty="0"/>
              <a:t>皆様の状態を知ることが、組織改善の第一歩</a:t>
            </a:r>
            <a:r>
              <a:rPr lang="ja-JP" altLang="en-US" sz="2400" spc="120" dirty="0"/>
              <a:t>となります。</a:t>
            </a:r>
            <a:br>
              <a:rPr lang="en-US" altLang="ja-JP" sz="2400" spc="120" dirty="0"/>
            </a:br>
            <a:r>
              <a:rPr lang="ja-JP" altLang="en-US" sz="2400" spc="120" dirty="0"/>
              <a:t>真摯に向き合っていきますので、率直なご回答をお願いします。</a:t>
            </a:r>
          </a:p>
        </p:txBody>
      </p:sp>
    </p:spTree>
    <p:extLst>
      <p:ext uri="{BB962C8B-B14F-4D97-AF65-F5344CB8AC3E}">
        <p14:creationId xmlns:p14="http://schemas.microsoft.com/office/powerpoint/2010/main" val="806151958"/>
      </p:ext>
    </p:extLst>
  </p:cSld>
  <p:clrMapOvr>
    <a:masterClrMapping/>
  </p:clrMapOvr>
</p:sld>
</file>

<file path=ppt/theme/theme1.xml><?xml version="1.0" encoding="utf-8"?>
<a:theme xmlns:a="http://schemas.openxmlformats.org/drawingml/2006/main" name="表紙１">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タイトル大">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中ページ特殊">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3c763c-23ee-4639-92a6-887aa7ed2867" xsi:nil="true"/>
    <lcf76f155ced4ddcb4097134ff3c332f xmlns="b00feb88-84c6-4e91-9440-c887e668973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4C01CAB96D874D9C41299BFA06F23F" ma:contentTypeVersion="17" ma:contentTypeDescription="Create a new document." ma:contentTypeScope="" ma:versionID="281f437311cd04fc98c0c27d1bfcb366">
  <xsd:schema xmlns:xsd="http://www.w3.org/2001/XMLSchema" xmlns:xs="http://www.w3.org/2001/XMLSchema" xmlns:p="http://schemas.microsoft.com/office/2006/metadata/properties" xmlns:ns2="b00feb88-84c6-4e91-9440-c887e6689731" xmlns:ns3="373c763c-23ee-4639-92a6-887aa7ed2867" targetNamespace="http://schemas.microsoft.com/office/2006/metadata/properties" ma:root="true" ma:fieldsID="45bad956b00a3055c825cda6cff6e871" ns2:_="" ns3:_="">
    <xsd:import namespace="b00feb88-84c6-4e91-9440-c887e6689731"/>
    <xsd:import namespace="373c763c-23ee-4639-92a6-887aa7ed2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eb88-84c6-4e91-9440-c887e668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c763c-23ee-4639-92a6-887aa7ed28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54fd2-2f52-41bb-bd8a-28cde0820317}" ma:internalName="TaxCatchAll" ma:showField="CatchAllData" ma:web="373c763c-23ee-4639-92a6-887aa7ed2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E0A20D-2CD2-44ED-B88B-09CCC981DFA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00feb88-84c6-4e91-9440-c887e6689731"/>
    <ds:schemaRef ds:uri="http://purl.org/dc/terms/"/>
    <ds:schemaRef ds:uri="373c763c-23ee-4639-92a6-887aa7ed2867"/>
    <ds:schemaRef ds:uri="http://www.w3.org/XML/1998/namespace"/>
    <ds:schemaRef ds:uri="http://purl.org/dc/dcmitype/"/>
  </ds:schemaRefs>
</ds:datastoreItem>
</file>

<file path=customXml/itemProps2.xml><?xml version="1.0" encoding="utf-8"?>
<ds:datastoreItem xmlns:ds="http://schemas.openxmlformats.org/officeDocument/2006/customXml" ds:itemID="{03A30EC9-E215-442B-A36C-0E902DF4A12A}">
  <ds:schemaRefs>
    <ds:schemaRef ds:uri="http://schemas.microsoft.com/sharepoint/v3/contenttype/forms"/>
  </ds:schemaRefs>
</ds:datastoreItem>
</file>

<file path=customXml/itemProps3.xml><?xml version="1.0" encoding="utf-8"?>
<ds:datastoreItem xmlns:ds="http://schemas.openxmlformats.org/officeDocument/2006/customXml" ds:itemID="{04550DAC-D1FC-47CF-BAF9-A25846D8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eb88-84c6-4e91-9440-c887e6689731"/>
    <ds:schemaRef ds:uri="373c763c-23ee-4639-92a6-887aa7ed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1795</TotalTime>
  <Words>1645</Words>
  <Application>Microsoft Office PowerPoint</Application>
  <PresentationFormat>A4 210 x 297 mm</PresentationFormat>
  <Paragraphs>171</Paragraphs>
  <Slides>17</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11</vt:i4>
      </vt:variant>
      <vt:variant>
        <vt:lpstr>スライド タイトル</vt:lpstr>
      </vt:variant>
      <vt:variant>
        <vt:i4>17</vt:i4>
      </vt:variant>
    </vt:vector>
  </HeadingPairs>
  <TitlesOfParts>
    <vt:vector size="37" baseType="lpstr">
      <vt:lpstr>DengXian</vt:lpstr>
      <vt:lpstr>Meiryo UI</vt:lpstr>
      <vt:lpstr>游ゴシック</vt:lpstr>
      <vt:lpstr>游ゴシック Light</vt:lpstr>
      <vt:lpstr>Arial</vt:lpstr>
      <vt:lpstr>Calibri</vt:lpstr>
      <vt:lpstr>Calibri Light</vt:lpstr>
      <vt:lpstr>Century Gothic</vt:lpstr>
      <vt:lpstr>Wingdings</vt:lpstr>
      <vt:lpstr>表紙１</vt:lpstr>
      <vt:lpstr>デザインの設定</vt:lpstr>
      <vt:lpstr>表紙２</vt:lpstr>
      <vt:lpstr>表紙３</vt:lpstr>
      <vt:lpstr>タイトル大</vt:lpstr>
      <vt:lpstr>タイトル中</vt:lpstr>
      <vt:lpstr>中ページ</vt:lpstr>
      <vt:lpstr>1_タイトル中</vt:lpstr>
      <vt:lpstr>2_中ページ特殊</vt:lpstr>
      <vt:lpstr>1_中ページ</vt:lpstr>
      <vt:lpstr>1_デザインの設定</vt:lpstr>
      <vt:lpstr>インサイズ導入のご説明</vt:lpstr>
      <vt:lpstr>もくじ</vt:lpstr>
      <vt:lpstr>インサイズ導入の背景</vt:lpstr>
      <vt:lpstr>インサイズを使うと変わること</vt:lpstr>
      <vt:lpstr>もくじ</vt:lpstr>
      <vt:lpstr>心の状態を知るためのアンケートです</vt:lpstr>
      <vt:lpstr>5段階のワークメンタリティで表現されます</vt:lpstr>
      <vt:lpstr>心の状態は移り変わって当然のもの</vt:lpstr>
      <vt:lpstr>率直なご回答をおねがいします</vt:lpstr>
      <vt:lpstr>もくじ</vt:lpstr>
      <vt:lpstr>インサイズ実施概要</vt:lpstr>
      <vt:lpstr>もくじ</vt:lpstr>
      <vt:lpstr>アンケート回答</vt:lpstr>
      <vt:lpstr>アンケート回答</vt:lpstr>
      <vt:lpstr>アンケート結果閲覧</vt:lpstr>
      <vt:lpstr>アンケート結果閲覧</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21</cp:revision>
  <dcterms:created xsi:type="dcterms:W3CDTF">2023-07-18T04:04:19Z</dcterms:created>
  <dcterms:modified xsi:type="dcterms:W3CDTF">2024-12-18T02:52:01Z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