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2" r:id="rId4"/>
    <p:sldMasterId id="2147483664" r:id="rId5"/>
    <p:sldMasterId id="2147483666" r:id="rId6"/>
    <p:sldMasterId id="2147483668" r:id="rId7"/>
    <p:sldMasterId id="2147483669" r:id="rId8"/>
    <p:sldMasterId id="2147483670" r:id="rId9"/>
    <p:sldMasterId id="2147483671" r:id="rId10"/>
    <p:sldMasterId id="2147483678" r:id="rId11"/>
    <p:sldMasterId id="2147483744" r:id="rId12"/>
    <p:sldMasterId id="2147483716" r:id="rId13"/>
    <p:sldMasterId id="2147483753" r:id="rId14"/>
  </p:sldMasterIdLst>
  <p:notesMasterIdLst>
    <p:notesMasterId r:id="rId41"/>
  </p:notesMasterIdLst>
  <p:handoutMasterIdLst>
    <p:handoutMasterId r:id="rId42"/>
  </p:handoutMasterIdLst>
  <p:sldIdLst>
    <p:sldId id="1553" r:id="rId15"/>
    <p:sldId id="1503" r:id="rId16"/>
    <p:sldId id="1506" r:id="rId17"/>
    <p:sldId id="1508" r:id="rId18"/>
    <p:sldId id="1509" r:id="rId19"/>
    <p:sldId id="1537" r:id="rId20"/>
    <p:sldId id="1565" r:id="rId21"/>
    <p:sldId id="1512" r:id="rId22"/>
    <p:sldId id="1566" r:id="rId23"/>
    <p:sldId id="1538" r:id="rId24"/>
    <p:sldId id="1517" r:id="rId25"/>
    <p:sldId id="1518" r:id="rId26"/>
    <p:sldId id="1554" r:id="rId27"/>
    <p:sldId id="1520" r:id="rId28"/>
    <p:sldId id="1555" r:id="rId29"/>
    <p:sldId id="1541" r:id="rId30"/>
    <p:sldId id="1567" r:id="rId31"/>
    <p:sldId id="1556" r:id="rId32"/>
    <p:sldId id="302" r:id="rId33"/>
    <p:sldId id="298" r:id="rId34"/>
    <p:sldId id="304" r:id="rId35"/>
    <p:sldId id="1557" r:id="rId36"/>
    <p:sldId id="1558" r:id="rId37"/>
    <p:sldId id="1559" r:id="rId38"/>
    <p:sldId id="1564" r:id="rId39"/>
    <p:sldId id="1533" r:id="rId4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8288"/>
    <a:srgbClr val="FF566D"/>
    <a:srgbClr val="597AF8"/>
    <a:srgbClr val="53ACF1"/>
    <a:srgbClr val="C4D5ED"/>
    <a:srgbClr val="287ECF"/>
    <a:srgbClr val="6C2929"/>
    <a:srgbClr val="9EB6C9"/>
    <a:srgbClr val="8A78E7"/>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2"/>
    <p:restoredTop sz="96837" autoAdjust="0"/>
  </p:normalViewPr>
  <p:slideViewPr>
    <p:cSldViewPr snapToGrid="0">
      <p:cViewPr varScale="1">
        <p:scale>
          <a:sx n="123" d="100"/>
          <a:sy n="123" d="100"/>
        </p:scale>
        <p:origin x="58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2024/12/9</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205900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420341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11</a:t>
            </a:fld>
            <a:endParaRPr kumimoji="1" lang="ja-JP" altLang="en-US"/>
          </a:p>
        </p:txBody>
      </p:sp>
    </p:spTree>
    <p:extLst>
      <p:ext uri="{BB962C8B-B14F-4D97-AF65-F5344CB8AC3E}">
        <p14:creationId xmlns:p14="http://schemas.microsoft.com/office/powerpoint/2010/main" val="331077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424911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316102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293152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4006704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12133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319664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0DC6058-032B-4A5E-AA6A-03BD0C204665}"/>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65BBA3FB-0C3F-443F-BF7C-008BC19E0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70907"/>
            <a:endParaRPr lang="en-US" altLang="ja-JP" sz="1400" dirty="0"/>
          </a:p>
        </p:txBody>
      </p:sp>
    </p:spTree>
    <p:extLst>
      <p:ext uri="{BB962C8B-B14F-4D97-AF65-F5344CB8AC3E}">
        <p14:creationId xmlns:p14="http://schemas.microsoft.com/office/powerpoint/2010/main" val="320691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8515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3455488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230129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223416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2000374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7C432-9D8F-4E66-85A3-C7C12BB3C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165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295641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396195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148617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367301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182064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1CEBC-7329-4D27-82CB-93C018EA0BEE}"/>
              </a:ext>
            </a:extLst>
          </p:cNvPr>
          <p:cNvSpPr>
            <a:spLocks noGrp="1"/>
          </p:cNvSpPr>
          <p:nvPr>
            <p:ph type="title"/>
          </p:nvPr>
        </p:nvSpPr>
        <p:spPr>
          <a:xfrm>
            <a:off x="681040" y="4924806"/>
            <a:ext cx="8543925" cy="1325563"/>
          </a:xfrm>
          <a:prstGeom prst="rect">
            <a:avLst/>
          </a:prstGeom>
        </p:spPr>
        <p:txBody>
          <a:bodyPr anchor="ctr"/>
          <a:lstStyle>
            <a:lvl1pPr algn="ctr">
              <a:defRPr sz="3033" b="1">
                <a:latin typeface="+mn-ea"/>
                <a:ea typeface="+mn-ea"/>
              </a:defRPr>
            </a:lvl1p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2DCDB9C8-CF10-4F91-B076-E3266F5DF2DC}"/>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33206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8A6A3-6D6D-C351-659C-F035AAC52492}"/>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99FA0D4E-821F-9406-6DC7-B63C5687570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B4B42061-17CA-E95D-224E-22C6F7CF8361}"/>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51162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4800" b="1">
                <a:solidFill>
                  <a:schemeClr val="bg2"/>
                </a:solidFill>
                <a:latin typeface="+mn-ea"/>
                <a:ea typeface="+mn-ea"/>
              </a:defRPr>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279430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25BBED-71F5-4D12-8A98-EDA7BDB900A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75067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93226-6E51-EA11-90CA-7979480BA27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E65E0B-4945-89F0-D36C-FD846FA1B971}"/>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A59AD2-0820-127C-3E1E-743D60218E3B}"/>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BF7A66E1-0EA1-D3DE-85E3-ECE8348FA1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56B00C-9B10-0B45-10E3-004CF024C9D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6227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628C9-33DA-AB8E-3160-08123BE6D7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EB6CD4-4122-B9D8-A97C-9B1A8C7A132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B6B766-CE68-39E1-588A-CC65D91B4993}"/>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546E998C-13D3-3F4A-5414-D12A7A4B1F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86EBCF-883C-97B7-3F4E-BFF97898C48A}"/>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39197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B1FEF-A0C4-5724-5020-C4528A3D5CD2}"/>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C29799-0CD9-3BF0-EE30-382458317A98}"/>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1FE94AD-5CB3-0DA5-5471-0A722874D688}"/>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287F9FA4-0D58-F86B-5B29-D51A2685FE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0DA7CC-5B65-69B1-011E-55B8B3741DA0}"/>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30248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D6735-5C72-B4F5-F838-671E700DECD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E58340-8980-6F26-7EAF-6CBCF21C209F}"/>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C43E7D7-8A74-4C41-1544-515E487B9025}"/>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59E2E1-F524-D70F-00EF-1603FE856774}"/>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CC5F235E-DF85-7182-A10C-14AFE3873E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66A1E-46B4-07A4-8DBE-7F91F106F38B}"/>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395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83BFE-8842-DF37-05B5-66DE981A1A8F}"/>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5EE46883-784F-65BF-FB74-FF3B9F508E2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007C454D-72DC-8D52-42AD-DBD7D53A405C}"/>
              </a:ext>
            </a:extLst>
          </p:cNvPr>
          <p:cNvSpPr>
            <a:spLocks noGrp="1"/>
          </p:cNvSpPr>
          <p:nvPr>
            <p:ph type="sldNum" sz="quarter" idx="10"/>
          </p:nvPr>
        </p:nvSpPr>
        <p:spPr/>
        <p:txBody>
          <a:bodyPr/>
          <a:lstStyle/>
          <a:p>
            <a:fld id="{D45396BF-6877-4402-A6F1-66B0AFA14B6E}" type="slidenum">
              <a:rPr kumimoji="1" lang="ja-JP" altLang="en-US" smtClean="0"/>
              <a:t>‹#›</a:t>
            </a:fld>
            <a:endParaRPr kumimoji="1" lang="ja-JP" altLang="en-US"/>
          </a:p>
        </p:txBody>
      </p:sp>
    </p:spTree>
    <p:extLst>
      <p:ext uri="{BB962C8B-B14F-4D97-AF65-F5344CB8AC3E}">
        <p14:creationId xmlns:p14="http://schemas.microsoft.com/office/powerpoint/2010/main" val="1271598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64F892-8BF9-CCEC-A0F8-A01345704CA4}"/>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32F334-5840-3924-ACFE-D1F0F178FEB8}"/>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D8E2D1-F93F-B786-DC45-CDB2962320B2}"/>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990E0A-5AEA-C0F2-BF0F-58A96F05622F}"/>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AA7B48-919C-95AE-5DF4-B6A2B7F036A2}"/>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7DD5B2-93EB-BFCB-84B9-4CFDB7D8DF76}"/>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8" name="フッター プレースホルダー 7">
            <a:extLst>
              <a:ext uri="{FF2B5EF4-FFF2-40B4-BE49-F238E27FC236}">
                <a16:creationId xmlns:a16="http://schemas.microsoft.com/office/drawing/2014/main" id="{CF894147-2541-1EA6-FA4F-F834CDBDA5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F4E217-B4D2-3D4A-8EFF-3A05132B3E6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7344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9F6C1-1ED4-AB7D-D79E-8C2FBA6D90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809B07-4445-7A2B-9C7B-C1ED54CFE5A3}"/>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4" name="フッター プレースホルダー 3">
            <a:extLst>
              <a:ext uri="{FF2B5EF4-FFF2-40B4-BE49-F238E27FC236}">
                <a16:creationId xmlns:a16="http://schemas.microsoft.com/office/drawing/2014/main" id="{56266081-E720-E88F-F86D-A9D421FD5C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3D78B4B-D79F-34A4-6816-099B675F195F}"/>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534347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0F0DDD-3035-7C61-4B2D-4D77E05A8F50}"/>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3" name="フッター プレースホルダー 2">
            <a:extLst>
              <a:ext uri="{FF2B5EF4-FFF2-40B4-BE49-F238E27FC236}">
                <a16:creationId xmlns:a16="http://schemas.microsoft.com/office/drawing/2014/main" id="{255EE1C3-CD06-64E1-4957-3052C12BF47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AFC14E-4D40-3D53-5C49-4CF2E0916D97}"/>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167851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19DA2-733D-A074-4F14-23B5F9DE83AB}"/>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A6A2D4-638D-705E-B545-B2ED0BAAA6DF}"/>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7E7B9D-592E-36FD-D026-9B3B40E5473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24FCB1-88D5-AF36-D2F8-4B809D589015}"/>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9E6CF115-B7C1-C8EA-0718-40885D93D2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B61EC2-071C-FDB5-4A81-4E1559C3AD69}"/>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9735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272CE-73FB-C7B4-5A94-309DDDBFE6B1}"/>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3B3834D-8BFA-942D-1FC2-AB9256C07231}"/>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A938EE5-4237-2429-8D2E-F2D703D6E11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83625F-F790-8000-626D-46ED12B57AA2}"/>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C10B7E8E-A4D7-6F39-67D5-080B7026FE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23A60F-87D1-089B-76F9-36297F55B56D}"/>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5628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F259E-309D-766D-EA50-A194D5EE0C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8B6B11-156F-0A48-BE16-2430DB60EFD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47682F-A8BF-5723-2811-C119A15F568C}"/>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7E5F8848-75CF-E38A-3E66-997CC158AA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4B2D44-452A-E651-EA02-A61F31B5AC36}"/>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924948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5A0F4A-CF4E-B99E-2E0C-D6C429D57C97}"/>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AC81AB-244D-FA74-15D9-FD1955B95813}"/>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6D33C3-5C81-F77E-11A4-4C2C3FE774CE}"/>
              </a:ext>
            </a:extLst>
          </p:cNvPr>
          <p:cNvSpPr>
            <a:spLocks noGrp="1"/>
          </p:cNvSpPr>
          <p:nvPr>
            <p:ph type="dt" sz="half" idx="10"/>
          </p:nvPr>
        </p:nvSpPr>
        <p:spPr/>
        <p:txBody>
          <a:bodyPr/>
          <a:lstStyle/>
          <a:p>
            <a:fld id="{2C168D56-3501-C549-937D-D32770BD14FC}"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AFCF586D-80C2-FCEC-2E37-D6910A7722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8DA2CC-9033-2AC4-CBE5-106FFE86474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0396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912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5A2A8-C8BD-EEF8-32B6-7F0C1CB0881D}"/>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45EE811-B05E-D3C0-11DE-6D09C32660C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1101C75-6B54-4F8E-B186-FFC3A4FD824E}"/>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06062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7B772-04FA-9836-A02C-E1686131C91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95469D53-B703-CBAF-F403-6D7F0107143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43B12F3-C48C-39E6-0783-346A4ED75135}"/>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79163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AB01653-2AE2-4BD0-9411-D9767B3B12EF}"/>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grpSp>
        <p:nvGrpSpPr>
          <p:cNvPr id="11" name="グループ化 10">
            <a:extLst>
              <a:ext uri="{FF2B5EF4-FFF2-40B4-BE49-F238E27FC236}">
                <a16:creationId xmlns:a16="http://schemas.microsoft.com/office/drawing/2014/main" id="{B5241C80-8DE4-4173-9D15-F5703D1E28D4}"/>
              </a:ext>
            </a:extLst>
          </p:cNvPr>
          <p:cNvGrpSpPr/>
          <p:nvPr userDrawn="1"/>
        </p:nvGrpSpPr>
        <p:grpSpPr>
          <a:xfrm>
            <a:off x="656944" y="1598501"/>
            <a:ext cx="4368763" cy="3101528"/>
            <a:chOff x="-1366233" y="1389532"/>
            <a:chExt cx="5082362" cy="3908813"/>
          </a:xfrm>
        </p:grpSpPr>
        <p:pic>
          <p:nvPicPr>
            <p:cNvPr id="12" name="Picture 2" descr="INSIDESの利用画面">
              <a:extLst>
                <a:ext uri="{FF2B5EF4-FFF2-40B4-BE49-F238E27FC236}">
                  <a16:creationId xmlns:a16="http://schemas.microsoft.com/office/drawing/2014/main" id="{612A832A-9707-4938-867E-5BD714FADE4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366233" y="1389532"/>
              <a:ext cx="5082362" cy="3908813"/>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上の 2 つの角を丸める 12">
              <a:extLst>
                <a:ext uri="{FF2B5EF4-FFF2-40B4-BE49-F238E27FC236}">
                  <a16:creationId xmlns:a16="http://schemas.microsoft.com/office/drawing/2014/main" id="{8968BC1F-50F1-4AA2-B1C2-94CC237269DA}"/>
                </a:ext>
              </a:extLst>
            </p:cNvPr>
            <p:cNvSpPr/>
            <p:nvPr/>
          </p:nvSpPr>
          <p:spPr>
            <a:xfrm rot="10800000">
              <a:off x="-1366233" y="4210050"/>
              <a:ext cx="3830874" cy="419478"/>
            </a:xfrm>
            <a:prstGeom prst="round2SameRect">
              <a:avLst/>
            </a:prstGeom>
            <a:solidFill>
              <a:srgbClr val="D5D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grpSp>
      <p:cxnSp>
        <p:nvCxnSpPr>
          <p:cNvPr id="14" name="直線コネクタ 13">
            <a:extLst>
              <a:ext uri="{FF2B5EF4-FFF2-40B4-BE49-F238E27FC236}">
                <a16:creationId xmlns:a16="http://schemas.microsoft.com/office/drawing/2014/main" id="{6F30DFE7-6A64-4F18-B2D5-98F824B8042C}"/>
              </a:ext>
            </a:extLst>
          </p:cNvPr>
          <p:cNvCxnSpPr/>
          <p:nvPr userDrawn="1"/>
        </p:nvCxnSpPr>
        <p:spPr>
          <a:xfrm flipV="1">
            <a:off x="-80630" y="0"/>
            <a:ext cx="5528930" cy="829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6D85D3D-E988-4B78-8166-5F2F2F677DB6}"/>
              </a:ext>
            </a:extLst>
          </p:cNvPr>
          <p:cNvCxnSpPr>
            <a:cxnSpLocks/>
          </p:cNvCxnSpPr>
          <p:nvPr userDrawn="1"/>
        </p:nvCxnSpPr>
        <p:spPr>
          <a:xfrm>
            <a:off x="1267049" y="0"/>
            <a:ext cx="8638954" cy="680484"/>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13C85B8-024B-4276-BC44-24017362373F}"/>
              </a:ext>
            </a:extLst>
          </p:cNvPr>
          <p:cNvCxnSpPr>
            <a:cxnSpLocks/>
          </p:cNvCxnSpPr>
          <p:nvPr userDrawn="1"/>
        </p:nvCxnSpPr>
        <p:spPr>
          <a:xfrm>
            <a:off x="8638957" y="5"/>
            <a:ext cx="1267046" cy="1350335"/>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
            <a:extLst>
              <a:ext uri="{FF2B5EF4-FFF2-40B4-BE49-F238E27FC236}">
                <a16:creationId xmlns:a16="http://schemas.microsoft.com/office/drawing/2014/main" id="{91B60F69-90F9-46CC-AF9F-2BBFA8F21C9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8" name="テキスト ボックス 12">
            <a:extLst>
              <a:ext uri="{FF2B5EF4-FFF2-40B4-BE49-F238E27FC236}">
                <a16:creationId xmlns:a16="http://schemas.microsoft.com/office/drawing/2014/main" id="{8481AC7C-5AD8-47D8-A31A-D192C6070019}"/>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5AF4A8DD-D760-8F5C-704E-4C054C4195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6526" y="2577928"/>
            <a:ext cx="3390900" cy="876300"/>
          </a:xfrm>
          <a:prstGeom prst="rect">
            <a:avLst/>
          </a:prstGeom>
        </p:spPr>
      </p:pic>
    </p:spTree>
    <p:extLst>
      <p:ext uri="{BB962C8B-B14F-4D97-AF65-F5344CB8AC3E}">
        <p14:creationId xmlns:p14="http://schemas.microsoft.com/office/powerpoint/2010/main" val="31038180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12/9/2024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0F35EF-29F5-CBEC-3F60-C47BEC1ECA2F}"/>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E5AB7E-75AF-8F41-534B-99661991A4B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FD0826-2482-7AEB-479E-BFE3392F50AD}"/>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168D56-3501-C549-937D-D32770BD14FC}"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C5BD0B5D-E9E0-9445-F910-FE2EA70B479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6A003F-ACBC-0C2C-89A1-2A787DDC0AD2}"/>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39728864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9FB6CC-ADDB-4731-A3BC-E7CD4B20DB80}"/>
              </a:ext>
            </a:extLst>
          </p:cNvPr>
          <p:cNvSpPr>
            <a:spLocks noGrp="1"/>
          </p:cNvSpPr>
          <p:nvPr>
            <p:ph type="sldNum" sz="quarter" idx="4"/>
          </p:nvPr>
        </p:nvSpPr>
        <p:spPr>
          <a:xfrm>
            <a:off x="7677150" y="6386519"/>
            <a:ext cx="222885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45396BF-6877-4402-A6F1-66B0AFA14B6E}" type="slidenum">
              <a:rPr kumimoji="1" lang="ja-JP" altLang="en-US" smtClean="0"/>
              <a:t>‹#›</a:t>
            </a:fld>
            <a:endParaRPr kumimoji="1" lang="ja-JP" altLang="en-US"/>
          </a:p>
        </p:txBody>
      </p:sp>
      <p:sp>
        <p:nvSpPr>
          <p:cNvPr id="4" name="テキスト ボックス 12">
            <a:extLst>
              <a:ext uri="{FF2B5EF4-FFF2-40B4-BE49-F238E27FC236}">
                <a16:creationId xmlns:a16="http://schemas.microsoft.com/office/drawing/2014/main" id="{AA3F4595-62C0-4632-A1F1-518C8EDAB6CF}"/>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056860390"/>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 id="214748376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209CD40-06C9-4FDF-A190-698866CCBEB0}"/>
              </a:ext>
            </a:extLst>
          </p:cNvPr>
          <p:cNvSpPr/>
          <p:nvPr userDrawn="1"/>
        </p:nvSpPr>
        <p:spPr>
          <a:xfrm>
            <a:off x="0" y="3"/>
            <a:ext cx="9906000" cy="6858001"/>
          </a:xfrm>
          <a:prstGeom prst="rect">
            <a:avLst/>
          </a:prstGeom>
          <a:gradFill flip="none" rotWithShape="1">
            <a:gsLst>
              <a:gs pos="0">
                <a:srgbClr val="FF7D7D"/>
              </a:gs>
              <a:gs pos="29000">
                <a:srgbClr val="F59BB9"/>
              </a:gs>
              <a:gs pos="75880">
                <a:srgbClr val="A4A7E6"/>
              </a:gs>
              <a:gs pos="53000">
                <a:srgbClr val="D078EC"/>
              </a:gs>
              <a:gs pos="100000">
                <a:srgbClr val="5779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1">
            <a:extLst>
              <a:ext uri="{FF2B5EF4-FFF2-40B4-BE49-F238E27FC236}">
                <a16:creationId xmlns:a16="http://schemas.microsoft.com/office/drawing/2014/main" id="{B08E8224-D5CA-4A4C-A4EE-35631CEFD7E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12">
            <a:extLst>
              <a:ext uri="{FF2B5EF4-FFF2-40B4-BE49-F238E27FC236}">
                <a16:creationId xmlns:a16="http://schemas.microsoft.com/office/drawing/2014/main" id="{FDBFB04A-B34C-40E6-9C0E-C65AFF027731}"/>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547318145"/>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6" name="テキスト ボックス 12">
            <a:extLst>
              <a:ext uri="{FF2B5EF4-FFF2-40B4-BE49-F238E27FC236}">
                <a16:creationId xmlns:a16="http://schemas.microsoft.com/office/drawing/2014/main" id="{E448122F-CD11-4439-A383-063096E07E3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79040090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4">
            <a:extLst>
              <a:ext uri="{FF2B5EF4-FFF2-40B4-BE49-F238E27FC236}">
                <a16:creationId xmlns:a16="http://schemas.microsoft.com/office/drawing/2014/main" id="{D606AD63-CDFF-4C3A-8909-D6DF03673FB0}"/>
              </a:ext>
            </a:extLst>
          </p:cNvPr>
          <p:cNvSpPr txBox="1"/>
          <p:nvPr userDrawn="1"/>
        </p:nvSpPr>
        <p:spPr>
          <a:xfrm>
            <a:off x="89432" y="6565614"/>
            <a:ext cx="3008810" cy="225767"/>
          </a:xfrm>
          <a:prstGeom prst="rect">
            <a:avLst/>
          </a:prstGeom>
          <a:noFill/>
        </p:spPr>
        <p:txBody>
          <a:bodyPr wrap="square" rtlCol="0">
            <a:spAutoFit/>
          </a:bodyPr>
          <a:lstStyle/>
          <a:p>
            <a:pPr>
              <a:spcBef>
                <a:spcPct val="50000"/>
              </a:spcBef>
              <a:defRPr/>
            </a:pPr>
            <a:r>
              <a:rPr lang="en-US" altLang="ja-JP"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211537294"/>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4465-26AC-4650-AB21-DE7391BA24EC}" type="datetime1">
              <a:rPr lang="en-US" altLang="ja-JP" smtClean="0"/>
              <a:t>12/9/2024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pic>
        <p:nvPicPr>
          <p:cNvPr id="7" name="Picture 2">
            <a:extLst>
              <a:ext uri="{FF2B5EF4-FFF2-40B4-BE49-F238E27FC236}">
                <a16:creationId xmlns:a16="http://schemas.microsoft.com/office/drawing/2014/main" id="{4AF9C289-5794-4AD8-AD0D-D3D1E5EE331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491" r="23518"/>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2">
            <a:extLst>
              <a:ext uri="{FF2B5EF4-FFF2-40B4-BE49-F238E27FC236}">
                <a16:creationId xmlns:a16="http://schemas.microsoft.com/office/drawing/2014/main" id="{6DEFF54A-0623-4AFF-91C9-084DA27823F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0" name="スライド番号プレースホルダー 1">
            <a:extLst>
              <a:ext uri="{FF2B5EF4-FFF2-40B4-BE49-F238E27FC236}">
                <a16:creationId xmlns:a16="http://schemas.microsoft.com/office/drawing/2014/main" id="{4EC6E0DC-1537-452E-B4C8-21F29903FDBA}"/>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85597715"/>
      </p:ext>
    </p:extLst>
  </p:cSld>
  <p:clrMap bg1="lt1" tx1="dk1" bg2="lt2" tx2="dk2" accent1="accent1" accent2="accent2" accent3="accent3" accent4="accent4" accent5="accent5" accent6="accent6" hlink="hlink" folHlink="folHlink"/>
  <p:sldLayoutIdLst>
    <p:sldLayoutId id="2147483745" r:id="rId1"/>
    <p:sldLayoutId id="2147483751"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ide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user.support.recruit-insides.net/hc/ja/articles/38395606899993"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user.support.recruit-insides.net/hc/ja/articles/3839573589634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user.support.recruit-insides.net/hc/ja/articles/38395940471833"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user.support.recruit-insides.net/hc/ja/articles/38395960963737"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user.support.recruit-insides.net/hc/ja/articles/3839553993128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user.support.recruit-insides.net/hc/ja/articles/3839560082652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Tree>
    <p:extLst>
      <p:ext uri="{BB962C8B-B14F-4D97-AF65-F5344CB8AC3E}">
        <p14:creationId xmlns:p14="http://schemas.microsoft.com/office/powerpoint/2010/main" val="35122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en-US" altLang="ja-JP" dirty="0"/>
              <a:t>1on1</a:t>
            </a:r>
            <a:r>
              <a:rPr lang="ja-JP" altLang="en-US" dirty="0"/>
              <a:t>の</a:t>
            </a:r>
            <a:r>
              <a:rPr lang="en-US" altLang="ja-JP" dirty="0"/>
              <a:t>5</a:t>
            </a:r>
            <a:r>
              <a:rPr lang="ja-JP" altLang="en-US" dirty="0"/>
              <a:t>つの機能</a:t>
            </a:r>
          </a:p>
        </p:txBody>
      </p:sp>
      <p:sp>
        <p:nvSpPr>
          <p:cNvPr id="3" name="正方形/長方形 2">
            <a:extLst>
              <a:ext uri="{FF2B5EF4-FFF2-40B4-BE49-F238E27FC236}">
                <a16:creationId xmlns:a16="http://schemas.microsoft.com/office/drawing/2014/main" id="{4F4100AC-BB9E-B2C5-AB33-8BC217D5B2C0}"/>
              </a:ext>
            </a:extLst>
          </p:cNvPr>
          <p:cNvSpPr/>
          <p:nvPr/>
        </p:nvSpPr>
        <p:spPr>
          <a:xfrm>
            <a:off x="834828" y="977112"/>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の予定作成</a:t>
            </a:r>
          </a:p>
        </p:txBody>
      </p:sp>
      <p:sp>
        <p:nvSpPr>
          <p:cNvPr id="5" name="正方形/長方形 4">
            <a:extLst>
              <a:ext uri="{FF2B5EF4-FFF2-40B4-BE49-F238E27FC236}">
                <a16:creationId xmlns:a16="http://schemas.microsoft.com/office/drawing/2014/main" id="{84CA2B21-5B15-A030-D02F-E1BA965BF200}"/>
              </a:ext>
            </a:extLst>
          </p:cNvPr>
          <p:cNvSpPr/>
          <p:nvPr/>
        </p:nvSpPr>
        <p:spPr>
          <a:xfrm>
            <a:off x="834828" y="2157546"/>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Teams/</a:t>
            </a:r>
            <a:br>
              <a:rPr kumimoji="1" lang="en-US" altLang="ja-JP" b="1" dirty="0">
                <a:solidFill>
                  <a:schemeClr val="tx1"/>
                </a:solidFill>
              </a:rPr>
            </a:br>
            <a:r>
              <a:rPr kumimoji="1" lang="en-US" altLang="ja-JP" b="1" dirty="0">
                <a:solidFill>
                  <a:schemeClr val="tx1"/>
                </a:solidFill>
              </a:rPr>
              <a:t>Outlook</a:t>
            </a:r>
            <a:r>
              <a:rPr kumimoji="1" lang="ja-JP" altLang="en-US" b="1" dirty="0">
                <a:solidFill>
                  <a:schemeClr val="tx1"/>
                </a:solidFill>
              </a:rPr>
              <a:t>連携</a:t>
            </a:r>
            <a:endParaRPr kumimoji="1" lang="en-US" altLang="ja-JP" b="1" dirty="0">
              <a:solidFill>
                <a:schemeClr val="tx1"/>
              </a:solidFill>
            </a:endParaRPr>
          </a:p>
        </p:txBody>
      </p:sp>
      <p:sp>
        <p:nvSpPr>
          <p:cNvPr id="6" name="正方形/長方形 5">
            <a:extLst>
              <a:ext uri="{FF2B5EF4-FFF2-40B4-BE49-F238E27FC236}">
                <a16:creationId xmlns:a16="http://schemas.microsoft.com/office/drawing/2014/main" id="{99795493-4E4A-1AD0-231F-0AF4F3477229}"/>
              </a:ext>
            </a:extLst>
          </p:cNvPr>
          <p:cNvSpPr/>
          <p:nvPr/>
        </p:nvSpPr>
        <p:spPr>
          <a:xfrm>
            <a:off x="834828" y="322265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a:t>
            </a:r>
            <a:br>
              <a:rPr kumimoji="1" lang="en-US" altLang="ja-JP" b="1" dirty="0">
                <a:solidFill>
                  <a:schemeClr val="tx1"/>
                </a:solidFill>
              </a:rPr>
            </a:br>
            <a:r>
              <a:rPr kumimoji="1" lang="ja-JP" altLang="en-US" b="1" dirty="0">
                <a:solidFill>
                  <a:schemeClr val="tx1"/>
                </a:solidFill>
              </a:rPr>
              <a:t>トピック設定</a:t>
            </a:r>
          </a:p>
        </p:txBody>
      </p:sp>
      <p:sp>
        <p:nvSpPr>
          <p:cNvPr id="7" name="正方形/長方形 6">
            <a:extLst>
              <a:ext uri="{FF2B5EF4-FFF2-40B4-BE49-F238E27FC236}">
                <a16:creationId xmlns:a16="http://schemas.microsoft.com/office/drawing/2014/main" id="{88E9848A-D1BF-F443-5188-9062A8BC25B6}"/>
              </a:ext>
            </a:extLst>
          </p:cNvPr>
          <p:cNvSpPr/>
          <p:nvPr/>
        </p:nvSpPr>
        <p:spPr>
          <a:xfrm>
            <a:off x="834828" y="4285418"/>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のメモ作成</a:t>
            </a:r>
          </a:p>
        </p:txBody>
      </p:sp>
      <p:sp>
        <p:nvSpPr>
          <p:cNvPr id="8" name="正方形/長方形 7">
            <a:extLst>
              <a:ext uri="{FF2B5EF4-FFF2-40B4-BE49-F238E27FC236}">
                <a16:creationId xmlns:a16="http://schemas.microsoft.com/office/drawing/2014/main" id="{A7CFC7FD-B17C-3064-AA8F-C61E9594E8D1}"/>
              </a:ext>
            </a:extLst>
          </p:cNvPr>
          <p:cNvSpPr/>
          <p:nvPr/>
        </p:nvSpPr>
        <p:spPr>
          <a:xfrm>
            <a:off x="834828" y="534818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の履歴確認</a:t>
            </a:r>
          </a:p>
        </p:txBody>
      </p:sp>
      <p:sp>
        <p:nvSpPr>
          <p:cNvPr id="9" name="四角形: 角を丸くする 8">
            <a:extLst>
              <a:ext uri="{FF2B5EF4-FFF2-40B4-BE49-F238E27FC236}">
                <a16:creationId xmlns:a16="http://schemas.microsoft.com/office/drawing/2014/main" id="{CDF4B3C4-72A0-5B23-41AD-58E756C48BC7}"/>
              </a:ext>
            </a:extLst>
          </p:cNvPr>
          <p:cNvSpPr/>
          <p:nvPr/>
        </p:nvSpPr>
        <p:spPr>
          <a:xfrm>
            <a:off x="600828" y="2042219"/>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2</a:t>
            </a:r>
            <a:endParaRPr kumimoji="1" lang="ja-JP" altLang="en-US" sz="1000" b="1" dirty="0">
              <a:solidFill>
                <a:schemeClr val="bg2"/>
              </a:solidFill>
            </a:endParaRPr>
          </a:p>
        </p:txBody>
      </p:sp>
      <p:sp>
        <p:nvSpPr>
          <p:cNvPr id="10" name="四角形: 角を丸くする 9">
            <a:extLst>
              <a:ext uri="{FF2B5EF4-FFF2-40B4-BE49-F238E27FC236}">
                <a16:creationId xmlns:a16="http://schemas.microsoft.com/office/drawing/2014/main" id="{724F7BE8-428A-86A3-53D5-450ACE5910E2}"/>
              </a:ext>
            </a:extLst>
          </p:cNvPr>
          <p:cNvSpPr/>
          <p:nvPr/>
        </p:nvSpPr>
        <p:spPr>
          <a:xfrm>
            <a:off x="600828" y="861785"/>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1</a:t>
            </a:r>
            <a:endParaRPr kumimoji="1" lang="ja-JP" altLang="en-US" sz="1000" b="1" dirty="0">
              <a:solidFill>
                <a:schemeClr val="bg2"/>
              </a:solidFill>
            </a:endParaRPr>
          </a:p>
        </p:txBody>
      </p:sp>
      <p:sp>
        <p:nvSpPr>
          <p:cNvPr id="11" name="四角形: 角を丸くする 10">
            <a:extLst>
              <a:ext uri="{FF2B5EF4-FFF2-40B4-BE49-F238E27FC236}">
                <a16:creationId xmlns:a16="http://schemas.microsoft.com/office/drawing/2014/main" id="{5B76C359-19AD-97C0-DF70-5FA51D07F3EB}"/>
              </a:ext>
            </a:extLst>
          </p:cNvPr>
          <p:cNvSpPr/>
          <p:nvPr/>
        </p:nvSpPr>
        <p:spPr>
          <a:xfrm>
            <a:off x="600828" y="311301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3</a:t>
            </a:r>
            <a:endParaRPr kumimoji="1" lang="ja-JP" altLang="en-US" sz="1000" b="1" dirty="0">
              <a:solidFill>
                <a:schemeClr val="bg2"/>
              </a:solidFill>
            </a:endParaRPr>
          </a:p>
        </p:txBody>
      </p:sp>
      <p:sp>
        <p:nvSpPr>
          <p:cNvPr id="12" name="四角形: 角を丸くする 11">
            <a:extLst>
              <a:ext uri="{FF2B5EF4-FFF2-40B4-BE49-F238E27FC236}">
                <a16:creationId xmlns:a16="http://schemas.microsoft.com/office/drawing/2014/main" id="{21C049DA-C029-9363-9BD0-876B3C72AE40}"/>
              </a:ext>
            </a:extLst>
          </p:cNvPr>
          <p:cNvSpPr/>
          <p:nvPr/>
        </p:nvSpPr>
        <p:spPr>
          <a:xfrm>
            <a:off x="600828" y="4191068"/>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4</a:t>
            </a:r>
            <a:endParaRPr kumimoji="1" lang="ja-JP" altLang="en-US" sz="1000" b="1" dirty="0">
              <a:solidFill>
                <a:schemeClr val="bg2"/>
              </a:solidFill>
            </a:endParaRPr>
          </a:p>
        </p:txBody>
      </p:sp>
      <p:sp>
        <p:nvSpPr>
          <p:cNvPr id="13" name="四角形: 角を丸くする 12">
            <a:extLst>
              <a:ext uri="{FF2B5EF4-FFF2-40B4-BE49-F238E27FC236}">
                <a16:creationId xmlns:a16="http://schemas.microsoft.com/office/drawing/2014/main" id="{CE6AEAE4-97A5-7131-EFE3-B235AB02BCD8}"/>
              </a:ext>
            </a:extLst>
          </p:cNvPr>
          <p:cNvSpPr/>
          <p:nvPr/>
        </p:nvSpPr>
        <p:spPr>
          <a:xfrm>
            <a:off x="600828" y="523285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5</a:t>
            </a:r>
            <a:endParaRPr kumimoji="1" lang="ja-JP" altLang="en-US" sz="1000" b="1" dirty="0">
              <a:solidFill>
                <a:schemeClr val="bg2"/>
              </a:solidFill>
            </a:endParaRPr>
          </a:p>
        </p:txBody>
      </p:sp>
      <p:sp>
        <p:nvSpPr>
          <p:cNvPr id="14" name="テキスト ボックス 13">
            <a:extLst>
              <a:ext uri="{FF2B5EF4-FFF2-40B4-BE49-F238E27FC236}">
                <a16:creationId xmlns:a16="http://schemas.microsoft.com/office/drawing/2014/main" id="{0851BD32-7622-60C1-C5C5-56AB8DDE1D8F}"/>
              </a:ext>
            </a:extLst>
          </p:cNvPr>
          <p:cNvSpPr txBox="1"/>
          <p:nvPr/>
        </p:nvSpPr>
        <p:spPr>
          <a:xfrm>
            <a:off x="3592195" y="1254659"/>
            <a:ext cx="5712977" cy="1554272"/>
          </a:xfrm>
          <a:prstGeom prst="rect">
            <a:avLst/>
          </a:prstGeom>
          <a:noFill/>
        </p:spPr>
        <p:txBody>
          <a:bodyPr wrap="square" rtlCol="0">
            <a:spAutoFit/>
          </a:bodyPr>
          <a:lstStyle/>
          <a:p>
            <a:pPr>
              <a:spcBef>
                <a:spcPts val="600"/>
              </a:spcBef>
            </a:pPr>
            <a:r>
              <a:rPr kumimoji="1" lang="ja-JP" altLang="en-US" dirty="0"/>
              <a:t>インサイズ上から</a:t>
            </a:r>
            <a:r>
              <a:rPr kumimoji="1" lang="en-US" altLang="ja-JP" b="1" dirty="0"/>
              <a:t>1on1</a:t>
            </a:r>
            <a:r>
              <a:rPr kumimoji="1" lang="ja-JP" altLang="en-US" b="1" dirty="0"/>
              <a:t>の日時を設定</a:t>
            </a:r>
            <a:r>
              <a:rPr kumimoji="1" lang="ja-JP" altLang="en-US" dirty="0"/>
              <a:t>し、</a:t>
            </a:r>
            <a:br>
              <a:rPr kumimoji="1" lang="en-US" altLang="ja-JP" dirty="0"/>
            </a:br>
            <a:r>
              <a:rPr kumimoji="1" lang="en-US" altLang="ja-JP" b="1" dirty="0"/>
              <a:t>Outlook</a:t>
            </a:r>
            <a:r>
              <a:rPr kumimoji="1" lang="ja-JP" altLang="en-US" b="1" dirty="0"/>
              <a:t>の予定表に連携・</a:t>
            </a:r>
            <a:r>
              <a:rPr kumimoji="1" lang="en-US" altLang="ja-JP" b="1" dirty="0"/>
              <a:t>Teams</a:t>
            </a:r>
            <a:r>
              <a:rPr kumimoji="1" lang="ja-JP" altLang="en-US" b="1" dirty="0"/>
              <a:t>会議</a:t>
            </a:r>
            <a:r>
              <a:rPr kumimoji="1" lang="en-US" altLang="ja-JP" b="1" dirty="0"/>
              <a:t>URL</a:t>
            </a:r>
            <a:r>
              <a:rPr kumimoji="1" lang="ja-JP" altLang="en-US" b="1" dirty="0"/>
              <a:t>を発行</a:t>
            </a:r>
            <a:r>
              <a:rPr kumimoji="1" lang="ja-JP" altLang="en-US" dirty="0"/>
              <a:t>することができます。</a:t>
            </a:r>
            <a:endParaRPr kumimoji="1" lang="en-US" altLang="ja-JP" dirty="0"/>
          </a:p>
          <a:p>
            <a:pPr>
              <a:spcBef>
                <a:spcPts val="600"/>
              </a:spcBef>
            </a:pPr>
            <a:r>
              <a:rPr kumimoji="1" lang="ja-JP" altLang="en-US" dirty="0"/>
              <a:t>日時を設定することで、その</a:t>
            </a:r>
            <a:r>
              <a:rPr kumimoji="1" lang="en-US" altLang="ja-JP" dirty="0"/>
              <a:t>1on1</a:t>
            </a:r>
            <a:r>
              <a:rPr kumimoji="1" lang="ja-JP" altLang="en-US" dirty="0"/>
              <a:t>の</a:t>
            </a:r>
            <a:br>
              <a:rPr kumimoji="1" lang="en-US" altLang="ja-JP" dirty="0"/>
            </a:br>
            <a:r>
              <a:rPr kumimoji="1" lang="ja-JP" altLang="en-US" dirty="0"/>
              <a:t>トピック設定・メモ作成ができるようになります。</a:t>
            </a:r>
            <a:endParaRPr kumimoji="1" lang="en-US" altLang="ja-JP" dirty="0"/>
          </a:p>
        </p:txBody>
      </p:sp>
      <p:sp>
        <p:nvSpPr>
          <p:cNvPr id="15" name="テキスト ボックス 14">
            <a:extLst>
              <a:ext uri="{FF2B5EF4-FFF2-40B4-BE49-F238E27FC236}">
                <a16:creationId xmlns:a16="http://schemas.microsoft.com/office/drawing/2014/main" id="{189C789B-16EC-51FB-31BD-D6F3D178428B}"/>
              </a:ext>
            </a:extLst>
          </p:cNvPr>
          <p:cNvSpPr txBox="1"/>
          <p:nvPr/>
        </p:nvSpPr>
        <p:spPr>
          <a:xfrm>
            <a:off x="3592195" y="3314201"/>
            <a:ext cx="5712977" cy="646331"/>
          </a:xfrm>
          <a:prstGeom prst="rect">
            <a:avLst/>
          </a:prstGeom>
          <a:noFill/>
        </p:spPr>
        <p:txBody>
          <a:bodyPr wrap="square" rtlCol="0">
            <a:spAutoFit/>
          </a:bodyPr>
          <a:lstStyle/>
          <a:p>
            <a:r>
              <a:rPr kumimoji="1" lang="ja-JP" altLang="en-US" dirty="0"/>
              <a:t>その日の</a:t>
            </a:r>
            <a:r>
              <a:rPr kumimoji="1" lang="en-US" altLang="ja-JP" b="1" dirty="0"/>
              <a:t>1on1</a:t>
            </a:r>
            <a:r>
              <a:rPr kumimoji="1" lang="ja-JP" altLang="en-US" b="1" dirty="0"/>
              <a:t>で話したいトピック</a:t>
            </a:r>
            <a:r>
              <a:rPr kumimoji="1" lang="ja-JP" altLang="en-US" dirty="0"/>
              <a:t>を</a:t>
            </a:r>
            <a:br>
              <a:rPr kumimoji="1" lang="en-US" altLang="ja-JP" dirty="0"/>
            </a:br>
            <a:r>
              <a:rPr kumimoji="1" lang="ja-JP" altLang="en-US" dirty="0"/>
              <a:t>事前に申請できます。</a:t>
            </a:r>
            <a:endParaRPr kumimoji="1" lang="en-US" altLang="ja-JP" dirty="0"/>
          </a:p>
        </p:txBody>
      </p:sp>
      <p:sp>
        <p:nvSpPr>
          <p:cNvPr id="16" name="テキスト ボックス 15">
            <a:extLst>
              <a:ext uri="{FF2B5EF4-FFF2-40B4-BE49-F238E27FC236}">
                <a16:creationId xmlns:a16="http://schemas.microsoft.com/office/drawing/2014/main" id="{0C64A893-48F4-10F5-508C-75CFD35C6B3A}"/>
              </a:ext>
            </a:extLst>
          </p:cNvPr>
          <p:cNvSpPr txBox="1"/>
          <p:nvPr/>
        </p:nvSpPr>
        <p:spPr>
          <a:xfrm>
            <a:off x="3592195" y="4236447"/>
            <a:ext cx="5712977" cy="923330"/>
          </a:xfrm>
          <a:prstGeom prst="rect">
            <a:avLst/>
          </a:prstGeom>
          <a:noFill/>
        </p:spPr>
        <p:txBody>
          <a:bodyPr wrap="square" rtlCol="0">
            <a:spAutoFit/>
          </a:bodyPr>
          <a:lstStyle/>
          <a:p>
            <a:r>
              <a:rPr kumimoji="1" lang="en-US" altLang="ja-JP" dirty="0"/>
              <a:t>1on1</a:t>
            </a:r>
            <a:r>
              <a:rPr kumimoji="1" lang="ja-JP" altLang="en-US" dirty="0"/>
              <a:t>の記録を残せる機能です。</a:t>
            </a:r>
            <a:endParaRPr kumimoji="1" lang="en-US" altLang="ja-JP" dirty="0"/>
          </a:p>
          <a:p>
            <a:r>
              <a:rPr kumimoji="1" lang="ja-JP" altLang="en-US" b="1" dirty="0"/>
              <a:t>自分だけが見られるメモ、</a:t>
            </a:r>
            <a:r>
              <a:rPr kumimoji="1" lang="en-US" altLang="ja-JP" b="1" dirty="0"/>
              <a:t>1on1</a:t>
            </a:r>
            <a:r>
              <a:rPr kumimoji="1" lang="ja-JP" altLang="en-US" b="1" dirty="0"/>
              <a:t>相手と共有するメモ、上司・閲覧者・管理者に共有するメモ</a:t>
            </a:r>
            <a:r>
              <a:rPr kumimoji="1" lang="ja-JP" altLang="en-US" dirty="0"/>
              <a:t>があります。</a:t>
            </a:r>
            <a:endParaRPr kumimoji="1" lang="en-US" altLang="ja-JP" dirty="0"/>
          </a:p>
        </p:txBody>
      </p:sp>
      <p:sp>
        <p:nvSpPr>
          <p:cNvPr id="17" name="テキスト ボックス 16">
            <a:extLst>
              <a:ext uri="{FF2B5EF4-FFF2-40B4-BE49-F238E27FC236}">
                <a16:creationId xmlns:a16="http://schemas.microsoft.com/office/drawing/2014/main" id="{21479F5C-D1EA-87EE-DDF5-D1F91DD8ECD1}"/>
              </a:ext>
            </a:extLst>
          </p:cNvPr>
          <p:cNvSpPr txBox="1"/>
          <p:nvPr/>
        </p:nvSpPr>
        <p:spPr>
          <a:xfrm>
            <a:off x="3592195" y="5576211"/>
            <a:ext cx="5712977" cy="369332"/>
          </a:xfrm>
          <a:prstGeom prst="rect">
            <a:avLst/>
          </a:prstGeom>
          <a:noFill/>
        </p:spPr>
        <p:txBody>
          <a:bodyPr wrap="square" rtlCol="0">
            <a:spAutoFit/>
          </a:bodyPr>
          <a:lstStyle/>
          <a:p>
            <a:r>
              <a:rPr kumimoji="1" lang="en-US" altLang="ja-JP" dirty="0"/>
              <a:t>1on1</a:t>
            </a:r>
            <a:r>
              <a:rPr kumimoji="1" lang="ja-JP" altLang="en-US" dirty="0"/>
              <a:t>の履歴を</a:t>
            </a:r>
            <a:r>
              <a:rPr kumimoji="1" lang="ja-JP" altLang="en-US" b="1" dirty="0"/>
              <a:t>振り返る</a:t>
            </a:r>
            <a:r>
              <a:rPr kumimoji="1" lang="ja-JP" altLang="en-US" dirty="0"/>
              <a:t>ことができます。</a:t>
            </a:r>
            <a:endParaRPr kumimoji="1" lang="en-US" altLang="ja-JP" dirty="0"/>
          </a:p>
        </p:txBody>
      </p:sp>
      <p:sp>
        <p:nvSpPr>
          <p:cNvPr id="19" name="右中かっこ 18">
            <a:extLst>
              <a:ext uri="{FF2B5EF4-FFF2-40B4-BE49-F238E27FC236}">
                <a16:creationId xmlns:a16="http://schemas.microsoft.com/office/drawing/2014/main" id="{ABB4E4AE-DC99-1AC4-3C68-B1413B5B66F3}"/>
              </a:ext>
            </a:extLst>
          </p:cNvPr>
          <p:cNvSpPr/>
          <p:nvPr/>
        </p:nvSpPr>
        <p:spPr>
          <a:xfrm>
            <a:off x="3091158" y="1281574"/>
            <a:ext cx="299405" cy="1521289"/>
          </a:xfrm>
          <a:prstGeom prst="rightBrace">
            <a:avLst>
              <a:gd name="adj1" fmla="val 29729"/>
              <a:gd name="adj2"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AA7E7F6-3039-B1CD-D7DA-0D7D2C8335DF}"/>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23" name="四角形: 角を丸くする 22">
            <a:extLst>
              <a:ext uri="{FF2B5EF4-FFF2-40B4-BE49-F238E27FC236}">
                <a16:creationId xmlns:a16="http://schemas.microsoft.com/office/drawing/2014/main" id="{F08A52F7-87C4-1691-7429-C69C93C4B23D}"/>
              </a:ext>
            </a:extLst>
          </p:cNvPr>
          <p:cNvSpPr/>
          <p:nvPr/>
        </p:nvSpPr>
        <p:spPr>
          <a:xfrm>
            <a:off x="5823733"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4" name="正方形/長方形 23">
            <a:extLst>
              <a:ext uri="{FF2B5EF4-FFF2-40B4-BE49-F238E27FC236}">
                <a16:creationId xmlns:a16="http://schemas.microsoft.com/office/drawing/2014/main" id="{CAC0EF76-87A5-256F-AEDB-AF6EBEEC9DB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貴社で利用する機能に</a:t>
            </a:r>
            <a:br>
              <a:rPr lang="en-US" altLang="ja-JP" dirty="0">
                <a:solidFill>
                  <a:schemeClr val="tx1"/>
                </a:solidFill>
                <a:latin typeface="+mn-ea"/>
              </a:rPr>
            </a:br>
            <a:r>
              <a:rPr lang="ja-JP" altLang="en-US" dirty="0">
                <a:solidFill>
                  <a:schemeClr val="tx1"/>
                </a:solidFill>
                <a:latin typeface="+mn-ea"/>
              </a:rPr>
              <a:t>合わせて</a:t>
            </a:r>
            <a:br>
              <a:rPr lang="en-US" altLang="ja-JP" dirty="0">
                <a:solidFill>
                  <a:schemeClr val="tx1"/>
                </a:solidFill>
                <a:latin typeface="+mn-ea"/>
              </a:rPr>
            </a:br>
            <a:r>
              <a:rPr lang="ja-JP" altLang="en-US" dirty="0">
                <a:solidFill>
                  <a:schemeClr val="tx1"/>
                </a:solidFill>
                <a:latin typeface="+mn-ea"/>
              </a:rPr>
              <a:t>修正してください</a:t>
            </a:r>
            <a:endParaRPr lang="en-US" altLang="ja-JP" dirty="0">
              <a:solidFill>
                <a:schemeClr val="tx1"/>
              </a:solidFill>
              <a:latin typeface="+mn-ea"/>
            </a:endParaRPr>
          </a:p>
        </p:txBody>
      </p:sp>
    </p:spTree>
    <p:extLst>
      <p:ext uri="{BB962C8B-B14F-4D97-AF65-F5344CB8AC3E}">
        <p14:creationId xmlns:p14="http://schemas.microsoft.com/office/powerpoint/2010/main" val="203272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ja-JP" altLang="en-US" dirty="0"/>
              <a:t>利用開始時に、案内メールが届きます</a:t>
            </a:r>
          </a:p>
        </p:txBody>
      </p:sp>
      <p:sp>
        <p:nvSpPr>
          <p:cNvPr id="7" name="テキスト ボックス 6">
            <a:extLst>
              <a:ext uri="{FF2B5EF4-FFF2-40B4-BE49-F238E27FC236}">
                <a16:creationId xmlns:a16="http://schemas.microsoft.com/office/drawing/2014/main" id="{B45DF2B3-5599-1903-55B8-C8D2EB1B5C15}"/>
              </a:ext>
            </a:extLst>
          </p:cNvPr>
          <p:cNvSpPr txBox="1"/>
          <p:nvPr/>
        </p:nvSpPr>
        <p:spPr>
          <a:xfrm>
            <a:off x="154045" y="1962330"/>
            <a:ext cx="3931153" cy="1831271"/>
          </a:xfrm>
          <a:prstGeom prst="rect">
            <a:avLst/>
          </a:prstGeom>
          <a:noFill/>
        </p:spPr>
        <p:txBody>
          <a:bodyPr wrap="square" rtlCol="0">
            <a:spAutoFit/>
          </a:bodyPr>
          <a:lstStyle/>
          <a:p>
            <a:pPr>
              <a:spcBef>
                <a:spcPts val="600"/>
              </a:spcBef>
            </a:pPr>
            <a:r>
              <a:rPr kumimoji="1" lang="ja-JP" altLang="en-US" dirty="0"/>
              <a:t>「</a:t>
            </a:r>
            <a:r>
              <a:rPr kumimoji="1" lang="ja-JP" altLang="en-US" b="1" dirty="0"/>
              <a:t>インサイズ事務局</a:t>
            </a:r>
            <a:r>
              <a:rPr kumimoji="1" lang="ja-JP" altLang="en-US" dirty="0"/>
              <a:t>」から、</a:t>
            </a:r>
            <a:br>
              <a:rPr kumimoji="1" lang="en-US" altLang="ja-JP" dirty="0"/>
            </a:br>
            <a:r>
              <a:rPr kumimoji="1" lang="en-US" altLang="ja-JP" dirty="0"/>
              <a:t>1on1</a:t>
            </a:r>
            <a:r>
              <a:rPr kumimoji="1" lang="ja-JP" altLang="en-US" dirty="0"/>
              <a:t>の案内メールが届きます。</a:t>
            </a:r>
            <a:endParaRPr kumimoji="1" lang="en-US" altLang="ja-JP" dirty="0"/>
          </a:p>
          <a:p>
            <a:pPr>
              <a:spcBef>
                <a:spcPts val="600"/>
              </a:spcBef>
            </a:pPr>
            <a:r>
              <a:rPr kumimoji="1" lang="ja-JP" altLang="en-US" b="1" dirty="0"/>
              <a:t>パスワードは通知されず</a:t>
            </a:r>
            <a:r>
              <a:rPr kumimoji="1" lang="ja-JP" altLang="en-US" dirty="0"/>
              <a:t>、</a:t>
            </a:r>
            <a:br>
              <a:rPr kumimoji="1" lang="en-US" altLang="ja-JP" dirty="0"/>
            </a:br>
            <a:r>
              <a:rPr kumimoji="1" lang="ja-JP" altLang="en-US" dirty="0"/>
              <a:t>初回ログインの場合は</a:t>
            </a:r>
            <a:r>
              <a:rPr kumimoji="1" lang="en-US" altLang="ja-JP" dirty="0"/>
              <a:t>URL</a:t>
            </a:r>
            <a:r>
              <a:rPr kumimoji="1" lang="ja-JP" altLang="en-US" dirty="0"/>
              <a:t>を</a:t>
            </a:r>
            <a:br>
              <a:rPr kumimoji="1" lang="en-US" altLang="ja-JP" dirty="0"/>
            </a:br>
            <a:r>
              <a:rPr kumimoji="1" lang="ja-JP" altLang="en-US" dirty="0"/>
              <a:t>クリックするとパスワードを</a:t>
            </a:r>
            <a:br>
              <a:rPr kumimoji="1" lang="en-US" altLang="ja-JP" dirty="0"/>
            </a:br>
            <a:r>
              <a:rPr kumimoji="1" lang="ja-JP" altLang="en-US" dirty="0"/>
              <a:t>設定する画面に遷移します。</a:t>
            </a:r>
          </a:p>
        </p:txBody>
      </p:sp>
      <p:sp>
        <p:nvSpPr>
          <p:cNvPr id="8" name="正方形/長方形 7">
            <a:extLst>
              <a:ext uri="{FF2B5EF4-FFF2-40B4-BE49-F238E27FC236}">
                <a16:creationId xmlns:a16="http://schemas.microsoft.com/office/drawing/2014/main" id="{E7717817-0582-0358-8AE2-BC1EAE831FFC}"/>
              </a:ext>
            </a:extLst>
          </p:cNvPr>
          <p:cNvSpPr/>
          <p:nvPr/>
        </p:nvSpPr>
        <p:spPr>
          <a:xfrm>
            <a:off x="4308315" y="1242902"/>
            <a:ext cx="55132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1on1</a:t>
            </a:r>
            <a:r>
              <a:rPr kumimoji="1" lang="ja-JP" altLang="en-US" sz="1000" dirty="0">
                <a:solidFill>
                  <a:schemeClr val="tx1"/>
                </a:solidFill>
              </a:rPr>
              <a:t>支援システム「インサイズ」で、</a:t>
            </a:r>
            <a:r>
              <a:rPr kumimoji="1" lang="en-US" altLang="ja-JP" sz="1000" dirty="0">
                <a:solidFill>
                  <a:schemeClr val="tx1"/>
                </a:solidFill>
              </a:rPr>
              <a:t>1on1</a:t>
            </a:r>
            <a:r>
              <a:rPr kumimoji="1" lang="ja-JP" altLang="en-US" sz="1000" dirty="0">
                <a:solidFill>
                  <a:schemeClr val="tx1"/>
                </a:solidFill>
              </a:rPr>
              <a:t>を設定してください</a:t>
            </a:r>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r>
              <a:rPr kumimoji="1" lang="en-US" altLang="ja-JP" sz="1000" dirty="0">
                <a:solidFill>
                  <a:schemeClr val="tx1"/>
                </a:solidFill>
              </a:rPr>
              <a:t>1on1</a:t>
            </a:r>
            <a:r>
              <a:rPr kumimoji="1" lang="ja-JP" altLang="en-US" sz="1000" dirty="0">
                <a:solidFill>
                  <a:schemeClr val="tx1"/>
                </a:solidFill>
              </a:rPr>
              <a:t>ツール「インサイズ」を利用して、</a:t>
            </a:r>
            <a:r>
              <a:rPr kumimoji="1" lang="en-US" altLang="ja-JP" sz="1000" dirty="0">
                <a:solidFill>
                  <a:schemeClr val="tx1"/>
                </a:solidFill>
              </a:rPr>
              <a:t>1on1</a:t>
            </a:r>
            <a:r>
              <a:rPr kumimoji="1" lang="ja-JP" altLang="en-US" sz="1000" dirty="0">
                <a:solidFill>
                  <a:schemeClr val="tx1"/>
                </a:solidFill>
              </a:rPr>
              <a:t>設定を行いましょう！</a:t>
            </a:r>
          </a:p>
          <a:p>
            <a:r>
              <a:rPr kumimoji="1" lang="ja-JP" altLang="en-US" sz="1000" dirty="0">
                <a:solidFill>
                  <a:schemeClr val="tx1"/>
                </a:solidFill>
              </a:rPr>
              <a:t>インサイズでは、</a:t>
            </a:r>
            <a:r>
              <a:rPr kumimoji="1" lang="en-US" altLang="ja-JP" sz="1000" dirty="0">
                <a:solidFill>
                  <a:schemeClr val="tx1"/>
                </a:solidFill>
              </a:rPr>
              <a:t>1on1</a:t>
            </a:r>
            <a:r>
              <a:rPr kumimoji="1" lang="ja-JP" altLang="en-US" sz="1000" dirty="0">
                <a:solidFill>
                  <a:schemeClr val="tx1"/>
                </a:solidFill>
              </a:rPr>
              <a:t>のスケジュール設定・トピック設定・メモの記録や共有ができます。</a:t>
            </a:r>
          </a:p>
          <a:p>
            <a:r>
              <a:rPr kumimoji="1" lang="en-US" altLang="ja-JP" sz="1000" dirty="0">
                <a:solidFill>
                  <a:schemeClr val="tx1"/>
                </a:solidFill>
              </a:rPr>
              <a:t>1on1</a:t>
            </a:r>
            <a:r>
              <a:rPr kumimoji="1" lang="ja-JP" altLang="en-US" sz="1000" dirty="0">
                <a:solidFill>
                  <a:schemeClr val="tx1"/>
                </a:solidFill>
              </a:rPr>
              <a:t>を有効な時間にするため、ぜひ日常的にご活用ください！</a:t>
            </a:r>
          </a:p>
          <a:p>
            <a:endParaRPr kumimoji="1" lang="ja-JP" altLang="en-US" sz="1000" dirty="0">
              <a:solidFill>
                <a:schemeClr val="tx1"/>
              </a:solidFill>
            </a:endParaRPr>
          </a:p>
          <a:p>
            <a:r>
              <a:rPr kumimoji="1" lang="en-US" altLang="ja-JP" sz="1000" dirty="0">
                <a:solidFill>
                  <a:schemeClr val="tx1"/>
                </a:solidFill>
              </a:rPr>
              <a:t>================================</a:t>
            </a:r>
          </a:p>
          <a:p>
            <a:r>
              <a:rPr kumimoji="1" lang="en-US" altLang="ja-JP" sz="1000" dirty="0">
                <a:solidFill>
                  <a:schemeClr val="tx1"/>
                </a:solidFill>
                <a:hlinkClick r:id="rId3"/>
              </a:rPr>
              <a:t>https://www.insides.~~~~</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en-US" altLang="ja-JP" sz="1000" dirty="0">
                <a:solidFill>
                  <a:schemeClr val="tx1"/>
                </a:solidFill>
              </a:rPr>
              <a:t>================================</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初めて利用する場合は、初期設定を行いましょう。</a:t>
            </a:r>
          </a:p>
          <a:p>
            <a:r>
              <a:rPr kumimoji="1" lang="ja-JP" altLang="en-US" sz="1000" dirty="0">
                <a:solidFill>
                  <a:schemeClr val="tx1"/>
                </a:solidFill>
              </a:rPr>
              <a:t>上記</a:t>
            </a:r>
            <a:r>
              <a:rPr kumimoji="1" lang="en-US" altLang="ja-JP" sz="1000" dirty="0">
                <a:solidFill>
                  <a:schemeClr val="tx1"/>
                </a:solidFill>
              </a:rPr>
              <a:t>URL</a:t>
            </a:r>
            <a:r>
              <a:rPr kumimoji="1" lang="ja-JP" altLang="en-US" sz="1000" dirty="0">
                <a:solidFill>
                  <a:schemeClr val="tx1"/>
                </a:solidFill>
              </a:rPr>
              <a:t>をクリックし画面の指示に従って、</a:t>
            </a:r>
          </a:p>
          <a:p>
            <a:r>
              <a:rPr kumimoji="1" lang="ja-JP" altLang="en-US" sz="1000" dirty="0">
                <a:solidFill>
                  <a:schemeClr val="tx1"/>
                </a:solidFill>
              </a:rPr>
              <a:t>・初期パスワードの設定</a:t>
            </a:r>
          </a:p>
          <a:p>
            <a:r>
              <a:rPr kumimoji="1" lang="ja-JP" altLang="en-US" sz="1000" dirty="0">
                <a:solidFill>
                  <a:schemeClr val="tx1"/>
                </a:solidFill>
              </a:rPr>
              <a:t>・</a:t>
            </a:r>
            <a:r>
              <a:rPr kumimoji="1" lang="en-US" altLang="ja-JP" sz="1000" dirty="0">
                <a:solidFill>
                  <a:schemeClr val="tx1"/>
                </a:solidFill>
              </a:rPr>
              <a:t>Outlook</a:t>
            </a:r>
            <a:r>
              <a:rPr kumimoji="1" lang="ja-JP" altLang="en-US" sz="1000" dirty="0">
                <a:solidFill>
                  <a:schemeClr val="tx1"/>
                </a:solidFill>
              </a:rPr>
              <a:t>の連携設定</a:t>
            </a:r>
          </a:p>
          <a:p>
            <a:r>
              <a:rPr kumimoji="1" lang="ja-JP" altLang="en-US" sz="1000" dirty="0">
                <a:solidFill>
                  <a:schemeClr val="tx1"/>
                </a:solidFill>
              </a:rPr>
              <a:t>・通知設定</a:t>
            </a:r>
          </a:p>
          <a:p>
            <a:r>
              <a:rPr kumimoji="1" lang="ja-JP" altLang="en-US" sz="1000" dirty="0">
                <a:solidFill>
                  <a:schemeClr val="tx1"/>
                </a:solidFill>
              </a:rPr>
              <a:t>を行ってください。</a:t>
            </a:r>
          </a:p>
          <a:p>
            <a:endParaRPr kumimoji="1" lang="ja-JP" altLang="en-US" sz="1000" dirty="0">
              <a:solidFill>
                <a:schemeClr val="tx1"/>
              </a:solidFill>
            </a:endParaRPr>
          </a:p>
          <a:p>
            <a:r>
              <a:rPr kumimoji="1" lang="ja-JP" altLang="en-US" sz="1000" dirty="0">
                <a:solidFill>
                  <a:schemeClr val="tx1"/>
                </a:solidFill>
              </a:rPr>
              <a:t>▼ 初期設定が終わったら、</a:t>
            </a:r>
            <a:r>
              <a:rPr kumimoji="1" lang="en-US" altLang="ja-JP" sz="1000" dirty="0">
                <a:solidFill>
                  <a:schemeClr val="tx1"/>
                </a:solidFill>
              </a:rPr>
              <a:t>1on1</a:t>
            </a:r>
            <a:r>
              <a:rPr kumimoji="1" lang="ja-JP" altLang="en-US" sz="1000" dirty="0">
                <a:solidFill>
                  <a:schemeClr val="tx1"/>
                </a:solidFill>
              </a:rPr>
              <a:t>の設定を行いましょう。</a:t>
            </a:r>
          </a:p>
          <a:p>
            <a:r>
              <a:rPr kumimoji="1" lang="ja-JP" altLang="en-US" sz="1000" dirty="0">
                <a:solidFill>
                  <a:schemeClr val="tx1"/>
                </a:solidFill>
              </a:rPr>
              <a:t>・メンバー向け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https://user.support.recruit-insides.net/hc/ja/articles/38395606899993</a:t>
            </a:r>
          </a:p>
          <a:p>
            <a:r>
              <a:rPr kumimoji="1" lang="ja-JP" altLang="en-US" sz="1000" dirty="0">
                <a:solidFill>
                  <a:schemeClr val="tx1"/>
                </a:solidFill>
              </a:rPr>
              <a:t>・上司向け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https://admin.support.recruit-insides.net/hc/ja/articles/39089571339929</a:t>
            </a:r>
          </a:p>
        </p:txBody>
      </p:sp>
      <p:sp>
        <p:nvSpPr>
          <p:cNvPr id="9" name="正方形/長方形 8">
            <a:extLst>
              <a:ext uri="{FF2B5EF4-FFF2-40B4-BE49-F238E27FC236}">
                <a16:creationId xmlns:a16="http://schemas.microsoft.com/office/drawing/2014/main" id="{1770D07E-987E-DFEC-0870-4BF16E65BE53}"/>
              </a:ext>
            </a:extLst>
          </p:cNvPr>
          <p:cNvSpPr/>
          <p:nvPr/>
        </p:nvSpPr>
        <p:spPr>
          <a:xfrm>
            <a:off x="6834976" y="5329276"/>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2" name="四角形: 角を丸くする 11">
            <a:extLst>
              <a:ext uri="{FF2B5EF4-FFF2-40B4-BE49-F238E27FC236}">
                <a16:creationId xmlns:a16="http://schemas.microsoft.com/office/drawing/2014/main" id="{58FEBF4E-F851-4FEB-2180-D82634AC3511}"/>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3" name="四角形: 角を丸くする 12">
            <a:extLst>
              <a:ext uri="{FF2B5EF4-FFF2-40B4-BE49-F238E27FC236}">
                <a16:creationId xmlns:a16="http://schemas.microsoft.com/office/drawing/2014/main" id="{61C61332-8A3A-8B5A-45C6-F5FA81D37E08}"/>
              </a:ext>
            </a:extLst>
          </p:cNvPr>
          <p:cNvSpPr/>
          <p:nvPr/>
        </p:nvSpPr>
        <p:spPr>
          <a:xfrm>
            <a:off x="5823733"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 name="正方形/長方形 1">
            <a:extLst>
              <a:ext uri="{FF2B5EF4-FFF2-40B4-BE49-F238E27FC236}">
                <a16:creationId xmlns:a16="http://schemas.microsoft.com/office/drawing/2014/main" id="{70C6631F-51A9-9332-9B71-007A3CEA3B8B}"/>
              </a:ext>
            </a:extLst>
          </p:cNvPr>
          <p:cNvSpPr/>
          <p:nvPr/>
        </p:nvSpPr>
        <p:spPr>
          <a:xfrm>
            <a:off x="4308315" y="2351782"/>
            <a:ext cx="2513504" cy="107721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658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の予定作成</a:t>
            </a:r>
          </a:p>
        </p:txBody>
      </p:sp>
      <p:grpSp>
        <p:nvGrpSpPr>
          <p:cNvPr id="23" name="グループ化 22">
            <a:extLst>
              <a:ext uri="{FF2B5EF4-FFF2-40B4-BE49-F238E27FC236}">
                <a16:creationId xmlns:a16="http://schemas.microsoft.com/office/drawing/2014/main" id="{BE9E7AB0-A0CF-744E-2137-048DBA7CEDAF}"/>
              </a:ext>
            </a:extLst>
          </p:cNvPr>
          <p:cNvGrpSpPr/>
          <p:nvPr/>
        </p:nvGrpSpPr>
        <p:grpSpPr>
          <a:xfrm>
            <a:off x="3517901" y="792517"/>
            <a:ext cx="6052624" cy="5390385"/>
            <a:chOff x="3517901" y="792517"/>
            <a:chExt cx="6052624" cy="5390385"/>
          </a:xfrm>
        </p:grpSpPr>
        <p:pic>
          <p:nvPicPr>
            <p:cNvPr id="6" name="図 5">
              <a:extLst>
                <a:ext uri="{FF2B5EF4-FFF2-40B4-BE49-F238E27FC236}">
                  <a16:creationId xmlns:a16="http://schemas.microsoft.com/office/drawing/2014/main" id="{E2698F4B-5E8C-B46E-CA26-1C6B77FB361B}"/>
                </a:ext>
              </a:extLst>
            </p:cNvPr>
            <p:cNvPicPr>
              <a:picLocks noChangeAspect="1"/>
            </p:cNvPicPr>
            <p:nvPr/>
          </p:nvPicPr>
          <p:blipFill rotWithShape="1">
            <a:blip r:embed="rId3"/>
            <a:srcRect b="19440"/>
            <a:stretch/>
          </p:blipFill>
          <p:spPr>
            <a:xfrm>
              <a:off x="3517901" y="792517"/>
              <a:ext cx="6052624" cy="5390385"/>
            </a:xfrm>
            <a:prstGeom prst="rect">
              <a:avLst/>
            </a:prstGeom>
            <a:ln>
              <a:solidFill>
                <a:schemeClr val="tx1"/>
              </a:solidFill>
            </a:ln>
          </p:spPr>
        </p:pic>
        <p:sp>
          <p:nvSpPr>
            <p:cNvPr id="10" name="テキスト ボックス 9">
              <a:extLst>
                <a:ext uri="{FF2B5EF4-FFF2-40B4-BE49-F238E27FC236}">
                  <a16:creationId xmlns:a16="http://schemas.microsoft.com/office/drawing/2014/main" id="{BFAEE4E3-9DB4-B041-6CBB-619FBBCE4F73}"/>
                </a:ext>
              </a:extLst>
            </p:cNvPr>
            <p:cNvSpPr txBox="1"/>
            <p:nvPr/>
          </p:nvSpPr>
          <p:spPr>
            <a:xfrm>
              <a:off x="4141873" y="5269486"/>
              <a:ext cx="821206" cy="1494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a:defRPr kumimoji="1" sz="5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900" dirty="0"/>
                <a:t>上司 敦</a:t>
              </a:r>
            </a:p>
          </p:txBody>
        </p:sp>
        <p:pic>
          <p:nvPicPr>
            <p:cNvPr id="13" name="図 12">
              <a:extLst>
                <a:ext uri="{FF2B5EF4-FFF2-40B4-BE49-F238E27FC236}">
                  <a16:creationId xmlns:a16="http://schemas.microsoft.com/office/drawing/2014/main" id="{D3E71F7E-FA29-9F88-5D0A-901A4765C564}"/>
                </a:ext>
              </a:extLst>
            </p:cNvPr>
            <p:cNvPicPr>
              <a:picLocks noChangeAspect="1"/>
            </p:cNvPicPr>
            <p:nvPr/>
          </p:nvPicPr>
          <p:blipFill rotWithShape="1">
            <a:blip r:embed="rId4"/>
            <a:srcRect l="61675" t="14142" b="66114"/>
            <a:stretch/>
          </p:blipFill>
          <p:spPr>
            <a:xfrm>
              <a:off x="7172229" y="1221088"/>
              <a:ext cx="2398296" cy="707188"/>
            </a:xfrm>
            <a:prstGeom prst="rect">
              <a:avLst/>
            </a:prstGeom>
          </p:spPr>
        </p:pic>
        <p:sp>
          <p:nvSpPr>
            <p:cNvPr id="14" name="正方形/長方形 13">
              <a:extLst>
                <a:ext uri="{FF2B5EF4-FFF2-40B4-BE49-F238E27FC236}">
                  <a16:creationId xmlns:a16="http://schemas.microsoft.com/office/drawing/2014/main" id="{C3B3582A-F374-3F17-9028-F1E179A9FDF2}"/>
                </a:ext>
              </a:extLst>
            </p:cNvPr>
            <p:cNvSpPr/>
            <p:nvPr/>
          </p:nvSpPr>
          <p:spPr>
            <a:xfrm>
              <a:off x="5057243" y="1471031"/>
              <a:ext cx="2114986" cy="46668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5530155-5F48-3D31-3D12-3FCC340AD827}"/>
                </a:ext>
              </a:extLst>
            </p:cNvPr>
            <p:cNvSpPr txBox="1"/>
            <p:nvPr/>
          </p:nvSpPr>
          <p:spPr>
            <a:xfrm>
              <a:off x="3638521" y="4680020"/>
              <a:ext cx="1847849" cy="307777"/>
            </a:xfrm>
            <a:prstGeom prst="rect">
              <a:avLst/>
            </a:prstGeom>
            <a:solidFill>
              <a:schemeClr val="bg2"/>
            </a:solidFill>
          </p:spPr>
          <p:txBody>
            <a:bodyPr wrap="square" rtlCol="0">
              <a:spAutoFit/>
            </a:bodyPr>
            <a:lstStyle/>
            <a:p>
              <a:r>
                <a:rPr kumimoji="1" lang="ja-JP" altLang="en-US" sz="1400" b="1" dirty="0"/>
                <a:t>未設定の</a:t>
              </a:r>
              <a:r>
                <a:rPr kumimoji="1" lang="en-US" altLang="ja-JP" sz="1400" b="1" dirty="0"/>
                <a:t>1on1</a:t>
              </a:r>
              <a:endParaRPr kumimoji="1" lang="ja-JP" altLang="en-US" sz="1400" b="1" dirty="0"/>
            </a:p>
          </p:txBody>
        </p:sp>
      </p:grpSp>
      <p:sp>
        <p:nvSpPr>
          <p:cNvPr id="22" name="テキスト ボックス 21">
            <a:extLst>
              <a:ext uri="{FF2B5EF4-FFF2-40B4-BE49-F238E27FC236}">
                <a16:creationId xmlns:a16="http://schemas.microsoft.com/office/drawing/2014/main" id="{677DD6A5-8129-C090-A03E-9BE409626AF9}"/>
              </a:ext>
            </a:extLst>
          </p:cNvPr>
          <p:cNvSpPr txBox="1"/>
          <p:nvPr/>
        </p:nvSpPr>
        <p:spPr>
          <a:xfrm>
            <a:off x="190500" y="1187430"/>
            <a:ext cx="3162300" cy="2862322"/>
          </a:xfrm>
          <a:prstGeom prst="rect">
            <a:avLst/>
          </a:prstGeom>
          <a:noFill/>
        </p:spPr>
        <p:txBody>
          <a:bodyPr wrap="square" rtlCol="0">
            <a:spAutoFit/>
          </a:bodyPr>
          <a:lstStyle/>
          <a:p>
            <a:r>
              <a:rPr kumimoji="1" lang="ja-JP" altLang="en-US" dirty="0"/>
              <a:t>案内メールをクリックすると、</a:t>
            </a:r>
            <a:r>
              <a:rPr kumimoji="1" lang="en-US" altLang="ja-JP" dirty="0"/>
              <a:t>1on1</a:t>
            </a:r>
            <a:r>
              <a:rPr kumimoji="1" lang="ja-JP" altLang="en-US" dirty="0"/>
              <a:t>の</a:t>
            </a:r>
            <a:r>
              <a:rPr kumimoji="1" lang="ja-JP" altLang="en-US" b="1" dirty="0"/>
              <a:t>スケジュール画面</a:t>
            </a:r>
            <a:r>
              <a:rPr kumimoji="1" lang="ja-JP" altLang="en-US" dirty="0"/>
              <a:t>が開きます。</a:t>
            </a:r>
            <a:endParaRPr kumimoji="1" lang="en-US" altLang="ja-JP" dirty="0"/>
          </a:p>
          <a:p>
            <a:endParaRPr kumimoji="1" lang="en-US" altLang="ja-JP" dirty="0"/>
          </a:p>
          <a:p>
            <a:r>
              <a:rPr kumimoji="1" lang="ja-JP" altLang="en-US" dirty="0"/>
              <a:t>右上の「</a:t>
            </a:r>
            <a:r>
              <a:rPr kumimoji="1" lang="ja-JP" altLang="en-US" b="1" dirty="0"/>
              <a:t>連携設定</a:t>
            </a:r>
            <a:r>
              <a:rPr kumimoji="1" lang="ja-JP" altLang="en-US" dirty="0"/>
              <a:t>」から</a:t>
            </a:r>
            <a:r>
              <a:rPr kumimoji="1" lang="en-US" altLang="ja-JP" dirty="0"/>
              <a:t>Outlook</a:t>
            </a:r>
            <a:r>
              <a:rPr kumimoji="1" lang="ja-JP" altLang="en-US" dirty="0"/>
              <a:t>・</a:t>
            </a:r>
            <a:r>
              <a:rPr kumimoji="1" lang="en-US" altLang="ja-JP" dirty="0"/>
              <a:t>Teams</a:t>
            </a:r>
            <a:r>
              <a:rPr kumimoji="1" lang="ja-JP" altLang="en-US" dirty="0"/>
              <a:t>連携が</a:t>
            </a:r>
            <a:br>
              <a:rPr kumimoji="1" lang="en-US" altLang="ja-JP" dirty="0"/>
            </a:br>
            <a:r>
              <a:rPr kumimoji="1" lang="ja-JP" altLang="en-US" dirty="0"/>
              <a:t>できます。</a:t>
            </a:r>
            <a:endParaRPr kumimoji="1" lang="en-US" altLang="ja-JP" dirty="0"/>
          </a:p>
          <a:p>
            <a:endParaRPr kumimoji="1" lang="en-US" altLang="ja-JP" dirty="0"/>
          </a:p>
          <a:p>
            <a:r>
              <a:rPr kumimoji="1" lang="ja-JP" altLang="en-US" dirty="0"/>
              <a:t>「</a:t>
            </a:r>
            <a:r>
              <a:rPr kumimoji="1" lang="ja-JP" altLang="en-US" b="1" dirty="0"/>
              <a:t>未設定の</a:t>
            </a:r>
            <a:r>
              <a:rPr kumimoji="1" lang="en-US" altLang="ja-JP" b="1" dirty="0"/>
              <a:t>1on1</a:t>
            </a:r>
            <a:r>
              <a:rPr kumimoji="1" lang="ja-JP" altLang="en-US" dirty="0"/>
              <a:t>」から、</a:t>
            </a:r>
            <a:br>
              <a:rPr kumimoji="1" lang="en-US" altLang="ja-JP" dirty="0"/>
            </a:br>
            <a:r>
              <a:rPr kumimoji="1" lang="en-US" altLang="ja-JP" dirty="0"/>
              <a:t>1on1</a:t>
            </a:r>
            <a:r>
              <a:rPr kumimoji="1" lang="ja-JP" altLang="en-US" dirty="0"/>
              <a:t>予定を作成できます。</a:t>
            </a:r>
            <a:endParaRPr kumimoji="1" lang="en-US" altLang="ja-JP" dirty="0"/>
          </a:p>
        </p:txBody>
      </p:sp>
      <p:sp>
        <p:nvSpPr>
          <p:cNvPr id="8" name="正方形/長方形 7">
            <a:extLst>
              <a:ext uri="{FF2B5EF4-FFF2-40B4-BE49-F238E27FC236}">
                <a16:creationId xmlns:a16="http://schemas.microsoft.com/office/drawing/2014/main" id="{27ABAAED-1126-B1DB-0486-0D900248C443}"/>
              </a:ext>
            </a:extLst>
          </p:cNvPr>
          <p:cNvSpPr/>
          <p:nvPr/>
        </p:nvSpPr>
        <p:spPr>
          <a:xfrm>
            <a:off x="3638521" y="4603750"/>
            <a:ext cx="3092479" cy="153163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0DCB268-3F89-DF5C-8881-272559F4D434}"/>
              </a:ext>
            </a:extLst>
          </p:cNvPr>
          <p:cNvSpPr/>
          <p:nvPr/>
        </p:nvSpPr>
        <p:spPr>
          <a:xfrm>
            <a:off x="7151231" y="1240981"/>
            <a:ext cx="2412295" cy="80182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9FF852B-391D-DD6E-77E2-4C22DA27334C}"/>
              </a:ext>
            </a:extLst>
          </p:cNvPr>
          <p:cNvSpPr/>
          <p:nvPr/>
        </p:nvSpPr>
        <p:spPr>
          <a:xfrm>
            <a:off x="4032250" y="5708650"/>
            <a:ext cx="920750" cy="116564"/>
          </a:xfrm>
          <a:prstGeom prst="rect">
            <a:avLst/>
          </a:prstGeom>
          <a:solidFill>
            <a:srgbClr val="287ECF"/>
          </a:solidFill>
          <a:ln>
            <a:solidFill>
              <a:srgbClr val="287ECF"/>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500" b="1" dirty="0">
                <a:solidFill>
                  <a:schemeClr val="bg2"/>
                </a:solidFill>
              </a:rPr>
              <a:t>上司との</a:t>
            </a:r>
            <a:r>
              <a:rPr kumimoji="1" lang="en-US" altLang="ja-JP" sz="500" b="1" dirty="0">
                <a:solidFill>
                  <a:schemeClr val="bg2"/>
                </a:solidFill>
              </a:rPr>
              <a:t>1on1</a:t>
            </a:r>
            <a:r>
              <a:rPr kumimoji="1" lang="ja-JP" altLang="en-US" sz="500" b="1" dirty="0">
                <a:solidFill>
                  <a:schemeClr val="bg2"/>
                </a:solidFill>
              </a:rPr>
              <a:t>を設定する</a:t>
            </a:r>
          </a:p>
        </p:txBody>
      </p:sp>
      <p:sp>
        <p:nvSpPr>
          <p:cNvPr id="27" name="四角形: 角を丸くする 26">
            <a:extLst>
              <a:ext uri="{FF2B5EF4-FFF2-40B4-BE49-F238E27FC236}">
                <a16:creationId xmlns:a16="http://schemas.microsoft.com/office/drawing/2014/main" id="{BD92AEAB-A3AC-15E8-77DA-07D27A8F7A9D}"/>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2" name="四角形: 角を丸くする 31">
            <a:extLst>
              <a:ext uri="{FF2B5EF4-FFF2-40B4-BE49-F238E27FC236}">
                <a16:creationId xmlns:a16="http://schemas.microsoft.com/office/drawing/2014/main" id="{FF5EB796-E585-3FF1-9B8F-E049F206358A}"/>
              </a:ext>
            </a:extLst>
          </p:cNvPr>
          <p:cNvSpPr/>
          <p:nvPr/>
        </p:nvSpPr>
        <p:spPr>
          <a:xfrm>
            <a:off x="4759383"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3" name="四角形: 角を丸くする 32">
            <a:extLst>
              <a:ext uri="{FF2B5EF4-FFF2-40B4-BE49-F238E27FC236}">
                <a16:creationId xmlns:a16="http://schemas.microsoft.com/office/drawing/2014/main" id="{4996ACB5-A030-24C7-3C77-01F62012D6CD}"/>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設定</a:t>
            </a:r>
          </a:p>
        </p:txBody>
      </p:sp>
      <p:sp>
        <p:nvSpPr>
          <p:cNvPr id="34" name="四角形: 角を丸くする 33">
            <a:extLst>
              <a:ext uri="{FF2B5EF4-FFF2-40B4-BE49-F238E27FC236}">
                <a16:creationId xmlns:a16="http://schemas.microsoft.com/office/drawing/2014/main" id="{8473CAAF-C946-FF93-0DEE-B54555171B0B}"/>
              </a:ext>
            </a:extLst>
          </p:cNvPr>
          <p:cNvSpPr/>
          <p:nvPr/>
        </p:nvSpPr>
        <p:spPr>
          <a:xfrm>
            <a:off x="587029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5" name="四角形: 角を丸くする 34">
            <a:extLst>
              <a:ext uri="{FF2B5EF4-FFF2-40B4-BE49-F238E27FC236}">
                <a16:creationId xmlns:a16="http://schemas.microsoft.com/office/drawing/2014/main" id="{487F16FF-C821-46E4-021E-D17183C94F59}"/>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6" name="四角形: 角を丸くする 35">
            <a:extLst>
              <a:ext uri="{FF2B5EF4-FFF2-40B4-BE49-F238E27FC236}">
                <a16:creationId xmlns:a16="http://schemas.microsoft.com/office/drawing/2014/main" id="{DBE7F653-6EF9-577E-1CF9-9BC300C64F8C}"/>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37" name="四角形: 角を丸くする 36">
            <a:hlinkClick r:id="rId5"/>
            <a:extLst>
              <a:ext uri="{FF2B5EF4-FFF2-40B4-BE49-F238E27FC236}">
                <a16:creationId xmlns:a16="http://schemas.microsoft.com/office/drawing/2014/main" id="{45E88A03-513A-6675-7AD9-D305F156CF11}"/>
              </a:ext>
            </a:extLst>
          </p:cNvPr>
          <p:cNvSpPr/>
          <p:nvPr/>
        </p:nvSpPr>
        <p:spPr>
          <a:xfrm>
            <a:off x="467068" y="5429579"/>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2" name="四角形吹き出し 15">
            <a:extLst>
              <a:ext uri="{FF2B5EF4-FFF2-40B4-BE49-F238E27FC236}">
                <a16:creationId xmlns:a16="http://schemas.microsoft.com/office/drawing/2014/main" id="{287B63FE-64A7-D80F-2093-C7D3C3748BA2}"/>
              </a:ext>
            </a:extLst>
          </p:cNvPr>
          <p:cNvSpPr/>
          <p:nvPr/>
        </p:nvSpPr>
        <p:spPr>
          <a:xfrm>
            <a:off x="6544213" y="5125956"/>
            <a:ext cx="2396662" cy="680284"/>
          </a:xfrm>
          <a:prstGeom prst="wedgeRectCallout">
            <a:avLst>
              <a:gd name="adj1" fmla="val -61033"/>
              <a:gd name="adj2" fmla="val -676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bg2"/>
                </a:solidFill>
              </a:rPr>
              <a:t>1on1</a:t>
            </a:r>
            <a:r>
              <a:rPr kumimoji="1" lang="ja-JP" altLang="en-US" sz="1050" b="1">
                <a:solidFill>
                  <a:schemeClr val="bg2"/>
                </a:solidFill>
              </a:rPr>
              <a:t>を設定できる相手の一覧が</a:t>
            </a:r>
            <a:br>
              <a:rPr kumimoji="1" lang="en-US" altLang="ja-JP" sz="1050" b="1">
                <a:solidFill>
                  <a:schemeClr val="bg2"/>
                </a:solidFill>
              </a:rPr>
            </a:br>
            <a:r>
              <a:rPr kumimoji="1" lang="ja-JP" altLang="en-US" sz="1050" b="1">
                <a:solidFill>
                  <a:schemeClr val="bg2"/>
                </a:solidFill>
              </a:rPr>
              <a:t>表示されます。</a:t>
            </a:r>
            <a:endParaRPr kumimoji="1" lang="en-US" altLang="ja-JP" sz="800">
              <a:solidFill>
                <a:schemeClr val="bg2"/>
              </a:solidFill>
            </a:endParaRPr>
          </a:p>
        </p:txBody>
      </p:sp>
    </p:spTree>
    <p:extLst>
      <p:ext uri="{BB962C8B-B14F-4D97-AF65-F5344CB8AC3E}">
        <p14:creationId xmlns:p14="http://schemas.microsoft.com/office/powerpoint/2010/main" val="127338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のトピック設定</a:t>
            </a:r>
          </a:p>
        </p:txBody>
      </p:sp>
      <p:sp>
        <p:nvSpPr>
          <p:cNvPr id="9" name="テキスト ボックス 8">
            <a:extLst>
              <a:ext uri="{FF2B5EF4-FFF2-40B4-BE49-F238E27FC236}">
                <a16:creationId xmlns:a16="http://schemas.microsoft.com/office/drawing/2014/main" id="{599B20DC-9A2E-760F-AADF-172BF2A5BA17}"/>
              </a:ext>
            </a:extLst>
          </p:cNvPr>
          <p:cNvSpPr txBox="1"/>
          <p:nvPr/>
        </p:nvSpPr>
        <p:spPr>
          <a:xfrm>
            <a:off x="190500" y="1187430"/>
            <a:ext cx="3162300" cy="3693319"/>
          </a:xfrm>
          <a:prstGeom prst="rect">
            <a:avLst/>
          </a:prstGeom>
          <a:noFill/>
        </p:spPr>
        <p:txBody>
          <a:bodyPr wrap="square" rtlCol="0">
            <a:spAutoFit/>
          </a:bodyPr>
          <a:lstStyle/>
          <a:p>
            <a:r>
              <a:rPr kumimoji="1" lang="en-US" altLang="ja-JP" dirty="0"/>
              <a:t>1on1</a:t>
            </a:r>
            <a:r>
              <a:rPr kumimoji="1" lang="ja-JP" altLang="en-US" dirty="0"/>
              <a:t>予定を作成すると、</a:t>
            </a:r>
            <a:endParaRPr kumimoji="1" lang="en-US" altLang="ja-JP" dirty="0"/>
          </a:p>
          <a:p>
            <a:r>
              <a:rPr kumimoji="1" lang="ja-JP" altLang="en-US" dirty="0"/>
              <a:t>もしくは上司が作成した</a:t>
            </a:r>
            <a:r>
              <a:rPr kumimoji="1" lang="en-US" altLang="ja-JP" dirty="0"/>
              <a:t>1on1</a:t>
            </a:r>
            <a:r>
              <a:rPr kumimoji="1" lang="ja-JP" altLang="en-US" dirty="0"/>
              <a:t>予定の通知メールを</a:t>
            </a:r>
            <a:br>
              <a:rPr kumimoji="1" lang="en-US" altLang="ja-JP" dirty="0"/>
            </a:br>
            <a:r>
              <a:rPr kumimoji="1" lang="ja-JP" altLang="en-US" dirty="0"/>
              <a:t>クリックすると、</a:t>
            </a:r>
            <a:endParaRPr kumimoji="1" lang="en-US" altLang="ja-JP" dirty="0"/>
          </a:p>
          <a:p>
            <a:r>
              <a:rPr kumimoji="1" lang="ja-JP" altLang="en-US" dirty="0"/>
              <a:t>トピック設定画面が</a:t>
            </a:r>
            <a:br>
              <a:rPr kumimoji="1" lang="en-US" altLang="ja-JP" dirty="0"/>
            </a:br>
            <a:r>
              <a:rPr kumimoji="1" lang="ja-JP" altLang="en-US" dirty="0"/>
              <a:t>開きます。</a:t>
            </a:r>
            <a:endParaRPr kumimoji="1" lang="en-US" altLang="ja-JP" dirty="0"/>
          </a:p>
          <a:p>
            <a:endParaRPr kumimoji="1" lang="en-US" altLang="ja-JP" dirty="0"/>
          </a:p>
          <a:p>
            <a:r>
              <a:rPr kumimoji="1" lang="ja-JP" altLang="en-US" dirty="0"/>
              <a:t>トピックは複数設定することもできます。</a:t>
            </a:r>
            <a:endParaRPr kumimoji="1" lang="en-US" altLang="ja-JP" dirty="0"/>
          </a:p>
          <a:p>
            <a:endParaRPr kumimoji="1" lang="en-US" altLang="ja-JP" dirty="0"/>
          </a:p>
          <a:p>
            <a:r>
              <a:rPr kumimoji="1" lang="ja-JP" altLang="en-US" dirty="0"/>
              <a:t>相手が通知設定をしている場合、</a:t>
            </a:r>
            <a:r>
              <a:rPr kumimoji="1" lang="en-US" altLang="ja-JP" dirty="0"/>
              <a:t>1on1</a:t>
            </a:r>
            <a:r>
              <a:rPr kumimoji="1" lang="ja-JP" altLang="en-US" dirty="0"/>
              <a:t>当日にトピック通知メールが送られます。</a:t>
            </a:r>
            <a:endParaRPr kumimoji="1" lang="en-US" altLang="ja-JP" dirty="0"/>
          </a:p>
        </p:txBody>
      </p:sp>
      <p:grpSp>
        <p:nvGrpSpPr>
          <p:cNvPr id="23" name="グループ化 22">
            <a:extLst>
              <a:ext uri="{FF2B5EF4-FFF2-40B4-BE49-F238E27FC236}">
                <a16:creationId xmlns:a16="http://schemas.microsoft.com/office/drawing/2014/main" id="{4D9147CD-6B22-4BC5-2C7C-409C4774DBA6}"/>
              </a:ext>
            </a:extLst>
          </p:cNvPr>
          <p:cNvGrpSpPr/>
          <p:nvPr/>
        </p:nvGrpSpPr>
        <p:grpSpPr>
          <a:xfrm>
            <a:off x="3424165" y="973605"/>
            <a:ext cx="6363201" cy="4038408"/>
            <a:chOff x="3655456" y="925008"/>
            <a:chExt cx="7890933" cy="5007984"/>
          </a:xfrm>
        </p:grpSpPr>
        <p:grpSp>
          <p:nvGrpSpPr>
            <p:cNvPr id="10" name="グループ化 9">
              <a:extLst>
                <a:ext uri="{FF2B5EF4-FFF2-40B4-BE49-F238E27FC236}">
                  <a16:creationId xmlns:a16="http://schemas.microsoft.com/office/drawing/2014/main" id="{02364807-8E36-A2BA-7509-286A1E3FF1AF}"/>
                </a:ext>
              </a:extLst>
            </p:cNvPr>
            <p:cNvGrpSpPr/>
            <p:nvPr/>
          </p:nvGrpSpPr>
          <p:grpSpPr>
            <a:xfrm>
              <a:off x="3655456" y="925008"/>
              <a:ext cx="7890933" cy="5007984"/>
              <a:chOff x="976992" y="1392906"/>
              <a:chExt cx="7890933" cy="5007984"/>
            </a:xfrm>
          </p:grpSpPr>
          <p:grpSp>
            <p:nvGrpSpPr>
              <p:cNvPr id="11" name="グループ化 10">
                <a:extLst>
                  <a:ext uri="{FF2B5EF4-FFF2-40B4-BE49-F238E27FC236}">
                    <a16:creationId xmlns:a16="http://schemas.microsoft.com/office/drawing/2014/main" id="{E90DEB1E-6321-4A55-745E-88C800E46E56}"/>
                  </a:ext>
                </a:extLst>
              </p:cNvPr>
              <p:cNvGrpSpPr/>
              <p:nvPr/>
            </p:nvGrpSpPr>
            <p:grpSpPr>
              <a:xfrm>
                <a:off x="976992" y="1392906"/>
                <a:ext cx="7890933" cy="5007984"/>
                <a:chOff x="976992" y="1392906"/>
                <a:chExt cx="7890933" cy="5007984"/>
              </a:xfrm>
            </p:grpSpPr>
            <p:pic>
              <p:nvPicPr>
                <p:cNvPr id="13" name="図 12">
                  <a:extLst>
                    <a:ext uri="{FF2B5EF4-FFF2-40B4-BE49-F238E27FC236}">
                      <a16:creationId xmlns:a16="http://schemas.microsoft.com/office/drawing/2014/main" id="{F0BFCA73-0B82-3749-4DC4-A2AE33D112E4}"/>
                    </a:ext>
                  </a:extLst>
                </p:cNvPr>
                <p:cNvPicPr>
                  <a:picLocks noChangeAspect="1"/>
                </p:cNvPicPr>
                <p:nvPr/>
              </p:nvPicPr>
              <p:blipFill>
                <a:blip r:embed="rId3"/>
                <a:stretch>
                  <a:fillRect/>
                </a:stretch>
              </p:blipFill>
              <p:spPr>
                <a:xfrm>
                  <a:off x="976992" y="1392906"/>
                  <a:ext cx="7890933" cy="5007984"/>
                </a:xfrm>
                <a:prstGeom prst="rect">
                  <a:avLst/>
                </a:prstGeom>
                <a:ln>
                  <a:solidFill>
                    <a:schemeClr val="tx1"/>
                  </a:solidFill>
                </a:ln>
              </p:spPr>
            </p:pic>
            <p:sp>
              <p:nvSpPr>
                <p:cNvPr id="14" name="正方形/長方形 13">
                  <a:extLst>
                    <a:ext uri="{FF2B5EF4-FFF2-40B4-BE49-F238E27FC236}">
                      <a16:creationId xmlns:a16="http://schemas.microsoft.com/office/drawing/2014/main" id="{5B93AFD3-4461-E79B-5AD8-E9E249CE438A}"/>
                    </a:ext>
                  </a:extLst>
                </p:cNvPr>
                <p:cNvSpPr/>
                <p:nvPr/>
              </p:nvSpPr>
              <p:spPr>
                <a:xfrm>
                  <a:off x="1301661" y="2453271"/>
                  <a:ext cx="1452745" cy="17702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上司 敦 </a:t>
                  </a:r>
                  <a:r>
                    <a:rPr kumimoji="1" lang="ja-JP" altLang="en-US" sz="900" b="1" dirty="0">
                      <a:solidFill>
                        <a:schemeClr val="tx1"/>
                      </a:solidFill>
                    </a:rPr>
                    <a:t>さん</a:t>
                  </a:r>
                  <a:endParaRPr kumimoji="1" lang="ja-JP" altLang="en-US" sz="1400" b="1" dirty="0">
                    <a:solidFill>
                      <a:schemeClr val="tx1"/>
                    </a:solidFill>
                  </a:endParaRPr>
                </a:p>
              </p:txBody>
            </p:sp>
          </p:grpSp>
          <p:sp>
            <p:nvSpPr>
              <p:cNvPr id="12" name="正方形/長方形 11">
                <a:extLst>
                  <a:ext uri="{FF2B5EF4-FFF2-40B4-BE49-F238E27FC236}">
                    <a16:creationId xmlns:a16="http://schemas.microsoft.com/office/drawing/2014/main" id="{7A1FED1A-327D-76CD-70E5-A864F0B6C2D0}"/>
                  </a:ext>
                </a:extLst>
              </p:cNvPr>
              <p:cNvSpPr/>
              <p:nvPr/>
            </p:nvSpPr>
            <p:spPr>
              <a:xfrm>
                <a:off x="7158051" y="493187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700" b="1">
                    <a:solidFill>
                      <a:schemeClr val="tx1"/>
                    </a:solidFill>
                  </a:rPr>
                  <a:t>上司 敦</a:t>
                </a:r>
              </a:p>
            </p:txBody>
          </p:sp>
        </p:grpSp>
        <p:sp>
          <p:nvSpPr>
            <p:cNvPr id="15" name="四角形吹き出し 15">
              <a:extLst>
                <a:ext uri="{FF2B5EF4-FFF2-40B4-BE49-F238E27FC236}">
                  <a16:creationId xmlns:a16="http://schemas.microsoft.com/office/drawing/2014/main" id="{11EDA526-6F45-4FE0-D472-18E30356B965}"/>
                </a:ext>
              </a:extLst>
            </p:cNvPr>
            <p:cNvSpPr/>
            <p:nvPr/>
          </p:nvSpPr>
          <p:spPr>
            <a:xfrm>
              <a:off x="5552568" y="2794045"/>
              <a:ext cx="1151428"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rPr>
                <a:t>1on1</a:t>
              </a:r>
              <a:r>
                <a:rPr kumimoji="1" lang="ja-JP" altLang="en-US" sz="1050" b="1" dirty="0">
                  <a:solidFill>
                    <a:schemeClr val="tx1"/>
                  </a:solidFill>
                </a:rPr>
                <a:t>の日時</a:t>
              </a:r>
              <a:endParaRPr kumimoji="1" lang="en-US" altLang="ja-JP" sz="1050" b="1" dirty="0">
                <a:solidFill>
                  <a:schemeClr val="tx1"/>
                </a:solidFill>
              </a:endParaRPr>
            </a:p>
          </p:txBody>
        </p:sp>
        <p:sp>
          <p:nvSpPr>
            <p:cNvPr id="16" name="四角形吹き出し 15">
              <a:extLst>
                <a:ext uri="{FF2B5EF4-FFF2-40B4-BE49-F238E27FC236}">
                  <a16:creationId xmlns:a16="http://schemas.microsoft.com/office/drawing/2014/main" id="{1CF957A4-0E37-AD8E-F7A6-32663F87E21C}"/>
                </a:ext>
              </a:extLst>
            </p:cNvPr>
            <p:cNvSpPr/>
            <p:nvPr/>
          </p:nvSpPr>
          <p:spPr>
            <a:xfrm>
              <a:off x="10063301" y="3514901"/>
              <a:ext cx="1408760" cy="469990"/>
            </a:xfrm>
            <a:prstGeom prst="wedgeRectCallout">
              <a:avLst>
                <a:gd name="adj1" fmla="val -19102"/>
                <a:gd name="adj2" fmla="val -87005"/>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rPr>
                <a:t>アンケート結果</a:t>
              </a:r>
              <a:endParaRPr kumimoji="1" lang="en-US" altLang="ja-JP" sz="1050" b="1" dirty="0">
                <a:solidFill>
                  <a:schemeClr val="tx1"/>
                </a:solidFill>
              </a:endParaRPr>
            </a:p>
          </p:txBody>
        </p:sp>
        <p:sp>
          <p:nvSpPr>
            <p:cNvPr id="17" name="四角形吹き出し 15">
              <a:extLst>
                <a:ext uri="{FF2B5EF4-FFF2-40B4-BE49-F238E27FC236}">
                  <a16:creationId xmlns:a16="http://schemas.microsoft.com/office/drawing/2014/main" id="{0781A680-7EDE-9AA4-E044-24E8DD04D35D}"/>
                </a:ext>
              </a:extLst>
            </p:cNvPr>
            <p:cNvSpPr/>
            <p:nvPr/>
          </p:nvSpPr>
          <p:spPr>
            <a:xfrm>
              <a:off x="5432871" y="1838891"/>
              <a:ext cx="1436667"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tx1"/>
                  </a:solidFill>
                </a:rPr>
                <a:t>1on1</a:t>
              </a:r>
              <a:r>
                <a:rPr kumimoji="1" lang="ja-JP" altLang="en-US" sz="1050" b="1">
                  <a:solidFill>
                    <a:schemeClr val="tx1"/>
                  </a:solidFill>
                </a:rPr>
                <a:t>の相手名</a:t>
              </a:r>
              <a:endParaRPr kumimoji="1" lang="en-US" altLang="ja-JP" sz="1050" b="1">
                <a:solidFill>
                  <a:schemeClr val="tx1"/>
                </a:solidFill>
              </a:endParaRPr>
            </a:p>
          </p:txBody>
        </p:sp>
        <p:sp>
          <p:nvSpPr>
            <p:cNvPr id="18" name="フリーフォーム: 図形 17">
              <a:extLst>
                <a:ext uri="{FF2B5EF4-FFF2-40B4-BE49-F238E27FC236}">
                  <a16:creationId xmlns:a16="http://schemas.microsoft.com/office/drawing/2014/main" id="{554B1BA6-86BE-3B89-ABCE-ACF3A11DE293}"/>
                </a:ext>
              </a:extLst>
            </p:cNvPr>
            <p:cNvSpPr/>
            <p:nvPr/>
          </p:nvSpPr>
          <p:spPr>
            <a:xfrm>
              <a:off x="3679636" y="3806517"/>
              <a:ext cx="6182279" cy="1578223"/>
            </a:xfrm>
            <a:custGeom>
              <a:avLst/>
              <a:gdLst>
                <a:gd name="connsiteX0" fmla="*/ 0 w 6182279"/>
                <a:gd name="connsiteY0" fmla="*/ 0 h 1578223"/>
                <a:gd name="connsiteX1" fmla="*/ 6182279 w 6182279"/>
                <a:gd name="connsiteY1" fmla="*/ 0 h 1578223"/>
                <a:gd name="connsiteX2" fmla="*/ 6182279 w 6182279"/>
                <a:gd name="connsiteY2" fmla="*/ 612453 h 1578223"/>
                <a:gd name="connsiteX3" fmla="*/ 3905057 w 6182279"/>
                <a:gd name="connsiteY3" fmla="*/ 612453 h 1578223"/>
                <a:gd name="connsiteX4" fmla="*/ 3905057 w 6182279"/>
                <a:gd name="connsiteY4" fmla="*/ 1578223 h 1578223"/>
                <a:gd name="connsiteX5" fmla="*/ 0 w 6182279"/>
                <a:gd name="connsiteY5" fmla="*/ 1578223 h 1578223"/>
                <a:gd name="connsiteX6" fmla="*/ 0 w 6182279"/>
                <a:gd name="connsiteY6" fmla="*/ 612453 h 1578223"/>
                <a:gd name="connsiteX7" fmla="*/ 0 w 6182279"/>
                <a:gd name="connsiteY7" fmla="*/ 469991 h 157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2279" h="1578223">
                  <a:moveTo>
                    <a:pt x="0" y="0"/>
                  </a:moveTo>
                  <a:lnTo>
                    <a:pt x="6182279" y="0"/>
                  </a:lnTo>
                  <a:lnTo>
                    <a:pt x="6182279" y="612453"/>
                  </a:lnTo>
                  <a:lnTo>
                    <a:pt x="3905057" y="612453"/>
                  </a:lnTo>
                  <a:lnTo>
                    <a:pt x="3905057" y="1578223"/>
                  </a:lnTo>
                  <a:lnTo>
                    <a:pt x="0" y="1578223"/>
                  </a:lnTo>
                  <a:lnTo>
                    <a:pt x="0" y="612453"/>
                  </a:lnTo>
                  <a:lnTo>
                    <a:pt x="0" y="469991"/>
                  </a:ln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四角形吹き出し 15">
              <a:extLst>
                <a:ext uri="{FF2B5EF4-FFF2-40B4-BE49-F238E27FC236}">
                  <a16:creationId xmlns:a16="http://schemas.microsoft.com/office/drawing/2014/main" id="{33B72194-8C39-6D9A-2294-0206E471FA0E}"/>
                </a:ext>
              </a:extLst>
            </p:cNvPr>
            <p:cNvSpPr/>
            <p:nvPr/>
          </p:nvSpPr>
          <p:spPr>
            <a:xfrm>
              <a:off x="4961397" y="3514204"/>
              <a:ext cx="1326897"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①トピックを選択</a:t>
              </a:r>
              <a:endParaRPr kumimoji="1" lang="en-US" altLang="ja-JP" sz="1050" b="1" dirty="0">
                <a:solidFill>
                  <a:schemeClr val="bg2"/>
                </a:solidFill>
              </a:endParaRPr>
            </a:p>
          </p:txBody>
        </p:sp>
        <p:sp>
          <p:nvSpPr>
            <p:cNvPr id="20" name="四角形吹き出し 15">
              <a:extLst>
                <a:ext uri="{FF2B5EF4-FFF2-40B4-BE49-F238E27FC236}">
                  <a16:creationId xmlns:a16="http://schemas.microsoft.com/office/drawing/2014/main" id="{64508100-8B75-970C-FD70-AB695FEDB871}"/>
                </a:ext>
              </a:extLst>
            </p:cNvPr>
            <p:cNvSpPr/>
            <p:nvPr/>
          </p:nvSpPr>
          <p:spPr>
            <a:xfrm>
              <a:off x="6941398" y="3514204"/>
              <a:ext cx="1408760"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②サブトピックを選択</a:t>
              </a:r>
              <a:endParaRPr kumimoji="1" lang="en-US" altLang="ja-JP" sz="1050" b="1" dirty="0">
                <a:solidFill>
                  <a:schemeClr val="bg2"/>
                </a:solidFill>
              </a:endParaRPr>
            </a:p>
          </p:txBody>
        </p:sp>
        <p:sp>
          <p:nvSpPr>
            <p:cNvPr id="21" name="四角形吹き出し 15">
              <a:extLst>
                <a:ext uri="{FF2B5EF4-FFF2-40B4-BE49-F238E27FC236}">
                  <a16:creationId xmlns:a16="http://schemas.microsoft.com/office/drawing/2014/main" id="{8A2D7888-6D4B-6E05-96B5-1BED953F3363}"/>
                </a:ext>
              </a:extLst>
            </p:cNvPr>
            <p:cNvSpPr/>
            <p:nvPr/>
          </p:nvSpPr>
          <p:spPr>
            <a:xfrm>
              <a:off x="7368589" y="4360633"/>
              <a:ext cx="1663783"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③必要に応じて話したい内容を記載</a:t>
              </a:r>
              <a:endParaRPr kumimoji="1" lang="en-US" altLang="ja-JP" sz="1050" b="1" dirty="0">
                <a:solidFill>
                  <a:schemeClr val="bg2"/>
                </a:solidFill>
              </a:endParaRPr>
            </a:p>
          </p:txBody>
        </p:sp>
      </p:grpSp>
      <p:sp>
        <p:nvSpPr>
          <p:cNvPr id="24" name="正方形/長方形 23">
            <a:extLst>
              <a:ext uri="{FF2B5EF4-FFF2-40B4-BE49-F238E27FC236}">
                <a16:creationId xmlns:a16="http://schemas.microsoft.com/office/drawing/2014/main" id="{E9D86085-1EA0-B985-BCFE-8C9C35A561F9}"/>
              </a:ext>
            </a:extLst>
          </p:cNvPr>
          <p:cNvSpPr/>
          <p:nvPr/>
        </p:nvSpPr>
        <p:spPr>
          <a:xfrm>
            <a:off x="8819580" y="2781536"/>
            <a:ext cx="673446" cy="11452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b="1" dirty="0">
                <a:solidFill>
                  <a:srgbClr val="1573CB"/>
                </a:solidFill>
              </a:rPr>
              <a:t>1on1</a:t>
            </a:r>
            <a:r>
              <a:rPr kumimoji="1" lang="ja-JP" altLang="en-US" sz="600" b="1" dirty="0">
                <a:solidFill>
                  <a:srgbClr val="1573CB"/>
                </a:solidFill>
              </a:rPr>
              <a:t>テーマシート</a:t>
            </a:r>
          </a:p>
        </p:txBody>
      </p:sp>
      <p:sp>
        <p:nvSpPr>
          <p:cNvPr id="25" name="四角形: 角を丸くする 24">
            <a:hlinkClick r:id="rId4"/>
            <a:extLst>
              <a:ext uri="{FF2B5EF4-FFF2-40B4-BE49-F238E27FC236}">
                <a16:creationId xmlns:a16="http://schemas.microsoft.com/office/drawing/2014/main" id="{8CCF8809-B62A-72EB-2ACA-4A600307C5CD}"/>
              </a:ext>
            </a:extLst>
          </p:cNvPr>
          <p:cNvSpPr/>
          <p:nvPr/>
        </p:nvSpPr>
        <p:spPr>
          <a:xfrm>
            <a:off x="276950" y="5259919"/>
            <a:ext cx="3009861" cy="1036368"/>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a:t>
            </a:r>
            <a:br>
              <a:rPr kumimoji="1" lang="en-US" altLang="ja-JP" dirty="0">
                <a:solidFill>
                  <a:schemeClr val="bg2"/>
                </a:solidFill>
              </a:rPr>
            </a:br>
            <a:r>
              <a:rPr kumimoji="1" lang="ja-JP" altLang="en-US" dirty="0">
                <a:solidFill>
                  <a:schemeClr val="bg2"/>
                </a:solidFill>
              </a:rPr>
              <a:t>設定できるトピック一覧はこちら</a:t>
            </a:r>
          </a:p>
        </p:txBody>
      </p:sp>
      <p:sp>
        <p:nvSpPr>
          <p:cNvPr id="26" name="四角形: 角を丸くする 25">
            <a:extLst>
              <a:ext uri="{FF2B5EF4-FFF2-40B4-BE49-F238E27FC236}">
                <a16:creationId xmlns:a16="http://schemas.microsoft.com/office/drawing/2014/main" id="{547A8091-DB4D-E770-A792-61C27566359A}"/>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27" name="四角形: 角を丸くする 26">
            <a:extLst>
              <a:ext uri="{FF2B5EF4-FFF2-40B4-BE49-F238E27FC236}">
                <a16:creationId xmlns:a16="http://schemas.microsoft.com/office/drawing/2014/main" id="{6BF37933-2AF2-8496-F080-D102C0133709}"/>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28" name="四角形: 角を丸くする 27">
            <a:extLst>
              <a:ext uri="{FF2B5EF4-FFF2-40B4-BE49-F238E27FC236}">
                <a16:creationId xmlns:a16="http://schemas.microsoft.com/office/drawing/2014/main" id="{C40BA66E-5C05-2EDF-FCFE-A598E74A6924}"/>
              </a:ext>
            </a:extLst>
          </p:cNvPr>
          <p:cNvSpPr/>
          <p:nvPr/>
        </p:nvSpPr>
        <p:spPr>
          <a:xfrm>
            <a:off x="531484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設定</a:t>
            </a:r>
          </a:p>
        </p:txBody>
      </p:sp>
      <p:sp>
        <p:nvSpPr>
          <p:cNvPr id="29" name="四角形: 角を丸くする 28">
            <a:extLst>
              <a:ext uri="{FF2B5EF4-FFF2-40B4-BE49-F238E27FC236}">
                <a16:creationId xmlns:a16="http://schemas.microsoft.com/office/drawing/2014/main" id="{2B002582-D326-102E-80FD-7EC01C99CDAD}"/>
              </a:ext>
            </a:extLst>
          </p:cNvPr>
          <p:cNvSpPr/>
          <p:nvPr/>
        </p:nvSpPr>
        <p:spPr>
          <a:xfrm>
            <a:off x="587029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0" name="四角形: 角を丸くする 29">
            <a:extLst>
              <a:ext uri="{FF2B5EF4-FFF2-40B4-BE49-F238E27FC236}">
                <a16:creationId xmlns:a16="http://schemas.microsoft.com/office/drawing/2014/main" id="{2C081364-66B6-2E94-4A1E-DC5020B32F5E}"/>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1" name="四角形: 角を丸くする 30">
            <a:extLst>
              <a:ext uri="{FF2B5EF4-FFF2-40B4-BE49-F238E27FC236}">
                <a16:creationId xmlns:a16="http://schemas.microsoft.com/office/drawing/2014/main" id="{4B05F7F8-43AF-AD83-21A0-94098049F066}"/>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114545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31" name="テキスト ボックス 30">
            <a:extLst>
              <a:ext uri="{FF2B5EF4-FFF2-40B4-BE49-F238E27FC236}">
                <a16:creationId xmlns:a16="http://schemas.microsoft.com/office/drawing/2014/main" id="{E964A439-C19E-776B-7E78-00594CA8501C}"/>
              </a:ext>
            </a:extLst>
          </p:cNvPr>
          <p:cNvSpPr txBox="1"/>
          <p:nvPr/>
        </p:nvSpPr>
        <p:spPr>
          <a:xfrm>
            <a:off x="285665" y="971832"/>
            <a:ext cx="3162300" cy="369332"/>
          </a:xfrm>
          <a:prstGeom prst="rect">
            <a:avLst/>
          </a:prstGeom>
          <a:noFill/>
        </p:spPr>
        <p:txBody>
          <a:bodyPr wrap="square" rtlCol="0">
            <a:spAutoFit/>
          </a:bodyPr>
          <a:lstStyle/>
          <a:p>
            <a:r>
              <a:rPr kumimoji="1" lang="en-US" altLang="ja-JP" dirty="0"/>
              <a:t>1on1</a:t>
            </a:r>
            <a:r>
              <a:rPr kumimoji="1" lang="ja-JP" altLang="en-US" dirty="0"/>
              <a:t>メモには</a:t>
            </a:r>
            <a:r>
              <a:rPr kumimoji="1" lang="en-US" altLang="ja-JP" dirty="0"/>
              <a:t>3</a:t>
            </a:r>
            <a:r>
              <a:rPr kumimoji="1" lang="ja-JP" altLang="en-US" dirty="0"/>
              <a:t>種類あります。</a:t>
            </a:r>
            <a:endParaRPr kumimoji="1" lang="en-US" altLang="ja-JP" dirty="0"/>
          </a:p>
        </p:txBody>
      </p:sp>
      <p:sp>
        <p:nvSpPr>
          <p:cNvPr id="32" name="正方形/長方形 31">
            <a:extLst>
              <a:ext uri="{FF2B5EF4-FFF2-40B4-BE49-F238E27FC236}">
                <a16:creationId xmlns:a16="http://schemas.microsoft.com/office/drawing/2014/main" id="{23C69D8E-6ADF-49F5-9EF8-366C600D35BF}"/>
              </a:ext>
            </a:extLst>
          </p:cNvPr>
          <p:cNvSpPr/>
          <p:nvPr/>
        </p:nvSpPr>
        <p:spPr>
          <a:xfrm>
            <a:off x="834828" y="1977031"/>
            <a:ext cx="2144390" cy="825388"/>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2"/>
                </a:solidFill>
              </a:rPr>
              <a:t>1on1</a:t>
            </a:r>
            <a:r>
              <a:rPr kumimoji="1" lang="ja-JP" altLang="en-US" sz="1600" b="1" dirty="0">
                <a:solidFill>
                  <a:schemeClr val="bg2"/>
                </a:solidFill>
              </a:rPr>
              <a:t>トピックメモ</a:t>
            </a:r>
          </a:p>
        </p:txBody>
      </p:sp>
      <p:sp>
        <p:nvSpPr>
          <p:cNvPr id="33" name="正方形/長方形 32">
            <a:extLst>
              <a:ext uri="{FF2B5EF4-FFF2-40B4-BE49-F238E27FC236}">
                <a16:creationId xmlns:a16="http://schemas.microsoft.com/office/drawing/2014/main" id="{1B217314-78E3-0D6A-210F-7102ED4CA0EC}"/>
              </a:ext>
            </a:extLst>
          </p:cNvPr>
          <p:cNvSpPr/>
          <p:nvPr/>
        </p:nvSpPr>
        <p:spPr>
          <a:xfrm>
            <a:off x="834828" y="3282757"/>
            <a:ext cx="2144390" cy="82538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申し送りメモ</a:t>
            </a:r>
            <a:endParaRPr kumimoji="1" lang="en-US" altLang="ja-JP" b="1" dirty="0">
              <a:solidFill>
                <a:schemeClr val="tx1"/>
              </a:solidFill>
            </a:endParaRPr>
          </a:p>
        </p:txBody>
      </p:sp>
      <p:sp>
        <p:nvSpPr>
          <p:cNvPr id="34" name="正方形/長方形 33">
            <a:extLst>
              <a:ext uri="{FF2B5EF4-FFF2-40B4-BE49-F238E27FC236}">
                <a16:creationId xmlns:a16="http://schemas.microsoft.com/office/drawing/2014/main" id="{31770CD8-C7E6-D623-B086-F8B33CB06B38}"/>
              </a:ext>
            </a:extLst>
          </p:cNvPr>
          <p:cNvSpPr/>
          <p:nvPr/>
        </p:nvSpPr>
        <p:spPr>
          <a:xfrm>
            <a:off x="834828" y="4588482"/>
            <a:ext cx="2144390" cy="825388"/>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あなただけのメモ</a:t>
            </a:r>
          </a:p>
        </p:txBody>
      </p:sp>
      <p:sp>
        <p:nvSpPr>
          <p:cNvPr id="38" name="テキスト ボックス 37">
            <a:extLst>
              <a:ext uri="{FF2B5EF4-FFF2-40B4-BE49-F238E27FC236}">
                <a16:creationId xmlns:a16="http://schemas.microsoft.com/office/drawing/2014/main" id="{667059DF-49D7-547E-A865-9B78A8CDDD08}"/>
              </a:ext>
            </a:extLst>
          </p:cNvPr>
          <p:cNvSpPr txBox="1"/>
          <p:nvPr/>
        </p:nvSpPr>
        <p:spPr>
          <a:xfrm>
            <a:off x="3447965" y="1788805"/>
            <a:ext cx="5761819" cy="1200329"/>
          </a:xfrm>
          <a:prstGeom prst="rect">
            <a:avLst/>
          </a:prstGeom>
          <a:noFill/>
        </p:spPr>
        <p:txBody>
          <a:bodyPr wrap="square" rtlCol="0">
            <a:spAutoFit/>
          </a:bodyPr>
          <a:lstStyle/>
          <a:p>
            <a:r>
              <a:rPr kumimoji="1" lang="en-US" altLang="ja-JP" b="1" dirty="0"/>
              <a:t>1on1</a:t>
            </a:r>
            <a:r>
              <a:rPr kumimoji="1" lang="ja-JP" altLang="en-US" b="1" dirty="0"/>
              <a:t>相手とリアルタイムで共有</a:t>
            </a:r>
            <a:r>
              <a:rPr kumimoji="1" lang="ja-JP" altLang="en-US" dirty="0"/>
              <a:t>できるメモです。</a:t>
            </a:r>
            <a:endParaRPr kumimoji="1" lang="en-US" altLang="ja-JP" dirty="0"/>
          </a:p>
          <a:p>
            <a:r>
              <a:rPr kumimoji="1" lang="ja-JP" altLang="en-US" dirty="0"/>
              <a:t>各トピックについて話したことを記載するのが</a:t>
            </a:r>
            <a:br>
              <a:rPr kumimoji="1" lang="en-US" altLang="ja-JP" dirty="0"/>
            </a:br>
            <a:r>
              <a:rPr kumimoji="1" lang="ja-JP" altLang="en-US" dirty="0"/>
              <a:t>おすすめです。</a:t>
            </a:r>
            <a:endParaRPr kumimoji="1" lang="en-US" altLang="ja-JP" dirty="0"/>
          </a:p>
          <a:p>
            <a:r>
              <a:rPr kumimoji="1" lang="ja-JP" altLang="en-US" dirty="0"/>
              <a:t>◯◯にも共有されます。</a:t>
            </a:r>
          </a:p>
        </p:txBody>
      </p:sp>
      <p:sp>
        <p:nvSpPr>
          <p:cNvPr id="39" name="テキスト ボックス 38">
            <a:extLst>
              <a:ext uri="{FF2B5EF4-FFF2-40B4-BE49-F238E27FC236}">
                <a16:creationId xmlns:a16="http://schemas.microsoft.com/office/drawing/2014/main" id="{A864CC10-00D5-5B26-F9EA-50FBC41C6F7C}"/>
              </a:ext>
            </a:extLst>
          </p:cNvPr>
          <p:cNvSpPr txBox="1"/>
          <p:nvPr/>
        </p:nvSpPr>
        <p:spPr>
          <a:xfrm>
            <a:off x="3447965" y="3233786"/>
            <a:ext cx="5761819" cy="923330"/>
          </a:xfrm>
          <a:prstGeom prst="rect">
            <a:avLst/>
          </a:prstGeom>
          <a:noFill/>
        </p:spPr>
        <p:txBody>
          <a:bodyPr wrap="square" rtlCol="0">
            <a:spAutoFit/>
          </a:bodyPr>
          <a:lstStyle/>
          <a:p>
            <a:r>
              <a:rPr kumimoji="1" lang="ja-JP" altLang="en-US" b="1" dirty="0"/>
              <a:t>管理者・閲覧者・上司に共有</a:t>
            </a:r>
            <a:r>
              <a:rPr kumimoji="1" lang="ja-JP" altLang="en-US" dirty="0"/>
              <a:t>できるメモです。</a:t>
            </a:r>
            <a:endParaRPr kumimoji="1" lang="en-US" altLang="ja-JP" dirty="0"/>
          </a:p>
          <a:p>
            <a:r>
              <a:rPr kumimoji="1" lang="ja-JP" altLang="en-US" dirty="0"/>
              <a:t>申し送り事項・相談したいこと・支援してほしいことを記載するのがおすすめです。</a:t>
            </a:r>
          </a:p>
        </p:txBody>
      </p:sp>
      <p:sp>
        <p:nvSpPr>
          <p:cNvPr id="40" name="テキスト ボックス 39">
            <a:extLst>
              <a:ext uri="{FF2B5EF4-FFF2-40B4-BE49-F238E27FC236}">
                <a16:creationId xmlns:a16="http://schemas.microsoft.com/office/drawing/2014/main" id="{8FE0BECD-ABAA-3CE0-2C0D-B690A3748190}"/>
              </a:ext>
            </a:extLst>
          </p:cNvPr>
          <p:cNvSpPr txBox="1"/>
          <p:nvPr/>
        </p:nvSpPr>
        <p:spPr>
          <a:xfrm>
            <a:off x="3447965" y="4539511"/>
            <a:ext cx="5761819" cy="923330"/>
          </a:xfrm>
          <a:prstGeom prst="rect">
            <a:avLst/>
          </a:prstGeom>
          <a:noFill/>
        </p:spPr>
        <p:txBody>
          <a:bodyPr wrap="square" rtlCol="0">
            <a:spAutoFit/>
          </a:bodyPr>
          <a:lstStyle/>
          <a:p>
            <a:r>
              <a:rPr kumimoji="1" lang="ja-JP" altLang="en-US" b="1" dirty="0"/>
              <a:t>記入者本人のみ閲覧</a:t>
            </a:r>
            <a:r>
              <a:rPr kumimoji="1" lang="ja-JP" altLang="en-US" dirty="0"/>
              <a:t>できるメモです。</a:t>
            </a:r>
            <a:endParaRPr kumimoji="1" lang="en-US" altLang="ja-JP" dirty="0"/>
          </a:p>
          <a:p>
            <a:r>
              <a:rPr kumimoji="1" lang="ja-JP" altLang="en-US" dirty="0"/>
              <a:t>自分で</a:t>
            </a:r>
            <a:r>
              <a:rPr kumimoji="1" lang="en-US" altLang="ja-JP" dirty="0"/>
              <a:t>1on1</a:t>
            </a:r>
            <a:r>
              <a:rPr kumimoji="1" lang="ja-JP" altLang="en-US" dirty="0"/>
              <a:t>での会話内容を振り返るために</a:t>
            </a:r>
            <a:br>
              <a:rPr kumimoji="1" lang="en-US" altLang="ja-JP" dirty="0"/>
            </a:br>
            <a:r>
              <a:rPr kumimoji="1" lang="ja-JP" altLang="en-US" dirty="0"/>
              <a:t>記載するのがおすすめです。</a:t>
            </a:r>
          </a:p>
        </p:txBody>
      </p:sp>
      <p:sp>
        <p:nvSpPr>
          <p:cNvPr id="42" name="正方形/長方形 41">
            <a:extLst>
              <a:ext uri="{FF2B5EF4-FFF2-40B4-BE49-F238E27FC236}">
                <a16:creationId xmlns:a16="http://schemas.microsoft.com/office/drawing/2014/main" id="{F941A0C1-C61A-90E2-981F-65405DEC764D}"/>
              </a:ext>
            </a:extLst>
          </p:cNvPr>
          <p:cNvSpPr/>
          <p:nvPr/>
        </p:nvSpPr>
        <p:spPr>
          <a:xfrm>
            <a:off x="6637623" y="1185758"/>
            <a:ext cx="4250355" cy="19257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1on1</a:t>
            </a:r>
            <a:r>
              <a:rPr lang="ja-JP" altLang="en-US" dirty="0">
                <a:solidFill>
                  <a:schemeClr val="tx1"/>
                </a:solidFill>
                <a:latin typeface="+mn-ea"/>
              </a:rPr>
              <a:t>トピックを、</a:t>
            </a:r>
            <a:r>
              <a:rPr lang="en-US" altLang="ja-JP" dirty="0">
                <a:solidFill>
                  <a:schemeClr val="tx1"/>
                </a:solidFill>
                <a:latin typeface="+mn-ea"/>
              </a:rPr>
              <a:t>1on1</a:t>
            </a:r>
            <a:r>
              <a:rPr lang="ja-JP" altLang="en-US" dirty="0">
                <a:solidFill>
                  <a:schemeClr val="tx1"/>
                </a:solidFill>
                <a:latin typeface="+mn-ea"/>
              </a:rPr>
              <a:t>当事者以外にも共有する設定にしている場合は、誰に閲覧できるようにしているかご記入ください。</a:t>
            </a:r>
            <a:endParaRPr lang="en-US" altLang="ja-JP" dirty="0">
              <a:solidFill>
                <a:schemeClr val="tx1"/>
              </a:solidFill>
              <a:latin typeface="+mn-ea"/>
            </a:endParaRPr>
          </a:p>
          <a:p>
            <a:pPr algn="ctr"/>
            <a:r>
              <a:rPr lang="en-US" altLang="ja-JP" dirty="0">
                <a:solidFill>
                  <a:schemeClr val="tx1"/>
                </a:solidFill>
                <a:latin typeface="+mn-ea"/>
              </a:rPr>
              <a:t>Ex</a:t>
            </a:r>
            <a:r>
              <a:rPr lang="ja-JP" altLang="en-US" dirty="0">
                <a:solidFill>
                  <a:schemeClr val="tx1"/>
                </a:solidFill>
                <a:latin typeface="+mn-ea"/>
              </a:rPr>
              <a:t>）管理者・関係する閲覧者にも共有されます。</a:t>
            </a:r>
            <a:endParaRPr lang="en-US" altLang="ja-JP" dirty="0">
              <a:solidFill>
                <a:schemeClr val="tx1"/>
              </a:solidFill>
              <a:latin typeface="+mn-ea"/>
            </a:endParaRPr>
          </a:p>
        </p:txBody>
      </p:sp>
      <p:sp>
        <p:nvSpPr>
          <p:cNvPr id="43" name="四角形: 角を丸くする 42">
            <a:extLst>
              <a:ext uri="{FF2B5EF4-FFF2-40B4-BE49-F238E27FC236}">
                <a16:creationId xmlns:a16="http://schemas.microsoft.com/office/drawing/2014/main" id="{7CF0D1C6-8C7A-4DA1-949D-A0E8259FEB03}"/>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44" name="四角形: 角を丸くする 43">
            <a:extLst>
              <a:ext uri="{FF2B5EF4-FFF2-40B4-BE49-F238E27FC236}">
                <a16:creationId xmlns:a16="http://schemas.microsoft.com/office/drawing/2014/main" id="{EFF590B7-A2F2-F485-6372-D36F004F7FDB}"/>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5" name="四角形: 角を丸くする 44">
            <a:extLst>
              <a:ext uri="{FF2B5EF4-FFF2-40B4-BE49-F238E27FC236}">
                <a16:creationId xmlns:a16="http://schemas.microsoft.com/office/drawing/2014/main" id="{B22CE0D0-0729-CC2F-C6CC-C95E5B03E5C5}"/>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設定</a:t>
            </a:r>
          </a:p>
        </p:txBody>
      </p:sp>
      <p:sp>
        <p:nvSpPr>
          <p:cNvPr id="46" name="四角形: 角を丸くする 45">
            <a:extLst>
              <a:ext uri="{FF2B5EF4-FFF2-40B4-BE49-F238E27FC236}">
                <a16:creationId xmlns:a16="http://schemas.microsoft.com/office/drawing/2014/main" id="{689E05E7-7AFC-A3AD-E98B-3EB356ED6220}"/>
              </a:ext>
            </a:extLst>
          </p:cNvPr>
          <p:cNvSpPr/>
          <p:nvPr/>
        </p:nvSpPr>
        <p:spPr>
          <a:xfrm>
            <a:off x="587029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47" name="四角形: 角を丸くする 46">
            <a:extLst>
              <a:ext uri="{FF2B5EF4-FFF2-40B4-BE49-F238E27FC236}">
                <a16:creationId xmlns:a16="http://schemas.microsoft.com/office/drawing/2014/main" id="{C8089BAD-D5BB-023A-BDAC-B937B5AF285E}"/>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48" name="四角形: 角を丸くする 47">
            <a:extLst>
              <a:ext uri="{FF2B5EF4-FFF2-40B4-BE49-F238E27FC236}">
                <a16:creationId xmlns:a16="http://schemas.microsoft.com/office/drawing/2014/main" id="{038E18A7-F7CA-B621-DD17-E3FC9F89FEC0}"/>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16750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grpSp>
        <p:nvGrpSpPr>
          <p:cNvPr id="27" name="グループ化 26">
            <a:extLst>
              <a:ext uri="{FF2B5EF4-FFF2-40B4-BE49-F238E27FC236}">
                <a16:creationId xmlns:a16="http://schemas.microsoft.com/office/drawing/2014/main" id="{15C7798B-974A-5A41-80C9-D0ABAE507404}"/>
              </a:ext>
            </a:extLst>
          </p:cNvPr>
          <p:cNvGrpSpPr/>
          <p:nvPr/>
        </p:nvGrpSpPr>
        <p:grpSpPr>
          <a:xfrm>
            <a:off x="4035651" y="1009688"/>
            <a:ext cx="5702312" cy="4075429"/>
            <a:chOff x="2639226" y="1009688"/>
            <a:chExt cx="7098737" cy="5073451"/>
          </a:xfrm>
        </p:grpSpPr>
        <p:grpSp>
          <p:nvGrpSpPr>
            <p:cNvPr id="2" name="グループ化 1">
              <a:extLst>
                <a:ext uri="{FF2B5EF4-FFF2-40B4-BE49-F238E27FC236}">
                  <a16:creationId xmlns:a16="http://schemas.microsoft.com/office/drawing/2014/main" id="{5517A8AC-0959-B390-3923-7075CC7AB1DD}"/>
                </a:ext>
              </a:extLst>
            </p:cNvPr>
            <p:cNvGrpSpPr/>
            <p:nvPr/>
          </p:nvGrpSpPr>
          <p:grpSpPr>
            <a:xfrm>
              <a:off x="2639226" y="1009688"/>
              <a:ext cx="7098737" cy="5073451"/>
              <a:chOff x="323998" y="1878366"/>
              <a:chExt cx="5118258" cy="3658007"/>
            </a:xfrm>
          </p:grpSpPr>
          <p:grpSp>
            <p:nvGrpSpPr>
              <p:cNvPr id="3" name="グループ化 2">
                <a:extLst>
                  <a:ext uri="{FF2B5EF4-FFF2-40B4-BE49-F238E27FC236}">
                    <a16:creationId xmlns:a16="http://schemas.microsoft.com/office/drawing/2014/main" id="{C3ABFF82-F261-EF61-83CD-676EAA019625}"/>
                  </a:ext>
                </a:extLst>
              </p:cNvPr>
              <p:cNvGrpSpPr/>
              <p:nvPr/>
            </p:nvGrpSpPr>
            <p:grpSpPr>
              <a:xfrm>
                <a:off x="323999" y="1878366"/>
                <a:ext cx="5118257" cy="3658007"/>
                <a:chOff x="5260199" y="1817217"/>
                <a:chExt cx="3893496" cy="2782673"/>
              </a:xfrm>
            </p:grpSpPr>
            <p:pic>
              <p:nvPicPr>
                <p:cNvPr id="9" name="図 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3F84299-31D8-3DA4-B49A-CF2FBBD2B3E6}"/>
                    </a:ext>
                  </a:extLst>
                </p:cNvPr>
                <p:cNvPicPr>
                  <a:picLocks noChangeAspect="1"/>
                </p:cNvPicPr>
                <p:nvPr/>
              </p:nvPicPr>
              <p:blipFill rotWithShape="1">
                <a:blip r:embed="rId3">
                  <a:extLst>
                    <a:ext uri="{28A0092B-C50C-407E-A947-70E740481C1C}">
                      <a14:useLocalDpi xmlns:a14="http://schemas.microsoft.com/office/drawing/2010/main" val="0"/>
                    </a:ext>
                  </a:extLst>
                </a:blip>
                <a:srcRect b="27315"/>
                <a:stretch/>
              </p:blipFill>
              <p:spPr>
                <a:xfrm>
                  <a:off x="5260199" y="1817217"/>
                  <a:ext cx="3893496" cy="2782673"/>
                </a:xfrm>
                <a:prstGeom prst="rect">
                  <a:avLst/>
                </a:prstGeom>
                <a:ln>
                  <a:solidFill>
                    <a:schemeClr val="tx1"/>
                  </a:solidFill>
                </a:ln>
              </p:spPr>
            </p:pic>
            <p:pic>
              <p:nvPicPr>
                <p:cNvPr id="10" name="Picture 2">
                  <a:extLst>
                    <a:ext uri="{FF2B5EF4-FFF2-40B4-BE49-F238E27FC236}">
                      <a16:creationId xmlns:a16="http://schemas.microsoft.com/office/drawing/2014/main" id="{74E668AD-0925-50A4-9685-A2B62893A9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50" t="91512" r="9712"/>
                <a:stretch/>
              </p:blipFill>
              <p:spPr bwMode="auto">
                <a:xfrm>
                  <a:off x="5401435" y="4245345"/>
                  <a:ext cx="3466490" cy="347883"/>
                </a:xfrm>
                <a:prstGeom prst="rect">
                  <a:avLst/>
                </a:prstGeom>
                <a:ln>
                  <a:noFill/>
                </a:ln>
                <a:extLst>
                  <a:ext uri="{909E8E84-426E-40DD-AFC4-6F175D3DCCD1}">
                    <a14:hiddenFill xmlns:a14="http://schemas.microsoft.com/office/drawing/2010/main">
                      <a:solidFill>
                        <a:srgbClr val="FFFFFF"/>
                      </a:solidFill>
                    </a14:hiddenFill>
                  </a:ext>
                </a:extLst>
              </p:spPr>
            </p:pic>
          </p:grpSp>
          <p:pic>
            <p:nvPicPr>
              <p:cNvPr id="5" name="図 4">
                <a:extLst>
                  <a:ext uri="{FF2B5EF4-FFF2-40B4-BE49-F238E27FC236}">
                    <a16:creationId xmlns:a16="http://schemas.microsoft.com/office/drawing/2014/main" id="{44B1DA29-FE7E-07C9-4D6C-72E40EB092BE}"/>
                  </a:ext>
                </a:extLst>
              </p:cNvPr>
              <p:cNvPicPr>
                <a:picLocks noChangeAspect="1"/>
              </p:cNvPicPr>
              <p:nvPr/>
            </p:nvPicPr>
            <p:blipFill rotWithShape="1">
              <a:blip r:embed="rId5"/>
              <a:srcRect t="58341" b="11521"/>
              <a:stretch/>
            </p:blipFill>
            <p:spPr>
              <a:xfrm>
                <a:off x="323998" y="4084423"/>
                <a:ext cx="5108687" cy="977120"/>
              </a:xfrm>
              <a:prstGeom prst="rect">
                <a:avLst/>
              </a:prstGeom>
              <a:ln>
                <a:noFill/>
              </a:ln>
            </p:spPr>
          </p:pic>
          <p:sp>
            <p:nvSpPr>
              <p:cNvPr id="6" name="正方形/長方形 5">
                <a:extLst>
                  <a:ext uri="{FF2B5EF4-FFF2-40B4-BE49-F238E27FC236}">
                    <a16:creationId xmlns:a16="http://schemas.microsoft.com/office/drawing/2014/main" id="{4788DF89-142A-84FB-40DC-D58766E4AE19}"/>
                  </a:ext>
                </a:extLst>
              </p:cNvPr>
              <p:cNvSpPr/>
              <p:nvPr/>
            </p:nvSpPr>
            <p:spPr>
              <a:xfrm>
                <a:off x="323998" y="2702253"/>
                <a:ext cx="5118257" cy="2605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F52E096-AA1D-B24B-70C9-DBAE1695A65E}"/>
                  </a:ext>
                </a:extLst>
              </p:cNvPr>
              <p:cNvSpPr/>
              <p:nvPr/>
            </p:nvSpPr>
            <p:spPr>
              <a:xfrm>
                <a:off x="581499" y="2427153"/>
                <a:ext cx="1269675" cy="2745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rPr>
                  <a:t>上司 敦 </a:t>
                </a:r>
                <a:r>
                  <a:rPr kumimoji="1" lang="ja-JP" altLang="en-US" sz="700" b="1">
                    <a:solidFill>
                      <a:schemeClr val="tx1"/>
                    </a:solidFill>
                  </a:rPr>
                  <a:t>さん</a:t>
                </a:r>
                <a:endParaRPr kumimoji="1" lang="ja-JP" altLang="en-US" sz="1100" b="1">
                  <a:solidFill>
                    <a:schemeClr val="tx1"/>
                  </a:solidFill>
                </a:endParaRPr>
              </a:p>
            </p:txBody>
          </p:sp>
          <p:sp>
            <p:nvSpPr>
              <p:cNvPr id="8" name="正方形/長方形 7">
                <a:extLst>
                  <a:ext uri="{FF2B5EF4-FFF2-40B4-BE49-F238E27FC236}">
                    <a16:creationId xmlns:a16="http://schemas.microsoft.com/office/drawing/2014/main" id="{89ECC8E0-53C9-B42C-C2DA-32B97857281F}"/>
                  </a:ext>
                </a:extLst>
              </p:cNvPr>
              <p:cNvSpPr/>
              <p:nvPr/>
            </p:nvSpPr>
            <p:spPr>
              <a:xfrm>
                <a:off x="3929099" y="4462749"/>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400" b="1">
                    <a:solidFill>
                      <a:schemeClr val="tx1"/>
                    </a:solidFill>
                  </a:rPr>
                  <a:t>上司敦</a:t>
                </a:r>
              </a:p>
            </p:txBody>
          </p:sp>
        </p:grpSp>
        <p:sp>
          <p:nvSpPr>
            <p:cNvPr id="18" name="正方形/長方形 17">
              <a:extLst>
                <a:ext uri="{FF2B5EF4-FFF2-40B4-BE49-F238E27FC236}">
                  <a16:creationId xmlns:a16="http://schemas.microsoft.com/office/drawing/2014/main" id="{A9145A4E-C44A-F0B6-FCBF-792CA40F6A12}"/>
                </a:ext>
              </a:extLst>
            </p:cNvPr>
            <p:cNvSpPr/>
            <p:nvPr/>
          </p:nvSpPr>
          <p:spPr>
            <a:xfrm>
              <a:off x="2712547" y="4525951"/>
              <a:ext cx="3458008" cy="89862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66E52C3-938C-5BF9-9E89-17C20CF27AF1}"/>
                </a:ext>
              </a:extLst>
            </p:cNvPr>
            <p:cNvSpPr/>
            <p:nvPr/>
          </p:nvSpPr>
          <p:spPr>
            <a:xfrm>
              <a:off x="3384977" y="4380748"/>
              <a:ext cx="2106350" cy="348784"/>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r>
                <a:rPr kumimoji="1" lang="ja-JP" altLang="en-US" sz="1200" b="1" dirty="0">
                  <a:solidFill>
                    <a:schemeClr val="bg2"/>
                  </a:solidFill>
                </a:rPr>
                <a:t>トピックメモ</a:t>
              </a:r>
            </a:p>
          </p:txBody>
        </p:sp>
        <p:sp>
          <p:nvSpPr>
            <p:cNvPr id="20" name="正方形/長方形 19">
              <a:extLst>
                <a:ext uri="{FF2B5EF4-FFF2-40B4-BE49-F238E27FC236}">
                  <a16:creationId xmlns:a16="http://schemas.microsoft.com/office/drawing/2014/main" id="{CF03EE4D-052F-E140-7767-F3E7C2821ACB}"/>
                </a:ext>
              </a:extLst>
            </p:cNvPr>
            <p:cNvSpPr/>
            <p:nvPr/>
          </p:nvSpPr>
          <p:spPr>
            <a:xfrm>
              <a:off x="3212507" y="5662173"/>
              <a:ext cx="2701490"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AAD8B6E-2127-D569-BA3A-D049D2AE14B7}"/>
                </a:ext>
              </a:extLst>
            </p:cNvPr>
            <p:cNvSpPr/>
            <p:nvPr/>
          </p:nvSpPr>
          <p:spPr>
            <a:xfrm>
              <a:off x="5968557" y="5673841"/>
              <a:ext cx="2787315"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C15BF57-37A2-E5B1-7B40-F331C70DEC2F}"/>
                </a:ext>
              </a:extLst>
            </p:cNvPr>
            <p:cNvSpPr/>
            <p:nvPr/>
          </p:nvSpPr>
          <p:spPr>
            <a:xfrm>
              <a:off x="3510077" y="5537627"/>
              <a:ext cx="2106350" cy="27242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申し送りメモ</a:t>
              </a:r>
              <a:endParaRPr kumimoji="1" lang="en-US" altLang="ja-JP" sz="1400" b="1" dirty="0">
                <a:solidFill>
                  <a:schemeClr val="tx1"/>
                </a:solidFill>
              </a:endParaRPr>
            </a:p>
          </p:txBody>
        </p:sp>
        <p:sp>
          <p:nvSpPr>
            <p:cNvPr id="23" name="正方形/長方形 22">
              <a:extLst>
                <a:ext uri="{FF2B5EF4-FFF2-40B4-BE49-F238E27FC236}">
                  <a16:creationId xmlns:a16="http://schemas.microsoft.com/office/drawing/2014/main" id="{C3C867CD-A5A2-0C5E-1736-C112A7B7E1C1}"/>
                </a:ext>
              </a:extLst>
            </p:cNvPr>
            <p:cNvSpPr/>
            <p:nvPr/>
          </p:nvSpPr>
          <p:spPr>
            <a:xfrm>
              <a:off x="6300536" y="5549295"/>
              <a:ext cx="2106350" cy="272427"/>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あなただけのメモ</a:t>
              </a:r>
            </a:p>
          </p:txBody>
        </p:sp>
      </p:grpSp>
      <p:sp>
        <p:nvSpPr>
          <p:cNvPr id="24" name="吹き出し: 四角形 23">
            <a:extLst>
              <a:ext uri="{FF2B5EF4-FFF2-40B4-BE49-F238E27FC236}">
                <a16:creationId xmlns:a16="http://schemas.microsoft.com/office/drawing/2014/main" id="{CECC9FB2-A9E4-6C84-491C-4219D68A180A}"/>
              </a:ext>
            </a:extLst>
          </p:cNvPr>
          <p:cNvSpPr/>
          <p:nvPr/>
        </p:nvSpPr>
        <p:spPr>
          <a:xfrm>
            <a:off x="85519" y="4217511"/>
            <a:ext cx="3863193" cy="2184035"/>
          </a:xfrm>
          <a:prstGeom prst="wedgeRectCallout">
            <a:avLst>
              <a:gd name="adj1" fmla="val 66182"/>
              <a:gd name="adj2" fmla="val -15157"/>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CF3290C1-23A4-1307-A8BF-68CD96855C2C}"/>
              </a:ext>
            </a:extLst>
          </p:cNvPr>
          <p:cNvSpPr txBox="1"/>
          <p:nvPr/>
        </p:nvSpPr>
        <p:spPr>
          <a:xfrm>
            <a:off x="285664" y="4288909"/>
            <a:ext cx="3444299" cy="276999"/>
          </a:xfrm>
          <a:prstGeom prst="rect">
            <a:avLst/>
          </a:prstGeom>
          <a:noFill/>
        </p:spPr>
        <p:txBody>
          <a:bodyPr wrap="square" rtlCol="0">
            <a:spAutoFit/>
          </a:bodyPr>
          <a:lstStyle/>
          <a:p>
            <a:r>
              <a:rPr kumimoji="1" lang="ja-JP" altLang="en-US" sz="1200" dirty="0"/>
              <a:t>クリックすると入力欄が表示されます</a:t>
            </a:r>
            <a:endParaRPr kumimoji="1" lang="en-US" altLang="ja-JP" sz="1200" dirty="0"/>
          </a:p>
        </p:txBody>
      </p:sp>
      <p:pic>
        <p:nvPicPr>
          <p:cNvPr id="26" name="図 25">
            <a:extLst>
              <a:ext uri="{FF2B5EF4-FFF2-40B4-BE49-F238E27FC236}">
                <a16:creationId xmlns:a16="http://schemas.microsoft.com/office/drawing/2014/main" id="{68D55443-3C56-098A-3B2D-A0FA46059F72}"/>
              </a:ext>
            </a:extLst>
          </p:cNvPr>
          <p:cNvPicPr>
            <a:picLocks noChangeAspect="1"/>
          </p:cNvPicPr>
          <p:nvPr/>
        </p:nvPicPr>
        <p:blipFill>
          <a:blip r:embed="rId6"/>
          <a:stretch>
            <a:fillRect/>
          </a:stretch>
        </p:blipFill>
        <p:spPr>
          <a:xfrm>
            <a:off x="168966" y="4769351"/>
            <a:ext cx="3619385" cy="1565662"/>
          </a:xfrm>
          <a:prstGeom prst="rect">
            <a:avLst/>
          </a:prstGeom>
        </p:spPr>
      </p:pic>
      <p:sp>
        <p:nvSpPr>
          <p:cNvPr id="28" name="テキスト ボックス 27">
            <a:extLst>
              <a:ext uri="{FF2B5EF4-FFF2-40B4-BE49-F238E27FC236}">
                <a16:creationId xmlns:a16="http://schemas.microsoft.com/office/drawing/2014/main" id="{574A019A-8020-EBFD-C71C-BBCCAC3DE773}"/>
              </a:ext>
            </a:extLst>
          </p:cNvPr>
          <p:cNvSpPr txBox="1"/>
          <p:nvPr/>
        </p:nvSpPr>
        <p:spPr>
          <a:xfrm>
            <a:off x="285664" y="971832"/>
            <a:ext cx="3444299" cy="2031325"/>
          </a:xfrm>
          <a:prstGeom prst="rect">
            <a:avLst/>
          </a:prstGeom>
          <a:noFill/>
        </p:spPr>
        <p:txBody>
          <a:bodyPr wrap="square" rtlCol="0">
            <a:spAutoFit/>
          </a:bodyPr>
          <a:lstStyle/>
          <a:p>
            <a:r>
              <a:rPr kumimoji="1" lang="ja-JP" altLang="en-US" dirty="0"/>
              <a:t>［</a:t>
            </a:r>
            <a:r>
              <a:rPr kumimoji="1" lang="en-US" altLang="ja-JP" dirty="0"/>
              <a:t>1on1</a:t>
            </a:r>
            <a:r>
              <a:rPr kumimoji="1" lang="ja-JP" altLang="en-US" dirty="0"/>
              <a:t>］メニュー＞画面最下部</a:t>
            </a:r>
            <a:br>
              <a:rPr kumimoji="1" lang="en-US" altLang="ja-JP" dirty="0"/>
            </a:br>
            <a:r>
              <a:rPr kumimoji="1" lang="ja-JP" altLang="en-US" dirty="0"/>
              <a:t>設定済みの</a:t>
            </a:r>
            <a:r>
              <a:rPr kumimoji="1" lang="en-US" altLang="ja-JP" dirty="0"/>
              <a:t>1on1</a:t>
            </a:r>
            <a:r>
              <a:rPr kumimoji="1" lang="ja-JP" altLang="en-US" dirty="0"/>
              <a:t> （</a:t>
            </a:r>
            <a:r>
              <a:rPr kumimoji="1" lang="en-US" altLang="ja-JP" dirty="0"/>
              <a:t>※</a:t>
            </a:r>
            <a:r>
              <a:rPr kumimoji="1" lang="ja-JP" altLang="en-US" dirty="0"/>
              <a:t>）から、</a:t>
            </a:r>
            <a:br>
              <a:rPr kumimoji="1" lang="en-US" altLang="ja-JP" dirty="0"/>
            </a:br>
            <a:r>
              <a:rPr kumimoji="1" lang="en-US" altLang="ja-JP" dirty="0"/>
              <a:t>1on1</a:t>
            </a:r>
            <a:r>
              <a:rPr kumimoji="1" lang="ja-JP" altLang="en-US" dirty="0"/>
              <a:t>相手の名前をクリックすると、直近の</a:t>
            </a:r>
            <a:r>
              <a:rPr kumimoji="1" lang="en-US" altLang="ja-JP" dirty="0"/>
              <a:t>1on1</a:t>
            </a:r>
            <a:r>
              <a:rPr kumimoji="1" lang="ja-JP" altLang="en-US" dirty="0"/>
              <a:t>予定が開きます。</a:t>
            </a:r>
            <a:endParaRPr kumimoji="1" lang="en-US" altLang="ja-JP" dirty="0"/>
          </a:p>
          <a:p>
            <a:endParaRPr kumimoji="1" lang="en-US" altLang="ja-JP" dirty="0"/>
          </a:p>
          <a:p>
            <a:r>
              <a:rPr kumimoji="1" lang="en-US" altLang="ja-JP" dirty="0"/>
              <a:t>1on1</a:t>
            </a:r>
            <a:r>
              <a:rPr kumimoji="1" lang="ja-JP" altLang="en-US" dirty="0"/>
              <a:t>実施時にこの画面を開き、</a:t>
            </a:r>
            <a:br>
              <a:rPr kumimoji="1" lang="en-US" altLang="ja-JP" dirty="0"/>
            </a:br>
            <a:r>
              <a:rPr kumimoji="1" lang="ja-JP" altLang="en-US" dirty="0"/>
              <a:t>各メモを記入してください。</a:t>
            </a:r>
            <a:endParaRPr kumimoji="1" lang="en-US" altLang="ja-JP" dirty="0"/>
          </a:p>
        </p:txBody>
      </p:sp>
      <p:sp>
        <p:nvSpPr>
          <p:cNvPr id="29" name="四角形: 角を丸くする 28">
            <a:hlinkClick r:id="rId7"/>
            <a:extLst>
              <a:ext uri="{FF2B5EF4-FFF2-40B4-BE49-F238E27FC236}">
                <a16:creationId xmlns:a16="http://schemas.microsoft.com/office/drawing/2014/main" id="{04235380-17FF-14E2-E5D5-23876B98E490}"/>
              </a:ext>
            </a:extLst>
          </p:cNvPr>
          <p:cNvSpPr/>
          <p:nvPr/>
        </p:nvSpPr>
        <p:spPr>
          <a:xfrm>
            <a:off x="752807" y="3332143"/>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30" name="四角形: 角を丸くする 29">
            <a:extLst>
              <a:ext uri="{FF2B5EF4-FFF2-40B4-BE49-F238E27FC236}">
                <a16:creationId xmlns:a16="http://schemas.microsoft.com/office/drawing/2014/main" id="{C00C304D-657A-F138-B573-29913E903AB4}"/>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1" name="四角形: 角を丸くする 30">
            <a:extLst>
              <a:ext uri="{FF2B5EF4-FFF2-40B4-BE49-F238E27FC236}">
                <a16:creationId xmlns:a16="http://schemas.microsoft.com/office/drawing/2014/main" id="{072A15EA-EB27-4A7A-B0B2-BFB53AD1CEC2}"/>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2" name="四角形: 角を丸くする 31">
            <a:extLst>
              <a:ext uri="{FF2B5EF4-FFF2-40B4-BE49-F238E27FC236}">
                <a16:creationId xmlns:a16="http://schemas.microsoft.com/office/drawing/2014/main" id="{ED9489F5-FB43-BC78-19F6-147A18941878}"/>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設定</a:t>
            </a:r>
          </a:p>
        </p:txBody>
      </p:sp>
      <p:sp>
        <p:nvSpPr>
          <p:cNvPr id="33" name="四角形: 角を丸くする 32">
            <a:extLst>
              <a:ext uri="{FF2B5EF4-FFF2-40B4-BE49-F238E27FC236}">
                <a16:creationId xmlns:a16="http://schemas.microsoft.com/office/drawing/2014/main" id="{7647B483-E44F-A382-8605-D50F5F3AFFB9}"/>
              </a:ext>
            </a:extLst>
          </p:cNvPr>
          <p:cNvSpPr/>
          <p:nvPr/>
        </p:nvSpPr>
        <p:spPr>
          <a:xfrm>
            <a:off x="587029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4" name="四角形: 角を丸くする 33">
            <a:extLst>
              <a:ext uri="{FF2B5EF4-FFF2-40B4-BE49-F238E27FC236}">
                <a16:creationId xmlns:a16="http://schemas.microsoft.com/office/drawing/2014/main" id="{E3739990-9086-E11F-B912-9683F7AAE1AE}"/>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5" name="四角形: 角を丸くする 34">
            <a:extLst>
              <a:ext uri="{FF2B5EF4-FFF2-40B4-BE49-F238E27FC236}">
                <a16:creationId xmlns:a16="http://schemas.microsoft.com/office/drawing/2014/main" id="{8D698928-D1BD-DD83-0907-000A69F0199E}"/>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11" name="テキスト ボックス 10">
            <a:extLst>
              <a:ext uri="{FF2B5EF4-FFF2-40B4-BE49-F238E27FC236}">
                <a16:creationId xmlns:a16="http://schemas.microsoft.com/office/drawing/2014/main" id="{E12C03B0-5F2D-F6F0-9550-A901C3599EBE}"/>
              </a:ext>
            </a:extLst>
          </p:cNvPr>
          <p:cNvSpPr txBox="1"/>
          <p:nvPr/>
        </p:nvSpPr>
        <p:spPr>
          <a:xfrm>
            <a:off x="4432515" y="5924930"/>
            <a:ext cx="5034182" cy="430887"/>
          </a:xfrm>
          <a:prstGeom prst="rect">
            <a:avLst/>
          </a:prstGeom>
          <a:noFill/>
        </p:spPr>
        <p:txBody>
          <a:bodyPr wrap="square" rtlCol="0">
            <a:spAutoFit/>
          </a:bodyPr>
          <a:lstStyle/>
          <a:p>
            <a:r>
              <a:rPr kumimoji="1" lang="en-US" altLang="ja-JP" sz="1100" dirty="0"/>
              <a:t>※1on1</a:t>
            </a:r>
            <a:r>
              <a:rPr kumimoji="1" lang="ja-JP" altLang="en-US" sz="1100" dirty="0"/>
              <a:t>の予定を事前に作成していない場合は、</a:t>
            </a:r>
            <a:r>
              <a:rPr lang="ja-JP" altLang="en-US" sz="1100" dirty="0"/>
              <a:t> ［未設定の</a:t>
            </a:r>
            <a:r>
              <a:rPr lang="en-US" altLang="ja-JP" sz="1100" dirty="0"/>
              <a:t>1on1</a:t>
            </a:r>
            <a:r>
              <a:rPr lang="ja-JP" altLang="en-US" sz="1100" dirty="0"/>
              <a:t>］から相手を選び、</a:t>
            </a:r>
            <a:r>
              <a:rPr lang="en-US" altLang="ja-JP" sz="1100" dirty="0"/>
              <a:t>1on1</a:t>
            </a:r>
            <a:r>
              <a:rPr lang="ja-JP" altLang="en-US" sz="1100" dirty="0"/>
              <a:t>の実施日時を入力すると、メモ入力画面になります。</a:t>
            </a:r>
            <a:endParaRPr kumimoji="1" lang="ja-JP" altLang="en-US" sz="1100" dirty="0"/>
          </a:p>
        </p:txBody>
      </p:sp>
    </p:spTree>
    <p:extLst>
      <p:ext uri="{BB962C8B-B14F-4D97-AF65-F5344CB8AC3E}">
        <p14:creationId xmlns:p14="http://schemas.microsoft.com/office/powerpoint/2010/main" val="29378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履歴の振り返り</a:t>
            </a:r>
          </a:p>
        </p:txBody>
      </p:sp>
      <p:sp>
        <p:nvSpPr>
          <p:cNvPr id="7" name="テキスト ボックス 6">
            <a:extLst>
              <a:ext uri="{FF2B5EF4-FFF2-40B4-BE49-F238E27FC236}">
                <a16:creationId xmlns:a16="http://schemas.microsoft.com/office/drawing/2014/main" id="{63B76C17-F8D1-F647-99AD-8C0AFCAAA856}"/>
              </a:ext>
            </a:extLst>
          </p:cNvPr>
          <p:cNvSpPr txBox="1"/>
          <p:nvPr/>
        </p:nvSpPr>
        <p:spPr>
          <a:xfrm>
            <a:off x="285664" y="971832"/>
            <a:ext cx="2306231" cy="1200329"/>
          </a:xfrm>
          <a:prstGeom prst="rect">
            <a:avLst/>
          </a:prstGeom>
          <a:noFill/>
        </p:spPr>
        <p:txBody>
          <a:bodyPr wrap="square" rtlCol="0">
            <a:spAutoFit/>
          </a:bodyPr>
          <a:lstStyle/>
          <a:p>
            <a:r>
              <a:rPr kumimoji="1" lang="ja-JP" altLang="en-US" dirty="0"/>
              <a:t>［</a:t>
            </a:r>
            <a:r>
              <a:rPr kumimoji="1" lang="en-US" altLang="ja-JP" dirty="0"/>
              <a:t>1on1</a:t>
            </a:r>
            <a:r>
              <a:rPr kumimoji="1" lang="ja-JP" altLang="en-US" dirty="0"/>
              <a:t>］メニュー＞［履歴］から、</a:t>
            </a:r>
            <a:endParaRPr kumimoji="1" lang="en-US" altLang="ja-JP" dirty="0"/>
          </a:p>
          <a:p>
            <a:r>
              <a:rPr kumimoji="1" lang="ja-JP" altLang="en-US" dirty="0"/>
              <a:t>全メモを確認することができます。</a:t>
            </a:r>
            <a:endParaRPr kumimoji="1" lang="en-US" altLang="ja-JP" dirty="0"/>
          </a:p>
        </p:txBody>
      </p:sp>
      <p:sp>
        <p:nvSpPr>
          <p:cNvPr id="9" name="四角形: 角を丸くする 8">
            <a:extLst>
              <a:ext uri="{FF2B5EF4-FFF2-40B4-BE49-F238E27FC236}">
                <a16:creationId xmlns:a16="http://schemas.microsoft.com/office/drawing/2014/main" id="{6074FFE9-87F4-F5B3-A8DA-E96BCD38CA26}"/>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10" name="四角形: 角を丸くする 9">
            <a:extLst>
              <a:ext uri="{FF2B5EF4-FFF2-40B4-BE49-F238E27FC236}">
                <a16:creationId xmlns:a16="http://schemas.microsoft.com/office/drawing/2014/main" id="{FCD4E7DD-20F6-475E-3AF9-32870C819304}"/>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1" name="四角形: 角を丸くする 10">
            <a:extLst>
              <a:ext uri="{FF2B5EF4-FFF2-40B4-BE49-F238E27FC236}">
                <a16:creationId xmlns:a16="http://schemas.microsoft.com/office/drawing/2014/main" id="{0FBC05A3-8D2C-CF33-1451-20D898BE0C98}"/>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設定</a:t>
            </a:r>
          </a:p>
        </p:txBody>
      </p:sp>
      <p:sp>
        <p:nvSpPr>
          <p:cNvPr id="12" name="四角形: 角を丸くする 11">
            <a:extLst>
              <a:ext uri="{FF2B5EF4-FFF2-40B4-BE49-F238E27FC236}">
                <a16:creationId xmlns:a16="http://schemas.microsoft.com/office/drawing/2014/main" id="{CA4D0D12-5345-77F3-73DC-986A3AE6EB72}"/>
              </a:ext>
            </a:extLst>
          </p:cNvPr>
          <p:cNvSpPr/>
          <p:nvPr/>
        </p:nvSpPr>
        <p:spPr>
          <a:xfrm>
            <a:off x="587029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13" name="四角形: 角を丸くする 12">
            <a:extLst>
              <a:ext uri="{FF2B5EF4-FFF2-40B4-BE49-F238E27FC236}">
                <a16:creationId xmlns:a16="http://schemas.microsoft.com/office/drawing/2014/main" id="{9200B686-CE2C-014E-7CCB-332A699A78AD}"/>
              </a:ext>
            </a:extLst>
          </p:cNvPr>
          <p:cNvSpPr/>
          <p:nvPr/>
        </p:nvSpPr>
        <p:spPr>
          <a:xfrm>
            <a:off x="6425756"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14" name="四角形: 角を丸くする 13">
            <a:extLst>
              <a:ext uri="{FF2B5EF4-FFF2-40B4-BE49-F238E27FC236}">
                <a16:creationId xmlns:a16="http://schemas.microsoft.com/office/drawing/2014/main" id="{29DBA6A3-2AD7-82E9-303A-7EFA069FCE7B}"/>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15" name="四角形: 角を丸くする 14">
            <a:hlinkClick r:id="rId3"/>
            <a:extLst>
              <a:ext uri="{FF2B5EF4-FFF2-40B4-BE49-F238E27FC236}">
                <a16:creationId xmlns:a16="http://schemas.microsoft.com/office/drawing/2014/main" id="{4AE9F015-C2FA-B6A1-F4A5-782223366919}"/>
              </a:ext>
            </a:extLst>
          </p:cNvPr>
          <p:cNvSpPr/>
          <p:nvPr/>
        </p:nvSpPr>
        <p:spPr>
          <a:xfrm>
            <a:off x="324000" y="557285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grpSp>
        <p:nvGrpSpPr>
          <p:cNvPr id="2" name="グループ化 1">
            <a:extLst>
              <a:ext uri="{FF2B5EF4-FFF2-40B4-BE49-F238E27FC236}">
                <a16:creationId xmlns:a16="http://schemas.microsoft.com/office/drawing/2014/main" id="{3BA9C508-19C4-20DB-DF9B-1C0172DFD64A}"/>
              </a:ext>
            </a:extLst>
          </p:cNvPr>
          <p:cNvGrpSpPr/>
          <p:nvPr/>
        </p:nvGrpSpPr>
        <p:grpSpPr>
          <a:xfrm>
            <a:off x="3118170" y="884774"/>
            <a:ext cx="6458956" cy="5471901"/>
            <a:chOff x="2654913" y="1592517"/>
            <a:chExt cx="4767493" cy="4038926"/>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C7A2E514-CD1D-2522-62D5-DF8BF7543700}"/>
                </a:ext>
              </a:extLst>
            </p:cNvPr>
            <p:cNvPicPr>
              <a:picLocks noChangeAspect="1"/>
            </p:cNvPicPr>
            <p:nvPr/>
          </p:nvPicPr>
          <p:blipFill rotWithShape="1">
            <a:blip r:embed="rId4">
              <a:extLst>
                <a:ext uri="{28A0092B-C50C-407E-A947-70E740481C1C}">
                  <a14:useLocalDpi xmlns:a14="http://schemas.microsoft.com/office/drawing/2010/main" val="0"/>
                </a:ext>
              </a:extLst>
            </a:blip>
            <a:srcRect b="92060"/>
            <a:stretch/>
          </p:blipFill>
          <p:spPr>
            <a:xfrm>
              <a:off x="2654913" y="1592517"/>
              <a:ext cx="4767493" cy="712636"/>
            </a:xfrm>
            <a:prstGeom prst="rect">
              <a:avLst/>
            </a:prstGeom>
          </p:spPr>
        </p:pic>
        <p:pic>
          <p:nvPicPr>
            <p:cNvPr id="5" name="図 4">
              <a:extLst>
                <a:ext uri="{FF2B5EF4-FFF2-40B4-BE49-F238E27FC236}">
                  <a16:creationId xmlns:a16="http://schemas.microsoft.com/office/drawing/2014/main" id="{A337BE4D-DDDB-114F-32A3-84BCC083F757}"/>
                </a:ext>
              </a:extLst>
            </p:cNvPr>
            <p:cNvPicPr>
              <a:picLocks noChangeAspect="1"/>
            </p:cNvPicPr>
            <p:nvPr/>
          </p:nvPicPr>
          <p:blipFill rotWithShape="1">
            <a:blip r:embed="rId5"/>
            <a:srcRect b="20419"/>
            <a:stretch/>
          </p:blipFill>
          <p:spPr>
            <a:xfrm>
              <a:off x="2654913" y="2374620"/>
              <a:ext cx="4767493" cy="3256823"/>
            </a:xfrm>
            <a:prstGeom prst="rect">
              <a:avLst/>
            </a:prstGeom>
          </p:spPr>
        </p:pic>
        <p:sp>
          <p:nvSpPr>
            <p:cNvPr id="16" name="正方形/長方形 15">
              <a:extLst>
                <a:ext uri="{FF2B5EF4-FFF2-40B4-BE49-F238E27FC236}">
                  <a16:creationId xmlns:a16="http://schemas.microsoft.com/office/drawing/2014/main" id="{9F658409-79D5-BF57-CFB7-B45D54EBC90F}"/>
                </a:ext>
              </a:extLst>
            </p:cNvPr>
            <p:cNvSpPr/>
            <p:nvPr/>
          </p:nvSpPr>
          <p:spPr>
            <a:xfrm>
              <a:off x="2654913" y="1592517"/>
              <a:ext cx="4767493" cy="40389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a:extLst>
              <a:ext uri="{FF2B5EF4-FFF2-40B4-BE49-F238E27FC236}">
                <a16:creationId xmlns:a16="http://schemas.microsoft.com/office/drawing/2014/main" id="{F00950F9-3AAA-FB18-F5F1-5DCD47E5A7E8}"/>
              </a:ext>
            </a:extLst>
          </p:cNvPr>
          <p:cNvSpPr/>
          <p:nvPr/>
        </p:nvSpPr>
        <p:spPr>
          <a:xfrm>
            <a:off x="4028766" y="971832"/>
            <a:ext cx="497186" cy="33856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D5BE3AC-9220-E258-6875-FFEA612BC017}"/>
              </a:ext>
            </a:extLst>
          </p:cNvPr>
          <p:cNvSpPr/>
          <p:nvPr/>
        </p:nvSpPr>
        <p:spPr>
          <a:xfrm>
            <a:off x="3579531" y="1332845"/>
            <a:ext cx="497186" cy="33856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280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p:txBody>
      </p:sp>
    </p:spTree>
    <p:extLst>
      <p:ext uri="{BB962C8B-B14F-4D97-AF65-F5344CB8AC3E}">
        <p14:creationId xmlns:p14="http://schemas.microsoft.com/office/powerpoint/2010/main" val="64990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心の状態を知るためのアンケートです</a:t>
            </a:r>
          </a:p>
        </p:txBody>
      </p:sp>
      <p:grpSp>
        <p:nvGrpSpPr>
          <p:cNvPr id="2" name="グループ化 1">
            <a:extLst>
              <a:ext uri="{FF2B5EF4-FFF2-40B4-BE49-F238E27FC236}">
                <a16:creationId xmlns:a16="http://schemas.microsoft.com/office/drawing/2014/main" id="{08E30529-752C-E96D-221A-B4B59A3ABC89}"/>
              </a:ext>
            </a:extLst>
          </p:cNvPr>
          <p:cNvGrpSpPr/>
          <p:nvPr/>
        </p:nvGrpSpPr>
        <p:grpSpPr>
          <a:xfrm>
            <a:off x="2486124" y="2109475"/>
            <a:ext cx="6078264" cy="3930992"/>
            <a:chOff x="3295269" y="1987142"/>
            <a:chExt cx="6078264" cy="3930992"/>
          </a:xfrm>
        </p:grpSpPr>
        <p:pic>
          <p:nvPicPr>
            <p:cNvPr id="3" name="コンテンツ プレースホルダー 4">
              <a:extLst>
                <a:ext uri="{FF2B5EF4-FFF2-40B4-BE49-F238E27FC236}">
                  <a16:creationId xmlns:a16="http://schemas.microsoft.com/office/drawing/2014/main" id="{3A7FCA91-9AF4-DD44-69DE-7D7B8D46D808}"/>
                </a:ext>
              </a:extLst>
            </p:cNvPr>
            <p:cNvPicPr>
              <a:picLocks noChangeAspect="1"/>
            </p:cNvPicPr>
            <p:nvPr/>
          </p:nvPicPr>
          <p:blipFill>
            <a:blip r:embed="rId3"/>
            <a:stretch>
              <a:fillRect/>
            </a:stretch>
          </p:blipFill>
          <p:spPr>
            <a:xfrm>
              <a:off x="3295269" y="1987142"/>
              <a:ext cx="3315464" cy="3087373"/>
            </a:xfrm>
            <a:prstGeom prst="rect">
              <a:avLst/>
            </a:prstGeom>
          </p:spPr>
        </p:pic>
        <p:pic>
          <p:nvPicPr>
            <p:cNvPr id="5" name="図 4">
              <a:extLst>
                <a:ext uri="{FF2B5EF4-FFF2-40B4-BE49-F238E27FC236}">
                  <a16:creationId xmlns:a16="http://schemas.microsoft.com/office/drawing/2014/main" id="{75C4272E-F0D1-BE8B-FC3A-F0555DB21E73}"/>
                </a:ext>
              </a:extLst>
            </p:cNvPr>
            <p:cNvPicPr>
              <a:picLocks noChangeAspect="1"/>
            </p:cNvPicPr>
            <p:nvPr/>
          </p:nvPicPr>
          <p:blipFill>
            <a:blip r:embed="rId4"/>
            <a:stretch>
              <a:fillRect/>
            </a:stretch>
          </p:blipFill>
          <p:spPr>
            <a:xfrm>
              <a:off x="5229348" y="4888510"/>
              <a:ext cx="1025242" cy="1029624"/>
            </a:xfrm>
            <a:prstGeom prst="rect">
              <a:avLst/>
            </a:prstGeom>
          </p:spPr>
        </p:pic>
        <p:sp>
          <p:nvSpPr>
            <p:cNvPr id="6" name="角丸四角形吹き出し 8">
              <a:extLst>
                <a:ext uri="{FF2B5EF4-FFF2-40B4-BE49-F238E27FC236}">
                  <a16:creationId xmlns:a16="http://schemas.microsoft.com/office/drawing/2014/main" id="{D2C2FF6D-A809-CF96-8072-37A5B7120432}"/>
                </a:ext>
              </a:extLst>
            </p:cNvPr>
            <p:cNvSpPr/>
            <p:nvPr/>
          </p:nvSpPr>
          <p:spPr>
            <a:xfrm>
              <a:off x="6610733" y="3186546"/>
              <a:ext cx="2762800" cy="1887969"/>
            </a:xfrm>
            <a:prstGeom prst="wedgeRoundRectCallout">
              <a:avLst>
                <a:gd name="adj1" fmla="val -62019"/>
                <a:gd name="adj2" fmla="val 65507"/>
                <a:gd name="adj3" fmla="val 16667"/>
              </a:avLst>
            </a:prstGeom>
            <a:solidFill>
              <a:schemeClr val="accent5">
                <a:lumMod val="20000"/>
                <a:lumOff val="80000"/>
              </a:schemeClr>
            </a:solidFill>
            <a:ln w="28575">
              <a:solidFill>
                <a:schemeClr val="accent5">
                  <a:lumMod val="20000"/>
                  <a:lumOff val="80000"/>
                </a:schemeClr>
              </a:solidFill>
            </a:ln>
            <a:effectLst/>
          </p:spPr>
          <p:txBody>
            <a:bodyPr wrap="none" anchor="ctr" anchorCtr="0">
              <a:noAutofit/>
            </a:bodyPr>
            <a:lstStyle/>
            <a:p>
              <a:pPr algn="ctr"/>
              <a:r>
                <a:rPr lang="ja-JP" altLang="en-US" sz="2400" b="1" dirty="0">
                  <a:solidFill>
                    <a:schemeClr val="accent5"/>
                  </a:solidFill>
                  <a:latin typeface="+mn-ea"/>
                  <a:cs typeface="Meiryo UI" panose="020B0604030504040204" pitchFamily="50" charset="-128"/>
                </a:rPr>
                <a:t>あなたが</a:t>
              </a:r>
              <a:endParaRPr lang="en-US" altLang="ja-JP" sz="2400" b="1" dirty="0">
                <a:solidFill>
                  <a:schemeClr val="accent5"/>
                </a:solidFill>
                <a:latin typeface="+mn-ea"/>
                <a:cs typeface="Meiryo UI" panose="020B0604030504040204" pitchFamily="50" charset="-128"/>
              </a:endParaRPr>
            </a:p>
            <a:p>
              <a:pPr algn="ctr"/>
              <a:r>
                <a:rPr lang="ja-JP" altLang="en-US" sz="2400" b="1" dirty="0">
                  <a:solidFill>
                    <a:schemeClr val="accent5"/>
                  </a:solidFill>
                  <a:latin typeface="+mn-ea"/>
                  <a:cs typeface="Meiryo UI" panose="020B0604030504040204" pitchFamily="50" charset="-128"/>
                </a:rPr>
                <a:t>捉えている現実</a:t>
              </a:r>
              <a:endParaRPr lang="en-US" altLang="ja-JP" sz="2400" b="1" dirty="0">
                <a:solidFill>
                  <a:schemeClr val="accent5"/>
                </a:solidFill>
                <a:latin typeface="+mn-ea"/>
                <a:cs typeface="Meiryo UI" panose="020B0604030504040204" pitchFamily="50" charset="-128"/>
              </a:endParaRPr>
            </a:p>
          </p:txBody>
        </p:sp>
        <p:sp>
          <p:nvSpPr>
            <p:cNvPr id="7" name="円/楕円 9">
              <a:extLst>
                <a:ext uri="{FF2B5EF4-FFF2-40B4-BE49-F238E27FC236}">
                  <a16:creationId xmlns:a16="http://schemas.microsoft.com/office/drawing/2014/main" id="{21FF025A-ADD0-EE9F-823E-DC8BA35F98FA}"/>
                </a:ext>
              </a:extLst>
            </p:cNvPr>
            <p:cNvSpPr/>
            <p:nvPr/>
          </p:nvSpPr>
          <p:spPr>
            <a:xfrm rot="18842706">
              <a:off x="5352918" y="5040386"/>
              <a:ext cx="740866" cy="657964"/>
            </a:xfrm>
            <a:prstGeom prst="ellipse">
              <a:avLst/>
            </a:prstGeom>
            <a:solidFill>
              <a:srgbClr val="FF0000">
                <a:alpha val="30196"/>
              </a:srgbClr>
            </a:solidFill>
            <a:ln>
              <a:noFill/>
            </a:ln>
          </p:spPr>
          <p:txBody>
            <a:bodyPr rot="0" spcFirstLastPara="0" vertOverflow="overflow" horzOverflow="overflow" vert="horz" wrap="none" lIns="78203" tIns="39101" rIns="78203" bIns="39101" numCol="1" spcCol="0" rtlCol="0" fromWordArt="0" anchor="ctr" anchorCtr="0" forceAA="0" compatLnSpc="1">
              <a:prstTxWarp prst="textNoShape">
                <a:avLst/>
              </a:prstTxWarp>
              <a:noAutofit/>
            </a:bodyPr>
            <a:lstStyle/>
            <a:p>
              <a:pPr algn="ctr">
                <a:spcBef>
                  <a:spcPts val="513"/>
                </a:spcBef>
              </a:pPr>
              <a:endParaRPr lang="ja-JP" altLang="en-US" sz="855"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テキスト ボックス 7">
            <a:extLst>
              <a:ext uri="{FF2B5EF4-FFF2-40B4-BE49-F238E27FC236}">
                <a16:creationId xmlns:a16="http://schemas.microsoft.com/office/drawing/2014/main" id="{498FF093-952A-BFE6-28DC-90D6C10F48D7}"/>
              </a:ext>
            </a:extLst>
          </p:cNvPr>
          <p:cNvSpPr txBox="1"/>
          <p:nvPr/>
        </p:nvSpPr>
        <p:spPr>
          <a:xfrm>
            <a:off x="409660" y="935944"/>
            <a:ext cx="9086680" cy="430887"/>
          </a:xfrm>
          <a:prstGeom prst="rect">
            <a:avLst/>
          </a:prstGeom>
          <a:noFill/>
        </p:spPr>
        <p:txBody>
          <a:bodyPr wrap="square" rtlCol="0">
            <a:spAutoFit/>
          </a:bodyPr>
          <a:lstStyle/>
          <a:p>
            <a:pPr algn="ctr"/>
            <a:r>
              <a:rPr kumimoji="1" lang="ja-JP" altLang="en-US" sz="2200" spc="110" dirty="0"/>
              <a:t>「自分の状態を知ること」は、セルフマネジメントの第一歩です。</a:t>
            </a:r>
          </a:p>
        </p:txBody>
      </p:sp>
      <p:sp>
        <p:nvSpPr>
          <p:cNvPr id="9" name="四角形: 角を丸くする 8">
            <a:extLst>
              <a:ext uri="{FF2B5EF4-FFF2-40B4-BE49-F238E27FC236}">
                <a16:creationId xmlns:a16="http://schemas.microsoft.com/office/drawing/2014/main" id="{BCD87F94-F68C-B4F5-5D58-4FCF42F7B266}"/>
              </a:ext>
            </a:extLst>
          </p:cNvPr>
          <p:cNvSpPr/>
          <p:nvPr/>
        </p:nvSpPr>
        <p:spPr>
          <a:xfrm>
            <a:off x="6961799"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0" name="四角形: 角を丸くする 9">
            <a:extLst>
              <a:ext uri="{FF2B5EF4-FFF2-40B4-BE49-F238E27FC236}">
                <a16:creationId xmlns:a16="http://schemas.microsoft.com/office/drawing/2014/main" id="{523485DC-3506-4737-FB33-64D9298E9C73}"/>
              </a:ext>
            </a:extLst>
          </p:cNvPr>
          <p:cNvSpPr/>
          <p:nvPr/>
        </p:nvSpPr>
        <p:spPr>
          <a:xfrm>
            <a:off x="5823733"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352296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dirty="0"/>
              <a:t>5</a:t>
            </a:r>
            <a:r>
              <a:rPr lang="ja-JP" altLang="en-US" dirty="0"/>
              <a:t>段階のワークメンタリティで表現されます</a:t>
            </a:r>
          </a:p>
        </p:txBody>
      </p:sp>
      <p:cxnSp>
        <p:nvCxnSpPr>
          <p:cNvPr id="16" name="直線矢印コネクタ 15">
            <a:extLst>
              <a:ext uri="{FF2B5EF4-FFF2-40B4-BE49-F238E27FC236}">
                <a16:creationId xmlns:a16="http://schemas.microsoft.com/office/drawing/2014/main" id="{10338F9E-DCA3-4318-9383-2283BD2A3595}"/>
              </a:ext>
            </a:extLst>
          </p:cNvPr>
          <p:cNvCxnSpPr/>
          <p:nvPr/>
        </p:nvCxnSpPr>
        <p:spPr bwMode="auto">
          <a:xfrm flipH="1" flipV="1">
            <a:off x="755417" y="1324058"/>
            <a:ext cx="12461" cy="4710160"/>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17" name="正方形/長方形 16">
            <a:extLst>
              <a:ext uri="{FF2B5EF4-FFF2-40B4-BE49-F238E27FC236}">
                <a16:creationId xmlns:a16="http://schemas.microsoft.com/office/drawing/2014/main" id="{545091C6-21AA-4D16-BFCA-C9CDFFB859BF}"/>
              </a:ext>
            </a:extLst>
          </p:cNvPr>
          <p:cNvSpPr/>
          <p:nvPr/>
        </p:nvSpPr>
        <p:spPr>
          <a:xfrm>
            <a:off x="323066" y="6064800"/>
            <a:ext cx="954107" cy="276551"/>
          </a:xfrm>
          <a:prstGeom prst="rect">
            <a:avLst/>
          </a:prstGeom>
        </p:spPr>
        <p:txBody>
          <a:bodyPr wrap="none">
            <a:spAutoFit/>
          </a:bodyPr>
          <a:lstStyle/>
          <a:p>
            <a:pPr algn="ct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sp>
        <p:nvSpPr>
          <p:cNvPr id="18" name="正方形/長方形 17">
            <a:extLst>
              <a:ext uri="{FF2B5EF4-FFF2-40B4-BE49-F238E27FC236}">
                <a16:creationId xmlns:a16="http://schemas.microsoft.com/office/drawing/2014/main" id="{6F17D891-F477-4B1A-A2EF-5BEAC1261C30}"/>
              </a:ext>
            </a:extLst>
          </p:cNvPr>
          <p:cNvSpPr/>
          <p:nvPr/>
        </p:nvSpPr>
        <p:spPr>
          <a:xfrm>
            <a:off x="308779" y="1029249"/>
            <a:ext cx="954107" cy="276551"/>
          </a:xfrm>
          <a:prstGeom prst="rect">
            <a:avLst/>
          </a:prstGeom>
        </p:spPr>
        <p:txBody>
          <a:bodyPr wrap="none">
            <a:spAutoFit/>
          </a:bodyPr>
          <a:lstStyle/>
          <a:p>
            <a:pPr algn="ctr">
              <a:defRPr/>
            </a:pPr>
            <a:r>
              <a:rPr lang="ja-JP" altLang="en-US" sz="1197" b="1" dirty="0">
                <a:solidFill>
                  <a:srgbClr val="2C67E9"/>
                </a:solidFill>
                <a:latin typeface="+mn-ea"/>
                <a:cs typeface="Meiryo UI" panose="020B0604030504040204" pitchFamily="50" charset="-128"/>
              </a:rPr>
              <a:t>ポジティブ</a:t>
            </a:r>
          </a:p>
        </p:txBody>
      </p:sp>
      <p:pic>
        <p:nvPicPr>
          <p:cNvPr id="25610" name="図 18">
            <a:extLst>
              <a:ext uri="{FF2B5EF4-FFF2-40B4-BE49-F238E27FC236}">
                <a16:creationId xmlns:a16="http://schemas.microsoft.com/office/drawing/2014/main" id="{9F42659C-1BF7-44F1-B868-9FDDC7925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936" y="1029249"/>
            <a:ext cx="838200" cy="838200"/>
          </a:xfrm>
          <a:prstGeom prst="rect">
            <a:avLst/>
          </a:prstGeom>
          <a:solidFill>
            <a:schemeClr val="bg2"/>
          </a:solidFill>
          <a:ln>
            <a:noFill/>
          </a:ln>
        </p:spPr>
      </p:pic>
      <p:pic>
        <p:nvPicPr>
          <p:cNvPr id="25611" name="図 19">
            <a:extLst>
              <a:ext uri="{FF2B5EF4-FFF2-40B4-BE49-F238E27FC236}">
                <a16:creationId xmlns:a16="http://schemas.microsoft.com/office/drawing/2014/main" id="{9FF1A85D-927D-4A7C-9441-028F6AB12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8936" y="2096049"/>
            <a:ext cx="838200" cy="836612"/>
          </a:xfrm>
          <a:prstGeom prst="rect">
            <a:avLst/>
          </a:prstGeom>
          <a:solidFill>
            <a:schemeClr val="bg2"/>
          </a:solidFill>
          <a:ln>
            <a:noFill/>
          </a:ln>
        </p:spPr>
      </p:pic>
      <p:pic>
        <p:nvPicPr>
          <p:cNvPr id="25612" name="図 20">
            <a:extLst>
              <a:ext uri="{FF2B5EF4-FFF2-40B4-BE49-F238E27FC236}">
                <a16:creationId xmlns:a16="http://schemas.microsoft.com/office/drawing/2014/main" id="{7A1C19A9-F11C-4E28-9495-DAF1A0855B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8936" y="5318674"/>
            <a:ext cx="869950" cy="869950"/>
          </a:xfrm>
          <a:prstGeom prst="rect">
            <a:avLst/>
          </a:prstGeom>
          <a:solidFill>
            <a:schemeClr val="bg2"/>
          </a:solidFill>
          <a:ln>
            <a:noFill/>
          </a:ln>
        </p:spPr>
      </p:pic>
      <p:pic>
        <p:nvPicPr>
          <p:cNvPr id="25613" name="図 21">
            <a:extLst>
              <a:ext uri="{FF2B5EF4-FFF2-40B4-BE49-F238E27FC236}">
                <a16:creationId xmlns:a16="http://schemas.microsoft.com/office/drawing/2014/main" id="{3678EAE1-533E-4086-830C-53BE8053D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8937" y="4243937"/>
            <a:ext cx="847725" cy="847725"/>
          </a:xfrm>
          <a:prstGeom prst="rect">
            <a:avLst/>
          </a:prstGeom>
          <a:solidFill>
            <a:schemeClr val="bg2"/>
          </a:solidFill>
          <a:ln>
            <a:noFill/>
          </a:ln>
        </p:spPr>
      </p:pic>
      <p:pic>
        <p:nvPicPr>
          <p:cNvPr id="25614" name="図 22">
            <a:extLst>
              <a:ext uri="{FF2B5EF4-FFF2-40B4-BE49-F238E27FC236}">
                <a16:creationId xmlns:a16="http://schemas.microsoft.com/office/drawing/2014/main" id="{FD221935-1F2C-4991-AA2D-0FAAC5D544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8937" y="3161262"/>
            <a:ext cx="854075" cy="854075"/>
          </a:xfrm>
          <a:prstGeom prst="rect">
            <a:avLst/>
          </a:prstGeom>
          <a:solidFill>
            <a:schemeClr val="bg2"/>
          </a:solidFill>
          <a:ln>
            <a:noFill/>
          </a:ln>
        </p:spPr>
      </p:pic>
      <p:cxnSp>
        <p:nvCxnSpPr>
          <p:cNvPr id="6" name="直線コネクタ 5">
            <a:extLst>
              <a:ext uri="{FF2B5EF4-FFF2-40B4-BE49-F238E27FC236}">
                <a16:creationId xmlns:a16="http://schemas.microsoft.com/office/drawing/2014/main" id="{D38D8500-E02A-4431-92DB-4D474A64F209}"/>
              </a:ext>
            </a:extLst>
          </p:cNvPr>
          <p:cNvCxnSpPr/>
          <p:nvPr/>
        </p:nvCxnSpPr>
        <p:spPr>
          <a:xfrm>
            <a:off x="2563552" y="2006133"/>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45DA1ED-A958-48C1-8283-7B6D28837E88}"/>
              </a:ext>
            </a:extLst>
          </p:cNvPr>
          <p:cNvSpPr/>
          <p:nvPr/>
        </p:nvSpPr>
        <p:spPr>
          <a:xfrm>
            <a:off x="2558789" y="988403"/>
            <a:ext cx="6595533" cy="864852"/>
          </a:xfrm>
          <a:prstGeom prst="rect">
            <a:avLst/>
          </a:prstGeom>
        </p:spPr>
        <p:txBody>
          <a:bodyPr wrap="square">
            <a:spAutoFit/>
          </a:bodyPr>
          <a:lstStyle/>
          <a:p>
            <a:pPr>
              <a:buClr>
                <a:srgbClr val="2C67E9"/>
              </a:buClr>
              <a:defRPr/>
            </a:pPr>
            <a:r>
              <a:rPr lang="ja-JP" altLang="en-US" sz="1710" dirty="0">
                <a:latin typeface="+mn-ea"/>
                <a:cs typeface="Meiryo UI" panose="020B0604030504040204" pitchFamily="50" charset="-128"/>
              </a:rPr>
              <a:t>今の仕事を通して世の中に貢献できることがあると思え、</a:t>
            </a:r>
            <a:endParaRPr lang="en-US" altLang="ja-JP" sz="1710" dirty="0">
              <a:latin typeface="+mn-ea"/>
              <a:cs typeface="Meiryo UI" panose="020B0604030504040204" pitchFamily="50" charset="-128"/>
            </a:endParaRPr>
          </a:p>
          <a:p>
            <a:pPr>
              <a:buClr>
                <a:srgbClr val="2C67E9"/>
              </a:buClr>
              <a:defRPr/>
            </a:pPr>
            <a:r>
              <a:rPr lang="ja-JP" altLang="en-US" sz="1710" b="1" dirty="0">
                <a:solidFill>
                  <a:srgbClr val="3B69E1"/>
                </a:solidFill>
                <a:latin typeface="+mn-ea"/>
                <a:cs typeface="Meiryo UI" panose="020B0604030504040204" pitchFamily="50" charset="-128"/>
              </a:rPr>
              <a:t>働くことと自分の人生とが良い意味で深く重なり合っている状態</a:t>
            </a:r>
            <a:endParaRPr lang="en-US" altLang="ja-JP" sz="1710" b="1" dirty="0">
              <a:solidFill>
                <a:srgbClr val="3B69E1"/>
              </a:solidFill>
              <a:latin typeface="+mn-ea"/>
              <a:cs typeface="Meiryo UI" panose="020B0604030504040204" pitchFamily="50" charset="-128"/>
            </a:endParaRPr>
          </a:p>
          <a:p>
            <a:pPr>
              <a:buClr>
                <a:srgbClr val="2C67E9"/>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不満や悩みが全くないわけではない</a:t>
            </a:r>
            <a:r>
              <a:rPr lang="en-US" altLang="ja-JP" sz="1600" dirty="0">
                <a:latin typeface="+mn-ea"/>
                <a:cs typeface="Meiryo UI" panose="020B0604030504040204" pitchFamily="50" charset="-128"/>
              </a:rPr>
              <a:t>)</a:t>
            </a:r>
            <a:endParaRPr lang="ja-JP" altLang="en-US" sz="1600" dirty="0">
              <a:latin typeface="+mn-ea"/>
            </a:endParaRPr>
          </a:p>
        </p:txBody>
      </p:sp>
      <p:sp>
        <p:nvSpPr>
          <p:cNvPr id="39" name="正方形/長方形 38">
            <a:extLst>
              <a:ext uri="{FF2B5EF4-FFF2-40B4-BE49-F238E27FC236}">
                <a16:creationId xmlns:a16="http://schemas.microsoft.com/office/drawing/2014/main" id="{9A568C89-FD34-450A-B500-231500D3FF86}"/>
              </a:ext>
            </a:extLst>
          </p:cNvPr>
          <p:cNvSpPr/>
          <p:nvPr/>
        </p:nvSpPr>
        <p:spPr>
          <a:xfrm>
            <a:off x="2558787" y="2114591"/>
            <a:ext cx="6805821" cy="881780"/>
          </a:xfrm>
          <a:prstGeom prst="rect">
            <a:avLst/>
          </a:prstGeom>
        </p:spPr>
        <p:txBody>
          <a:bodyPr wrap="square">
            <a:spAutoFit/>
          </a:bodyPr>
          <a:lstStyle/>
          <a:p>
            <a:pPr>
              <a:buClr>
                <a:srgbClr val="725DE5"/>
              </a:buClr>
              <a:defRPr/>
            </a:pPr>
            <a:r>
              <a:rPr lang="ja-JP" altLang="en-US" sz="1710" dirty="0">
                <a:latin typeface="+mn-ea"/>
                <a:cs typeface="Meiryo UI" panose="020B0604030504040204" pitchFamily="50" charset="-128"/>
              </a:rPr>
              <a:t>目の前の仕事に手応えを感じ、</a:t>
            </a:r>
            <a:br>
              <a:rPr lang="en-US" altLang="ja-JP" sz="1710" dirty="0">
                <a:latin typeface="+mn-ea"/>
                <a:cs typeface="Meiryo UI" panose="020B0604030504040204" pitchFamily="50" charset="-128"/>
              </a:rPr>
            </a:br>
            <a:r>
              <a:rPr lang="ja-JP" altLang="en-US" sz="1710" b="1" dirty="0">
                <a:solidFill>
                  <a:srgbClr val="7165DB"/>
                </a:solidFill>
                <a:latin typeface="+mn-ea"/>
                <a:cs typeface="Meiryo UI" panose="020B0604030504040204" pitchFamily="50" charset="-128"/>
              </a:rPr>
              <a:t>自分なりのやり方で頑張ろうと思えている状態</a:t>
            </a:r>
            <a:endParaRPr lang="en-US" altLang="ja-JP" sz="1710" b="1" dirty="0">
              <a:solidFill>
                <a:srgbClr val="7165DB"/>
              </a:solidFill>
              <a:latin typeface="+mn-ea"/>
              <a:cs typeface="Meiryo UI" panose="020B0604030504040204" pitchFamily="50" charset="-128"/>
            </a:endParaRPr>
          </a:p>
          <a:p>
            <a:pPr>
              <a:buClr>
                <a:srgbClr val="725DE5"/>
              </a:buClr>
              <a:defRPr/>
            </a:pPr>
            <a:r>
              <a:rPr lang="en-US" altLang="ja-JP" sz="1710" dirty="0">
                <a:latin typeface="+mn-ea"/>
                <a:cs typeface="Meiryo UI" panose="020B0604030504040204" pitchFamily="50" charset="-128"/>
              </a:rPr>
              <a:t>(</a:t>
            </a:r>
            <a:r>
              <a:rPr lang="ja-JP" altLang="en-US" sz="1710" dirty="0">
                <a:latin typeface="+mn-ea"/>
                <a:cs typeface="Meiryo UI" panose="020B0604030504040204" pitchFamily="50" charset="-128"/>
              </a:rPr>
              <a:t>不満や悩みが全くないわけではない</a:t>
            </a:r>
            <a:r>
              <a:rPr lang="en-US" altLang="ja-JP" sz="1710" dirty="0">
                <a:latin typeface="+mn-ea"/>
                <a:cs typeface="Meiryo UI" panose="020B0604030504040204" pitchFamily="50" charset="-128"/>
              </a:rPr>
              <a:t>)</a:t>
            </a:r>
            <a:endParaRPr lang="ja-JP" altLang="en-US" sz="1710" dirty="0">
              <a:latin typeface="+mn-ea"/>
            </a:endParaRPr>
          </a:p>
        </p:txBody>
      </p:sp>
      <p:sp>
        <p:nvSpPr>
          <p:cNvPr id="40" name="正方形/長方形 39">
            <a:extLst>
              <a:ext uri="{FF2B5EF4-FFF2-40B4-BE49-F238E27FC236}">
                <a16:creationId xmlns:a16="http://schemas.microsoft.com/office/drawing/2014/main" id="{E47C0F82-23B9-461A-A748-444EBAB782CF}"/>
              </a:ext>
            </a:extLst>
          </p:cNvPr>
          <p:cNvSpPr/>
          <p:nvPr/>
        </p:nvSpPr>
        <p:spPr>
          <a:xfrm>
            <a:off x="2558788" y="3175042"/>
            <a:ext cx="6595534" cy="881780"/>
          </a:xfrm>
          <a:prstGeom prst="rect">
            <a:avLst/>
          </a:prstGeom>
        </p:spPr>
        <p:txBody>
          <a:bodyPr wrap="square">
            <a:spAutoFit/>
          </a:bodyPr>
          <a:lstStyle/>
          <a:p>
            <a:pPr>
              <a:buClr>
                <a:srgbClr val="AF2FC3"/>
              </a:buClr>
              <a:defRPr/>
            </a:pPr>
            <a:r>
              <a:rPr lang="ja-JP" altLang="en-US" sz="1710" dirty="0">
                <a:latin typeface="+mn-ea"/>
                <a:cs typeface="Meiryo UI" panose="020B0604030504040204" pitchFamily="50" charset="-128"/>
              </a:rPr>
              <a:t>目の前の業務はこなしているものの、</a:t>
            </a:r>
            <a:br>
              <a:rPr lang="en-US" altLang="ja-JP" sz="1710" dirty="0">
                <a:latin typeface="+mn-ea"/>
                <a:cs typeface="Meiryo UI" panose="020B0604030504040204" pitchFamily="50" charset="-128"/>
              </a:rPr>
            </a:br>
            <a:r>
              <a:rPr lang="ja-JP" altLang="en-US" sz="1710" b="1" dirty="0">
                <a:solidFill>
                  <a:srgbClr val="C772E1"/>
                </a:solidFill>
                <a:latin typeface="+mn-ea"/>
                <a:cs typeface="Meiryo UI" panose="020B0604030504040204" pitchFamily="50" charset="-128"/>
              </a:rPr>
              <a:t>仕事・組織と自分との間にどこか距離がある状態</a:t>
            </a:r>
            <a:endParaRPr lang="en-US" altLang="ja-JP" sz="1600" b="1" dirty="0">
              <a:solidFill>
                <a:srgbClr val="C772E1"/>
              </a:solidFill>
              <a:latin typeface="+mn-ea"/>
              <a:cs typeface="Meiryo UI" panose="020B0604030504040204" pitchFamily="50" charset="-128"/>
            </a:endParaRPr>
          </a:p>
          <a:p>
            <a:pPr>
              <a:buClr>
                <a:srgbClr val="AF2FC3"/>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現状維持やあきらめの気持ちがでてくることも</a:t>
            </a:r>
            <a:r>
              <a:rPr lang="en-US" altLang="ja-JP" sz="1600" dirty="0">
                <a:latin typeface="+mn-ea"/>
                <a:cs typeface="Meiryo UI" panose="020B0604030504040204" pitchFamily="50" charset="-128"/>
              </a:rPr>
              <a:t>…)</a:t>
            </a:r>
          </a:p>
        </p:txBody>
      </p:sp>
      <p:sp>
        <p:nvSpPr>
          <p:cNvPr id="41" name="正方形/長方形 40">
            <a:extLst>
              <a:ext uri="{FF2B5EF4-FFF2-40B4-BE49-F238E27FC236}">
                <a16:creationId xmlns:a16="http://schemas.microsoft.com/office/drawing/2014/main" id="{68DDE2B5-F2F8-41D5-BEBA-3A659A6CFB69}"/>
              </a:ext>
            </a:extLst>
          </p:cNvPr>
          <p:cNvSpPr/>
          <p:nvPr/>
        </p:nvSpPr>
        <p:spPr>
          <a:xfrm>
            <a:off x="2558790" y="4258485"/>
            <a:ext cx="7058164" cy="864852"/>
          </a:xfrm>
          <a:prstGeom prst="rect">
            <a:avLst/>
          </a:prstGeom>
        </p:spPr>
        <p:txBody>
          <a:bodyPr wrap="square">
            <a:spAutoFit/>
          </a:bodyPr>
          <a:lstStyle/>
          <a:p>
            <a:pPr>
              <a:buClr>
                <a:srgbClr val="CE275B"/>
              </a:buClr>
              <a:defRPr/>
            </a:pPr>
            <a:r>
              <a:rPr lang="ja-JP" altLang="en-US" sz="1710" dirty="0">
                <a:latin typeface="+mn-ea"/>
                <a:cs typeface="Meiryo UI" panose="020B0604030504040204" pitchFamily="50" charset="-128"/>
              </a:rPr>
              <a:t>言いたいことをストレートに出せず、</a:t>
            </a:r>
            <a:br>
              <a:rPr lang="en-US" altLang="ja-JP" sz="1710" dirty="0">
                <a:latin typeface="+mn-ea"/>
                <a:cs typeface="Meiryo UI" panose="020B0604030504040204" pitchFamily="50" charset="-128"/>
              </a:rPr>
            </a:br>
            <a:r>
              <a:rPr lang="ja-JP" altLang="en-US" sz="1710" b="1" dirty="0">
                <a:solidFill>
                  <a:srgbClr val="F54B77"/>
                </a:solidFill>
                <a:latin typeface="+mn-ea"/>
                <a:cs typeface="Meiryo UI" panose="020B0604030504040204" pitchFamily="50" charset="-128"/>
              </a:rPr>
              <a:t>不安や不満がたまっておりエネルギーを空費している状態</a:t>
            </a:r>
            <a:endParaRPr lang="en-US" altLang="ja-JP" sz="1600" b="1" dirty="0">
              <a:solidFill>
                <a:srgbClr val="F54B77"/>
              </a:solidFill>
              <a:latin typeface="+mn-ea"/>
              <a:cs typeface="Meiryo UI" panose="020B0604030504040204" pitchFamily="50" charset="-128"/>
            </a:endParaRPr>
          </a:p>
          <a:p>
            <a:pPr>
              <a:buClr>
                <a:srgbClr val="CE275B"/>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この状態が続くと、反対意見やアドバイスを素直に聞けなくなることも</a:t>
            </a:r>
            <a:r>
              <a:rPr lang="en-US" altLang="ja-JP" sz="1600" dirty="0">
                <a:latin typeface="+mn-ea"/>
                <a:cs typeface="Meiryo UI" panose="020B0604030504040204" pitchFamily="50" charset="-128"/>
              </a:rPr>
              <a:t>…)</a:t>
            </a:r>
            <a:endParaRPr lang="ja-JP" altLang="en-US" sz="1600" dirty="0">
              <a:latin typeface="+mn-ea"/>
            </a:endParaRPr>
          </a:p>
        </p:txBody>
      </p:sp>
      <p:sp>
        <p:nvSpPr>
          <p:cNvPr id="42" name="正方形/長方形 41">
            <a:extLst>
              <a:ext uri="{FF2B5EF4-FFF2-40B4-BE49-F238E27FC236}">
                <a16:creationId xmlns:a16="http://schemas.microsoft.com/office/drawing/2014/main" id="{D78FD50D-7DD9-433B-A20A-E875F99C2765}"/>
              </a:ext>
            </a:extLst>
          </p:cNvPr>
          <p:cNvSpPr/>
          <p:nvPr/>
        </p:nvSpPr>
        <p:spPr>
          <a:xfrm>
            <a:off x="2482651" y="5343000"/>
            <a:ext cx="6385274" cy="864852"/>
          </a:xfrm>
          <a:prstGeom prst="rect">
            <a:avLst/>
          </a:prstGeom>
        </p:spPr>
        <p:txBody>
          <a:bodyPr wrap="square">
            <a:spAutoFit/>
          </a:bodyPr>
          <a:lstStyle/>
          <a:p>
            <a:pPr>
              <a:buClr>
                <a:srgbClr val="FF0000"/>
              </a:buClr>
              <a:defRPr/>
            </a:pPr>
            <a:r>
              <a:rPr lang="ja-JP" altLang="en-US" sz="1710" dirty="0">
                <a:latin typeface="+mn-ea"/>
                <a:cs typeface="Meiryo UI" panose="020B0604030504040204" pitchFamily="50" charset="-128"/>
              </a:rPr>
              <a:t>仕事に追われたり、職場環境に安心感を持てなかったりして、</a:t>
            </a:r>
            <a:r>
              <a:rPr lang="ja-JP" altLang="en-US" sz="1710" b="1" dirty="0">
                <a:solidFill>
                  <a:srgbClr val="FF0000"/>
                </a:solidFill>
                <a:latin typeface="+mn-ea"/>
                <a:cs typeface="Meiryo UI" panose="020B0604030504040204" pitchFamily="50" charset="-128"/>
              </a:rPr>
              <a:t>自分らしくいられない状態</a:t>
            </a:r>
            <a:endParaRPr lang="en-US" altLang="ja-JP" sz="1600" b="1" dirty="0">
              <a:solidFill>
                <a:srgbClr val="FF0000"/>
              </a:solidFill>
              <a:latin typeface="+mn-ea"/>
              <a:cs typeface="Meiryo UI" panose="020B0604030504040204" pitchFamily="50" charset="-128"/>
            </a:endParaRPr>
          </a:p>
          <a:p>
            <a:pP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この状態が続くと、自分で自分の状態が分からなくなることも</a:t>
            </a:r>
            <a:r>
              <a:rPr lang="en-US" altLang="ja-JP" sz="1600" dirty="0">
                <a:latin typeface="+mn-ea"/>
                <a:cs typeface="Meiryo UI" panose="020B0604030504040204" pitchFamily="50" charset="-128"/>
              </a:rPr>
              <a:t>…)</a:t>
            </a:r>
            <a:endParaRPr lang="ja-JP" altLang="en-US" sz="1600" dirty="0">
              <a:latin typeface="+mn-ea"/>
              <a:cs typeface="Meiryo UI" panose="020B0604030504040204" pitchFamily="50" charset="-128"/>
            </a:endParaRPr>
          </a:p>
        </p:txBody>
      </p:sp>
      <p:cxnSp>
        <p:nvCxnSpPr>
          <p:cNvPr id="46" name="直線コネクタ 45">
            <a:extLst>
              <a:ext uri="{FF2B5EF4-FFF2-40B4-BE49-F238E27FC236}">
                <a16:creationId xmlns:a16="http://schemas.microsoft.com/office/drawing/2014/main" id="{3DA17945-6B38-4BF3-A58D-B2AA4EE0A567}"/>
              </a:ext>
            </a:extLst>
          </p:cNvPr>
          <p:cNvCxnSpPr/>
          <p:nvPr/>
        </p:nvCxnSpPr>
        <p:spPr>
          <a:xfrm>
            <a:off x="2563552" y="305648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D047605-0B34-495F-8E89-820460533E9D}"/>
              </a:ext>
            </a:extLst>
          </p:cNvPr>
          <p:cNvCxnSpPr/>
          <p:nvPr/>
        </p:nvCxnSpPr>
        <p:spPr>
          <a:xfrm>
            <a:off x="2563552" y="412963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E97D658-CEF7-4AAE-82E1-1033C5C715E3}"/>
              </a:ext>
            </a:extLst>
          </p:cNvPr>
          <p:cNvCxnSpPr/>
          <p:nvPr/>
        </p:nvCxnSpPr>
        <p:spPr>
          <a:xfrm>
            <a:off x="2563552" y="5204374"/>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四角形: 角を丸くする 2">
            <a:extLst>
              <a:ext uri="{FF2B5EF4-FFF2-40B4-BE49-F238E27FC236}">
                <a16:creationId xmlns:a16="http://schemas.microsoft.com/office/drawing/2014/main" id="{57ECFA3E-5489-7EBE-2E0C-08E160CFD9F2}"/>
              </a:ext>
            </a:extLst>
          </p:cNvPr>
          <p:cNvSpPr/>
          <p:nvPr/>
        </p:nvSpPr>
        <p:spPr>
          <a:xfrm>
            <a:off x="6961799"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 name="四角形: 角を丸くする 3">
            <a:extLst>
              <a:ext uri="{FF2B5EF4-FFF2-40B4-BE49-F238E27FC236}">
                <a16:creationId xmlns:a16="http://schemas.microsoft.com/office/drawing/2014/main" id="{E51208F9-A660-E955-3C84-8F5B4778ABDF}"/>
              </a:ext>
            </a:extLst>
          </p:cNvPr>
          <p:cNvSpPr/>
          <p:nvPr/>
        </p:nvSpPr>
        <p:spPr>
          <a:xfrm>
            <a:off x="5823733"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24163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buClr>
              <a:buFont typeface="+mj-lt"/>
              <a:buAutoNum type="arabicPeriod"/>
            </a:pPr>
            <a:r>
              <a:rPr lang="ja-JP" altLang="en-US" b="1" spc="160" dirty="0"/>
              <a:t>インサイズとは？・導入の背景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心の状態は移り変わって当然のもの</a:t>
            </a:r>
            <a:endParaRPr lang="ja-JP" altLang="en-US" dirty="0">
              <a:solidFill>
                <a:srgbClr val="002060"/>
              </a:solidFill>
            </a:endParaRPr>
          </a:p>
        </p:txBody>
      </p:sp>
      <p:cxnSp>
        <p:nvCxnSpPr>
          <p:cNvPr id="7" name="直線コネクタ 6"/>
          <p:cNvCxnSpPr/>
          <p:nvPr/>
        </p:nvCxnSpPr>
        <p:spPr bwMode="auto">
          <a:xfrm>
            <a:off x="2110946" y="2214062"/>
            <a:ext cx="0" cy="343517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線コネクタ 11"/>
          <p:cNvCxnSpPr/>
          <p:nvPr/>
        </p:nvCxnSpPr>
        <p:spPr bwMode="auto">
          <a:xfrm>
            <a:off x="2110946" y="5649240"/>
            <a:ext cx="6516130" cy="0"/>
          </a:xfrm>
          <a:prstGeom prst="line">
            <a:avLst/>
          </a:prstGeom>
          <a:solidFill>
            <a:schemeClr val="accent1"/>
          </a:solidFill>
          <a:ln w="19050" cap="flat" cmpd="sng" algn="ctr">
            <a:solidFill>
              <a:schemeClr val="tx1"/>
            </a:solidFill>
            <a:prstDash val="solid"/>
            <a:round/>
            <a:headEnd type="none" w="med" len="med"/>
            <a:tailEnd type="arrow" w="med" len="med"/>
          </a:ln>
          <a:effectLst/>
        </p:spPr>
      </p:cxnSp>
      <p:sp>
        <p:nvSpPr>
          <p:cNvPr id="14" name="正方形/長方形 13"/>
          <p:cNvSpPr/>
          <p:nvPr/>
        </p:nvSpPr>
        <p:spPr>
          <a:xfrm>
            <a:off x="4789343" y="5681829"/>
            <a:ext cx="1324150" cy="584886"/>
          </a:xfrm>
          <a:prstGeom prst="rect">
            <a:avLst/>
          </a:prstGeom>
        </p:spPr>
        <p:txBody>
          <a:bodyPr anchor="ctr">
            <a:noAutofit/>
          </a:bodyPr>
          <a:lstStyle/>
          <a:p>
            <a:pPr marL="0" lvl="1" algn="ctr">
              <a:lnSpc>
                <a:spcPct val="150000"/>
              </a:lnSpc>
              <a:buClr>
                <a:schemeClr val="bg1">
                  <a:lumMod val="65000"/>
                </a:schemeClr>
              </a:buClr>
            </a:pPr>
            <a:r>
              <a:rPr lang="ja-JP" altLang="en-US" sz="2400" dirty="0">
                <a:latin typeface="+mn-ea"/>
                <a:cs typeface="Meiryo UI" panose="020B0604030504040204" pitchFamily="50" charset="-128"/>
              </a:rPr>
              <a:t>時間</a:t>
            </a:r>
          </a:p>
        </p:txBody>
      </p:sp>
      <p:sp>
        <p:nvSpPr>
          <p:cNvPr id="38" name="正方形/長方形 37">
            <a:extLst>
              <a:ext uri="{FF2B5EF4-FFF2-40B4-BE49-F238E27FC236}">
                <a16:creationId xmlns:a16="http://schemas.microsoft.com/office/drawing/2014/main" id="{6F17D891-F477-4B1A-A2EF-5BEAC1261C30}"/>
              </a:ext>
            </a:extLst>
          </p:cNvPr>
          <p:cNvSpPr/>
          <p:nvPr/>
        </p:nvSpPr>
        <p:spPr>
          <a:xfrm>
            <a:off x="1084719" y="2032017"/>
            <a:ext cx="954107" cy="276551"/>
          </a:xfrm>
          <a:prstGeom prst="rect">
            <a:avLst/>
          </a:prstGeom>
        </p:spPr>
        <p:txBody>
          <a:bodyPr wrap="none">
            <a:spAutoFit/>
          </a:bodyPr>
          <a:lstStyle/>
          <a:p>
            <a:pPr>
              <a:defRPr/>
            </a:pPr>
            <a:r>
              <a:rPr lang="ja-JP" altLang="en-US" sz="1197" b="1" dirty="0">
                <a:solidFill>
                  <a:srgbClr val="2C67E9"/>
                </a:solidFill>
                <a:latin typeface="+mn-ea"/>
                <a:cs typeface="Meiryo UI" panose="020B0604030504040204" pitchFamily="50" charset="-128"/>
              </a:rPr>
              <a:t>ポジティブ</a:t>
            </a:r>
          </a:p>
        </p:txBody>
      </p:sp>
      <p:sp>
        <p:nvSpPr>
          <p:cNvPr id="39" name="正方形/長方形 38">
            <a:extLst>
              <a:ext uri="{FF2B5EF4-FFF2-40B4-BE49-F238E27FC236}">
                <a16:creationId xmlns:a16="http://schemas.microsoft.com/office/drawing/2014/main" id="{545091C6-21AA-4D16-BFCA-C9CDFFB859BF}"/>
              </a:ext>
            </a:extLst>
          </p:cNvPr>
          <p:cNvSpPr/>
          <p:nvPr/>
        </p:nvSpPr>
        <p:spPr>
          <a:xfrm>
            <a:off x="1089481" y="5385802"/>
            <a:ext cx="954107" cy="276551"/>
          </a:xfrm>
          <a:prstGeom prst="rect">
            <a:avLst/>
          </a:prstGeom>
        </p:spPr>
        <p:txBody>
          <a:bodyPr wrap="none">
            <a:spAutoFit/>
          </a:bodyPr>
          <a:lstStyle/>
          <a:p>
            <a:pP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cxnSp>
        <p:nvCxnSpPr>
          <p:cNvPr id="40" name="直線矢印コネクタ 39">
            <a:extLst>
              <a:ext uri="{FF2B5EF4-FFF2-40B4-BE49-F238E27FC236}">
                <a16:creationId xmlns:a16="http://schemas.microsoft.com/office/drawing/2014/main" id="{10338F9E-DCA3-4318-9383-2283BD2A3595}"/>
              </a:ext>
            </a:extLst>
          </p:cNvPr>
          <p:cNvCxnSpPr/>
          <p:nvPr/>
        </p:nvCxnSpPr>
        <p:spPr bwMode="auto">
          <a:xfrm flipV="1">
            <a:off x="1538319" y="2345868"/>
            <a:ext cx="0" cy="2942233"/>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26" name="正方形/長方形 25"/>
          <p:cNvSpPr/>
          <p:nvPr/>
        </p:nvSpPr>
        <p:spPr>
          <a:xfrm>
            <a:off x="2135962" y="5616652"/>
            <a:ext cx="750070" cy="584886"/>
          </a:xfrm>
          <a:prstGeom prst="rect">
            <a:avLst/>
          </a:prstGeom>
        </p:spPr>
        <p:txBody>
          <a:bodyPr>
            <a:noAutofit/>
          </a:bodyPr>
          <a:lstStyle/>
          <a:p>
            <a:pPr>
              <a:lnSpc>
                <a:spcPct val="150000"/>
              </a:lnSpc>
              <a:buClr>
                <a:schemeClr val="bg1">
                  <a:lumMod val="65000"/>
                </a:schemeClr>
              </a:buClr>
            </a:pPr>
            <a:r>
              <a:rPr lang="ja-JP" altLang="en-US" dirty="0">
                <a:latin typeface="+mn-ea"/>
                <a:cs typeface="Meiryo UI" panose="020B0604030504040204" pitchFamily="50" charset="-128"/>
              </a:rPr>
              <a:t>入社</a:t>
            </a:r>
          </a:p>
        </p:txBody>
      </p:sp>
      <p:sp>
        <p:nvSpPr>
          <p:cNvPr id="45" name="フリーフォーム 44"/>
          <p:cNvSpPr/>
          <p:nvPr/>
        </p:nvSpPr>
        <p:spPr bwMode="auto">
          <a:xfrm>
            <a:off x="2579886" y="2640574"/>
            <a:ext cx="5743064" cy="2555565"/>
          </a:xfrm>
          <a:custGeom>
            <a:avLst/>
            <a:gdLst>
              <a:gd name="connsiteX0" fmla="*/ 0 w 7201173"/>
              <a:gd name="connsiteY0" fmla="*/ 306287 h 3366148"/>
              <a:gd name="connsiteX1" fmla="*/ 762000 w 7201173"/>
              <a:gd name="connsiteY1" fmla="*/ 1258787 h 3366148"/>
              <a:gd name="connsiteX2" fmla="*/ 1612900 w 7201173"/>
              <a:gd name="connsiteY2" fmla="*/ 306287 h 3366148"/>
              <a:gd name="connsiteX3" fmla="*/ 1803400 w 7201173"/>
              <a:gd name="connsiteY3" fmla="*/ 153887 h 3366148"/>
              <a:gd name="connsiteX4" fmla="*/ 2578100 w 7201173"/>
              <a:gd name="connsiteY4" fmla="*/ 2363687 h 3366148"/>
              <a:gd name="connsiteX5" fmla="*/ 3416300 w 7201173"/>
              <a:gd name="connsiteY5" fmla="*/ 2516087 h 3366148"/>
              <a:gd name="connsiteX6" fmla="*/ 3746500 w 7201173"/>
              <a:gd name="connsiteY6" fmla="*/ 3341587 h 3366148"/>
              <a:gd name="connsiteX7" fmla="*/ 4406900 w 7201173"/>
              <a:gd name="connsiteY7" fmla="*/ 1449287 h 3366148"/>
              <a:gd name="connsiteX8" fmla="*/ 5156200 w 7201173"/>
              <a:gd name="connsiteY8" fmla="*/ 2185887 h 3366148"/>
              <a:gd name="connsiteX9" fmla="*/ 5905500 w 7201173"/>
              <a:gd name="connsiteY9" fmla="*/ 2109687 h 3366148"/>
              <a:gd name="connsiteX10" fmla="*/ 6299200 w 7201173"/>
              <a:gd name="connsiteY10" fmla="*/ 2592287 h 3366148"/>
              <a:gd name="connsiteX11" fmla="*/ 6832600 w 7201173"/>
              <a:gd name="connsiteY11" fmla="*/ 2465287 h 3366148"/>
              <a:gd name="connsiteX12" fmla="*/ 7175500 w 7201173"/>
              <a:gd name="connsiteY12" fmla="*/ 1487387 h 3366148"/>
              <a:gd name="connsiteX13" fmla="*/ 7150100 w 7201173"/>
              <a:gd name="connsiteY13" fmla="*/ 1487387 h 3366148"/>
              <a:gd name="connsiteX0" fmla="*/ 0 w 7201173"/>
              <a:gd name="connsiteY0" fmla="*/ 7829 h 3067690"/>
              <a:gd name="connsiteX1" fmla="*/ 762000 w 7201173"/>
              <a:gd name="connsiteY1" fmla="*/ 960329 h 3067690"/>
              <a:gd name="connsiteX2" fmla="*/ 1612900 w 7201173"/>
              <a:gd name="connsiteY2" fmla="*/ 7829 h 3067690"/>
              <a:gd name="connsiteX3" fmla="*/ 2033670 w 7201173"/>
              <a:gd name="connsiteY3" fmla="*/ 594447 h 3067690"/>
              <a:gd name="connsiteX4" fmla="*/ 2578100 w 7201173"/>
              <a:gd name="connsiteY4" fmla="*/ 2065229 h 3067690"/>
              <a:gd name="connsiteX5" fmla="*/ 3416300 w 7201173"/>
              <a:gd name="connsiteY5" fmla="*/ 2217629 h 3067690"/>
              <a:gd name="connsiteX6" fmla="*/ 3746500 w 7201173"/>
              <a:gd name="connsiteY6" fmla="*/ 3043129 h 3067690"/>
              <a:gd name="connsiteX7" fmla="*/ 4406900 w 7201173"/>
              <a:gd name="connsiteY7" fmla="*/ 1150829 h 3067690"/>
              <a:gd name="connsiteX8" fmla="*/ 5156200 w 7201173"/>
              <a:gd name="connsiteY8" fmla="*/ 1887429 h 3067690"/>
              <a:gd name="connsiteX9" fmla="*/ 5905500 w 7201173"/>
              <a:gd name="connsiteY9" fmla="*/ 1811229 h 3067690"/>
              <a:gd name="connsiteX10" fmla="*/ 6299200 w 7201173"/>
              <a:gd name="connsiteY10" fmla="*/ 2293829 h 3067690"/>
              <a:gd name="connsiteX11" fmla="*/ 6832600 w 7201173"/>
              <a:gd name="connsiteY11" fmla="*/ 2166829 h 3067690"/>
              <a:gd name="connsiteX12" fmla="*/ 7175500 w 7201173"/>
              <a:gd name="connsiteY12" fmla="*/ 1188929 h 3067690"/>
              <a:gd name="connsiteX13" fmla="*/ 7150100 w 7201173"/>
              <a:gd name="connsiteY13" fmla="*/ 1188929 h 3067690"/>
              <a:gd name="connsiteX0" fmla="*/ 0 w 7231264"/>
              <a:gd name="connsiteY0" fmla="*/ 7829 h 3067690"/>
              <a:gd name="connsiteX1" fmla="*/ 762000 w 7231264"/>
              <a:gd name="connsiteY1" fmla="*/ 960329 h 3067690"/>
              <a:gd name="connsiteX2" fmla="*/ 1612900 w 7231264"/>
              <a:gd name="connsiteY2" fmla="*/ 7829 h 3067690"/>
              <a:gd name="connsiteX3" fmla="*/ 2033670 w 7231264"/>
              <a:gd name="connsiteY3" fmla="*/ 594447 h 3067690"/>
              <a:gd name="connsiteX4" fmla="*/ 2578100 w 7231264"/>
              <a:gd name="connsiteY4" fmla="*/ 2065229 h 3067690"/>
              <a:gd name="connsiteX5" fmla="*/ 3416300 w 7231264"/>
              <a:gd name="connsiteY5" fmla="*/ 2217629 h 3067690"/>
              <a:gd name="connsiteX6" fmla="*/ 3746500 w 7231264"/>
              <a:gd name="connsiteY6" fmla="*/ 3043129 h 3067690"/>
              <a:gd name="connsiteX7" fmla="*/ 4406900 w 7231264"/>
              <a:gd name="connsiteY7" fmla="*/ 1150829 h 3067690"/>
              <a:gd name="connsiteX8" fmla="*/ 5156200 w 7231264"/>
              <a:gd name="connsiteY8" fmla="*/ 1887429 h 3067690"/>
              <a:gd name="connsiteX9" fmla="*/ 5905500 w 7231264"/>
              <a:gd name="connsiteY9" fmla="*/ 1811229 h 3067690"/>
              <a:gd name="connsiteX10" fmla="*/ 6299200 w 7231264"/>
              <a:gd name="connsiteY10" fmla="*/ 2293829 h 3067690"/>
              <a:gd name="connsiteX11" fmla="*/ 6832600 w 7231264"/>
              <a:gd name="connsiteY11" fmla="*/ 2166829 h 3067690"/>
              <a:gd name="connsiteX12" fmla="*/ 7175500 w 7231264"/>
              <a:gd name="connsiteY12" fmla="*/ 1188929 h 3067690"/>
              <a:gd name="connsiteX13" fmla="*/ 7207668 w 7231264"/>
              <a:gd name="connsiteY13" fmla="*/ 1106816 h 3067690"/>
              <a:gd name="connsiteX0" fmla="*/ 0 w 7231264"/>
              <a:gd name="connsiteY0" fmla="*/ 0 h 3059861"/>
              <a:gd name="connsiteX1" fmla="*/ 762000 w 7231264"/>
              <a:gd name="connsiteY1" fmla="*/ 952500 h 3059861"/>
              <a:gd name="connsiteX2" fmla="*/ 1599193 w 7231264"/>
              <a:gd name="connsiteY2" fmla="*/ 208542 h 3059861"/>
              <a:gd name="connsiteX3" fmla="*/ 2033670 w 7231264"/>
              <a:gd name="connsiteY3" fmla="*/ 586618 h 3059861"/>
              <a:gd name="connsiteX4" fmla="*/ 2578100 w 7231264"/>
              <a:gd name="connsiteY4" fmla="*/ 2057400 h 3059861"/>
              <a:gd name="connsiteX5" fmla="*/ 3416300 w 7231264"/>
              <a:gd name="connsiteY5" fmla="*/ 2209800 h 3059861"/>
              <a:gd name="connsiteX6" fmla="*/ 3746500 w 7231264"/>
              <a:gd name="connsiteY6" fmla="*/ 3035300 h 3059861"/>
              <a:gd name="connsiteX7" fmla="*/ 4406900 w 7231264"/>
              <a:gd name="connsiteY7" fmla="*/ 1143000 h 3059861"/>
              <a:gd name="connsiteX8" fmla="*/ 5156200 w 7231264"/>
              <a:gd name="connsiteY8" fmla="*/ 1879600 h 3059861"/>
              <a:gd name="connsiteX9" fmla="*/ 5905500 w 7231264"/>
              <a:gd name="connsiteY9" fmla="*/ 1803400 h 3059861"/>
              <a:gd name="connsiteX10" fmla="*/ 6299200 w 7231264"/>
              <a:gd name="connsiteY10" fmla="*/ 2286000 h 3059861"/>
              <a:gd name="connsiteX11" fmla="*/ 6832600 w 7231264"/>
              <a:gd name="connsiteY11" fmla="*/ 2159000 h 3059861"/>
              <a:gd name="connsiteX12" fmla="*/ 7175500 w 7231264"/>
              <a:gd name="connsiteY12" fmla="*/ 1181100 h 3059861"/>
              <a:gd name="connsiteX13" fmla="*/ 7207668 w 7231264"/>
              <a:gd name="connsiteY13" fmla="*/ 1098987 h 305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264" h="3059861">
                <a:moveTo>
                  <a:pt x="0" y="0"/>
                </a:moveTo>
                <a:cubicBezTo>
                  <a:pt x="246591" y="476250"/>
                  <a:pt x="495468" y="917743"/>
                  <a:pt x="762000" y="952500"/>
                </a:cubicBezTo>
                <a:cubicBezTo>
                  <a:pt x="1028532" y="987257"/>
                  <a:pt x="1387248" y="269522"/>
                  <a:pt x="1599193" y="208542"/>
                </a:cubicBezTo>
                <a:cubicBezTo>
                  <a:pt x="1811138" y="147562"/>
                  <a:pt x="1870519" y="278475"/>
                  <a:pt x="2033670" y="586618"/>
                </a:cubicBezTo>
                <a:cubicBezTo>
                  <a:pt x="2196821" y="894761"/>
                  <a:pt x="2347662" y="1786870"/>
                  <a:pt x="2578100" y="2057400"/>
                </a:cubicBezTo>
                <a:cubicBezTo>
                  <a:pt x="2808538" y="2327930"/>
                  <a:pt x="3221567" y="2046817"/>
                  <a:pt x="3416300" y="2209800"/>
                </a:cubicBezTo>
                <a:cubicBezTo>
                  <a:pt x="3611033" y="2372783"/>
                  <a:pt x="3581400" y="3213100"/>
                  <a:pt x="3746500" y="3035300"/>
                </a:cubicBezTo>
                <a:cubicBezTo>
                  <a:pt x="3911600" y="2857500"/>
                  <a:pt x="4171950" y="1335617"/>
                  <a:pt x="4406900" y="1143000"/>
                </a:cubicBezTo>
                <a:cubicBezTo>
                  <a:pt x="4641850" y="950383"/>
                  <a:pt x="4906433" y="1769533"/>
                  <a:pt x="5156200" y="1879600"/>
                </a:cubicBezTo>
                <a:cubicBezTo>
                  <a:pt x="5405967" y="1989667"/>
                  <a:pt x="5715000" y="1735667"/>
                  <a:pt x="5905500" y="1803400"/>
                </a:cubicBezTo>
                <a:cubicBezTo>
                  <a:pt x="6096000" y="1871133"/>
                  <a:pt x="6144683" y="2226733"/>
                  <a:pt x="6299200" y="2286000"/>
                </a:cubicBezTo>
                <a:cubicBezTo>
                  <a:pt x="6453717" y="2345267"/>
                  <a:pt x="6686550" y="2343150"/>
                  <a:pt x="6832600" y="2159000"/>
                </a:cubicBezTo>
                <a:cubicBezTo>
                  <a:pt x="6978650" y="1974850"/>
                  <a:pt x="7112989" y="1357769"/>
                  <a:pt x="7175500" y="1181100"/>
                </a:cubicBezTo>
                <a:cubicBezTo>
                  <a:pt x="7238011" y="1004431"/>
                  <a:pt x="7246826" y="1017495"/>
                  <a:pt x="7207668" y="109898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kumimoji="1" lang="ja-JP" altLang="en-US" sz="2100" dirty="0">
              <a:latin typeface="Arial" charset="0"/>
              <a:ea typeface="ＭＳ Ｐゴシック" pitchFamily="50" charset="-128"/>
            </a:endParaRPr>
          </a:p>
        </p:txBody>
      </p:sp>
      <p:cxnSp>
        <p:nvCxnSpPr>
          <p:cNvPr id="13" name="直線コネクタ 12"/>
          <p:cNvCxnSpPr/>
          <p:nvPr/>
        </p:nvCxnSpPr>
        <p:spPr bwMode="auto">
          <a:xfrm flipV="1">
            <a:off x="2347365" y="3866695"/>
            <a:ext cx="5939554" cy="32368"/>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u="sng" spc="110" dirty="0"/>
              <a:t>ネガティブになってはいけない、ということではありません。</a:t>
            </a:r>
            <a:endParaRPr kumimoji="1" lang="en-US" altLang="ja-JP" sz="2200" b="1" u="sng" spc="110" dirty="0"/>
          </a:p>
          <a:p>
            <a:pPr algn="ctr"/>
            <a:r>
              <a:rPr kumimoji="1" lang="ja-JP" altLang="en-US" sz="2200" spc="110" dirty="0"/>
              <a:t>ネガティブな状態であることをまず知ることが重要です。</a:t>
            </a:r>
          </a:p>
        </p:txBody>
      </p:sp>
      <p:sp>
        <p:nvSpPr>
          <p:cNvPr id="3" name="四角形: 角を丸くする 2">
            <a:extLst>
              <a:ext uri="{FF2B5EF4-FFF2-40B4-BE49-F238E27FC236}">
                <a16:creationId xmlns:a16="http://schemas.microsoft.com/office/drawing/2014/main" id="{B2836522-3E4E-A83E-64DA-731CD0402BBD}"/>
              </a:ext>
            </a:extLst>
          </p:cNvPr>
          <p:cNvSpPr/>
          <p:nvPr/>
        </p:nvSpPr>
        <p:spPr>
          <a:xfrm>
            <a:off x="6961799"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D3CDC4AC-8A0B-BADB-A3C4-025A243CB34A}"/>
              </a:ext>
            </a:extLst>
          </p:cNvPr>
          <p:cNvSpPr/>
          <p:nvPr/>
        </p:nvSpPr>
        <p:spPr>
          <a:xfrm>
            <a:off x="5823733"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75182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率直なご回答をおねがいします</a:t>
            </a:r>
          </a:p>
        </p:txBody>
      </p:sp>
      <p:sp>
        <p:nvSpPr>
          <p:cNvPr id="4" name="フッター プレースホルダー 3"/>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20</a:t>
            </a:fld>
            <a:endParaRPr kumimoji="1" lang="ja-JP" altLang="en-US"/>
          </a:p>
        </p:txBody>
      </p:sp>
      <p:sp>
        <p:nvSpPr>
          <p:cNvPr id="6" name="正方形/長方形 5"/>
          <p:cNvSpPr/>
          <p:nvPr/>
        </p:nvSpPr>
        <p:spPr>
          <a:xfrm>
            <a:off x="535040" y="1618484"/>
            <a:ext cx="8691406" cy="3385542"/>
          </a:xfrm>
          <a:prstGeom prst="rect">
            <a:avLst/>
          </a:prstGeom>
        </p:spPr>
        <p:txBody>
          <a:bodyPr wrap="square">
            <a:spAutoFit/>
          </a:bodyPr>
          <a:lstStyle/>
          <a:p>
            <a:pPr marL="360363" indent="-360363">
              <a:spcBef>
                <a:spcPts val="4200"/>
              </a:spcBef>
              <a:buClr>
                <a:srgbClr val="FF0000"/>
              </a:buClr>
              <a:buFont typeface="Wingdings" panose="05000000000000000000" pitchFamily="2" charset="2"/>
              <a:buChar char="ü"/>
            </a:pPr>
            <a:r>
              <a:rPr lang="ja-JP" altLang="en-US" sz="2400" spc="120" dirty="0"/>
              <a:t>回答結果が、評価や昇進昇格に影響するなど、</a:t>
            </a:r>
            <a:br>
              <a:rPr lang="en-US" altLang="ja-JP" sz="2400" spc="120" dirty="0"/>
            </a:br>
            <a:r>
              <a:rPr lang="ja-JP" altLang="en-US" sz="2400" b="1" u="sng" spc="120" dirty="0"/>
              <a:t>皆様の不利益になることはありません</a:t>
            </a:r>
            <a:r>
              <a:rPr lang="ja-JP" altLang="en-US" sz="2400" spc="120" dirty="0"/>
              <a:t>。</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spc="120" dirty="0"/>
              <a:t>万が一、不利益になったと感じたことがあれば、</a:t>
            </a:r>
            <a:br>
              <a:rPr lang="en-US" altLang="ja-JP" sz="2400" spc="120" dirty="0"/>
            </a:br>
            <a:r>
              <a:rPr lang="ja-JP" altLang="en-US" sz="2400" b="1" u="sng" spc="120" dirty="0"/>
              <a:t>人事までご相談</a:t>
            </a:r>
            <a:r>
              <a:rPr lang="ja-JP" altLang="en-US" sz="2400" spc="120" dirty="0"/>
              <a:t>ください。</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b="1" u="sng" spc="120" dirty="0"/>
              <a:t>皆様の状態を知ることが、組織改善の第一歩</a:t>
            </a:r>
            <a:r>
              <a:rPr lang="ja-JP" altLang="en-US" sz="2400" spc="120" dirty="0"/>
              <a:t>となります。</a:t>
            </a:r>
            <a:br>
              <a:rPr lang="en-US" altLang="ja-JP" sz="2400" spc="120" dirty="0"/>
            </a:br>
            <a:r>
              <a:rPr lang="ja-JP" altLang="en-US" sz="2400" spc="120" dirty="0"/>
              <a:t>真摯に向き合っていきますので、率直なご回答をお願いします。</a:t>
            </a:r>
          </a:p>
        </p:txBody>
      </p:sp>
      <p:sp>
        <p:nvSpPr>
          <p:cNvPr id="3" name="四角形: 角を丸くする 2">
            <a:extLst>
              <a:ext uri="{FF2B5EF4-FFF2-40B4-BE49-F238E27FC236}">
                <a16:creationId xmlns:a16="http://schemas.microsoft.com/office/drawing/2014/main" id="{8923B814-7120-3A16-811E-59C0860B0887}"/>
              </a:ext>
            </a:extLst>
          </p:cNvPr>
          <p:cNvSpPr/>
          <p:nvPr/>
        </p:nvSpPr>
        <p:spPr>
          <a:xfrm>
            <a:off x="6961799"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7" name="四角形: 角を丸くする 6">
            <a:extLst>
              <a:ext uri="{FF2B5EF4-FFF2-40B4-BE49-F238E27FC236}">
                <a16:creationId xmlns:a16="http://schemas.microsoft.com/office/drawing/2014/main" id="{81BBCC5D-B0D7-43BD-9A79-9BD3E13D99DE}"/>
              </a:ext>
            </a:extLst>
          </p:cNvPr>
          <p:cNvSpPr/>
          <p:nvPr/>
        </p:nvSpPr>
        <p:spPr>
          <a:xfrm>
            <a:off x="5823733"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80615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7" name="四角形: 角を丸くする 6">
            <a:extLst>
              <a:ext uri="{FF2B5EF4-FFF2-40B4-BE49-F238E27FC236}">
                <a16:creationId xmlns:a16="http://schemas.microsoft.com/office/drawing/2014/main" id="{DBDB158F-D1AF-5C34-A2C8-3BFED7D0DE62}"/>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8" name="四角形: 角を丸くする 7">
            <a:extLst>
              <a:ext uri="{FF2B5EF4-FFF2-40B4-BE49-F238E27FC236}">
                <a16:creationId xmlns:a16="http://schemas.microsoft.com/office/drawing/2014/main" id="{BE625186-7710-216F-4B59-DBDF84D6CC9B}"/>
              </a:ext>
            </a:extLst>
          </p:cNvPr>
          <p:cNvSpPr/>
          <p:nvPr/>
        </p:nvSpPr>
        <p:spPr>
          <a:xfrm>
            <a:off x="6943417"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9" name="四角形: 角を丸くする 8">
            <a:extLst>
              <a:ext uri="{FF2B5EF4-FFF2-40B4-BE49-F238E27FC236}">
                <a16:creationId xmlns:a16="http://schemas.microsoft.com/office/drawing/2014/main" id="{2A56BE71-5329-EC44-1BA4-136244846521}"/>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0" name="四角形: 角を丸くする 9">
            <a:extLst>
              <a:ext uri="{FF2B5EF4-FFF2-40B4-BE49-F238E27FC236}">
                <a16:creationId xmlns:a16="http://schemas.microsoft.com/office/drawing/2014/main" id="{6CAE298A-85CB-E67D-F63F-52975E19661D}"/>
              </a:ext>
            </a:extLst>
          </p:cNvPr>
          <p:cNvSpPr/>
          <p:nvPr/>
        </p:nvSpPr>
        <p:spPr>
          <a:xfrm>
            <a:off x="7524404"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1" name="テキスト ボックス 10">
            <a:extLst>
              <a:ext uri="{FF2B5EF4-FFF2-40B4-BE49-F238E27FC236}">
                <a16:creationId xmlns:a16="http://schemas.microsoft.com/office/drawing/2014/main" id="{468FD3A6-C42C-2870-D1F4-B71A52909E28}"/>
              </a:ext>
            </a:extLst>
          </p:cNvPr>
          <p:cNvSpPr txBox="1"/>
          <p:nvPr/>
        </p:nvSpPr>
        <p:spPr>
          <a:xfrm>
            <a:off x="386392" y="793690"/>
            <a:ext cx="9072401" cy="1277273"/>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br>
              <a:rPr kumimoji="1" lang="en-US" altLang="ja-JP" dirty="0"/>
            </a:br>
            <a:r>
              <a:rPr kumimoji="1" lang="ja-JP" altLang="en-US" dirty="0"/>
              <a:t>スマートフォン・パソコンいずれからでも回答できます。</a:t>
            </a:r>
            <a:endParaRPr kumimoji="1" lang="en-US" altLang="ja-JP" dirty="0"/>
          </a:p>
          <a:p>
            <a:pPr algn="ctr">
              <a:spcBef>
                <a:spcPts val="600"/>
              </a:spcBef>
            </a:pPr>
            <a:r>
              <a:rPr kumimoji="1" lang="ja-JP" altLang="en-US" dirty="0"/>
              <a:t>パスワードは通知されず、</a:t>
            </a:r>
            <a:br>
              <a:rPr kumimoji="1" lang="en-US" altLang="ja-JP" dirty="0"/>
            </a:br>
            <a:r>
              <a:rPr kumimoji="1" lang="ja-JP" altLang="en-US" dirty="0"/>
              <a:t>初回ログインの場合は</a:t>
            </a:r>
            <a:r>
              <a:rPr kumimoji="1" lang="en-US" altLang="ja-JP" dirty="0"/>
              <a:t>URL</a:t>
            </a:r>
            <a:r>
              <a:rPr kumimoji="1" lang="ja-JP" altLang="en-US" dirty="0"/>
              <a:t>をクリックするとパスワードを設定する画面に遷移します。</a:t>
            </a:r>
          </a:p>
        </p:txBody>
      </p:sp>
      <p:sp>
        <p:nvSpPr>
          <p:cNvPr id="12" name="正方形/長方形 11">
            <a:extLst>
              <a:ext uri="{FF2B5EF4-FFF2-40B4-BE49-F238E27FC236}">
                <a16:creationId xmlns:a16="http://schemas.microsoft.com/office/drawing/2014/main" id="{7031FFB7-328C-42FC-5081-51BFC726CB37}"/>
              </a:ext>
            </a:extLst>
          </p:cNvPr>
          <p:cNvSpPr/>
          <p:nvPr/>
        </p:nvSpPr>
        <p:spPr>
          <a:xfrm>
            <a:off x="1091469" y="2183616"/>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a:t>
            </a:r>
          </a:p>
          <a:p>
            <a:r>
              <a:rPr kumimoji="1" lang="ja-JP" altLang="en-US" sz="1000" dirty="0">
                <a:solidFill>
                  <a:schemeClr val="tx1"/>
                </a:solidFill>
              </a:rPr>
              <a:t>仕事に取り組むあなたのコンディションを確認するためのものです。</a:t>
            </a:r>
          </a:p>
          <a:p>
            <a:endParaRPr kumimoji="1" lang="ja-JP" altLang="en-US" sz="1000" dirty="0">
              <a:solidFill>
                <a:schemeClr val="tx1"/>
              </a:solidFill>
            </a:endParaRPr>
          </a:p>
          <a:p>
            <a:r>
              <a:rPr kumimoji="1" lang="ja-JP" altLang="en-US" sz="1000" dirty="0">
                <a:solidFill>
                  <a:schemeClr val="tx1"/>
                </a:solidFill>
              </a:rPr>
              <a:t>本アンケートの結果は集計されたうえで上長に共有し、</a:t>
            </a:r>
          </a:p>
          <a:p>
            <a:r>
              <a:rPr kumimoji="1" lang="ja-JP" altLang="en-US" sz="1000" dirty="0">
                <a:solidFill>
                  <a:schemeClr val="tx1"/>
                </a:solidFill>
              </a:rPr>
              <a:t>みなさんをよりよい状態にマネジメントできるよう活用いたします。</a:t>
            </a:r>
          </a:p>
          <a:p>
            <a:r>
              <a:rPr kumimoji="1" lang="ja-JP" altLang="en-US" sz="1000" dirty="0">
                <a:solidFill>
                  <a:schemeClr val="tx1"/>
                </a:solidFill>
              </a:rPr>
              <a:t>上記の目的のみに利用し、人事評価等には活用いたしません。</a:t>
            </a:r>
          </a:p>
          <a:p>
            <a:endParaRPr kumimoji="1" lang="ja-JP" altLang="en-US" sz="1000" dirty="0">
              <a:solidFill>
                <a:schemeClr val="tx1"/>
              </a:solidFill>
            </a:endParaRPr>
          </a:p>
          <a:p>
            <a:r>
              <a:rPr kumimoji="1" lang="ja-JP" altLang="en-US" sz="1000" dirty="0">
                <a:solidFill>
                  <a:schemeClr val="tx1"/>
                </a:solidFill>
              </a:rPr>
              <a:t>あなた自身やあなたの職場について、</a:t>
            </a:r>
          </a:p>
          <a:p>
            <a:r>
              <a:rPr kumimoji="1" lang="ja-JP" altLang="en-US" sz="1000" dirty="0">
                <a:solidFill>
                  <a:schemeClr val="tx1"/>
                </a:solidFill>
              </a:rPr>
              <a:t>率直に回答いただきますようお願いいたします。</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p:txBody>
      </p:sp>
      <p:sp>
        <p:nvSpPr>
          <p:cNvPr id="13" name="正方形/長方形 12">
            <a:extLst>
              <a:ext uri="{FF2B5EF4-FFF2-40B4-BE49-F238E27FC236}">
                <a16:creationId xmlns:a16="http://schemas.microsoft.com/office/drawing/2014/main" id="{204BA511-A891-2895-B5F6-DED5F1898622}"/>
              </a:ext>
            </a:extLst>
          </p:cNvPr>
          <p:cNvSpPr/>
          <p:nvPr/>
        </p:nvSpPr>
        <p:spPr>
          <a:xfrm>
            <a:off x="1091469" y="4845174"/>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7C3F38C-9873-F60B-447B-8AE16B2C7A7D}"/>
              </a:ext>
            </a:extLst>
          </p:cNvPr>
          <p:cNvSpPr/>
          <p:nvPr/>
        </p:nvSpPr>
        <p:spPr>
          <a:xfrm>
            <a:off x="6709986" y="6052903"/>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5" name="四角形: 角を丸くする 14">
            <a:hlinkClick r:id="rId4"/>
            <a:extLst>
              <a:ext uri="{FF2B5EF4-FFF2-40B4-BE49-F238E27FC236}">
                <a16:creationId xmlns:a16="http://schemas.microsoft.com/office/drawing/2014/main" id="{06DC5289-AD51-6FF0-332C-61039B3FDC53}"/>
              </a:ext>
            </a:extLst>
          </p:cNvPr>
          <p:cNvSpPr/>
          <p:nvPr/>
        </p:nvSpPr>
        <p:spPr>
          <a:xfrm>
            <a:off x="6709986" y="5240375"/>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318942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2" name="テキスト ボックス 1">
            <a:extLst>
              <a:ext uri="{FF2B5EF4-FFF2-40B4-BE49-F238E27FC236}">
                <a16:creationId xmlns:a16="http://schemas.microsoft.com/office/drawing/2014/main" id="{BC80A672-7C72-818A-2A54-7F5F21B3F0B6}"/>
              </a:ext>
            </a:extLst>
          </p:cNvPr>
          <p:cNvSpPr txBox="1"/>
          <p:nvPr/>
        </p:nvSpPr>
        <p:spPr>
          <a:xfrm>
            <a:off x="607955" y="778215"/>
            <a:ext cx="8943907" cy="1077218"/>
          </a:xfrm>
          <a:prstGeom prst="rect">
            <a:avLst/>
          </a:prstGeom>
          <a:noFill/>
        </p:spPr>
        <p:txBody>
          <a:bodyPr wrap="square" rtlCol="0">
            <a:spAutoFit/>
          </a:bodyPr>
          <a:lstStyle/>
          <a:p>
            <a:pPr algn="ctr">
              <a:spcBef>
                <a:spcPts val="600"/>
              </a:spcBef>
            </a:pPr>
            <a:r>
              <a:rPr kumimoji="1" lang="ja-JP" altLang="en-US" dirty="0"/>
              <a:t>画面の指示にしたがってご回答ください。下記の設問が表示されます。</a:t>
            </a:r>
            <a:endParaRPr kumimoji="1" lang="en-US" altLang="ja-JP" dirty="0"/>
          </a:p>
          <a:p>
            <a:pPr algn="ctr">
              <a:spcBef>
                <a:spcPts val="600"/>
              </a:spcBef>
            </a:pPr>
            <a:r>
              <a:rPr kumimoji="1" lang="ja-JP" altLang="en-US" dirty="0"/>
              <a:t>①基本情報（入社年・採用区分</a:t>
            </a:r>
            <a:r>
              <a:rPr kumimoji="1" lang="en-US" altLang="ja-JP" dirty="0"/>
              <a:t>(</a:t>
            </a:r>
            <a:r>
              <a:rPr kumimoji="1" lang="ja-JP" altLang="en-US" dirty="0"/>
              <a:t>新卒・中途など</a:t>
            </a:r>
            <a:r>
              <a:rPr kumimoji="1" lang="en-US" altLang="ja-JP" dirty="0"/>
              <a:t>)</a:t>
            </a:r>
            <a:r>
              <a:rPr kumimoji="1" lang="ja-JP" altLang="en-US" dirty="0"/>
              <a:t>）</a:t>
            </a:r>
            <a:endParaRPr kumimoji="1" lang="en-US" altLang="ja-JP" dirty="0"/>
          </a:p>
          <a:p>
            <a:pPr algn="ctr">
              <a:spcBef>
                <a:spcPts val="600"/>
              </a:spcBef>
            </a:pPr>
            <a:r>
              <a:rPr kumimoji="1" lang="ja-JP" altLang="en-US" dirty="0"/>
              <a:t>②あなたのコンディション・仕事の進め方のタイプに関する設問</a:t>
            </a:r>
            <a:endParaRPr kumimoji="1" lang="en-US" altLang="ja-JP" dirty="0"/>
          </a:p>
        </p:txBody>
      </p:sp>
      <p:pic>
        <p:nvPicPr>
          <p:cNvPr id="3" name="図 2">
            <a:extLst>
              <a:ext uri="{FF2B5EF4-FFF2-40B4-BE49-F238E27FC236}">
                <a16:creationId xmlns:a16="http://schemas.microsoft.com/office/drawing/2014/main" id="{009D9D3A-7544-3B27-8A71-ACB19D557431}"/>
              </a:ext>
            </a:extLst>
          </p:cNvPr>
          <p:cNvPicPr>
            <a:picLocks noChangeAspect="1"/>
          </p:cNvPicPr>
          <p:nvPr/>
        </p:nvPicPr>
        <p:blipFill rotWithShape="1">
          <a:blip r:embed="rId3"/>
          <a:srcRect t="18146" b="13055"/>
          <a:stretch/>
        </p:blipFill>
        <p:spPr>
          <a:xfrm>
            <a:off x="286498" y="1952611"/>
            <a:ext cx="9333005" cy="4078878"/>
          </a:xfrm>
          <a:prstGeom prst="rect">
            <a:avLst/>
          </a:prstGeom>
          <a:ln>
            <a:solidFill>
              <a:schemeClr val="tx1">
                <a:lumMod val="20000"/>
                <a:lumOff val="80000"/>
              </a:schemeClr>
            </a:solidFill>
          </a:ln>
        </p:spPr>
      </p:pic>
      <p:sp>
        <p:nvSpPr>
          <p:cNvPr id="5" name="四角形: 角を丸くする 4">
            <a:extLst>
              <a:ext uri="{FF2B5EF4-FFF2-40B4-BE49-F238E27FC236}">
                <a16:creationId xmlns:a16="http://schemas.microsoft.com/office/drawing/2014/main" id="{45EE01F4-F295-A577-38E0-BDCE08279C8B}"/>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6" name="四角形: 角を丸くする 5">
            <a:extLst>
              <a:ext uri="{FF2B5EF4-FFF2-40B4-BE49-F238E27FC236}">
                <a16:creationId xmlns:a16="http://schemas.microsoft.com/office/drawing/2014/main" id="{29EBC5A9-4548-6004-7B66-983175727202}"/>
              </a:ext>
            </a:extLst>
          </p:cNvPr>
          <p:cNvSpPr/>
          <p:nvPr/>
        </p:nvSpPr>
        <p:spPr>
          <a:xfrm>
            <a:off x="6943417"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7" name="四角形: 角を丸くする 6">
            <a:extLst>
              <a:ext uri="{FF2B5EF4-FFF2-40B4-BE49-F238E27FC236}">
                <a16:creationId xmlns:a16="http://schemas.microsoft.com/office/drawing/2014/main" id="{81BC1F4A-70B3-98A5-2CA6-1B85F8D876B7}"/>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8" name="四角形: 角を丸くする 7">
            <a:extLst>
              <a:ext uri="{FF2B5EF4-FFF2-40B4-BE49-F238E27FC236}">
                <a16:creationId xmlns:a16="http://schemas.microsoft.com/office/drawing/2014/main" id="{1E0A5223-86B9-9E29-A519-3689D2FFE811}"/>
              </a:ext>
            </a:extLst>
          </p:cNvPr>
          <p:cNvSpPr/>
          <p:nvPr/>
        </p:nvSpPr>
        <p:spPr>
          <a:xfrm>
            <a:off x="7524404"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79675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sp>
        <p:nvSpPr>
          <p:cNvPr id="2" name="四角形: 角を丸くする 1">
            <a:extLst>
              <a:ext uri="{FF2B5EF4-FFF2-40B4-BE49-F238E27FC236}">
                <a16:creationId xmlns:a16="http://schemas.microsoft.com/office/drawing/2014/main" id="{2C052875-903C-06E7-7856-87C06123E1CA}"/>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3" name="四角形: 角を丸くする 2">
            <a:extLst>
              <a:ext uri="{FF2B5EF4-FFF2-40B4-BE49-F238E27FC236}">
                <a16:creationId xmlns:a16="http://schemas.microsoft.com/office/drawing/2014/main" id="{8A6CBDE4-F6BC-F6E8-4C93-0EF5F1538966}"/>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5" name="四角形: 角を丸くする 4">
            <a:extLst>
              <a:ext uri="{FF2B5EF4-FFF2-40B4-BE49-F238E27FC236}">
                <a16:creationId xmlns:a16="http://schemas.microsoft.com/office/drawing/2014/main" id="{BCC83237-EA21-DE5B-8AFD-027D2C04C454}"/>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6" name="四角形: 角を丸くする 5">
            <a:extLst>
              <a:ext uri="{FF2B5EF4-FFF2-40B4-BE49-F238E27FC236}">
                <a16:creationId xmlns:a16="http://schemas.microsoft.com/office/drawing/2014/main" id="{AF15D819-4701-39D7-0B1C-6CE99044CC05}"/>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7" name="テキスト ボックス 6">
            <a:extLst>
              <a:ext uri="{FF2B5EF4-FFF2-40B4-BE49-F238E27FC236}">
                <a16:creationId xmlns:a16="http://schemas.microsoft.com/office/drawing/2014/main" id="{D231B95D-E1C0-48BD-D8FD-E6FA727298C0}"/>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をクリックしログインすると、レポートが開きます。</a:t>
            </a:r>
            <a:endParaRPr kumimoji="1" lang="en-US" altLang="ja-JP" dirty="0"/>
          </a:p>
        </p:txBody>
      </p:sp>
      <p:sp>
        <p:nvSpPr>
          <p:cNvPr id="8" name="正方形/長方形 7">
            <a:extLst>
              <a:ext uri="{FF2B5EF4-FFF2-40B4-BE49-F238E27FC236}">
                <a16:creationId xmlns:a16="http://schemas.microsoft.com/office/drawing/2014/main" id="{C19A6274-BDE6-57C7-E860-D26426FD183E}"/>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先日はコンディションに関するアンケート（インサイズ）への回答協力を頂き、ありがとうございました。</a:t>
            </a:r>
          </a:p>
          <a:p>
            <a:r>
              <a:rPr kumimoji="1" lang="ja-JP" altLang="en-US" sz="1000" dirty="0">
                <a:solidFill>
                  <a:schemeClr val="tx1"/>
                </a:solidFill>
              </a:rPr>
              <a:t>以下よりログインして、アンケート結果レポートを確認してください。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＜結果をみるにあたっての心構え＞</a:t>
            </a:r>
          </a:p>
          <a:p>
            <a:r>
              <a:rPr kumimoji="1" lang="ja-JP" altLang="en-US" sz="1000" dirty="0">
                <a:solidFill>
                  <a:schemeClr val="tx1"/>
                </a:solidFill>
              </a:rPr>
              <a:t>結果には、現在のあなたのコンディションと、あなたの特徴を踏まえて</a:t>
            </a:r>
          </a:p>
          <a:p>
            <a:r>
              <a:rPr kumimoji="1" lang="ja-JP" altLang="en-US" sz="1000" dirty="0">
                <a:solidFill>
                  <a:schemeClr val="tx1"/>
                </a:solidFill>
              </a:rPr>
              <a:t>アルゴリズムから導かれたアドバイスが書かれています。</a:t>
            </a:r>
          </a:p>
          <a:p>
            <a:r>
              <a:rPr kumimoji="1" lang="ja-JP" altLang="en-US" sz="1000" dirty="0">
                <a:solidFill>
                  <a:schemeClr val="tx1"/>
                </a:solidFill>
              </a:rPr>
              <a:t>自己理解を深め、よりよい状態で仕事をしていくために活用してください。</a:t>
            </a:r>
          </a:p>
        </p:txBody>
      </p:sp>
      <p:sp>
        <p:nvSpPr>
          <p:cNvPr id="9" name="正方形/長方形 8">
            <a:extLst>
              <a:ext uri="{FF2B5EF4-FFF2-40B4-BE49-F238E27FC236}">
                <a16:creationId xmlns:a16="http://schemas.microsoft.com/office/drawing/2014/main" id="{9AE1BA69-CEE7-E9A1-74AF-78BA0A60E680}"/>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0" name="正方形/長方形 9">
            <a:extLst>
              <a:ext uri="{FF2B5EF4-FFF2-40B4-BE49-F238E27FC236}">
                <a16:creationId xmlns:a16="http://schemas.microsoft.com/office/drawing/2014/main" id="{D3B9F010-6B18-813F-656E-DC31B860B55E}"/>
              </a:ext>
            </a:extLst>
          </p:cNvPr>
          <p:cNvSpPr/>
          <p:nvPr/>
        </p:nvSpPr>
        <p:spPr>
          <a:xfrm>
            <a:off x="1091469" y="3773544"/>
            <a:ext cx="2513504" cy="98923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hlinkClick r:id="rId4"/>
            <a:extLst>
              <a:ext uri="{FF2B5EF4-FFF2-40B4-BE49-F238E27FC236}">
                <a16:creationId xmlns:a16="http://schemas.microsoft.com/office/drawing/2014/main" id="{BD24A1AB-49CD-F1D8-1801-86E7DDBE89FC}"/>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369702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pic>
        <p:nvPicPr>
          <p:cNvPr id="35" name="図 34">
            <a:extLst>
              <a:ext uri="{FF2B5EF4-FFF2-40B4-BE49-F238E27FC236}">
                <a16:creationId xmlns:a16="http://schemas.microsoft.com/office/drawing/2014/main" id="{664CBC67-44CA-E3C9-9D31-CB0BC75455A0}"/>
              </a:ext>
            </a:extLst>
          </p:cNvPr>
          <p:cNvPicPr>
            <a:picLocks noChangeAspect="1"/>
          </p:cNvPicPr>
          <p:nvPr/>
        </p:nvPicPr>
        <p:blipFill>
          <a:blip r:embed="rId3"/>
          <a:stretch>
            <a:fillRect/>
          </a:stretch>
        </p:blipFill>
        <p:spPr>
          <a:xfrm>
            <a:off x="5389544" y="2675745"/>
            <a:ext cx="3567079" cy="3157000"/>
          </a:xfrm>
          <a:prstGeom prst="rect">
            <a:avLst/>
          </a:prstGeom>
          <a:ln>
            <a:solidFill>
              <a:sysClr val="windowText" lastClr="000000"/>
            </a:solidFill>
          </a:ln>
        </p:spPr>
      </p:pic>
      <p:cxnSp>
        <p:nvCxnSpPr>
          <p:cNvPr id="36" name="Straight Connector 16">
            <a:extLst>
              <a:ext uri="{FF2B5EF4-FFF2-40B4-BE49-F238E27FC236}">
                <a16:creationId xmlns:a16="http://schemas.microsoft.com/office/drawing/2014/main" id="{2B39A37A-747F-26B5-F425-D489F0DD3798}"/>
              </a:ext>
            </a:extLst>
          </p:cNvPr>
          <p:cNvCxnSpPr/>
          <p:nvPr/>
        </p:nvCxnSpPr>
        <p:spPr bwMode="gray">
          <a:xfrm>
            <a:off x="251619" y="1402629"/>
            <a:ext cx="4244105" cy="0"/>
          </a:xfrm>
          <a:prstGeom prst="line">
            <a:avLst/>
          </a:prstGeom>
          <a:noFill/>
          <a:ln w="12700" cap="flat" cmpd="sng" algn="ctr">
            <a:solidFill>
              <a:schemeClr val="accent6"/>
            </a:solidFill>
            <a:prstDash val="solid"/>
            <a:miter lim="800000"/>
          </a:ln>
          <a:effectLst/>
        </p:spPr>
      </p:cxnSp>
      <p:sp>
        <p:nvSpPr>
          <p:cNvPr id="37" name="Text Placeholder 7">
            <a:extLst>
              <a:ext uri="{FF2B5EF4-FFF2-40B4-BE49-F238E27FC236}">
                <a16:creationId xmlns:a16="http://schemas.microsoft.com/office/drawing/2014/main" id="{2191CAEC-1ED0-1648-59F6-3E0CFA064099}"/>
              </a:ext>
            </a:extLst>
          </p:cNvPr>
          <p:cNvSpPr txBox="1">
            <a:spLocks/>
          </p:cNvSpPr>
          <p:nvPr/>
        </p:nvSpPr>
        <p:spPr bwMode="gray">
          <a:xfrm>
            <a:off x="913171" y="757232"/>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ja-JP" altLang="en-US" sz="2000" b="1" dirty="0">
                <a:solidFill>
                  <a:schemeClr val="accent6"/>
                </a:solidFill>
                <a:latin typeface="+mn-ea"/>
                <a:ea typeface="+mn-ea"/>
                <a:cs typeface="Meiryo UI" panose="020B0604030504040204" pitchFamily="50" charset="-128"/>
              </a:rPr>
              <a:t>パーソナルレポート</a:t>
            </a:r>
            <a:endParaRPr lang="en-US" altLang="ja-JP" sz="2000" b="1" dirty="0">
              <a:solidFill>
                <a:schemeClr val="accent6"/>
              </a:solidFill>
              <a:latin typeface="+mn-ea"/>
              <a:ea typeface="+mn-ea"/>
              <a:cs typeface="Meiryo UI" panose="020B0604030504040204" pitchFamily="50" charset="-128"/>
            </a:endParaRPr>
          </a:p>
        </p:txBody>
      </p:sp>
      <p:sp>
        <p:nvSpPr>
          <p:cNvPr id="38" name="Text Placeholder 5">
            <a:extLst>
              <a:ext uri="{FF2B5EF4-FFF2-40B4-BE49-F238E27FC236}">
                <a16:creationId xmlns:a16="http://schemas.microsoft.com/office/drawing/2014/main" id="{5AD83064-8CF3-F86A-ACAE-D4DD8963FF2E}"/>
              </a:ext>
            </a:extLst>
          </p:cNvPr>
          <p:cNvSpPr txBox="1">
            <a:spLocks/>
          </p:cNvSpPr>
          <p:nvPr/>
        </p:nvSpPr>
        <p:spPr bwMode="gray">
          <a:xfrm>
            <a:off x="172920" y="1425974"/>
            <a:ext cx="4401501" cy="8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皆様のコンディションについての解説と、</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ワンポイントアドバイスが書かれた</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レポート</a:t>
            </a:r>
            <a:br>
              <a:rPr lang="en-US" altLang="ja-JP" sz="1600" dirty="0">
                <a:solidFill>
                  <a:prstClr val="black"/>
                </a:solidFill>
                <a:latin typeface="+mn-ea"/>
                <a:ea typeface="+mn-ea"/>
                <a:cs typeface="Meiryo UI" panose="020B0604030504040204" pitchFamily="50" charset="-128"/>
              </a:rPr>
            </a:br>
            <a:endParaRPr lang="ja-JP" altLang="en-US" sz="1600" dirty="0">
              <a:solidFill>
                <a:prstClr val="black"/>
              </a:solidFill>
              <a:latin typeface="+mn-ea"/>
              <a:ea typeface="+mn-ea"/>
              <a:cs typeface="Meiryo UI" panose="020B0604030504040204" pitchFamily="50" charset="-128"/>
            </a:endParaRPr>
          </a:p>
        </p:txBody>
      </p:sp>
      <p:sp>
        <p:nvSpPr>
          <p:cNvPr id="39" name="Text Placeholder 7">
            <a:extLst>
              <a:ext uri="{FF2B5EF4-FFF2-40B4-BE49-F238E27FC236}">
                <a16:creationId xmlns:a16="http://schemas.microsoft.com/office/drawing/2014/main" id="{E45FFB5D-C7CA-BCA7-D652-3F72FA4D73B6}"/>
              </a:ext>
            </a:extLst>
          </p:cNvPr>
          <p:cNvSpPr txBox="1">
            <a:spLocks/>
          </p:cNvSpPr>
          <p:nvPr/>
        </p:nvSpPr>
        <p:spPr bwMode="gray">
          <a:xfrm>
            <a:off x="5710024" y="757849"/>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en-US" altLang="ja-JP" sz="2000" b="1" dirty="0">
                <a:solidFill>
                  <a:schemeClr val="accent6"/>
                </a:solidFill>
                <a:latin typeface="+mn-ea"/>
                <a:ea typeface="+mn-ea"/>
                <a:cs typeface="Meiryo UI" panose="020B0604030504040204" pitchFamily="50" charset="-128"/>
              </a:rPr>
              <a:t>1on1</a:t>
            </a:r>
            <a:r>
              <a:rPr lang="ja-JP" altLang="en-US" sz="2000" b="1" dirty="0">
                <a:solidFill>
                  <a:schemeClr val="accent6"/>
                </a:solidFill>
                <a:latin typeface="+mn-ea"/>
                <a:ea typeface="+mn-ea"/>
                <a:cs typeface="Meiryo UI" panose="020B0604030504040204" pitchFamily="50" charset="-128"/>
              </a:rPr>
              <a:t>テーマシート</a:t>
            </a:r>
            <a:endParaRPr lang="en-US" altLang="ja-JP" sz="2000" b="1" dirty="0">
              <a:solidFill>
                <a:schemeClr val="accent6"/>
              </a:solidFill>
              <a:latin typeface="+mn-ea"/>
              <a:ea typeface="+mn-ea"/>
              <a:cs typeface="Meiryo UI" panose="020B0604030504040204" pitchFamily="50" charset="-128"/>
            </a:endParaRPr>
          </a:p>
        </p:txBody>
      </p:sp>
      <p:cxnSp>
        <p:nvCxnSpPr>
          <p:cNvPr id="40" name="Straight Connector 16">
            <a:extLst>
              <a:ext uri="{FF2B5EF4-FFF2-40B4-BE49-F238E27FC236}">
                <a16:creationId xmlns:a16="http://schemas.microsoft.com/office/drawing/2014/main" id="{5DD3731D-5E5E-4C1F-79EA-601F7C7BCDA3}"/>
              </a:ext>
            </a:extLst>
          </p:cNvPr>
          <p:cNvCxnSpPr/>
          <p:nvPr/>
        </p:nvCxnSpPr>
        <p:spPr bwMode="gray">
          <a:xfrm>
            <a:off x="5048472" y="1402629"/>
            <a:ext cx="4244105" cy="0"/>
          </a:xfrm>
          <a:prstGeom prst="line">
            <a:avLst/>
          </a:prstGeom>
          <a:noFill/>
          <a:ln w="12700" cap="flat" cmpd="sng" algn="ctr">
            <a:solidFill>
              <a:schemeClr val="accent6"/>
            </a:solidFill>
            <a:prstDash val="solid"/>
            <a:miter lim="800000"/>
          </a:ln>
          <a:effectLst/>
        </p:spPr>
      </p:cxnSp>
      <p:sp>
        <p:nvSpPr>
          <p:cNvPr id="41" name="Text Placeholder 5">
            <a:extLst>
              <a:ext uri="{FF2B5EF4-FFF2-40B4-BE49-F238E27FC236}">
                <a16:creationId xmlns:a16="http://schemas.microsoft.com/office/drawing/2014/main" id="{062FD954-0A1B-5190-B61D-AE79CF830A53}"/>
              </a:ext>
            </a:extLst>
          </p:cNvPr>
          <p:cNvSpPr txBox="1">
            <a:spLocks/>
          </p:cNvSpPr>
          <p:nvPr/>
        </p:nvSpPr>
        <p:spPr bwMode="gray">
          <a:xfrm>
            <a:off x="5207984" y="1437097"/>
            <a:ext cx="4016039" cy="99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defPPr>
              <a:defRPr lang="en-US"/>
            </a:defPPr>
            <a:lvl1pPr>
              <a:spcBef>
                <a:spcPct val="20000"/>
              </a:spcBef>
              <a:buChar char="•"/>
              <a:defRPr kumimoji="1" sz="3700">
                <a:latin typeface="ＭＳ Ｐゴシック" panose="020B0600070205080204" pitchFamily="50" charset="-128"/>
                <a:ea typeface="ＭＳ Ｐゴシック" panose="020B0600070205080204" pitchFamily="50" charset="-128"/>
              </a:defRPr>
            </a:lvl1pPr>
            <a:lvl2pPr marL="0" lvl="1" indent="0" algn="ctr">
              <a:spcBef>
                <a:spcPts val="661"/>
              </a:spcBef>
              <a:buFontTx/>
              <a:buNone/>
              <a:defRPr kumimoji="1" sz="1600">
                <a:solidFill>
                  <a:prstClr val="black"/>
                </a:solidFill>
                <a:latin typeface="+mn-ea"/>
                <a:cs typeface="Meiryo UI" panose="020B0604030504040204" pitchFamily="50" charset="-128"/>
              </a:defRPr>
            </a:lvl2pPr>
            <a:lvl3pPr marL="358775" indent="-179388">
              <a:spcBef>
                <a:spcPct val="20000"/>
              </a:spcBef>
              <a:buChar char="•"/>
              <a:defRPr kumimoji="1" sz="2400">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9pPr>
          </a:lstStyle>
          <a:p>
            <a:pPr lvl="1"/>
            <a:r>
              <a:rPr lang="ja-JP" altLang="en-US" dirty="0"/>
              <a:t>上司と一緒に眺めて、</a:t>
            </a:r>
            <a:br>
              <a:rPr lang="en-US" altLang="ja-JP" dirty="0"/>
            </a:br>
            <a:r>
              <a:rPr lang="en-US" altLang="ja-JP" dirty="0"/>
              <a:t>1on1</a:t>
            </a:r>
            <a:r>
              <a:rPr lang="ja-JP" altLang="en-US" dirty="0"/>
              <a:t>で有効な会話をするためのレポート</a:t>
            </a:r>
            <a:br>
              <a:rPr lang="en-US" altLang="ja-JP" dirty="0"/>
            </a:br>
            <a:endParaRPr lang="ja-JP" altLang="en-US" dirty="0"/>
          </a:p>
        </p:txBody>
      </p:sp>
      <p:pic>
        <p:nvPicPr>
          <p:cNvPr id="42" name="図 41">
            <a:extLst>
              <a:ext uri="{FF2B5EF4-FFF2-40B4-BE49-F238E27FC236}">
                <a16:creationId xmlns:a16="http://schemas.microsoft.com/office/drawing/2014/main" id="{600DF92B-DC36-0228-CA0B-106E7100A0C4}"/>
              </a:ext>
            </a:extLst>
          </p:cNvPr>
          <p:cNvPicPr>
            <a:picLocks noChangeAspect="1"/>
          </p:cNvPicPr>
          <p:nvPr/>
        </p:nvPicPr>
        <p:blipFill>
          <a:blip r:embed="rId4"/>
          <a:stretch>
            <a:fillRect/>
          </a:stretch>
        </p:blipFill>
        <p:spPr>
          <a:xfrm>
            <a:off x="655213" y="2675744"/>
            <a:ext cx="3436916" cy="3265070"/>
          </a:xfrm>
          <a:prstGeom prst="rect">
            <a:avLst/>
          </a:prstGeom>
          <a:ln>
            <a:solidFill>
              <a:sysClr val="windowText" lastClr="000000"/>
            </a:solidFill>
          </a:ln>
        </p:spPr>
      </p:pic>
      <p:grpSp>
        <p:nvGrpSpPr>
          <p:cNvPr id="47" name="Group 68">
            <a:extLst>
              <a:ext uri="{FF2B5EF4-FFF2-40B4-BE49-F238E27FC236}">
                <a16:creationId xmlns:a16="http://schemas.microsoft.com/office/drawing/2014/main" id="{7F5E2E18-DB5C-4084-7166-3A4FF4256ADA}"/>
              </a:ext>
            </a:extLst>
          </p:cNvPr>
          <p:cNvGrpSpPr>
            <a:grpSpLocks/>
          </p:cNvGrpSpPr>
          <p:nvPr/>
        </p:nvGrpSpPr>
        <p:grpSpPr bwMode="auto">
          <a:xfrm>
            <a:off x="5339561" y="5701559"/>
            <a:ext cx="3661925" cy="251857"/>
            <a:chOff x="1306" y="3095"/>
            <a:chExt cx="2268" cy="283"/>
          </a:xfrm>
        </p:grpSpPr>
        <p:sp>
          <p:nvSpPr>
            <p:cNvPr id="48" name="Freeform 69">
              <a:extLst>
                <a:ext uri="{FF2B5EF4-FFF2-40B4-BE49-F238E27FC236}">
                  <a16:creationId xmlns:a16="http://schemas.microsoft.com/office/drawing/2014/main" id="{4E03C54B-981D-7425-5658-69299706A685}"/>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49" name="Freeform 70">
              <a:extLst>
                <a:ext uri="{FF2B5EF4-FFF2-40B4-BE49-F238E27FC236}">
                  <a16:creationId xmlns:a16="http://schemas.microsoft.com/office/drawing/2014/main" id="{8AB2A31A-7F55-8FCB-CB04-7F600266179B}"/>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50" name="Freeform 71">
              <a:extLst>
                <a:ext uri="{FF2B5EF4-FFF2-40B4-BE49-F238E27FC236}">
                  <a16:creationId xmlns:a16="http://schemas.microsoft.com/office/drawing/2014/main" id="{37897EA8-0E4A-3371-3125-85FFD2F2F07E}"/>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51" name="Group 68">
            <a:extLst>
              <a:ext uri="{FF2B5EF4-FFF2-40B4-BE49-F238E27FC236}">
                <a16:creationId xmlns:a16="http://schemas.microsoft.com/office/drawing/2014/main" id="{FDD28A4D-8225-4826-8504-46696DA32E82}"/>
              </a:ext>
            </a:extLst>
          </p:cNvPr>
          <p:cNvGrpSpPr>
            <a:grpSpLocks/>
          </p:cNvGrpSpPr>
          <p:nvPr/>
        </p:nvGrpSpPr>
        <p:grpSpPr bwMode="auto">
          <a:xfrm>
            <a:off x="542707" y="5793655"/>
            <a:ext cx="3661925" cy="251857"/>
            <a:chOff x="1306" y="3095"/>
            <a:chExt cx="2268" cy="283"/>
          </a:xfrm>
        </p:grpSpPr>
        <p:sp>
          <p:nvSpPr>
            <p:cNvPr id="52" name="Freeform 69">
              <a:extLst>
                <a:ext uri="{FF2B5EF4-FFF2-40B4-BE49-F238E27FC236}">
                  <a16:creationId xmlns:a16="http://schemas.microsoft.com/office/drawing/2014/main" id="{8DA9EF27-DCC7-D1C5-1424-FBACEAA11E3D}"/>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53" name="Freeform 70">
              <a:extLst>
                <a:ext uri="{FF2B5EF4-FFF2-40B4-BE49-F238E27FC236}">
                  <a16:creationId xmlns:a16="http://schemas.microsoft.com/office/drawing/2014/main" id="{EAF2AD45-6481-562B-7109-B1E93417AAA5}"/>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54" name="Freeform 71">
              <a:extLst>
                <a:ext uri="{FF2B5EF4-FFF2-40B4-BE49-F238E27FC236}">
                  <a16:creationId xmlns:a16="http://schemas.microsoft.com/office/drawing/2014/main" id="{E4323020-1740-FC99-E3E3-1B706972CB0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
        <p:nvSpPr>
          <p:cNvPr id="59" name="四角形: 角を丸くする 58">
            <a:extLst>
              <a:ext uri="{FF2B5EF4-FFF2-40B4-BE49-F238E27FC236}">
                <a16:creationId xmlns:a16="http://schemas.microsoft.com/office/drawing/2014/main" id="{644FFBF2-7EEB-729C-4FEE-5C4FA12C5527}"/>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60" name="四角形: 角を丸くする 59">
            <a:extLst>
              <a:ext uri="{FF2B5EF4-FFF2-40B4-BE49-F238E27FC236}">
                <a16:creationId xmlns:a16="http://schemas.microsoft.com/office/drawing/2014/main" id="{05F5F7D9-4DC7-7E33-8A37-0B03B45BFD7F}"/>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61" name="四角形: 角を丸くする 60">
            <a:extLst>
              <a:ext uri="{FF2B5EF4-FFF2-40B4-BE49-F238E27FC236}">
                <a16:creationId xmlns:a16="http://schemas.microsoft.com/office/drawing/2014/main" id="{A7843284-D9C8-DE59-4BEE-5435934608C0}"/>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62" name="四角形: 角を丸くする 61">
            <a:extLst>
              <a:ext uri="{FF2B5EF4-FFF2-40B4-BE49-F238E27FC236}">
                <a16:creationId xmlns:a16="http://schemas.microsoft.com/office/drawing/2014/main" id="{601A6DCB-5783-E67E-C463-BF2956D87C20}"/>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160685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より良い組織作りのため、</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皆様を少しでもご支援したいと考えています。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よろしくお願いいたします。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804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200329"/>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例）エンゲージメント調査の結果が◯◯。現状は把握できたが、調査結果だけでは何にどう取り組むべきなのか検討することは難しい。</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例）皆さんが自律的に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例）皆さん・上司双方にとって有意義な時間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例）直属マネジャーに閉じない、職場ぐるみのフォロー体制の構築</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例）組織改善・エンゲージメント向上のための「打ち手」を検討するための支援</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効果的な対話をサポートする</a:t>
            </a:r>
            <a:r>
              <a:rPr kumimoji="1" lang="en-US" altLang="ja-JP" sz="2000" b="1" dirty="0"/>
              <a:t>1on1</a:t>
            </a:r>
            <a:r>
              <a:rPr kumimoji="1" lang="ja-JP" altLang="en-US" sz="2000" b="1" dirty="0"/>
              <a:t>支援ツール</a:t>
            </a:r>
            <a:br>
              <a:rPr kumimoji="1" lang="en-US" altLang="ja-JP" sz="2000" b="1" dirty="0"/>
            </a:br>
            <a:r>
              <a:rPr kumimoji="1" lang="ja-JP" altLang="en-US" sz="2000" b="1" dirty="0"/>
              <a:t>「インサイズ」を導入します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69076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a:t>
            </a:r>
            <a:r>
              <a:rPr lang="en-US" altLang="ja-JP" dirty="0"/>
              <a:t>2</a:t>
            </a:r>
            <a:r>
              <a:rPr lang="ja-JP" altLang="en-US" dirty="0"/>
              <a:t>つの機能</a:t>
            </a:r>
          </a:p>
        </p:txBody>
      </p:sp>
      <p:sp>
        <p:nvSpPr>
          <p:cNvPr id="2" name="正方形/長方形 1">
            <a:extLst>
              <a:ext uri="{FF2B5EF4-FFF2-40B4-BE49-F238E27FC236}">
                <a16:creationId xmlns:a16="http://schemas.microsoft.com/office/drawing/2014/main" id="{D3062C84-2BAB-4F6C-CE33-4C65C1F43F19}"/>
              </a:ext>
            </a:extLst>
          </p:cNvPr>
          <p:cNvSpPr/>
          <p:nvPr/>
        </p:nvSpPr>
        <p:spPr>
          <a:xfrm>
            <a:off x="760969" y="2160573"/>
            <a:ext cx="2467751" cy="108433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2"/>
                </a:solidFill>
              </a:rPr>
              <a:t>1on1</a:t>
            </a:r>
            <a:endParaRPr kumimoji="1" lang="ja-JP" altLang="en-US" sz="2400" b="1" dirty="0">
              <a:solidFill>
                <a:schemeClr val="bg2"/>
              </a:solidFill>
            </a:endParaRPr>
          </a:p>
        </p:txBody>
      </p:sp>
      <p:sp>
        <p:nvSpPr>
          <p:cNvPr id="6" name="正方形/長方形 5">
            <a:extLst>
              <a:ext uri="{FF2B5EF4-FFF2-40B4-BE49-F238E27FC236}">
                <a16:creationId xmlns:a16="http://schemas.microsoft.com/office/drawing/2014/main" id="{C17B9C91-0F2C-041F-1585-C913AB597BE3}"/>
              </a:ext>
            </a:extLst>
          </p:cNvPr>
          <p:cNvSpPr/>
          <p:nvPr/>
        </p:nvSpPr>
        <p:spPr>
          <a:xfrm>
            <a:off x="760969" y="3544311"/>
            <a:ext cx="2467751" cy="10843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アンケート</a:t>
            </a:r>
          </a:p>
        </p:txBody>
      </p:sp>
      <p:sp>
        <p:nvSpPr>
          <p:cNvPr id="8" name="テキスト ボックス 7">
            <a:extLst>
              <a:ext uri="{FF2B5EF4-FFF2-40B4-BE49-F238E27FC236}">
                <a16:creationId xmlns:a16="http://schemas.microsoft.com/office/drawing/2014/main" id="{9FCAF97E-6B7B-270D-5A61-DD97074C31B2}"/>
              </a:ext>
            </a:extLst>
          </p:cNvPr>
          <p:cNvSpPr txBox="1"/>
          <p:nvPr/>
        </p:nvSpPr>
        <p:spPr>
          <a:xfrm>
            <a:off x="3447206" y="2348796"/>
            <a:ext cx="5963830" cy="707886"/>
          </a:xfrm>
          <a:prstGeom prst="rect">
            <a:avLst/>
          </a:prstGeom>
          <a:noFill/>
        </p:spPr>
        <p:txBody>
          <a:bodyPr wrap="square" rtlCol="0">
            <a:spAutoFit/>
          </a:bodyPr>
          <a:lstStyle/>
          <a:p>
            <a:r>
              <a:rPr kumimoji="1" lang="en-US" altLang="ja-JP" sz="2000" dirty="0"/>
              <a:t>1on1</a:t>
            </a:r>
            <a:r>
              <a:rPr kumimoji="1" lang="ja-JP" altLang="en-US" sz="2000" dirty="0"/>
              <a:t>で</a:t>
            </a:r>
            <a:r>
              <a:rPr kumimoji="1" lang="ja-JP" altLang="en-US" sz="2000" b="1" dirty="0">
                <a:solidFill>
                  <a:schemeClr val="accent2"/>
                </a:solidFill>
              </a:rPr>
              <a:t>話したいテーマ</a:t>
            </a:r>
            <a:r>
              <a:rPr kumimoji="1" lang="ja-JP" altLang="en-US" sz="2000" dirty="0"/>
              <a:t>を事前に設定したり、</a:t>
            </a:r>
            <a:endParaRPr kumimoji="1" lang="en-US" altLang="ja-JP" sz="2000" dirty="0"/>
          </a:p>
          <a:p>
            <a:r>
              <a:rPr kumimoji="1" lang="en-US" altLang="ja-JP" sz="2000" dirty="0"/>
              <a:t>1on1</a:t>
            </a:r>
            <a:r>
              <a:rPr kumimoji="1" lang="ja-JP" altLang="en-US" sz="2000" dirty="0"/>
              <a:t>の</a:t>
            </a:r>
            <a:r>
              <a:rPr kumimoji="1" lang="ja-JP" altLang="en-US" sz="2000" b="1" dirty="0">
                <a:solidFill>
                  <a:schemeClr val="accent2"/>
                </a:solidFill>
              </a:rPr>
              <a:t>記録</a:t>
            </a:r>
            <a:r>
              <a:rPr kumimoji="1" lang="ja-JP" altLang="en-US" sz="2000" dirty="0"/>
              <a:t>を残したり</a:t>
            </a:r>
            <a:r>
              <a:rPr kumimoji="1" lang="ja-JP" altLang="en-US" sz="2000" b="1" dirty="0">
                <a:solidFill>
                  <a:schemeClr val="accent2"/>
                </a:solidFill>
              </a:rPr>
              <a:t>共有</a:t>
            </a:r>
            <a:r>
              <a:rPr kumimoji="1" lang="ja-JP" altLang="en-US" sz="2000" dirty="0"/>
              <a:t>できる機能です。</a:t>
            </a:r>
            <a:endParaRPr kumimoji="1" lang="en-US" altLang="ja-JP" sz="2000" dirty="0"/>
          </a:p>
        </p:txBody>
      </p:sp>
      <p:sp>
        <p:nvSpPr>
          <p:cNvPr id="9" name="テキスト ボックス 8">
            <a:extLst>
              <a:ext uri="{FF2B5EF4-FFF2-40B4-BE49-F238E27FC236}">
                <a16:creationId xmlns:a16="http://schemas.microsoft.com/office/drawing/2014/main" id="{52BE6101-0CEC-D9D2-53F2-44A8A3A7FFAE}"/>
              </a:ext>
            </a:extLst>
          </p:cNvPr>
          <p:cNvSpPr txBox="1"/>
          <p:nvPr/>
        </p:nvSpPr>
        <p:spPr>
          <a:xfrm>
            <a:off x="3447206" y="3649591"/>
            <a:ext cx="6149948" cy="707886"/>
          </a:xfrm>
          <a:prstGeom prst="rect">
            <a:avLst/>
          </a:prstGeom>
          <a:noFill/>
        </p:spPr>
        <p:txBody>
          <a:bodyPr wrap="square" rtlCol="0">
            <a:spAutoFit/>
          </a:bodyPr>
          <a:lstStyle/>
          <a:p>
            <a:r>
              <a:rPr kumimoji="1" lang="ja-JP" altLang="en-US" sz="2000" dirty="0"/>
              <a:t>みなさんの心の状態を明らかにし、</a:t>
            </a:r>
            <a:endParaRPr kumimoji="1" lang="en-US" altLang="ja-JP" sz="2000" dirty="0"/>
          </a:p>
          <a:p>
            <a:r>
              <a:rPr kumimoji="1" lang="ja-JP" altLang="en-US" sz="2000" b="1" dirty="0">
                <a:solidFill>
                  <a:schemeClr val="accent6"/>
                </a:solidFill>
              </a:rPr>
              <a:t>セルフマネジメント</a:t>
            </a:r>
            <a:r>
              <a:rPr kumimoji="1" lang="ja-JP" altLang="en-US" sz="2000" dirty="0"/>
              <a:t>や、</a:t>
            </a:r>
            <a:r>
              <a:rPr kumimoji="1" lang="ja-JP" altLang="en-US" sz="2000" b="1" dirty="0">
                <a:solidFill>
                  <a:schemeClr val="accent6"/>
                </a:solidFill>
              </a:rPr>
              <a:t>組織改善</a:t>
            </a:r>
            <a:r>
              <a:rPr kumimoji="1" lang="ja-JP" altLang="en-US" sz="2000" dirty="0"/>
              <a:t>に活かす機能です。</a:t>
            </a:r>
            <a:endParaRPr kumimoji="1" lang="en-US" altLang="ja-JP" sz="2000" dirty="0"/>
          </a:p>
        </p:txBody>
      </p:sp>
    </p:spTree>
    <p:extLst>
      <p:ext uri="{BB962C8B-B14F-4D97-AF65-F5344CB8AC3E}">
        <p14:creationId xmlns:p14="http://schemas.microsoft.com/office/powerpoint/2010/main" val="190254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dirty="0"/>
              <a:t>1on1</a:t>
            </a:r>
            <a:r>
              <a:rPr lang="ja-JP" altLang="en-US" dirty="0"/>
              <a:t>でインサイズを活用する理由</a:t>
            </a:r>
          </a:p>
        </p:txBody>
      </p:sp>
      <p:sp>
        <p:nvSpPr>
          <p:cNvPr id="4" name="角丸四角形 3">
            <a:extLst>
              <a:ext uri="{FF2B5EF4-FFF2-40B4-BE49-F238E27FC236}">
                <a16:creationId xmlns:a16="http://schemas.microsoft.com/office/drawing/2014/main" id="{DFCC5F3A-D91F-162E-CC86-8682E4B0167C}"/>
              </a:ext>
            </a:extLst>
          </p:cNvPr>
          <p:cNvSpPr/>
          <p:nvPr/>
        </p:nvSpPr>
        <p:spPr>
          <a:xfrm>
            <a:off x="465221" y="4436642"/>
            <a:ext cx="3994484" cy="20213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296D6A6-86F8-9088-11E0-ECD6CD43F539}"/>
              </a:ext>
            </a:extLst>
          </p:cNvPr>
          <p:cNvSpPr/>
          <p:nvPr/>
        </p:nvSpPr>
        <p:spPr>
          <a:xfrm>
            <a:off x="465221" y="1875370"/>
            <a:ext cx="3994484" cy="202130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6">
            <a:extLst>
              <a:ext uri="{FF2B5EF4-FFF2-40B4-BE49-F238E27FC236}">
                <a16:creationId xmlns:a16="http://schemas.microsoft.com/office/drawing/2014/main" id="{8390568D-AF4A-7ACC-4177-F85EE44B13B4}"/>
              </a:ext>
            </a:extLst>
          </p:cNvPr>
          <p:cNvSpPr/>
          <p:nvPr/>
        </p:nvSpPr>
        <p:spPr>
          <a:xfrm>
            <a:off x="809100" y="4234623"/>
            <a:ext cx="3306725" cy="4040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7" name="テキスト ボックス 6">
            <a:extLst>
              <a:ext uri="{FF2B5EF4-FFF2-40B4-BE49-F238E27FC236}">
                <a16:creationId xmlns:a16="http://schemas.microsoft.com/office/drawing/2014/main" id="{5D1DE79F-89B7-4DDE-0190-68BF4B59A9FC}"/>
              </a:ext>
            </a:extLst>
          </p:cNvPr>
          <p:cNvSpPr txBox="1"/>
          <p:nvPr/>
        </p:nvSpPr>
        <p:spPr>
          <a:xfrm>
            <a:off x="745816" y="4726863"/>
            <a:ext cx="3502940" cy="961482"/>
          </a:xfrm>
          <a:prstGeom prst="rect">
            <a:avLst/>
          </a:prstGeom>
          <a:noFill/>
        </p:spPr>
        <p:txBody>
          <a:bodyPr wrap="square" rtlCol="0">
            <a:spAutoFit/>
          </a:bodyPr>
          <a:lstStyle/>
          <a:p>
            <a:pPr>
              <a:lnSpc>
                <a:spcPct val="120000"/>
              </a:lnSpc>
            </a:pPr>
            <a:r>
              <a:rPr kumimoji="1" lang="ja-JP" altLang="en-US" sz="1600" b="1" dirty="0"/>
              <a:t>上司が、メンバー</a:t>
            </a:r>
            <a:endParaRPr kumimoji="1" lang="en-US" altLang="ja-JP" sz="1600" b="1" dirty="0"/>
          </a:p>
          <a:p>
            <a:pPr>
              <a:lnSpc>
                <a:spcPct val="120000"/>
              </a:lnSpc>
            </a:pPr>
            <a:r>
              <a:rPr kumimoji="1" lang="ja-JP" altLang="en-US" sz="1600" b="1" dirty="0"/>
              <a:t>一人ひとりの状態・悩みに合わせて</a:t>
            </a:r>
            <a:br>
              <a:rPr kumimoji="1" lang="en-US" altLang="ja-JP" sz="1600" b="1" dirty="0"/>
            </a:br>
            <a:r>
              <a:rPr kumimoji="1" lang="ja-JP" altLang="en-US" sz="1600" b="1" dirty="0"/>
              <a:t>話したいテーマを検討できる</a:t>
            </a:r>
          </a:p>
        </p:txBody>
      </p:sp>
      <p:pic>
        <p:nvPicPr>
          <p:cNvPr id="8" name="図 7">
            <a:extLst>
              <a:ext uri="{FF2B5EF4-FFF2-40B4-BE49-F238E27FC236}">
                <a16:creationId xmlns:a16="http://schemas.microsoft.com/office/drawing/2014/main" id="{46A2A1D7-4CB2-E885-4614-8470F8507277}"/>
              </a:ext>
            </a:extLst>
          </p:cNvPr>
          <p:cNvPicPr>
            <a:picLocks noChangeAspect="1"/>
          </p:cNvPicPr>
          <p:nvPr/>
        </p:nvPicPr>
        <p:blipFill>
          <a:blip r:embed="rId3"/>
          <a:stretch>
            <a:fillRect/>
          </a:stretch>
        </p:blipFill>
        <p:spPr>
          <a:xfrm>
            <a:off x="3466630" y="5391443"/>
            <a:ext cx="782126" cy="881477"/>
          </a:xfrm>
          <a:prstGeom prst="rect">
            <a:avLst/>
          </a:prstGeom>
        </p:spPr>
      </p:pic>
      <p:sp>
        <p:nvSpPr>
          <p:cNvPr id="9" name="角丸四角形 9">
            <a:extLst>
              <a:ext uri="{FF2B5EF4-FFF2-40B4-BE49-F238E27FC236}">
                <a16:creationId xmlns:a16="http://schemas.microsoft.com/office/drawing/2014/main" id="{3DBF865C-1964-504A-D8C5-90C4AA008D73}"/>
              </a:ext>
            </a:extLst>
          </p:cNvPr>
          <p:cNvSpPr/>
          <p:nvPr/>
        </p:nvSpPr>
        <p:spPr>
          <a:xfrm>
            <a:off x="809100" y="1694616"/>
            <a:ext cx="3306725" cy="40403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0" name="テキスト ボックス 9">
            <a:extLst>
              <a:ext uri="{FF2B5EF4-FFF2-40B4-BE49-F238E27FC236}">
                <a16:creationId xmlns:a16="http://schemas.microsoft.com/office/drawing/2014/main" id="{05AD6AC1-8562-D640-0012-EFC260D2B536}"/>
              </a:ext>
            </a:extLst>
          </p:cNvPr>
          <p:cNvSpPr txBox="1"/>
          <p:nvPr/>
        </p:nvSpPr>
        <p:spPr>
          <a:xfrm>
            <a:off x="745816" y="2331648"/>
            <a:ext cx="3433291" cy="666016"/>
          </a:xfrm>
          <a:prstGeom prst="rect">
            <a:avLst/>
          </a:prstGeom>
          <a:noFill/>
        </p:spPr>
        <p:txBody>
          <a:bodyPr wrap="square" rtlCol="0">
            <a:spAutoFit/>
          </a:bodyPr>
          <a:lstStyle/>
          <a:p>
            <a:pPr>
              <a:lnSpc>
                <a:spcPct val="120000"/>
              </a:lnSpc>
            </a:pPr>
            <a:r>
              <a:rPr kumimoji="1" lang="ja-JP" altLang="en-US" sz="1600" b="1" dirty="0"/>
              <a:t>メンバーが自分で</a:t>
            </a:r>
            <a:endParaRPr kumimoji="1" lang="en-US" altLang="ja-JP" sz="1600" b="1" dirty="0"/>
          </a:p>
          <a:p>
            <a:pPr>
              <a:lnSpc>
                <a:spcPct val="120000"/>
              </a:lnSpc>
            </a:pPr>
            <a:r>
              <a:rPr kumimoji="1" lang="ja-JP" altLang="en-US" sz="1600" b="1" dirty="0"/>
              <a:t>話したいテーマを申請できる</a:t>
            </a:r>
          </a:p>
        </p:txBody>
      </p:sp>
      <p:pic>
        <p:nvPicPr>
          <p:cNvPr id="11" name="図 10">
            <a:extLst>
              <a:ext uri="{FF2B5EF4-FFF2-40B4-BE49-F238E27FC236}">
                <a16:creationId xmlns:a16="http://schemas.microsoft.com/office/drawing/2014/main" id="{6A38B31B-02DB-289D-00B9-963A2E1F6D3E}"/>
              </a:ext>
            </a:extLst>
          </p:cNvPr>
          <p:cNvPicPr>
            <a:picLocks noChangeAspect="1"/>
          </p:cNvPicPr>
          <p:nvPr/>
        </p:nvPicPr>
        <p:blipFill>
          <a:blip r:embed="rId4"/>
          <a:stretch>
            <a:fillRect/>
          </a:stretch>
        </p:blipFill>
        <p:spPr>
          <a:xfrm>
            <a:off x="3398895" y="2902627"/>
            <a:ext cx="945623" cy="792914"/>
          </a:xfrm>
          <a:prstGeom prst="rect">
            <a:avLst/>
          </a:prstGeom>
        </p:spPr>
      </p:pic>
      <p:sp>
        <p:nvSpPr>
          <p:cNvPr id="13" name="ストライプ矢印 13">
            <a:extLst>
              <a:ext uri="{FF2B5EF4-FFF2-40B4-BE49-F238E27FC236}">
                <a16:creationId xmlns:a16="http://schemas.microsoft.com/office/drawing/2014/main" id="{F7435ADC-DF27-1F7C-272B-AB3EA6B83894}"/>
              </a:ext>
            </a:extLst>
          </p:cNvPr>
          <p:cNvSpPr/>
          <p:nvPr/>
        </p:nvSpPr>
        <p:spPr>
          <a:xfrm>
            <a:off x="4690447" y="3351640"/>
            <a:ext cx="1219200" cy="1600230"/>
          </a:xfrm>
          <a:prstGeom prst="stripedRightArrow">
            <a:avLst/>
          </a:prstGeom>
          <a:gradFill flip="none" rotWithShape="1">
            <a:gsLst>
              <a:gs pos="0">
                <a:schemeClr val="accent5">
                  <a:lumMod val="60000"/>
                  <a:lumOff val="40000"/>
                </a:schemeClr>
              </a:gs>
              <a:gs pos="100000">
                <a:schemeClr val="accent5">
                  <a:lumMod val="20000"/>
                  <a:lumOff val="8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645B383-0CF7-3D91-583B-8FA44376D7B1}"/>
              </a:ext>
            </a:extLst>
          </p:cNvPr>
          <p:cNvSpPr txBox="1"/>
          <p:nvPr/>
        </p:nvSpPr>
        <p:spPr>
          <a:xfrm>
            <a:off x="6048945" y="2335737"/>
            <a:ext cx="3433291" cy="1543756"/>
          </a:xfrm>
          <a:prstGeom prst="rect">
            <a:avLst/>
          </a:prstGeom>
          <a:noFill/>
        </p:spPr>
        <p:txBody>
          <a:bodyPr wrap="square" rtlCol="0">
            <a:spAutoFit/>
          </a:bodyPr>
          <a:lstStyle/>
          <a:p>
            <a:pPr algn="ctr">
              <a:lnSpc>
                <a:spcPct val="120000"/>
              </a:lnSpc>
            </a:pPr>
            <a:r>
              <a:rPr kumimoji="1" lang="ja-JP" altLang="en-US" sz="1600" b="1" dirty="0"/>
              <a:t>メンバー＋上司</a:t>
            </a:r>
            <a:br>
              <a:rPr kumimoji="1" lang="en-US" altLang="ja-JP" sz="1600" b="1" dirty="0"/>
            </a:br>
            <a:r>
              <a:rPr kumimoji="1" lang="ja-JP" altLang="en-US" sz="1600" b="1" dirty="0"/>
              <a:t>双方にとって</a:t>
            </a:r>
            <a:endParaRPr kumimoji="1" lang="en-US" altLang="ja-JP" sz="1600" b="1" dirty="0"/>
          </a:p>
          <a:p>
            <a:pPr algn="ctr">
              <a:lnSpc>
                <a:spcPct val="120000"/>
              </a:lnSpc>
            </a:pPr>
            <a:r>
              <a:rPr kumimoji="1" lang="ja-JP" altLang="en-US" sz="2400" b="1" dirty="0">
                <a:solidFill>
                  <a:schemeClr val="accent5"/>
                </a:solidFill>
              </a:rPr>
              <a:t>有意義な</a:t>
            </a:r>
            <a:br>
              <a:rPr kumimoji="1" lang="en-US" altLang="ja-JP" sz="2400" b="1" dirty="0">
                <a:solidFill>
                  <a:schemeClr val="accent5"/>
                </a:solidFill>
              </a:rPr>
            </a:br>
            <a:r>
              <a:rPr kumimoji="1" lang="en-US" altLang="ja-JP" sz="2400" b="1" dirty="0">
                <a:solidFill>
                  <a:schemeClr val="accent5"/>
                </a:solidFill>
              </a:rPr>
              <a:t>1on1</a:t>
            </a:r>
            <a:r>
              <a:rPr kumimoji="1" lang="ja-JP" altLang="en-US" sz="2400" b="1" dirty="0">
                <a:solidFill>
                  <a:schemeClr val="accent5"/>
                </a:solidFill>
              </a:rPr>
              <a:t>の実現</a:t>
            </a:r>
            <a:r>
              <a:rPr kumimoji="1" lang="ja-JP" altLang="en-US" sz="1600" b="1" dirty="0"/>
              <a:t>へ！</a:t>
            </a:r>
          </a:p>
        </p:txBody>
      </p:sp>
      <p:cxnSp>
        <p:nvCxnSpPr>
          <p:cNvPr id="15" name="直線コネクタ 14">
            <a:extLst>
              <a:ext uri="{FF2B5EF4-FFF2-40B4-BE49-F238E27FC236}">
                <a16:creationId xmlns:a16="http://schemas.microsoft.com/office/drawing/2014/main" id="{42EA73E4-53E0-0976-AF5B-FE146FD29662}"/>
              </a:ext>
            </a:extLst>
          </p:cNvPr>
          <p:cNvCxnSpPr/>
          <p:nvPr/>
        </p:nvCxnSpPr>
        <p:spPr>
          <a:xfrm>
            <a:off x="5702300" y="2739989"/>
            <a:ext cx="693291" cy="786434"/>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B13E457B-4B0E-BB31-2919-8C64654676CC}"/>
              </a:ext>
            </a:extLst>
          </p:cNvPr>
          <p:cNvCxnSpPr>
            <a:cxnSpLocks/>
          </p:cNvCxnSpPr>
          <p:nvPr/>
        </p:nvCxnSpPr>
        <p:spPr>
          <a:xfrm flipH="1">
            <a:off x="9052159" y="2739989"/>
            <a:ext cx="606788" cy="786434"/>
          </a:xfrm>
          <a:prstGeom prst="line">
            <a:avLst/>
          </a:prstGeom>
        </p:spPr>
        <p:style>
          <a:lnRef idx="1">
            <a:schemeClr val="dk1"/>
          </a:lnRef>
          <a:fillRef idx="0">
            <a:schemeClr val="dk1"/>
          </a:fillRef>
          <a:effectRef idx="0">
            <a:schemeClr val="dk1"/>
          </a:effectRef>
          <a:fontRef idx="minor">
            <a:schemeClr val="tx1"/>
          </a:fontRef>
        </p:style>
      </p:cxnSp>
      <p:pic>
        <p:nvPicPr>
          <p:cNvPr id="17" name="図 16">
            <a:extLst>
              <a:ext uri="{FF2B5EF4-FFF2-40B4-BE49-F238E27FC236}">
                <a16:creationId xmlns:a16="http://schemas.microsoft.com/office/drawing/2014/main" id="{E3F28E91-E9CA-FCCA-C18F-14563A8BEA74}"/>
              </a:ext>
            </a:extLst>
          </p:cNvPr>
          <p:cNvPicPr>
            <a:picLocks noChangeAspect="1"/>
          </p:cNvPicPr>
          <p:nvPr/>
        </p:nvPicPr>
        <p:blipFill>
          <a:blip r:embed="rId5"/>
          <a:stretch>
            <a:fillRect/>
          </a:stretch>
        </p:blipFill>
        <p:spPr>
          <a:xfrm>
            <a:off x="6593117" y="3978276"/>
            <a:ext cx="2344945" cy="1959068"/>
          </a:xfrm>
          <a:prstGeom prst="rect">
            <a:avLst/>
          </a:prstGeom>
        </p:spPr>
      </p:pic>
      <p:sp>
        <p:nvSpPr>
          <p:cNvPr id="18" name="四角形: 角を丸くする 17">
            <a:extLst>
              <a:ext uri="{FF2B5EF4-FFF2-40B4-BE49-F238E27FC236}">
                <a16:creationId xmlns:a16="http://schemas.microsoft.com/office/drawing/2014/main" id="{868FD9AA-9DD1-5841-2090-3602C0AB489D}"/>
              </a:ext>
            </a:extLst>
          </p:cNvPr>
          <p:cNvSpPr/>
          <p:nvPr/>
        </p:nvSpPr>
        <p:spPr>
          <a:xfrm>
            <a:off x="327897" y="803389"/>
            <a:ext cx="9250206" cy="646331"/>
          </a:xfrm>
          <a:prstGeom prst="roundRect">
            <a:avLst>
              <a:gd name="adj" fmla="val 0"/>
            </a:avLst>
          </a:prstGeom>
          <a:noFill/>
        </p:spPr>
        <p:txBody>
          <a:bodyPr wrap="square">
            <a:spAutoFit/>
          </a:bodyPr>
          <a:lstStyle/>
          <a:p>
            <a:pPr algn="ctr"/>
            <a:r>
              <a:rPr lang="ja-JP" altLang="en-US" dirty="0"/>
              <a:t>皆様</a:t>
            </a:r>
            <a:r>
              <a:rPr lang="ja-JP" altLang="en-US" dirty="0">
                <a:solidFill>
                  <a:schemeClr val="tx1"/>
                </a:solidFill>
              </a:rPr>
              <a:t>が</a:t>
            </a:r>
            <a:r>
              <a:rPr lang="ja-JP" altLang="en-US" dirty="0"/>
              <a:t>、</a:t>
            </a:r>
            <a:r>
              <a:rPr lang="en-US" altLang="ja-JP" dirty="0"/>
              <a:t>1on1</a:t>
            </a:r>
            <a:r>
              <a:rPr lang="ja-JP" altLang="en-US" dirty="0"/>
              <a:t>で話したいテーマを自律的に設定すること・</a:t>
            </a:r>
            <a:endParaRPr lang="en-US" altLang="ja-JP" dirty="0"/>
          </a:p>
          <a:p>
            <a:pPr algn="ctr"/>
            <a:r>
              <a:rPr lang="ja-JP" altLang="en-US" dirty="0"/>
              <a:t>上司が、皆様の心の状態を知って</a:t>
            </a:r>
            <a:r>
              <a:rPr lang="en-US" altLang="ja-JP" dirty="0"/>
              <a:t>1on1</a:t>
            </a:r>
            <a:r>
              <a:rPr lang="ja-JP" altLang="en-US" dirty="0"/>
              <a:t>に臨むことで、有意義な対話を実現します。</a:t>
            </a:r>
            <a:endParaRPr lang="ja-JP" altLang="en-US" dirty="0">
              <a:solidFill>
                <a:schemeClr val="tx1"/>
              </a:solidFill>
            </a:endParaRPr>
          </a:p>
        </p:txBody>
      </p:sp>
      <p:sp>
        <p:nvSpPr>
          <p:cNvPr id="19" name="四角形: 角を丸くする 18">
            <a:extLst>
              <a:ext uri="{FF2B5EF4-FFF2-40B4-BE49-F238E27FC236}">
                <a16:creationId xmlns:a16="http://schemas.microsoft.com/office/drawing/2014/main" id="{DC7EB09A-38FC-7DB8-3572-FDF58D4E3875}"/>
              </a:ext>
            </a:extLst>
          </p:cNvPr>
          <p:cNvSpPr/>
          <p:nvPr/>
        </p:nvSpPr>
        <p:spPr>
          <a:xfrm>
            <a:off x="809100" y="5741659"/>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6"/>
                </a:solidFill>
              </a:rPr>
              <a:t>上司から</a:t>
            </a:r>
            <a:r>
              <a:rPr kumimoji="1" lang="ja-JP" altLang="en-US" sz="1100" b="1" dirty="0">
                <a:solidFill>
                  <a:schemeClr val="accent6"/>
                </a:solidFill>
              </a:rPr>
              <a:t>の対話</a:t>
            </a:r>
            <a:endParaRPr kumimoji="1" lang="ja-JP" altLang="en-US" sz="1200" b="1" dirty="0">
              <a:solidFill>
                <a:schemeClr val="accent6"/>
              </a:solidFill>
            </a:endParaRPr>
          </a:p>
        </p:txBody>
      </p:sp>
      <p:sp>
        <p:nvSpPr>
          <p:cNvPr id="20" name="四角形: 角を丸くする 19">
            <a:extLst>
              <a:ext uri="{FF2B5EF4-FFF2-40B4-BE49-F238E27FC236}">
                <a16:creationId xmlns:a16="http://schemas.microsoft.com/office/drawing/2014/main" id="{2811667E-4BCC-BF0E-E026-D52C6CB84949}"/>
              </a:ext>
            </a:extLst>
          </p:cNvPr>
          <p:cNvSpPr/>
          <p:nvPr/>
        </p:nvSpPr>
        <p:spPr>
          <a:xfrm>
            <a:off x="809100" y="3273393"/>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2"/>
                </a:solidFill>
              </a:rPr>
              <a:t>メンバーから</a:t>
            </a:r>
            <a:r>
              <a:rPr kumimoji="1" lang="ja-JP" altLang="en-US" sz="1100" b="1" dirty="0">
                <a:solidFill>
                  <a:schemeClr val="accent2"/>
                </a:solidFill>
              </a:rPr>
              <a:t>の対話</a:t>
            </a:r>
            <a:endParaRPr kumimoji="1" lang="ja-JP" altLang="en-US" sz="1200" b="1" dirty="0">
              <a:solidFill>
                <a:schemeClr val="accent2"/>
              </a:solidFill>
            </a:endParaRPr>
          </a:p>
        </p:txBody>
      </p:sp>
      <p:sp>
        <p:nvSpPr>
          <p:cNvPr id="12" name="十字形 11">
            <a:extLst>
              <a:ext uri="{FF2B5EF4-FFF2-40B4-BE49-F238E27FC236}">
                <a16:creationId xmlns:a16="http://schemas.microsoft.com/office/drawing/2014/main" id="{579E9124-1903-4FFA-AA3F-681CD6B2CF07}"/>
              </a:ext>
            </a:extLst>
          </p:cNvPr>
          <p:cNvSpPr/>
          <p:nvPr/>
        </p:nvSpPr>
        <p:spPr>
          <a:xfrm>
            <a:off x="2195761" y="3701221"/>
            <a:ext cx="533400" cy="533400"/>
          </a:xfrm>
          <a:prstGeom prst="plus">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494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88661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5" name="正方形/長方形 4">
            <a:extLst>
              <a:ext uri="{FF2B5EF4-FFF2-40B4-BE49-F238E27FC236}">
                <a16:creationId xmlns:a16="http://schemas.microsoft.com/office/drawing/2014/main" id="{C0348E10-F7BC-5193-2D19-6A1672A9781D}"/>
              </a:ext>
            </a:extLst>
          </p:cNvPr>
          <p:cNvSpPr/>
          <p:nvPr/>
        </p:nvSpPr>
        <p:spPr>
          <a:xfrm>
            <a:off x="515944" y="4278069"/>
            <a:ext cx="1320603" cy="144790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初回</a:t>
            </a:r>
            <a:br>
              <a:rPr kumimoji="1" lang="en-US" altLang="ja-JP" sz="1600" dirty="0">
                <a:solidFill>
                  <a:schemeClr val="tx1"/>
                </a:solidFill>
              </a:rPr>
            </a:br>
            <a:r>
              <a:rPr kumimoji="1" lang="ja-JP" altLang="en-US" sz="1600" dirty="0">
                <a:solidFill>
                  <a:schemeClr val="tx1"/>
                </a:solidFill>
              </a:rPr>
              <a:t>実施時期</a:t>
            </a:r>
          </a:p>
        </p:txBody>
      </p:sp>
      <p:sp>
        <p:nvSpPr>
          <p:cNvPr id="7" name="テキスト ボックス 6">
            <a:extLst>
              <a:ext uri="{FF2B5EF4-FFF2-40B4-BE49-F238E27FC236}">
                <a16:creationId xmlns:a16="http://schemas.microsoft.com/office/drawing/2014/main" id="{3DA4BECB-AE92-8BE6-8780-9EDC8D4430F0}"/>
              </a:ext>
            </a:extLst>
          </p:cNvPr>
          <p:cNvSpPr txBox="1"/>
          <p:nvPr/>
        </p:nvSpPr>
        <p:spPr>
          <a:xfrm>
            <a:off x="3594167" y="1926459"/>
            <a:ext cx="5943441" cy="553998"/>
          </a:xfrm>
          <a:prstGeom prst="rect">
            <a:avLst/>
          </a:prstGeom>
          <a:noFill/>
        </p:spPr>
        <p:txBody>
          <a:bodyPr wrap="square" rtlCol="0">
            <a:spAutoFit/>
          </a:bodyPr>
          <a:lstStyle/>
          <a:p>
            <a:pPr marL="342900" indent="-342900">
              <a:spcBef>
                <a:spcPts val="1200"/>
              </a:spcBef>
              <a:buClr>
                <a:schemeClr val="accent6"/>
              </a:buClr>
              <a:buFont typeface="+mj-lt"/>
              <a:buAutoNum type="arabicPeriod"/>
            </a:pPr>
            <a:r>
              <a:rPr lang="ja-JP" altLang="en-US" b="1" dirty="0">
                <a:solidFill>
                  <a:schemeClr val="accent6"/>
                </a:solidFill>
                <a:latin typeface="+mn-ea"/>
              </a:rPr>
              <a:t>率直なご</a:t>
            </a:r>
            <a:r>
              <a:rPr lang="ja-JP" altLang="en-US" b="1" dirty="0">
                <a:solidFill>
                  <a:schemeClr val="accent6"/>
                </a:solidFill>
                <a:latin typeface="+mn-ea"/>
                <a:cs typeface="Meiryo UI" panose="020B0604030504040204" pitchFamily="50" charset="-128"/>
              </a:rPr>
              <a:t>回答</a:t>
            </a:r>
            <a:r>
              <a:rPr lang="ja-JP" altLang="en-US" b="1" dirty="0">
                <a:latin typeface="+mn-ea"/>
                <a:cs typeface="Meiryo UI" panose="020B0604030504040204" pitchFamily="50" charset="-128"/>
              </a:rPr>
              <a:t>をお願いします。</a:t>
            </a:r>
            <a:br>
              <a:rPr lang="en-US" altLang="ja-JP" dirty="0">
                <a:latin typeface="+mn-ea"/>
                <a:cs typeface="Meiryo UI" panose="020B0604030504040204" pitchFamily="50" charset="-128"/>
              </a:rPr>
            </a:b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約</a:t>
            </a:r>
            <a:r>
              <a:rPr lang="en-US" altLang="ja-JP" sz="1200" dirty="0">
                <a:latin typeface="+mn-ea"/>
                <a:cs typeface="Meiryo UI" panose="020B0604030504040204" pitchFamily="50" charset="-128"/>
              </a:rPr>
              <a:t>5~15</a:t>
            </a:r>
            <a:r>
              <a:rPr lang="ja-JP" altLang="en-US" sz="1200" dirty="0">
                <a:latin typeface="+mn-ea"/>
                <a:cs typeface="Meiryo UI" panose="020B0604030504040204" pitchFamily="50" charset="-128"/>
              </a:rPr>
              <a:t>分の簡単なアンケートです。</a:t>
            </a:r>
            <a:endParaRPr lang="en-US" altLang="ja-JP" sz="1200" dirty="0">
              <a:latin typeface="+mn-ea"/>
              <a:cs typeface="Meiryo UI" panose="020B0604030504040204" pitchFamily="50" charset="-128"/>
            </a:endParaRPr>
          </a:p>
        </p:txBody>
      </p:sp>
      <p:sp>
        <p:nvSpPr>
          <p:cNvPr id="8" name="正方形/長方形 7">
            <a:extLst>
              <a:ext uri="{FF2B5EF4-FFF2-40B4-BE49-F238E27FC236}">
                <a16:creationId xmlns:a16="http://schemas.microsoft.com/office/drawing/2014/main" id="{4248DD78-E36F-3F25-40BE-80A99AC5AB9E}"/>
              </a:ext>
            </a:extLst>
          </p:cNvPr>
          <p:cNvSpPr/>
          <p:nvPr/>
        </p:nvSpPr>
        <p:spPr>
          <a:xfrm>
            <a:off x="515944" y="861934"/>
            <a:ext cx="1320603" cy="3030603"/>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みなさまへの</a:t>
            </a:r>
            <a:endParaRPr kumimoji="1" lang="en-US" altLang="ja-JP" sz="1600" dirty="0">
              <a:solidFill>
                <a:schemeClr val="tx1"/>
              </a:solidFill>
            </a:endParaRPr>
          </a:p>
          <a:p>
            <a:pPr algn="ctr"/>
            <a:r>
              <a:rPr kumimoji="1" lang="ja-JP" altLang="en-US" sz="1600" dirty="0">
                <a:solidFill>
                  <a:schemeClr val="tx1"/>
                </a:solidFill>
              </a:rPr>
              <a:t>お願い</a:t>
            </a:r>
          </a:p>
        </p:txBody>
      </p:sp>
      <p:sp>
        <p:nvSpPr>
          <p:cNvPr id="10" name="正方形/長方形 9">
            <a:extLst>
              <a:ext uri="{FF2B5EF4-FFF2-40B4-BE49-F238E27FC236}">
                <a16:creationId xmlns:a16="http://schemas.microsoft.com/office/drawing/2014/main" id="{1D4F737C-C22E-858D-40D4-0897F09394E1}"/>
              </a:ext>
            </a:extLst>
          </p:cNvPr>
          <p:cNvSpPr/>
          <p:nvPr/>
        </p:nvSpPr>
        <p:spPr>
          <a:xfrm>
            <a:off x="2051127" y="4278069"/>
            <a:ext cx="1392085" cy="64117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11" name="正方形/長方形 10">
            <a:extLst>
              <a:ext uri="{FF2B5EF4-FFF2-40B4-BE49-F238E27FC236}">
                <a16:creationId xmlns:a16="http://schemas.microsoft.com/office/drawing/2014/main" id="{0184F1B0-C332-0597-6E2B-81235BB3A6C4}"/>
              </a:ext>
            </a:extLst>
          </p:cNvPr>
          <p:cNvSpPr/>
          <p:nvPr/>
        </p:nvSpPr>
        <p:spPr>
          <a:xfrm>
            <a:off x="2051127" y="5067062"/>
            <a:ext cx="1392085" cy="64117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2" name="テキスト ボックス 11">
            <a:extLst>
              <a:ext uri="{FF2B5EF4-FFF2-40B4-BE49-F238E27FC236}">
                <a16:creationId xmlns:a16="http://schemas.microsoft.com/office/drawing/2014/main" id="{A989698C-5E5F-4199-64FD-5CA53AF878F3}"/>
              </a:ext>
            </a:extLst>
          </p:cNvPr>
          <p:cNvSpPr txBox="1"/>
          <p:nvPr/>
        </p:nvSpPr>
        <p:spPr>
          <a:xfrm>
            <a:off x="3544320" y="4278069"/>
            <a:ext cx="5316467" cy="646331"/>
          </a:xfrm>
          <a:prstGeom prst="rect">
            <a:avLst/>
          </a:prstGeom>
          <a:noFill/>
        </p:spPr>
        <p:txBody>
          <a:bodyPr wrap="square" rtlCol="0">
            <a:spAutoFit/>
          </a:bodyPr>
          <a:lstStyle/>
          <a:p>
            <a:r>
              <a:rPr kumimoji="1" lang="ja-JP" altLang="en-US" dirty="0"/>
              <a:t>回答期間：●年●月●日～●日</a:t>
            </a:r>
            <a:endParaRPr kumimoji="1" lang="en-US" altLang="ja-JP" dirty="0"/>
          </a:p>
          <a:p>
            <a:r>
              <a:rPr kumimoji="1" lang="ja-JP" altLang="en-US" dirty="0"/>
              <a:t>以降、●ヶ月に</a:t>
            </a:r>
            <a:r>
              <a:rPr kumimoji="1" lang="en-US" altLang="ja-JP" dirty="0"/>
              <a:t>1</a:t>
            </a:r>
            <a:r>
              <a:rPr kumimoji="1" lang="ja-JP" altLang="en-US" dirty="0"/>
              <a:t>回</a:t>
            </a:r>
            <a:endParaRPr kumimoji="1" lang="en-US" altLang="ja-JP" dirty="0"/>
          </a:p>
        </p:txBody>
      </p:sp>
      <p:sp>
        <p:nvSpPr>
          <p:cNvPr id="13" name="テキスト ボックス 12">
            <a:extLst>
              <a:ext uri="{FF2B5EF4-FFF2-40B4-BE49-F238E27FC236}">
                <a16:creationId xmlns:a16="http://schemas.microsoft.com/office/drawing/2014/main" id="{81FE6543-7991-D82F-AED9-6257EAFE77C3}"/>
              </a:ext>
            </a:extLst>
          </p:cNvPr>
          <p:cNvSpPr txBox="1"/>
          <p:nvPr/>
        </p:nvSpPr>
        <p:spPr>
          <a:xfrm>
            <a:off x="3544320" y="5064485"/>
            <a:ext cx="5316467" cy="646331"/>
          </a:xfrm>
          <a:prstGeom prst="rect">
            <a:avLst/>
          </a:prstGeom>
          <a:noFill/>
        </p:spPr>
        <p:txBody>
          <a:bodyPr wrap="square" rtlCol="0">
            <a:spAutoFit/>
          </a:bodyPr>
          <a:lstStyle/>
          <a:p>
            <a:r>
              <a:rPr kumimoji="1" lang="ja-JP" altLang="en-US" dirty="0"/>
              <a:t>●年●月中に初回実施</a:t>
            </a:r>
            <a:endParaRPr kumimoji="1" lang="en-US" altLang="ja-JP" dirty="0"/>
          </a:p>
          <a:p>
            <a:r>
              <a:rPr kumimoji="1" lang="ja-JP" altLang="en-US" dirty="0"/>
              <a:t>以降、●ヶ月に●回</a:t>
            </a:r>
            <a:endParaRPr kumimoji="1" lang="en-US" altLang="ja-JP" dirty="0"/>
          </a:p>
        </p:txBody>
      </p:sp>
      <p:sp>
        <p:nvSpPr>
          <p:cNvPr id="14" name="正方形/長方形 13">
            <a:extLst>
              <a:ext uri="{FF2B5EF4-FFF2-40B4-BE49-F238E27FC236}">
                <a16:creationId xmlns:a16="http://schemas.microsoft.com/office/drawing/2014/main" id="{71767D35-3542-F76C-AD6C-8A70206557C0}"/>
              </a:ext>
            </a:extLst>
          </p:cNvPr>
          <p:cNvSpPr/>
          <p:nvPr/>
        </p:nvSpPr>
        <p:spPr>
          <a:xfrm>
            <a:off x="6940722" y="5832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順番及び実施時期・頻度は貴社の運用に合わせて変更してください</a:t>
            </a:r>
            <a:endParaRPr lang="en-US" altLang="ja-JP" dirty="0">
              <a:solidFill>
                <a:schemeClr val="tx1"/>
              </a:solidFill>
              <a:latin typeface="+mn-ea"/>
            </a:endParaRPr>
          </a:p>
        </p:txBody>
      </p:sp>
      <p:sp>
        <p:nvSpPr>
          <p:cNvPr id="2" name="正方形/長方形 1">
            <a:extLst>
              <a:ext uri="{FF2B5EF4-FFF2-40B4-BE49-F238E27FC236}">
                <a16:creationId xmlns:a16="http://schemas.microsoft.com/office/drawing/2014/main" id="{ED73FB35-686B-40C8-D23A-47D56FECE988}"/>
              </a:ext>
            </a:extLst>
          </p:cNvPr>
          <p:cNvSpPr/>
          <p:nvPr/>
        </p:nvSpPr>
        <p:spPr>
          <a:xfrm>
            <a:off x="2051127" y="1747054"/>
            <a:ext cx="1392085" cy="96598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3" name="正方形/長方形 2">
            <a:extLst>
              <a:ext uri="{FF2B5EF4-FFF2-40B4-BE49-F238E27FC236}">
                <a16:creationId xmlns:a16="http://schemas.microsoft.com/office/drawing/2014/main" id="{6A9BEAFC-C0C5-08EE-945B-030F97198485}"/>
              </a:ext>
            </a:extLst>
          </p:cNvPr>
          <p:cNvSpPr/>
          <p:nvPr/>
        </p:nvSpPr>
        <p:spPr>
          <a:xfrm>
            <a:off x="2051127" y="2926547"/>
            <a:ext cx="1392085" cy="96599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6" name="テキスト ボックス 5">
            <a:extLst>
              <a:ext uri="{FF2B5EF4-FFF2-40B4-BE49-F238E27FC236}">
                <a16:creationId xmlns:a16="http://schemas.microsoft.com/office/drawing/2014/main" id="{E1C33E75-740E-B3A1-B711-4EC76B3093C2}"/>
              </a:ext>
            </a:extLst>
          </p:cNvPr>
          <p:cNvSpPr txBox="1"/>
          <p:nvPr/>
        </p:nvSpPr>
        <p:spPr>
          <a:xfrm>
            <a:off x="3594167" y="3009432"/>
            <a:ext cx="5943441" cy="1077218"/>
          </a:xfrm>
          <a:prstGeom prst="rect">
            <a:avLst/>
          </a:prstGeom>
          <a:noFill/>
        </p:spPr>
        <p:txBody>
          <a:bodyPr wrap="square" rtlCol="0">
            <a:spAutoFit/>
          </a:bodyPr>
          <a:lstStyle/>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インサイズ上で、</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の予定を作成</a:t>
            </a:r>
            <a:r>
              <a:rPr lang="ja-JP" altLang="en-US" b="1" dirty="0">
                <a:latin typeface="+mn-ea"/>
                <a:cs typeface="Meiryo UI" panose="020B0604030504040204" pitchFamily="50" charset="-128"/>
              </a:rPr>
              <a:t>してください。</a:t>
            </a:r>
            <a:endParaRPr lang="en-US" altLang="ja-JP" b="1" dirty="0">
              <a:latin typeface="+mn-ea"/>
              <a:cs typeface="Meiryo UI" panose="020B0604030504040204" pitchFamily="50" charset="-128"/>
            </a:endParaRPr>
          </a:p>
          <a:p>
            <a:pPr marL="342900" indent="-342900">
              <a:spcBef>
                <a:spcPts val="1200"/>
              </a:spcBef>
              <a:buClr>
                <a:schemeClr val="accent2"/>
              </a:buClr>
              <a:buFont typeface="+mj-lt"/>
              <a:buAutoNum type="arabicPeriod"/>
            </a:pP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で話したいトピック</a:t>
            </a:r>
            <a:r>
              <a:rPr lang="ja-JP" altLang="en-US" b="1" dirty="0">
                <a:latin typeface="+mn-ea"/>
                <a:cs typeface="Meiryo UI" panose="020B0604030504040204" pitchFamily="50" charset="-128"/>
              </a:rPr>
              <a:t>を設定してください。</a:t>
            </a:r>
            <a:br>
              <a:rPr lang="en-US" altLang="ja-JP" b="1" dirty="0">
                <a:latin typeface="+mn-ea"/>
                <a:cs typeface="Meiryo UI" panose="020B0604030504040204" pitchFamily="50" charset="-128"/>
              </a:rPr>
            </a:br>
            <a:endParaRPr lang="en-US" altLang="ja-JP" b="1" dirty="0">
              <a:latin typeface="+mn-ea"/>
              <a:cs typeface="Meiryo UI" panose="020B0604030504040204" pitchFamily="50" charset="-128"/>
            </a:endParaRPr>
          </a:p>
        </p:txBody>
      </p:sp>
      <p:pic>
        <p:nvPicPr>
          <p:cNvPr id="16" name="図 15">
            <a:extLst>
              <a:ext uri="{FF2B5EF4-FFF2-40B4-BE49-F238E27FC236}">
                <a16:creationId xmlns:a16="http://schemas.microsoft.com/office/drawing/2014/main" id="{A8B487C4-A0C1-12B4-C006-386F3934B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9559" y="4651633"/>
            <a:ext cx="2324957" cy="1743716"/>
          </a:xfrm>
          <a:prstGeom prst="rect">
            <a:avLst/>
          </a:prstGeom>
        </p:spPr>
      </p:pic>
      <p:sp>
        <p:nvSpPr>
          <p:cNvPr id="9" name="四角形: 角を丸くする 8">
            <a:extLst>
              <a:ext uri="{FF2B5EF4-FFF2-40B4-BE49-F238E27FC236}">
                <a16:creationId xmlns:a16="http://schemas.microsoft.com/office/drawing/2014/main" id="{8E72898C-199D-843F-CBC6-6D09260E7BD2}"/>
              </a:ext>
            </a:extLst>
          </p:cNvPr>
          <p:cNvSpPr/>
          <p:nvPr/>
        </p:nvSpPr>
        <p:spPr>
          <a:xfrm>
            <a:off x="1940783" y="980582"/>
            <a:ext cx="7799901" cy="646331"/>
          </a:xfrm>
          <a:prstGeom prst="roundRect">
            <a:avLst>
              <a:gd name="adj" fmla="val 0"/>
            </a:avLst>
          </a:prstGeom>
          <a:noFill/>
        </p:spPr>
        <p:txBody>
          <a:bodyPr wrap="square">
            <a:spAutoFit/>
          </a:bodyPr>
          <a:lstStyle/>
          <a:p>
            <a:r>
              <a:rPr lang="ja-JP" altLang="en-US" dirty="0"/>
              <a:t>アンケート回答および</a:t>
            </a:r>
            <a:r>
              <a:rPr lang="en-US" altLang="ja-JP" dirty="0"/>
              <a:t>1on1</a:t>
            </a:r>
            <a:r>
              <a:rPr lang="ja-JP" altLang="en-US" dirty="0"/>
              <a:t>のトピック設定を、</a:t>
            </a:r>
            <a:br>
              <a:rPr lang="en-US" altLang="ja-JP" dirty="0"/>
            </a:br>
            <a:r>
              <a:rPr lang="ja-JP" altLang="en-US" b="1" dirty="0"/>
              <a:t>自らを振り返り、上司から支援を得る有効な機会として</a:t>
            </a:r>
            <a:r>
              <a:rPr lang="ja-JP" altLang="en-US" dirty="0"/>
              <a:t>ご活用ください。</a:t>
            </a:r>
            <a:endParaRPr lang="en-US" altLang="ja-JP" dirty="0"/>
          </a:p>
        </p:txBody>
      </p:sp>
    </p:spTree>
    <p:extLst>
      <p:ext uri="{BB962C8B-B14F-4D97-AF65-F5344CB8AC3E}">
        <p14:creationId xmlns:p14="http://schemas.microsoft.com/office/powerpoint/2010/main" val="245254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en-US" altLang="ja-JP" b="1" spc="160" dirty="0"/>
              <a:t>1on1</a:t>
            </a:r>
            <a:r>
              <a:rPr lang="ja-JP" altLang="en-US" b="1" spc="160" dirty="0"/>
              <a:t>機能の使い方</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2474894402"/>
      </p:ext>
    </p:extLst>
  </p:cSld>
  <p:clrMapOvr>
    <a:masterClrMapping/>
  </p:clrMapOvr>
</p:sld>
</file>

<file path=ppt/theme/theme1.xml><?xml version="1.0" encoding="utf-8"?>
<a:theme xmlns:a="http://schemas.openxmlformats.org/drawingml/2006/main" name="表紙１">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タイトル大">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中ページ特殊">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0A20D-2CD2-44ED-B88B-09CCC981DFA2}">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373c763c-23ee-4639-92a6-887aa7ed2867"/>
    <ds:schemaRef ds:uri="b00feb88-84c6-4e91-9440-c887e6689731"/>
    <ds:schemaRef ds:uri="http://purl.org/dc/dcmitype/"/>
  </ds:schemaRefs>
</ds:datastoreItem>
</file>

<file path=customXml/itemProps2.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A30EC9-E215-442B-A36C-0E902DF4A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1779</TotalTime>
  <Words>2716</Words>
  <Application>Microsoft Office PowerPoint</Application>
  <PresentationFormat>A4 210 x 297 mm</PresentationFormat>
  <Paragraphs>374</Paragraphs>
  <Slides>26</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11</vt:i4>
      </vt:variant>
      <vt:variant>
        <vt:lpstr>スライド タイトル</vt:lpstr>
      </vt:variant>
      <vt:variant>
        <vt:i4>26</vt:i4>
      </vt:variant>
    </vt:vector>
  </HeadingPairs>
  <TitlesOfParts>
    <vt:vector size="46" baseType="lpstr">
      <vt:lpstr>DengXian</vt:lpstr>
      <vt:lpstr>Meiryo UI</vt:lpstr>
      <vt:lpstr>游ゴシック</vt:lpstr>
      <vt:lpstr>游ゴシック Light</vt:lpstr>
      <vt:lpstr>Arial</vt:lpstr>
      <vt:lpstr>Calibri</vt:lpstr>
      <vt:lpstr>Calibri Light</vt:lpstr>
      <vt:lpstr>Century Gothic</vt:lpstr>
      <vt:lpstr>Wingdings</vt:lpstr>
      <vt:lpstr>表紙１</vt:lpstr>
      <vt:lpstr>デザインの設定</vt:lpstr>
      <vt:lpstr>表紙２</vt:lpstr>
      <vt:lpstr>表紙３</vt:lpstr>
      <vt:lpstr>タイトル大</vt:lpstr>
      <vt:lpstr>タイトル中</vt:lpstr>
      <vt:lpstr>中ページ</vt:lpstr>
      <vt:lpstr>1_タイトル中</vt:lpstr>
      <vt:lpstr>2_中ページ特殊</vt:lpstr>
      <vt:lpstr>1_中ページ</vt:lpstr>
      <vt:lpstr>1_デザインの設定</vt:lpstr>
      <vt:lpstr>インサイズ導入のご説明</vt:lpstr>
      <vt:lpstr>もくじ</vt:lpstr>
      <vt:lpstr>インサイズ導入の背景</vt:lpstr>
      <vt:lpstr>インサイズを使うと変わること</vt:lpstr>
      <vt:lpstr>インサイズの2つの機能</vt:lpstr>
      <vt:lpstr>1on1でインサイズを活用する理由</vt:lpstr>
      <vt:lpstr>もくじ</vt:lpstr>
      <vt:lpstr>インサイズ実施概要</vt:lpstr>
      <vt:lpstr>もくじ</vt:lpstr>
      <vt:lpstr>1on1の5つの機能</vt:lpstr>
      <vt:lpstr>利用開始時に、案内メールが届きます</vt:lpstr>
      <vt:lpstr>1on1の予定作成</vt:lpstr>
      <vt:lpstr>1on1のトピック設定</vt:lpstr>
      <vt:lpstr>1on1メモの作成</vt:lpstr>
      <vt:lpstr>1on1メモの作成</vt:lpstr>
      <vt:lpstr>1on1履歴の振り返り</vt:lpstr>
      <vt:lpstr>もくじ</vt:lpstr>
      <vt:lpstr>心の状態を知るためのアンケートです</vt:lpstr>
      <vt:lpstr>5段階のワークメンタリティで表現されます</vt:lpstr>
      <vt:lpstr>心の状態は移り変わって当然のもの</vt:lpstr>
      <vt:lpstr>率直なご回答をおねがいします</vt:lpstr>
      <vt:lpstr>アンケート回答</vt:lpstr>
      <vt:lpstr>アンケート回答</vt:lpstr>
      <vt:lpstr>アンケート結果閲覧</vt:lpstr>
      <vt:lpstr>アンケート結果閲覧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18</cp:revision>
  <dcterms:created xsi:type="dcterms:W3CDTF">2023-07-18T04:04:19Z</dcterms:created>
  <dcterms:modified xsi:type="dcterms:W3CDTF">2024-12-09T11:17:46Z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