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  <p:sldMasterId id="2147483753" r:id="rId14"/>
  </p:sldMasterIdLst>
  <p:notesMasterIdLst>
    <p:notesMasterId r:id="rId54"/>
  </p:notesMasterIdLst>
  <p:handoutMasterIdLst>
    <p:handoutMasterId r:id="rId55"/>
  </p:handoutMasterIdLst>
  <p:sldIdLst>
    <p:sldId id="1553" r:id="rId15"/>
    <p:sldId id="1503" r:id="rId16"/>
    <p:sldId id="1504" r:id="rId17"/>
    <p:sldId id="1506" r:id="rId18"/>
    <p:sldId id="1548" r:id="rId19"/>
    <p:sldId id="1510" r:id="rId20"/>
    <p:sldId id="1508" r:id="rId21"/>
    <p:sldId id="1509" r:id="rId22"/>
    <p:sldId id="1537" r:id="rId23"/>
    <p:sldId id="1549" r:id="rId24"/>
    <p:sldId id="1521" r:id="rId25"/>
    <p:sldId id="1561" r:id="rId26"/>
    <p:sldId id="1512" r:id="rId27"/>
    <p:sldId id="1550" r:id="rId28"/>
    <p:sldId id="1538" r:id="rId29"/>
    <p:sldId id="1517" r:id="rId30"/>
    <p:sldId id="1518" r:id="rId31"/>
    <p:sldId id="1519" r:id="rId32"/>
    <p:sldId id="1539" r:id="rId33"/>
    <p:sldId id="1520" r:id="rId34"/>
    <p:sldId id="1513" r:id="rId35"/>
    <p:sldId id="1541" r:id="rId36"/>
    <p:sldId id="1551" r:id="rId37"/>
    <p:sldId id="1556" r:id="rId38"/>
    <p:sldId id="1554" r:id="rId39"/>
    <p:sldId id="1555" r:id="rId40"/>
    <p:sldId id="1516" r:id="rId41"/>
    <p:sldId id="1557" r:id="rId42"/>
    <p:sldId id="1558" r:id="rId43"/>
    <p:sldId id="1559" r:id="rId44"/>
    <p:sldId id="1560" r:id="rId45"/>
    <p:sldId id="1531" r:id="rId46"/>
    <p:sldId id="1529" r:id="rId47"/>
    <p:sldId id="1528" r:id="rId48"/>
    <p:sldId id="1552" r:id="rId49"/>
    <p:sldId id="1530" r:id="rId50"/>
    <p:sldId id="1536" r:id="rId51"/>
    <p:sldId id="1534" r:id="rId52"/>
    <p:sldId id="1533" r:id="rId5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3CB"/>
    <a:srgbClr val="E6E6E6"/>
    <a:srgbClr val="8B8AA7"/>
    <a:srgbClr val="6995EE"/>
    <a:srgbClr val="FFFFFF"/>
    <a:srgbClr val="858585"/>
    <a:srgbClr val="287ECF"/>
    <a:srgbClr val="FD8288"/>
    <a:srgbClr val="FF566D"/>
    <a:srgbClr val="597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2"/>
    <p:restoredTop sz="96031" autoAdjust="0"/>
  </p:normalViewPr>
  <p:slideViewPr>
    <p:cSldViewPr snapToGrid="0">
      <p:cViewPr varScale="1">
        <p:scale>
          <a:sx n="97" d="100"/>
          <a:sy n="97" d="100"/>
        </p:scale>
        <p:origin x="7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3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19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461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17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788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00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1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7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02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4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7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02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762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704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89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92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03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09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229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65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54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14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36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975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44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4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09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83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37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246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7C432-9D8F-4E66-85A3-C7C12BB3CC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5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43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6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9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41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5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93226-6E51-EA11-90CA-7979480B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E65E0B-4945-89F0-D36C-FD846FA1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59AD2-0820-127C-3E1E-743D6021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A66E1-0EA1-D3DE-85E3-ECE8348F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56B00C-9B10-0B45-10E3-004CF024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7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628C9-33DA-AB8E-3160-08123BE6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EB6CD4-4122-B9D8-A97C-9B1A8C7A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B6B766-CE68-39E1-588A-CC65D91B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6E998C-13D3-3F4A-5414-D12A7A4B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86EBCF-883C-97B7-3F4E-BFF9789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97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B1FEF-A0C4-5724-5020-C4528A3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C29799-0CD9-3BF0-EE30-38245831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FE94AD-5CB3-0DA5-5471-0A722874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F9FA4-0D58-F86B-5B29-D51A2685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0DA7CC-5B65-69B1-011E-55B8B374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4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D6735-5C72-B4F5-F838-671E700D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58340-8980-6F26-7EAF-6CBCF21C2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43E7D7-8A74-4C41-1544-515E487B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59E2E1-F524-D70F-00EF-1603FE85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5F235E-DF85-7182-A10C-14AFE387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A66A1E-46B4-07A4-8DBE-7F91F106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54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64F892-8BF9-CCEC-A0F8-A0134570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32F334-5840-3924-ACFE-D1F0F178F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D8E2D1-F93F-B786-DC45-CDB29623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990E0A-5AEA-C0F2-BF0F-58A96F056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AA7B48-919C-95AE-5DF4-B6A2B7F03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7DD5B2-93EB-BFCB-84B9-4CFDB7D8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894147-2541-1EA6-FA4F-F834CDB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F4E217-B4D2-3D4A-8EFF-3A05132B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9F6C1-1ED4-AB7D-D79E-8C2FBA6D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809B07-4445-7A2B-9C7B-C1ED54C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266081-E720-E88F-F86D-A9D421FD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D78B4B-D79F-34A4-6816-099B675F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34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0F0DDD-3035-7C61-4B2D-4D77E05A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5EE1C3-CD06-64E1-4957-3052C12B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AFC14E-4D40-3D53-5C49-4CF2E091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85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DA2-733D-A074-4F14-23B5F9D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A6A2D4-638D-705E-B545-B2ED0BAA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7E7B9D-592E-36FD-D026-9B3B40E54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24FCB1-88D5-AF36-D2F8-4B809D58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6CF115-B7C1-C8EA-0718-40885D93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B61EC2-071C-FDB5-4A81-4E1559C3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356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272CE-73FB-C7B4-5A94-309DDDBF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3B3834D-8BFA-942D-1FC2-AB9256C07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938EE5-4237-2429-8D2E-F2D703D6E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83625F-F790-8000-626D-46ED12B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B7E8E-A4D7-6F39-67D5-080B7026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23A60F-87D1-089B-76F9-36297F55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88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F259E-309D-766D-EA50-A194D5E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8B6B11-156F-0A48-BE16-2430DB60E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7682F-A8BF-5723-2811-C119A15F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5F8848-75CF-E38A-3E66-997CC158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4B2D44-452A-E651-EA02-A61F31B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48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5A0F4A-CF4E-B99E-2E0C-D6C429D57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AC81AB-244D-FA74-15D9-FD1955B95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6D33C3-5C81-F77E-11A4-4C2C3FE7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CF586D-80C2-FCEC-2E37-D6910A77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8DA2CC-9033-2AC4-CBE5-106FFE86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AF4A8DD-D760-8F5C-704E-4C054C419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526" y="2577928"/>
            <a:ext cx="3390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A538A0D-0591-E007-8377-A64FE695D5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78" y="172429"/>
            <a:ext cx="1506113" cy="3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0F35EF-29F5-CBEC-3F60-C47BEC1E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5AB7E-75AF-8F41-534B-99661991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FD0826-2482-7AEB-479E-BFE3392F5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68D56-3501-C549-937D-D32770BD14FC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D0B5D-E9E0-9445-F910-FE2EA70B4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A003F-ACBC-0C2C-89A1-2A787DDC0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2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AA77F1E-7EC8-84DF-4497-3E6CEB9B5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96" y="5838107"/>
            <a:ext cx="2228850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7D40D67-3B73-6D94-8FCD-2D35FF7B51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401" y="293629"/>
            <a:ext cx="1864735" cy="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8FD6449-C229-8CB4-056E-1D45318D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156939"/>
            <a:ext cx="1445364" cy="3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s.~~~~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dmin.support.recruit-insides.net/hc/ja/articles/39089571339929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dmin.support.recruit-insides.net/hc/ja/articles/3908963007887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dmin.support.recruit-insides.net/hc/ja/articles/39089697471257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dmin.support.recruit-insides.net/hc/ja/articles/3908974944348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dmin.support.recruit-insides.net/hc/ja/articles/3908964109340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dmin.support.recruit-insides.net/hc/ja/articles/13017576225689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admin.support.recruit-insides.net/hc/ja/articles/13017148002713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25386-D8D9-8505-3F24-6527FC8A6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800" b="1" dirty="0"/>
              <a:t>インサイズ導入のご説明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951780-7461-8233-1FDE-46FB56505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800" dirty="0"/>
              <a:t>メリット と マネジメントへの活用法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25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インサイズ実施概要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E1B91B1A-F5D3-7191-DB79-4207EA37B9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07057" y="3049085"/>
            <a:ext cx="684000" cy="2124000"/>
          </a:xfrm>
          <a:prstGeom prst="bentConnector3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インサイズ実施のステップ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E2BBCC9-4859-D7D9-A809-54B9F9CD6865}"/>
              </a:ext>
            </a:extLst>
          </p:cNvPr>
          <p:cNvGrpSpPr/>
          <p:nvPr/>
        </p:nvGrpSpPr>
        <p:grpSpPr>
          <a:xfrm>
            <a:off x="1775319" y="4513608"/>
            <a:ext cx="8130681" cy="703006"/>
            <a:chOff x="1577984" y="4401664"/>
            <a:chExt cx="8130681" cy="703006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C335000-4C2B-778A-59E5-432302A0B7F8}"/>
                </a:ext>
              </a:extLst>
            </p:cNvPr>
            <p:cNvSpPr/>
            <p:nvPr/>
          </p:nvSpPr>
          <p:spPr>
            <a:xfrm>
              <a:off x="1577984" y="4401664"/>
              <a:ext cx="2737538" cy="7030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設定されたトピック（定性情報）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8FE48D7-F5A7-A523-5BFB-986C00313570}"/>
                </a:ext>
              </a:extLst>
            </p:cNvPr>
            <p:cNvSpPr txBox="1"/>
            <p:nvPr/>
          </p:nvSpPr>
          <p:spPr>
            <a:xfrm>
              <a:off x="4228894" y="4522334"/>
              <a:ext cx="512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/>
                <a:t>＋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29E6413-B23F-BCCE-7FF8-C39C46B91922}"/>
                </a:ext>
              </a:extLst>
            </p:cNvPr>
            <p:cNvSpPr/>
            <p:nvPr/>
          </p:nvSpPr>
          <p:spPr>
            <a:xfrm>
              <a:off x="4655157" y="4401664"/>
              <a:ext cx="2737538" cy="70300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solidFill>
                    <a:schemeClr val="tx1"/>
                  </a:solidFill>
                  <a:latin typeface="+mn-ea"/>
                </a:rPr>
                <a:t>アンケート結果</a:t>
              </a:r>
              <a:br>
                <a:rPr lang="en-US" altLang="ja-JP" b="1" dirty="0">
                  <a:solidFill>
                    <a:schemeClr val="tx1"/>
                  </a:solidFill>
                  <a:latin typeface="+mn-ea"/>
                </a:rPr>
              </a:br>
              <a:r>
                <a:rPr lang="ja-JP" altLang="en-US" b="1" dirty="0">
                  <a:solidFill>
                    <a:schemeClr val="tx1"/>
                  </a:solidFill>
                  <a:latin typeface="+mn-ea"/>
                </a:rPr>
                <a:t>（定量情報）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96562C4-89C8-F078-36D1-48901425AC4F}"/>
                </a:ext>
              </a:extLst>
            </p:cNvPr>
            <p:cNvSpPr txBox="1"/>
            <p:nvPr/>
          </p:nvSpPr>
          <p:spPr>
            <a:xfrm>
              <a:off x="7387751" y="4593392"/>
              <a:ext cx="2320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をもとに</a:t>
              </a:r>
              <a:r>
                <a:rPr kumimoji="1" lang="en-US" altLang="ja-JP" b="1" dirty="0"/>
                <a:t>1on1</a:t>
              </a:r>
            </a:p>
          </p:txBody>
        </p:sp>
      </p:grp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D3CE7A77-339E-1943-768C-17F77AC83890}"/>
              </a:ext>
            </a:extLst>
          </p:cNvPr>
          <p:cNvSpPr/>
          <p:nvPr/>
        </p:nvSpPr>
        <p:spPr>
          <a:xfrm>
            <a:off x="5197641" y="2665983"/>
            <a:ext cx="3763996" cy="1312264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一人ひとりへの関わり方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を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レポートにして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+mn-ea"/>
              </a:rPr>
              <a:t>マネジャーへ配信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E6EA57E-0EEF-5F50-9E3A-2A22FD792AD3}"/>
              </a:ext>
            </a:extLst>
          </p:cNvPr>
          <p:cNvSpPr/>
          <p:nvPr/>
        </p:nvSpPr>
        <p:spPr>
          <a:xfrm>
            <a:off x="5197642" y="1129786"/>
            <a:ext cx="3763996" cy="131226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アンケートで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メンバー一人ひとりの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b="1" dirty="0">
                <a:solidFill>
                  <a:schemeClr val="tx1"/>
                </a:solidFill>
                <a:latin typeface="+mn-ea"/>
              </a:rPr>
              <a:t>状態を測定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1E1DB1EF-9C5D-414C-7915-C93022CDE4B1}"/>
              </a:ext>
            </a:extLst>
          </p:cNvPr>
          <p:cNvSpPr/>
          <p:nvPr/>
        </p:nvSpPr>
        <p:spPr>
          <a:xfrm>
            <a:off x="944362" y="2656708"/>
            <a:ext cx="3685390" cy="1312264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+mn-ea"/>
              </a:rPr>
              <a:t>メンバーが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en-US" altLang="ja-JP" b="1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で話したいトピック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を設定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1BB58549-3FE6-A81A-82B2-8A2F371D67BA}"/>
              </a:ext>
            </a:extLst>
          </p:cNvPr>
          <p:cNvSpPr/>
          <p:nvPr/>
        </p:nvSpPr>
        <p:spPr>
          <a:xfrm>
            <a:off x="944362" y="1128808"/>
            <a:ext cx="3685390" cy="1312265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を招集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935CCE0-AEE6-CAF2-06B2-FF7298FECD53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2787057" y="2441073"/>
            <a:ext cx="0" cy="21563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D1BAEDA-E65B-4785-CCFC-A189DD969797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flipH="1">
            <a:off x="7079639" y="2442051"/>
            <a:ext cx="1" cy="223932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E762FD8C-4059-F846-70BE-B56667CB1D83}"/>
              </a:ext>
            </a:extLst>
          </p:cNvPr>
          <p:cNvCxnSpPr>
            <a:cxnSpLocks/>
          </p:cNvCxnSpPr>
          <p:nvPr/>
        </p:nvCxnSpPr>
        <p:spPr>
          <a:xfrm rot="5400000">
            <a:off x="5679308" y="3013086"/>
            <a:ext cx="656031" cy="2196000"/>
          </a:xfrm>
          <a:prstGeom prst="bentConnector3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3CB63E9C-E283-0E1F-9084-6D06694AD9BD}"/>
              </a:ext>
            </a:extLst>
          </p:cNvPr>
          <p:cNvCxnSpPr>
            <a:cxnSpLocks/>
          </p:cNvCxnSpPr>
          <p:nvPr/>
        </p:nvCxnSpPr>
        <p:spPr>
          <a:xfrm>
            <a:off x="4914500" y="5383914"/>
            <a:ext cx="0" cy="344129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F15FADB-D90E-C3E6-E3FA-280E8DB5F2E4}"/>
              </a:ext>
            </a:extLst>
          </p:cNvPr>
          <p:cNvSpPr txBox="1"/>
          <p:nvPr/>
        </p:nvSpPr>
        <p:spPr>
          <a:xfrm>
            <a:off x="1688691" y="5663584"/>
            <a:ext cx="652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アンケート結果の変化・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履歴などをもとに</a:t>
            </a:r>
            <a:r>
              <a:rPr kumimoji="1" lang="en-US" altLang="ja-JP" b="1" dirty="0"/>
              <a:t>PDCA</a:t>
            </a:r>
          </a:p>
          <a:p>
            <a:pPr algn="ctr"/>
            <a:r>
              <a:rPr kumimoji="1" lang="ja-JP" altLang="en-US" dirty="0"/>
              <a:t>ラーニングや相談機能などで</a:t>
            </a:r>
            <a:r>
              <a:rPr kumimoji="1" lang="ja-JP" altLang="en-US" b="1" dirty="0"/>
              <a:t>スキルアップ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BEC7F2EC-4401-B8E9-4858-A5C0940B918E}"/>
              </a:ext>
            </a:extLst>
          </p:cNvPr>
          <p:cNvSpPr/>
          <p:nvPr/>
        </p:nvSpPr>
        <p:spPr>
          <a:xfrm>
            <a:off x="823391" y="1040974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8D7FD59-5DE0-866D-917D-08B1C5A27305}"/>
              </a:ext>
            </a:extLst>
          </p:cNvPr>
          <p:cNvSpPr/>
          <p:nvPr/>
        </p:nvSpPr>
        <p:spPr>
          <a:xfrm>
            <a:off x="823391" y="2581832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D2EEA9C-036D-D6E5-081E-B299B79F48C1}"/>
              </a:ext>
            </a:extLst>
          </p:cNvPr>
          <p:cNvSpPr/>
          <p:nvPr/>
        </p:nvSpPr>
        <p:spPr>
          <a:xfrm>
            <a:off x="870672" y="474978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STEP3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2C875902-1623-672E-9493-0DC6CF2168E9}"/>
              </a:ext>
            </a:extLst>
          </p:cNvPr>
          <p:cNvSpPr/>
          <p:nvPr/>
        </p:nvSpPr>
        <p:spPr>
          <a:xfrm>
            <a:off x="870672" y="580540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STEP4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FBC8C2E5-EE51-8BC8-75FA-B8E69BE6BC61}"/>
              </a:ext>
            </a:extLst>
          </p:cNvPr>
          <p:cNvSpPr/>
          <p:nvPr/>
        </p:nvSpPr>
        <p:spPr>
          <a:xfrm>
            <a:off x="5114744" y="104195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F043152B-ABDA-A1E5-1E15-49A3B1DCFBE8}"/>
              </a:ext>
            </a:extLst>
          </p:cNvPr>
          <p:cNvSpPr/>
          <p:nvPr/>
        </p:nvSpPr>
        <p:spPr>
          <a:xfrm>
            <a:off x="5114744" y="2581832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EB5CB07-845A-91BB-9960-AD1F8515B6DB}"/>
              </a:ext>
            </a:extLst>
          </p:cNvPr>
          <p:cNvSpPr txBox="1"/>
          <p:nvPr/>
        </p:nvSpPr>
        <p:spPr>
          <a:xfrm>
            <a:off x="1822892" y="776253"/>
            <a:ext cx="192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u="sng" dirty="0">
                <a:solidFill>
                  <a:schemeClr val="accent2"/>
                </a:solidFill>
              </a:rPr>
              <a:t>1on1</a:t>
            </a:r>
            <a:endParaRPr kumimoji="1" lang="ja-JP" altLang="en-US" sz="1600" b="1" u="sng" dirty="0">
              <a:solidFill>
                <a:schemeClr val="accent2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3AF4EF8-9FA9-8E67-53F6-C5A84F48ED09}"/>
              </a:ext>
            </a:extLst>
          </p:cNvPr>
          <p:cNvSpPr txBox="1"/>
          <p:nvPr/>
        </p:nvSpPr>
        <p:spPr>
          <a:xfrm>
            <a:off x="6115474" y="776253"/>
            <a:ext cx="192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u="sng" dirty="0">
                <a:solidFill>
                  <a:schemeClr val="accent6"/>
                </a:solidFill>
              </a:rPr>
              <a:t>アンケート</a:t>
            </a:r>
          </a:p>
        </p:txBody>
      </p:sp>
    </p:spTree>
    <p:extLst>
      <p:ext uri="{BB962C8B-B14F-4D97-AF65-F5344CB8AC3E}">
        <p14:creationId xmlns:p14="http://schemas.microsoft.com/office/powerpoint/2010/main" val="89860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インサイズ対象者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CC97C31-7C6A-C0C8-24D7-E89692FD5344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インサイズでは、「メンバー」 「上司」 「閲覧者」という３つの役割があります。</a:t>
            </a:r>
            <a:endParaRPr lang="en-US" altLang="ja-JP" dirty="0"/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皆さんは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「閲覧者」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9E5F4F-B2AA-25FA-B8FC-B28387F9BF14}"/>
              </a:ext>
            </a:extLst>
          </p:cNvPr>
          <p:cNvSpPr/>
          <p:nvPr/>
        </p:nvSpPr>
        <p:spPr>
          <a:xfrm>
            <a:off x="4949379" y="487742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メンバー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57FC5B-8AED-B84F-5272-EA027B1B87E4}"/>
              </a:ext>
            </a:extLst>
          </p:cNvPr>
          <p:cNvSpPr/>
          <p:nvPr/>
        </p:nvSpPr>
        <p:spPr>
          <a:xfrm>
            <a:off x="4959497" y="223328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5F5EF60-EE45-3B20-B5DA-5E8E26BC7758}"/>
              </a:ext>
            </a:extLst>
          </p:cNvPr>
          <p:cNvSpPr/>
          <p:nvPr/>
        </p:nvSpPr>
        <p:spPr>
          <a:xfrm>
            <a:off x="1322520" y="2233284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閲覧者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665651-79D0-38C5-0112-570FB9DB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074" y="2827170"/>
            <a:ext cx="936104" cy="913298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2" name="図 41">
            <a:extLst>
              <a:ext uri="{FF2B5EF4-FFF2-40B4-BE49-F238E27FC236}">
                <a16:creationId xmlns:a16="http://schemas.microsoft.com/office/drawing/2014/main" id="{B7702DCD-DFE9-92D3-07D3-71201FAEF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844" y="5586573"/>
            <a:ext cx="681484" cy="68277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0E6BEC-E760-C20C-13C8-2F94897A0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403" y="3517929"/>
            <a:ext cx="936104" cy="9377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E12C55-5398-868F-AF01-B5E586726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20" y="5586573"/>
            <a:ext cx="682772" cy="6827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FBC990-7CEE-FBD8-E842-06B9C97EE2D9}"/>
              </a:ext>
            </a:extLst>
          </p:cNvPr>
          <p:cNvSpPr txBox="1"/>
          <p:nvPr/>
        </p:nvSpPr>
        <p:spPr>
          <a:xfrm>
            <a:off x="6637398" y="5512460"/>
            <a:ext cx="304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自分のコンディションについて回答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上司との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en-US" altLang="ja-JP" sz="1100" dirty="0"/>
              <a:t>1on1</a:t>
            </a:r>
            <a:r>
              <a:rPr kumimoji="1" lang="ja-JP" altLang="en-US" sz="1100" dirty="0"/>
              <a:t>トピックを設定</a:t>
            </a:r>
            <a:endParaRPr kumimoji="1" lang="en-US" altLang="ja-JP" sz="11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37128A-14EA-688C-C098-0868657DFB37}"/>
              </a:ext>
            </a:extLst>
          </p:cNvPr>
          <p:cNvSpPr txBox="1"/>
          <p:nvPr/>
        </p:nvSpPr>
        <p:spPr>
          <a:xfrm>
            <a:off x="14170321" y="3829336"/>
            <a:ext cx="29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メンバーのパフォーマンス評価について回答する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メンバーと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を実施し、フォローする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446BB0-BAD7-9EC5-F120-8B22EE1AD3D1}"/>
              </a:ext>
            </a:extLst>
          </p:cNvPr>
          <p:cNvSpPr txBox="1"/>
          <p:nvPr/>
        </p:nvSpPr>
        <p:spPr>
          <a:xfrm>
            <a:off x="17220819" y="3829336"/>
            <a:ext cx="29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アンケート結果を閲覧する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必要に応じて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し、上司・メンバーをサポートする</a:t>
            </a:r>
            <a:endParaRPr kumimoji="1" lang="en-US" altLang="ja-JP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7F322361-4901-B3E1-993D-A2C5A68C4A87}"/>
              </a:ext>
            </a:extLst>
          </p:cNvPr>
          <p:cNvSpPr/>
          <p:nvPr/>
        </p:nvSpPr>
        <p:spPr>
          <a:xfrm>
            <a:off x="3261360" y="3763743"/>
            <a:ext cx="685800" cy="80021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7BEE6F-BA51-31A6-EAEA-E515242673EB}"/>
              </a:ext>
            </a:extLst>
          </p:cNvPr>
          <p:cNvSpPr txBox="1"/>
          <p:nvPr/>
        </p:nvSpPr>
        <p:spPr>
          <a:xfrm>
            <a:off x="2759458" y="3869444"/>
            <a:ext cx="156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1on1</a:t>
            </a:r>
            <a:r>
              <a:rPr kumimoji="1" lang="ja-JP" altLang="en-US" b="1" dirty="0"/>
              <a:t>の推進</a:t>
            </a:r>
            <a:br>
              <a:rPr kumimoji="1" lang="en-US" altLang="ja-JP" b="1" dirty="0"/>
            </a:br>
            <a:r>
              <a:rPr kumimoji="1" lang="ja-JP" altLang="en-US" b="1" dirty="0"/>
              <a:t>・支援</a:t>
            </a:r>
            <a:endParaRPr kumimoji="1" lang="en-US" altLang="ja-JP" b="1" dirty="0"/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BF91907B-5C51-956C-83E7-D16D041F961B}"/>
              </a:ext>
            </a:extLst>
          </p:cNvPr>
          <p:cNvSpPr/>
          <p:nvPr/>
        </p:nvSpPr>
        <p:spPr>
          <a:xfrm>
            <a:off x="4318326" y="2115877"/>
            <a:ext cx="512904" cy="4153467"/>
          </a:xfrm>
          <a:prstGeom prst="leftBrace">
            <a:avLst>
              <a:gd name="adj1" fmla="val 6775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上下 32">
            <a:extLst>
              <a:ext uri="{FF2B5EF4-FFF2-40B4-BE49-F238E27FC236}">
                <a16:creationId xmlns:a16="http://schemas.microsoft.com/office/drawing/2014/main" id="{2055FEC2-52C5-C30B-3A1C-55E6D15D970B}"/>
              </a:ext>
            </a:extLst>
          </p:cNvPr>
          <p:cNvSpPr/>
          <p:nvPr/>
        </p:nvSpPr>
        <p:spPr>
          <a:xfrm>
            <a:off x="5554065" y="3938721"/>
            <a:ext cx="445446" cy="752166"/>
          </a:xfrm>
          <a:prstGeom prst="up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6D8428-5843-4B79-0EF0-C58CB967C09D}"/>
              </a:ext>
            </a:extLst>
          </p:cNvPr>
          <p:cNvSpPr txBox="1"/>
          <p:nvPr/>
        </p:nvSpPr>
        <p:spPr>
          <a:xfrm>
            <a:off x="5082361" y="4098008"/>
            <a:ext cx="19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1on1</a:t>
            </a:r>
            <a:r>
              <a:rPr kumimoji="1" lang="ja-JP" altLang="en-US" b="1" dirty="0"/>
              <a:t>の実施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01400B-C619-2F5C-8CF5-1F63A78B03D3}"/>
              </a:ext>
            </a:extLst>
          </p:cNvPr>
          <p:cNvSpPr txBox="1"/>
          <p:nvPr/>
        </p:nvSpPr>
        <p:spPr>
          <a:xfrm>
            <a:off x="6637398" y="3087759"/>
            <a:ext cx="3040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自身のメンバーの期待到達度について回答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2BAF78B-C9AD-9CEC-2EC6-96E78D266EE6}"/>
              </a:ext>
            </a:extLst>
          </p:cNvPr>
          <p:cNvSpPr txBox="1"/>
          <p:nvPr/>
        </p:nvSpPr>
        <p:spPr>
          <a:xfrm>
            <a:off x="525178" y="4817132"/>
            <a:ext cx="3793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閲覧権限が付与されている結果レポートの閲覧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結果閲覧・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実施の促進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メンバーフォローに悩む上司の相談に乗る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組織全体の状態を確認し、</a:t>
            </a:r>
            <a:br>
              <a:rPr kumimoji="1" lang="en-US" altLang="ja-JP" sz="1100" dirty="0"/>
            </a:br>
            <a:r>
              <a:rPr kumimoji="1" lang="ja-JP" altLang="en-US" sz="1100" dirty="0"/>
              <a:t>必要に応じて打ち手を検討する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（必要に応じて）メンバーとの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25EBAC1-87E5-815F-B959-9206661F7067}"/>
              </a:ext>
            </a:extLst>
          </p:cNvPr>
          <p:cNvSpPr txBox="1"/>
          <p:nvPr/>
        </p:nvSpPr>
        <p:spPr>
          <a:xfrm>
            <a:off x="6637398" y="2233285"/>
            <a:ext cx="2940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＝●●（例：●●部門の課長、新人受け入れ先の課長など）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045364C-F8C3-6278-9FD5-B89ECCC98900}"/>
              </a:ext>
            </a:extLst>
          </p:cNvPr>
          <p:cNvSpPr txBox="1"/>
          <p:nvPr/>
        </p:nvSpPr>
        <p:spPr>
          <a:xfrm>
            <a:off x="6637398" y="4767868"/>
            <a:ext cx="29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＝●●（例：●●部門のメンバー、新入社員など）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2E0316-3983-BC64-E69D-D87465A3E8A4}"/>
              </a:ext>
            </a:extLst>
          </p:cNvPr>
          <p:cNvSpPr txBox="1"/>
          <p:nvPr/>
        </p:nvSpPr>
        <p:spPr>
          <a:xfrm>
            <a:off x="846539" y="2749269"/>
            <a:ext cx="252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＝●●（例：●●部門の部長など）</a:t>
            </a:r>
          </a:p>
        </p:txBody>
      </p:sp>
    </p:spTree>
    <p:extLst>
      <p:ext uri="{BB962C8B-B14F-4D97-AF65-F5344CB8AC3E}">
        <p14:creationId xmlns:p14="http://schemas.microsoft.com/office/powerpoint/2010/main" val="344186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インサイズ実施概要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0348E10-F7BC-5193-2D19-6A1672A9781D}"/>
              </a:ext>
            </a:extLst>
          </p:cNvPr>
          <p:cNvSpPr/>
          <p:nvPr/>
        </p:nvSpPr>
        <p:spPr>
          <a:xfrm>
            <a:off x="515944" y="4577474"/>
            <a:ext cx="1320603" cy="14479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初回</a:t>
            </a:r>
            <a:br>
              <a:rPr kumimoji="1" lang="en-US" altLang="ja-JP" sz="1600" dirty="0">
                <a:solidFill>
                  <a:schemeClr val="tx1"/>
                </a:solidFill>
              </a:rPr>
            </a:br>
            <a:r>
              <a:rPr kumimoji="1" lang="ja-JP" altLang="en-US" sz="1600" dirty="0">
                <a:solidFill>
                  <a:schemeClr val="tx1"/>
                </a:solidFill>
              </a:rPr>
              <a:t>実施時期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A4BECB-AE92-8BE6-8780-9EDC8D4430F0}"/>
              </a:ext>
            </a:extLst>
          </p:cNvPr>
          <p:cNvSpPr txBox="1"/>
          <p:nvPr/>
        </p:nvSpPr>
        <p:spPr>
          <a:xfrm>
            <a:off x="3594167" y="1126774"/>
            <a:ext cx="76469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</a:rPr>
              <a:t>上司・メンバーが期間内に</a:t>
            </a:r>
            <a:r>
              <a:rPr lang="ja-JP" altLang="en-US" b="1" dirty="0">
                <a:solidFill>
                  <a:schemeClr val="accent6"/>
                </a:solidFill>
                <a:latin typeface="+mn-ea"/>
                <a:cs typeface="Meiryo UI" panose="020B0604030504040204" pitchFamily="50" charset="-128"/>
              </a:rPr>
              <a:t>回答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するよう、</a:t>
            </a:r>
            <a:br>
              <a:rPr lang="ja-JP" altLang="en-US" b="1" dirty="0">
                <a:solidFill>
                  <a:schemeClr val="accent6"/>
                </a:solidFill>
                <a:latin typeface="+mn-ea"/>
              </a:rPr>
            </a:b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推進</a:t>
            </a:r>
            <a:r>
              <a:rPr lang="ja-JP" altLang="en-US" b="1" dirty="0">
                <a:latin typeface="+mn-ea"/>
              </a:rPr>
              <a:t>をお願いします。</a:t>
            </a:r>
            <a:br>
              <a:rPr lang="en-US" altLang="ja-JP" dirty="0">
                <a:latin typeface="+mn-ea"/>
                <a:cs typeface="Meiryo UI" panose="020B0604030504040204" pitchFamily="50" charset="-128"/>
              </a:rPr>
            </a:b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上司は、メンバー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名あたり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問。メンバーは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32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問。</a:t>
            </a: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アンケート実施月は、上司が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結果レポートを必ず確認</a:t>
            </a:r>
            <a:br>
              <a:rPr lang="en-US" altLang="ja-JP" b="1" dirty="0">
                <a:solidFill>
                  <a:schemeClr val="accent6"/>
                </a:solidFill>
                <a:latin typeface="+mn-ea"/>
              </a:rPr>
            </a:b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した上で、</a:t>
            </a:r>
            <a:r>
              <a:rPr lang="en-US" altLang="ja-JP" b="1" dirty="0">
                <a:solidFill>
                  <a:schemeClr val="accent6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を実施するよう、推進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endParaRPr lang="en-US" altLang="ja-JP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48DD78-E36F-3F25-40BE-80A99AC5AB9E}"/>
              </a:ext>
            </a:extLst>
          </p:cNvPr>
          <p:cNvSpPr/>
          <p:nvPr/>
        </p:nvSpPr>
        <p:spPr>
          <a:xfrm>
            <a:off x="515944" y="1107145"/>
            <a:ext cx="1320603" cy="327596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みなさまへの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お願い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4F737C-C22E-858D-40D4-0897F09394E1}"/>
              </a:ext>
            </a:extLst>
          </p:cNvPr>
          <p:cNvSpPr/>
          <p:nvPr/>
        </p:nvSpPr>
        <p:spPr>
          <a:xfrm>
            <a:off x="2051127" y="4577474"/>
            <a:ext cx="1392085" cy="6411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84F1B0-C332-0597-6E2B-81235BB3A6C4}"/>
              </a:ext>
            </a:extLst>
          </p:cNvPr>
          <p:cNvSpPr/>
          <p:nvPr/>
        </p:nvSpPr>
        <p:spPr>
          <a:xfrm>
            <a:off x="2051127" y="5366467"/>
            <a:ext cx="1392085" cy="6411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89698C-5E5F-4199-64FD-5CA53AF878F3}"/>
              </a:ext>
            </a:extLst>
          </p:cNvPr>
          <p:cNvSpPr txBox="1"/>
          <p:nvPr/>
        </p:nvSpPr>
        <p:spPr>
          <a:xfrm>
            <a:off x="3544320" y="4577474"/>
            <a:ext cx="53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回答期間：●年●月●日～●日</a:t>
            </a:r>
            <a:endParaRPr kumimoji="1" lang="en-US" altLang="ja-JP" dirty="0"/>
          </a:p>
          <a:p>
            <a:r>
              <a:rPr kumimoji="1" lang="ja-JP" altLang="en-US" dirty="0"/>
              <a:t>以降、●ヶ月に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FE6543-7991-D82F-AED9-6257EAFE77C3}"/>
              </a:ext>
            </a:extLst>
          </p:cNvPr>
          <p:cNvSpPr txBox="1"/>
          <p:nvPr/>
        </p:nvSpPr>
        <p:spPr>
          <a:xfrm>
            <a:off x="3544320" y="5363890"/>
            <a:ext cx="53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●年●月中に初回実施</a:t>
            </a:r>
            <a:endParaRPr kumimoji="1" lang="en-US" altLang="ja-JP" dirty="0"/>
          </a:p>
          <a:p>
            <a:r>
              <a:rPr kumimoji="1" lang="ja-JP" altLang="en-US" dirty="0"/>
              <a:t>以降、●ヶ月に●回</a:t>
            </a:r>
            <a:endParaRPr kumimoji="1" lang="en-US" altLang="ja-JP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767D35-3542-F76C-AD6C-8A70206557C0}"/>
              </a:ext>
            </a:extLst>
          </p:cNvPr>
          <p:cNvSpPr/>
          <p:nvPr/>
        </p:nvSpPr>
        <p:spPr>
          <a:xfrm>
            <a:off x="6943854" y="647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貴社の運用に合わせて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変更してください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73FB35-686B-40C8-D23A-47D56FECE988}"/>
              </a:ext>
            </a:extLst>
          </p:cNvPr>
          <p:cNvSpPr/>
          <p:nvPr/>
        </p:nvSpPr>
        <p:spPr>
          <a:xfrm>
            <a:off x="2051127" y="1107146"/>
            <a:ext cx="1392085" cy="13542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9BEAFC-C0C5-08EE-945B-030F97198485}"/>
              </a:ext>
            </a:extLst>
          </p:cNvPr>
          <p:cNvSpPr/>
          <p:nvPr/>
        </p:nvSpPr>
        <p:spPr>
          <a:xfrm>
            <a:off x="2051127" y="2751891"/>
            <a:ext cx="1392085" cy="16312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33E75-740E-B3A1-B711-4EC76B3093C2}"/>
              </a:ext>
            </a:extLst>
          </p:cNvPr>
          <p:cNvSpPr txBox="1"/>
          <p:nvPr/>
        </p:nvSpPr>
        <p:spPr>
          <a:xfrm>
            <a:off x="3594167" y="2814445"/>
            <a:ext cx="5943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期間内に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accent2"/>
                </a:solidFill>
                <a:latin typeface="+mn-ea"/>
              </a:rPr>
              <a:t>を実施するよう、推進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endParaRPr lang="en-US" altLang="ja-JP" b="1" dirty="0">
              <a:latin typeface="+mn-ea"/>
              <a:cs typeface="Meiryo UI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●●なメンバーに対しては、</a:t>
            </a:r>
            <a:r>
              <a:rPr lang="ja-JP" altLang="en-US" b="1" dirty="0">
                <a:solidFill>
                  <a:schemeClr val="accent2"/>
                </a:solidFill>
                <a:latin typeface="+mn-ea"/>
              </a:rPr>
              <a:t>皆様から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1on1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br>
              <a:rPr lang="en-US" altLang="ja-JP" b="1" dirty="0">
                <a:latin typeface="+mn-ea"/>
                <a:cs typeface="Meiryo UI" panose="020B0604030504040204" pitchFamily="50" charset="-128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※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インサイズ上で、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の予定を作成してください。</a:t>
            </a:r>
            <a:r>
              <a:rPr lang="en-US" altLang="ja-JP" sz="1200" dirty="0">
                <a:solidFill>
                  <a:srgbClr val="333333"/>
                </a:solidFill>
                <a:latin typeface="游ゴシック"/>
                <a:ea typeface="游ゴシック"/>
                <a:cs typeface="Meiryo UI" panose="020B0604030504040204" pitchFamily="50" charset="-128"/>
              </a:rPr>
              <a:t>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メンバーが予定を作成します。お待ち下さい。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※1on1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前に、メンバーが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で話したいトピックを設定します。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</a:b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　必ずご確認ください。</a:t>
            </a:r>
            <a:endParaRPr lang="en-US" altLang="ja-JP" b="1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8B487C4-A0C1-12B4-C006-386F3934B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559" y="4648682"/>
            <a:ext cx="2324957" cy="17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altLang="ja-JP" b="1" spc="160" dirty="0"/>
              <a:t>1on1</a:t>
            </a:r>
            <a:r>
              <a:rPr lang="ja-JP" altLang="en-US" b="1" spc="160" dirty="0"/>
              <a:t>機能の使い方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0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の</a:t>
            </a:r>
            <a:r>
              <a:rPr lang="en-US" altLang="ja-JP" dirty="0"/>
              <a:t>5</a:t>
            </a:r>
            <a:r>
              <a:rPr lang="ja-JP" altLang="en-US" dirty="0"/>
              <a:t>つの機能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4100AC-BB9E-B2C5-AB33-8BC217D5B2C0}"/>
              </a:ext>
            </a:extLst>
          </p:cNvPr>
          <p:cNvSpPr/>
          <p:nvPr/>
        </p:nvSpPr>
        <p:spPr>
          <a:xfrm>
            <a:off x="834828" y="977112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の予定作成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4CA2B21-5B15-A030-D02F-E1BA965BF200}"/>
              </a:ext>
            </a:extLst>
          </p:cNvPr>
          <p:cNvSpPr/>
          <p:nvPr/>
        </p:nvSpPr>
        <p:spPr>
          <a:xfrm>
            <a:off x="834828" y="2157546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Teams/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en-US" altLang="ja-JP" b="1" dirty="0">
                <a:solidFill>
                  <a:schemeClr val="tx1"/>
                </a:solidFill>
              </a:rPr>
              <a:t>Outlook</a:t>
            </a:r>
            <a:r>
              <a:rPr kumimoji="1" lang="ja-JP" altLang="en-US" b="1" dirty="0">
                <a:solidFill>
                  <a:schemeClr val="tx1"/>
                </a:solidFill>
              </a:rPr>
              <a:t>連携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795493-4E4A-1AD0-231F-0AF4F3477229}"/>
              </a:ext>
            </a:extLst>
          </p:cNvPr>
          <p:cNvSpPr/>
          <p:nvPr/>
        </p:nvSpPr>
        <p:spPr>
          <a:xfrm>
            <a:off x="834828" y="3222653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b="1" dirty="0">
                <a:solidFill>
                  <a:schemeClr val="tx1"/>
                </a:solidFill>
              </a:rPr>
              <a:t>トピック設定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8E9848A-D1BF-F443-5188-9062A8BC25B6}"/>
              </a:ext>
            </a:extLst>
          </p:cNvPr>
          <p:cNvSpPr/>
          <p:nvPr/>
        </p:nvSpPr>
        <p:spPr>
          <a:xfrm>
            <a:off x="834828" y="4285418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のメモ作成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7CFC7FD-B17C-3064-AA8F-C61E9594E8D1}"/>
              </a:ext>
            </a:extLst>
          </p:cNvPr>
          <p:cNvSpPr/>
          <p:nvPr/>
        </p:nvSpPr>
        <p:spPr>
          <a:xfrm>
            <a:off x="834828" y="5348183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の履歴確認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DF4B3C4-72A0-5B23-41AD-58E756C48BC7}"/>
              </a:ext>
            </a:extLst>
          </p:cNvPr>
          <p:cNvSpPr/>
          <p:nvPr/>
        </p:nvSpPr>
        <p:spPr>
          <a:xfrm>
            <a:off x="600828" y="2042219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24F7BE8-428A-86A3-53D5-450ACE5910E2}"/>
              </a:ext>
            </a:extLst>
          </p:cNvPr>
          <p:cNvSpPr/>
          <p:nvPr/>
        </p:nvSpPr>
        <p:spPr>
          <a:xfrm>
            <a:off x="600828" y="861785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B76C359-19AD-97C0-DF70-5FA51D07F3EB}"/>
              </a:ext>
            </a:extLst>
          </p:cNvPr>
          <p:cNvSpPr/>
          <p:nvPr/>
        </p:nvSpPr>
        <p:spPr>
          <a:xfrm>
            <a:off x="600828" y="3113016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3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1C049DA-C029-9363-9BD0-876B3C72AE40}"/>
              </a:ext>
            </a:extLst>
          </p:cNvPr>
          <p:cNvSpPr/>
          <p:nvPr/>
        </p:nvSpPr>
        <p:spPr>
          <a:xfrm>
            <a:off x="600828" y="4191068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4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E6AEAE4-97A5-7131-EFE3-B235AB02BCD8}"/>
              </a:ext>
            </a:extLst>
          </p:cNvPr>
          <p:cNvSpPr/>
          <p:nvPr/>
        </p:nvSpPr>
        <p:spPr>
          <a:xfrm>
            <a:off x="600828" y="5232856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5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51BD32-7622-60C1-C5C5-56AB8DDE1D8F}"/>
              </a:ext>
            </a:extLst>
          </p:cNvPr>
          <p:cNvSpPr txBox="1"/>
          <p:nvPr/>
        </p:nvSpPr>
        <p:spPr>
          <a:xfrm>
            <a:off x="3592195" y="1254659"/>
            <a:ext cx="57129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dirty="0"/>
              <a:t>インサイズ上から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の日時を設定</a:t>
            </a:r>
            <a:r>
              <a:rPr kumimoji="1" lang="ja-JP" altLang="en-US" dirty="0"/>
              <a:t>し、</a:t>
            </a:r>
            <a:br>
              <a:rPr kumimoji="1" lang="en-US" altLang="ja-JP" dirty="0"/>
            </a:br>
            <a:r>
              <a:rPr kumimoji="1" lang="en-US" altLang="ja-JP" b="1" dirty="0"/>
              <a:t>Outlook</a:t>
            </a:r>
            <a:r>
              <a:rPr kumimoji="1" lang="ja-JP" altLang="en-US" b="1" dirty="0"/>
              <a:t>の予定表に連携・</a:t>
            </a:r>
            <a:r>
              <a:rPr kumimoji="1" lang="en-US" altLang="ja-JP" b="1" dirty="0"/>
              <a:t>Teams</a:t>
            </a:r>
            <a:r>
              <a:rPr kumimoji="1" lang="ja-JP" altLang="en-US" b="1" dirty="0"/>
              <a:t>会議</a:t>
            </a:r>
            <a:r>
              <a:rPr kumimoji="1" lang="en-US" altLang="ja-JP" b="1" dirty="0"/>
              <a:t>URL</a:t>
            </a:r>
            <a:r>
              <a:rPr kumimoji="1" lang="ja-JP" altLang="en-US" b="1" dirty="0"/>
              <a:t>を発行</a:t>
            </a:r>
            <a:r>
              <a:rPr kumimoji="1" lang="ja-JP" altLang="en-US" dirty="0"/>
              <a:t>することができます。</a:t>
            </a:r>
            <a:endParaRPr kumimoji="1" lang="en-US" altLang="ja-JP" dirty="0"/>
          </a:p>
          <a:p>
            <a:pPr>
              <a:spcBef>
                <a:spcPts val="600"/>
              </a:spcBef>
            </a:pPr>
            <a:r>
              <a:rPr kumimoji="1" lang="ja-JP" altLang="en-US" dirty="0"/>
              <a:t>日時を設定することで、その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</a:t>
            </a:r>
            <a:br>
              <a:rPr kumimoji="1" lang="en-US" altLang="ja-JP" dirty="0"/>
            </a:br>
            <a:r>
              <a:rPr kumimoji="1" lang="ja-JP" altLang="en-US" dirty="0"/>
              <a:t>トピック設定・メモ作成ができるようになります。</a:t>
            </a:r>
            <a:endParaRPr kumimoji="1"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9C789B-16EC-51FB-31BD-D6F3D178428B}"/>
              </a:ext>
            </a:extLst>
          </p:cNvPr>
          <p:cNvSpPr txBox="1"/>
          <p:nvPr/>
        </p:nvSpPr>
        <p:spPr>
          <a:xfrm>
            <a:off x="3592195" y="3314201"/>
            <a:ext cx="57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メンバーが、その日の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で話したいトピック</a:t>
            </a:r>
            <a:r>
              <a:rPr kumimoji="1" lang="ja-JP" altLang="en-US" dirty="0"/>
              <a:t>を</a:t>
            </a:r>
            <a:br>
              <a:rPr kumimoji="1" lang="en-US" altLang="ja-JP" dirty="0"/>
            </a:br>
            <a:r>
              <a:rPr kumimoji="1" lang="ja-JP" altLang="en-US" dirty="0"/>
              <a:t>事前に申請できます。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64A893-48F4-10F5-508C-75CFD35C6B3A}"/>
              </a:ext>
            </a:extLst>
          </p:cNvPr>
          <p:cNvSpPr txBox="1"/>
          <p:nvPr/>
        </p:nvSpPr>
        <p:spPr>
          <a:xfrm>
            <a:off x="3592195" y="4236447"/>
            <a:ext cx="5712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の記録を残せる機能です。</a:t>
            </a:r>
            <a:endParaRPr kumimoji="1" lang="en-US" altLang="ja-JP" dirty="0"/>
          </a:p>
          <a:p>
            <a:r>
              <a:rPr kumimoji="1" lang="ja-JP" altLang="en-US" b="1" dirty="0"/>
              <a:t>自分だけが見られるメモ、メンバーと共有するメモ、上司・閲覧者・管理者で共有するメモ</a:t>
            </a:r>
            <a:r>
              <a:rPr kumimoji="1" lang="ja-JP" altLang="en-US" dirty="0"/>
              <a:t>があります。</a:t>
            </a:r>
            <a:endParaRPr kumimoji="1"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479F5C-D1EA-87EE-DDF5-D1F91DD8ECD1}"/>
              </a:ext>
            </a:extLst>
          </p:cNvPr>
          <p:cNvSpPr txBox="1"/>
          <p:nvPr/>
        </p:nvSpPr>
        <p:spPr>
          <a:xfrm>
            <a:off x="3592195" y="5576211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の履歴を</a:t>
            </a:r>
            <a:r>
              <a:rPr kumimoji="1" lang="ja-JP" altLang="en-US" b="1" dirty="0"/>
              <a:t>振り返る</a:t>
            </a:r>
            <a:r>
              <a:rPr kumimoji="1" lang="ja-JP" altLang="en-US" dirty="0"/>
              <a:t>ことができます。</a:t>
            </a:r>
            <a:endParaRPr kumimoji="1" lang="en-US" altLang="ja-JP" dirty="0"/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ABB4E4AE-DC99-1AC4-3C68-B1413B5B66F3}"/>
              </a:ext>
            </a:extLst>
          </p:cNvPr>
          <p:cNvSpPr/>
          <p:nvPr/>
        </p:nvSpPr>
        <p:spPr>
          <a:xfrm>
            <a:off x="3091158" y="1281574"/>
            <a:ext cx="299405" cy="1521289"/>
          </a:xfrm>
          <a:prstGeom prst="rightBrace">
            <a:avLst>
              <a:gd name="adj1" fmla="val 29729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AA7E7F6-3039-B1CD-D7DA-0D7D2C8335DF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08A52F7-87C4-1691-7429-C69C93C4B23D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AC0EF76-87A5-256F-AEDB-AF6EBEEC9DB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貴社で利用する機能に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修正してください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272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利用開始時に、案内メールが届きます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5DF2B3-5599-1903-55B8-C8D2EB1B5C15}"/>
              </a:ext>
            </a:extLst>
          </p:cNvPr>
          <p:cNvSpPr txBox="1"/>
          <p:nvPr/>
        </p:nvSpPr>
        <p:spPr>
          <a:xfrm>
            <a:off x="154045" y="1962330"/>
            <a:ext cx="393115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</a:t>
            </a:r>
            <a:br>
              <a:rPr kumimoji="1" lang="en-US" altLang="ja-JP" dirty="0"/>
            </a:br>
            <a:r>
              <a:rPr kumimoji="1" lang="en-US" altLang="ja-JP" dirty="0"/>
              <a:t>1on1</a:t>
            </a:r>
            <a:r>
              <a:rPr kumimoji="1" lang="ja-JP" altLang="en-US" dirty="0"/>
              <a:t>の案内メールが届きます。</a:t>
            </a:r>
            <a:endParaRPr kumimoji="1" lang="en-US" altLang="ja-JP" dirty="0"/>
          </a:p>
          <a:p>
            <a:pPr>
              <a:spcBef>
                <a:spcPts val="600"/>
              </a:spcBef>
            </a:pPr>
            <a:r>
              <a:rPr kumimoji="1" lang="ja-JP" altLang="en-US" b="1" dirty="0"/>
              <a:t>パスワードは通知されず</a:t>
            </a:r>
            <a:r>
              <a:rPr kumimoji="1" lang="ja-JP" altLang="en-US" dirty="0"/>
              <a:t>、</a:t>
            </a:r>
            <a:br>
              <a:rPr kumimoji="1" lang="en-US" altLang="ja-JP" dirty="0"/>
            </a:br>
            <a:r>
              <a:rPr kumimoji="1" lang="ja-JP" altLang="en-US" dirty="0"/>
              <a:t>初回ログインの場合は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を</a:t>
            </a:r>
            <a:br>
              <a:rPr kumimoji="1" lang="en-US" altLang="ja-JP" dirty="0"/>
            </a:br>
            <a:r>
              <a:rPr kumimoji="1" lang="ja-JP" altLang="en-US" dirty="0"/>
              <a:t>クリックするとパスワードを</a:t>
            </a:r>
            <a:br>
              <a:rPr kumimoji="1" lang="en-US" altLang="ja-JP" dirty="0"/>
            </a:br>
            <a:r>
              <a:rPr kumimoji="1" lang="ja-JP" altLang="en-US" dirty="0"/>
              <a:t>設定する画面に遷移します。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717817-0582-0358-8AE2-BC1EAE831FFC}"/>
              </a:ext>
            </a:extLst>
          </p:cNvPr>
          <p:cNvSpPr/>
          <p:nvPr/>
        </p:nvSpPr>
        <p:spPr>
          <a:xfrm>
            <a:off x="4308315" y="1242902"/>
            <a:ext cx="5513262" cy="42442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支援システム「インサイズ」で、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を設定してください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ツール「インサイズ」を利用して、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設定を行いましょう！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インサイズでは、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のスケジュール設定・トピック設定・メモの記録や共有ができます。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を有効な時間にするため、ぜひ日常的にご活用ください！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================================</a:t>
            </a:r>
          </a:p>
          <a:p>
            <a:r>
              <a:rPr kumimoji="1" lang="en-US" altLang="ja-JP" sz="1000" dirty="0">
                <a:solidFill>
                  <a:schemeClr val="tx1"/>
                </a:solidFill>
                <a:hlinkClick r:id="rId3"/>
              </a:rPr>
              <a:t>https://www.insides.~~~~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企業</a:t>
            </a:r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XXXXXXXXXX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ユーザー</a:t>
            </a:r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XXXXXXXXXX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================================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 </a:t>
            </a:r>
            <a:r>
              <a:rPr kumimoji="1" lang="ja-JP" altLang="en-US" sz="1000" dirty="0">
                <a:solidFill>
                  <a:schemeClr val="tx1"/>
                </a:solidFill>
              </a:rPr>
              <a:t>初めて利用する場合は、初期設定を行いましょう。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上記</a:t>
            </a:r>
            <a:r>
              <a:rPr kumimoji="1" lang="en-US" altLang="ja-JP" sz="1000" dirty="0">
                <a:solidFill>
                  <a:schemeClr val="tx1"/>
                </a:solidFill>
              </a:rPr>
              <a:t>URL</a:t>
            </a:r>
            <a:r>
              <a:rPr kumimoji="1" lang="ja-JP" altLang="en-US" sz="1000" dirty="0">
                <a:solidFill>
                  <a:schemeClr val="tx1"/>
                </a:solidFill>
              </a:rPr>
              <a:t>をクリックし画面の指示に従って、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・初期パスワードの設定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</a:t>
            </a:r>
            <a:r>
              <a:rPr kumimoji="1" lang="en-US" altLang="ja-JP" sz="1000" dirty="0">
                <a:solidFill>
                  <a:schemeClr val="tx1"/>
                </a:solidFill>
              </a:rPr>
              <a:t>Outlook</a:t>
            </a:r>
            <a:r>
              <a:rPr kumimoji="1" lang="ja-JP" altLang="en-US" sz="1000" dirty="0">
                <a:solidFill>
                  <a:schemeClr val="tx1"/>
                </a:solidFill>
              </a:rPr>
              <a:t>の連携設定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・通知設定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を行ってください。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 初期設定が終わったら、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の設定を行いましょう。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・メンバー向け 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設定方法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</a:rPr>
              <a:t>https://user.support.recruit-insides.net/hc/ja/articles/38395606899993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・上司向け 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設定方法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</a:rPr>
              <a:t>https://admin.support.recruit-insides.net/hc/ja/articles/39089571339929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70D07E-987E-DFEC-0870-4BF16E65BE53}"/>
              </a:ext>
            </a:extLst>
          </p:cNvPr>
          <p:cNvSpPr/>
          <p:nvPr/>
        </p:nvSpPr>
        <p:spPr>
          <a:xfrm>
            <a:off x="6834976" y="5329276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8FEBF4E-F851-4FEB-2180-D82634AC3511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1C61332-8A3A-8B5A-45C6-F5FA81D37E08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AEE49D-97B9-B4F2-8125-9A4D04A96819}"/>
              </a:ext>
            </a:extLst>
          </p:cNvPr>
          <p:cNvSpPr/>
          <p:nvPr/>
        </p:nvSpPr>
        <p:spPr>
          <a:xfrm>
            <a:off x="4308315" y="2351782"/>
            <a:ext cx="2513504" cy="10772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58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の予定作成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E9E7AB0-A0CF-744E-2137-048DBA7CEDAF}"/>
              </a:ext>
            </a:extLst>
          </p:cNvPr>
          <p:cNvGrpSpPr/>
          <p:nvPr/>
        </p:nvGrpSpPr>
        <p:grpSpPr>
          <a:xfrm>
            <a:off x="3517901" y="792517"/>
            <a:ext cx="6052624" cy="5390385"/>
            <a:chOff x="3517901" y="792517"/>
            <a:chExt cx="6052624" cy="539038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2698F4B-5E8C-B46E-CA26-1C6B77FB3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7901" y="792517"/>
              <a:ext cx="6052624" cy="53903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FAEE4E3-9DB4-B041-6CBB-619FBBCE4F73}"/>
                </a:ext>
              </a:extLst>
            </p:cNvPr>
            <p:cNvSpPr txBox="1"/>
            <p:nvPr/>
          </p:nvSpPr>
          <p:spPr>
            <a:xfrm>
              <a:off x="4141873" y="5269486"/>
              <a:ext cx="821206" cy="149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>
                <a:defRPr kumimoji="1" sz="500" b="1">
                  <a:solidFill>
                    <a:sysClr val="windowText" lastClr="00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ja-JP" altLang="en-US" sz="900" dirty="0"/>
                <a:t>田町 明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3E71F7E-FA29-9F88-5D0A-901A4765C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2229" y="1221088"/>
              <a:ext cx="2398296" cy="707188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3B3582A-F374-3F17-9028-F1E179A9FDF2}"/>
                </a:ext>
              </a:extLst>
            </p:cNvPr>
            <p:cNvSpPr/>
            <p:nvPr/>
          </p:nvSpPr>
          <p:spPr>
            <a:xfrm>
              <a:off x="5057243" y="1471031"/>
              <a:ext cx="2114986" cy="4666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5530155-5F48-3D31-3D12-3FCC340AD827}"/>
                </a:ext>
              </a:extLst>
            </p:cNvPr>
            <p:cNvSpPr txBox="1"/>
            <p:nvPr/>
          </p:nvSpPr>
          <p:spPr>
            <a:xfrm>
              <a:off x="3638521" y="4680020"/>
              <a:ext cx="1847849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未設定の</a:t>
              </a:r>
              <a:r>
                <a:rPr kumimoji="1" lang="en-US" altLang="ja-JP" sz="1400" b="1" dirty="0"/>
                <a:t>1on1</a:t>
              </a:r>
              <a:endParaRPr kumimoji="1" lang="ja-JP" altLang="en-US" sz="1400" b="1" dirty="0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7DD6A5-8129-C090-A03E-9BE409626AF9}"/>
              </a:ext>
            </a:extLst>
          </p:cNvPr>
          <p:cNvSpPr txBox="1"/>
          <p:nvPr/>
        </p:nvSpPr>
        <p:spPr>
          <a:xfrm>
            <a:off x="190500" y="1187430"/>
            <a:ext cx="3162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案内メールをクリックすると、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スケジュール画面</a:t>
            </a:r>
            <a:r>
              <a:rPr kumimoji="1" lang="ja-JP" altLang="en-US" dirty="0"/>
              <a:t>が開きます。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右上の「</a:t>
            </a:r>
            <a:r>
              <a:rPr kumimoji="1" lang="ja-JP" altLang="en-US" b="1" dirty="0"/>
              <a:t>連携設定</a:t>
            </a:r>
            <a:r>
              <a:rPr kumimoji="1" lang="ja-JP" altLang="en-US" dirty="0"/>
              <a:t>」から</a:t>
            </a:r>
            <a:r>
              <a:rPr kumimoji="1" lang="en-US" altLang="ja-JP" dirty="0"/>
              <a:t>Outlook</a:t>
            </a:r>
            <a:r>
              <a:rPr kumimoji="1" lang="ja-JP" altLang="en-US" dirty="0"/>
              <a:t>・</a:t>
            </a:r>
            <a:r>
              <a:rPr kumimoji="1" lang="en-US" altLang="ja-JP" dirty="0"/>
              <a:t>Teams</a:t>
            </a:r>
            <a:r>
              <a:rPr kumimoji="1" lang="ja-JP" altLang="en-US" dirty="0"/>
              <a:t>連携が</a:t>
            </a:r>
            <a:br>
              <a:rPr kumimoji="1" lang="en-US" altLang="ja-JP" dirty="0"/>
            </a:br>
            <a:r>
              <a:rPr kumimoji="1" lang="ja-JP" altLang="en-US" dirty="0"/>
              <a:t>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未設定の</a:t>
            </a:r>
            <a:r>
              <a:rPr kumimoji="1" lang="en-US" altLang="ja-JP" b="1" dirty="0"/>
              <a:t>1on1</a:t>
            </a:r>
            <a:r>
              <a:rPr kumimoji="1" lang="ja-JP" altLang="en-US" dirty="0"/>
              <a:t>」から、</a:t>
            </a:r>
            <a:br>
              <a:rPr kumimoji="1" lang="en-US" altLang="ja-JP" dirty="0"/>
            </a:br>
            <a:r>
              <a:rPr kumimoji="1" lang="ja-JP" altLang="en-US" dirty="0"/>
              <a:t>メンバーとの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予定を</a:t>
            </a:r>
            <a:br>
              <a:rPr kumimoji="1" lang="en-US" altLang="ja-JP" dirty="0"/>
            </a:br>
            <a:r>
              <a:rPr kumimoji="1" lang="ja-JP" altLang="en-US" dirty="0"/>
              <a:t>作成できます。</a:t>
            </a:r>
            <a:endParaRPr kumimoji="1"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ABAAED-1126-B1DB-0486-0D900248C443}"/>
              </a:ext>
            </a:extLst>
          </p:cNvPr>
          <p:cNvSpPr/>
          <p:nvPr/>
        </p:nvSpPr>
        <p:spPr>
          <a:xfrm>
            <a:off x="3638521" y="4603750"/>
            <a:ext cx="3092479" cy="15316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DCB268-3F89-DF5C-8881-272559F4D434}"/>
              </a:ext>
            </a:extLst>
          </p:cNvPr>
          <p:cNvSpPr/>
          <p:nvPr/>
        </p:nvSpPr>
        <p:spPr>
          <a:xfrm>
            <a:off x="7151231" y="1240981"/>
            <a:ext cx="2412295" cy="8018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9FF852B-391D-DD6E-77E2-4C22DA27334C}"/>
              </a:ext>
            </a:extLst>
          </p:cNvPr>
          <p:cNvSpPr/>
          <p:nvPr/>
        </p:nvSpPr>
        <p:spPr>
          <a:xfrm>
            <a:off x="5416550" y="5708650"/>
            <a:ext cx="920750" cy="116564"/>
          </a:xfrm>
          <a:prstGeom prst="rect">
            <a:avLst/>
          </a:prstGeom>
          <a:solidFill>
            <a:srgbClr val="287ECF"/>
          </a:solidFill>
          <a:ln>
            <a:solidFill>
              <a:srgbClr val="287E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00" b="1" dirty="0">
                <a:solidFill>
                  <a:schemeClr val="bg2"/>
                </a:solidFill>
              </a:rPr>
              <a:t>メンバーとの</a:t>
            </a:r>
            <a:r>
              <a:rPr kumimoji="1" lang="en-US" altLang="ja-JP" sz="5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500" b="1" dirty="0">
                <a:solidFill>
                  <a:schemeClr val="bg2"/>
                </a:solidFill>
              </a:rPr>
              <a:t>を設定する</a:t>
            </a:r>
          </a:p>
        </p:txBody>
      </p:sp>
      <p:sp>
        <p:nvSpPr>
          <p:cNvPr id="9" name="四角形吹き出し 15">
            <a:extLst>
              <a:ext uri="{FF2B5EF4-FFF2-40B4-BE49-F238E27FC236}">
                <a16:creationId xmlns:a16="http://schemas.microsoft.com/office/drawing/2014/main" id="{68DCB69A-D965-EC8A-0552-0AC0C669E2CD}"/>
              </a:ext>
            </a:extLst>
          </p:cNvPr>
          <p:cNvSpPr/>
          <p:nvPr/>
        </p:nvSpPr>
        <p:spPr>
          <a:xfrm>
            <a:off x="6815560" y="5269486"/>
            <a:ext cx="2251520" cy="753323"/>
          </a:xfrm>
          <a:prstGeom prst="wedgeRectCallout">
            <a:avLst>
              <a:gd name="adj1" fmla="val -61033"/>
              <a:gd name="adj2" fmla="val -67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を設定していないメンバーの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一覧が表示されます。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D92AEAB-A3AC-15E8-77DA-07D27A8F7A9D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FF5EB796-E585-3FF1-9B8F-E049F206358A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996ACB5-A030-24C7-3C77-01F62012D6CD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8473CAAF-C946-FF93-0DEE-B54555171B0B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487F16FF-C821-46E4-021E-D17183C94F59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BE7F653-6EF9-577E-1CF9-9BC300C64F8C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37" name="四角形: 角を丸くする 36">
            <a:hlinkClick r:id="rId5"/>
            <a:extLst>
              <a:ext uri="{FF2B5EF4-FFF2-40B4-BE49-F238E27FC236}">
                <a16:creationId xmlns:a16="http://schemas.microsoft.com/office/drawing/2014/main" id="{45E88A03-513A-6675-7AD9-D305F156CF11}"/>
              </a:ext>
            </a:extLst>
          </p:cNvPr>
          <p:cNvSpPr/>
          <p:nvPr/>
        </p:nvSpPr>
        <p:spPr>
          <a:xfrm>
            <a:off x="467068" y="5429579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F1D72C-9078-862B-A3C2-E784CF5559B1}"/>
              </a:ext>
            </a:extLst>
          </p:cNvPr>
          <p:cNvSpPr/>
          <p:nvPr/>
        </p:nvSpPr>
        <p:spPr>
          <a:xfrm>
            <a:off x="7015397" y="4556234"/>
            <a:ext cx="1852528" cy="3498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吹き出し 15">
            <a:extLst>
              <a:ext uri="{FF2B5EF4-FFF2-40B4-BE49-F238E27FC236}">
                <a16:creationId xmlns:a16="http://schemas.microsoft.com/office/drawing/2014/main" id="{9ECBD3AC-4700-0A87-BF74-92561D3117AD}"/>
              </a:ext>
            </a:extLst>
          </p:cNvPr>
          <p:cNvSpPr/>
          <p:nvPr/>
        </p:nvSpPr>
        <p:spPr>
          <a:xfrm>
            <a:off x="7501229" y="4012812"/>
            <a:ext cx="1189188" cy="533987"/>
          </a:xfrm>
          <a:prstGeom prst="wedgeRectCallout">
            <a:avLst>
              <a:gd name="adj1" fmla="val 2549"/>
              <a:gd name="adj2" fmla="val 837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メンバーを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検索できます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メンバーが設定したトピックの確認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CE43BA-9408-ECE0-87AB-01138A724489}"/>
              </a:ext>
            </a:extLst>
          </p:cNvPr>
          <p:cNvSpPr txBox="1"/>
          <p:nvPr/>
        </p:nvSpPr>
        <p:spPr>
          <a:xfrm>
            <a:off x="4131246" y="788671"/>
            <a:ext cx="5341674" cy="31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▼当日の通知メール（例）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通知</a:t>
            </a:r>
            <a:r>
              <a:rPr kumimoji="1" lang="en-US" altLang="ja-JP" sz="1200" dirty="0"/>
              <a:t>ON</a:t>
            </a:r>
            <a:r>
              <a:rPr kumimoji="1" lang="ja-JP" altLang="en-US" sz="1200" dirty="0"/>
              <a:t>の場合のみ送信されます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9B3B32-67F5-6D49-AA2A-B59013B6B671}"/>
              </a:ext>
            </a:extLst>
          </p:cNvPr>
          <p:cNvSpPr txBox="1"/>
          <p:nvPr/>
        </p:nvSpPr>
        <p:spPr>
          <a:xfrm>
            <a:off x="4215284" y="3709150"/>
            <a:ext cx="4404864" cy="31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TOP</a:t>
            </a:r>
            <a:r>
              <a:rPr kumimoji="1" lang="ja-JP" altLang="en-US" sz="1200" dirty="0"/>
              <a:t>画面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5C47ED-A42F-AEB5-D9ED-912F91E18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120" y="4008433"/>
            <a:ext cx="5196801" cy="13280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35FCE0-7051-C874-B375-23B649F5B9FE}"/>
              </a:ext>
            </a:extLst>
          </p:cNvPr>
          <p:cNvSpPr/>
          <p:nvPr/>
        </p:nvSpPr>
        <p:spPr>
          <a:xfrm>
            <a:off x="4276120" y="1108315"/>
            <a:ext cx="5196800" cy="25338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上司敦さん、お疲れ様です。本日の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予定をお知らせします。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---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田町 明さんとの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日程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2025/11/17(</a:t>
            </a:r>
            <a:r>
              <a:rPr kumimoji="1" lang="ja-JP" altLang="en-US" sz="1000" dirty="0">
                <a:solidFill>
                  <a:schemeClr val="tx1"/>
                </a:solidFill>
              </a:rPr>
              <a:t>月</a:t>
            </a:r>
            <a:r>
              <a:rPr kumimoji="1" lang="en-US" altLang="ja-JP" sz="1000" dirty="0">
                <a:solidFill>
                  <a:schemeClr val="tx1"/>
                </a:solidFill>
              </a:rPr>
              <a:t>) 11:00 - 12:00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トピック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・業務の状況・進め方 </a:t>
            </a:r>
            <a:r>
              <a:rPr kumimoji="1" lang="en-US" altLang="ja-JP" sz="1000" dirty="0">
                <a:solidFill>
                  <a:schemeClr val="tx1"/>
                </a:solidFill>
              </a:rPr>
              <a:t>– </a:t>
            </a:r>
            <a:r>
              <a:rPr kumimoji="1" lang="ja-JP" altLang="en-US" sz="1000" dirty="0">
                <a:solidFill>
                  <a:schemeClr val="tx1"/>
                </a:solidFill>
              </a:rPr>
              <a:t>話を聞いてほしい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・今後のキャリア </a:t>
            </a:r>
            <a:r>
              <a:rPr kumimoji="1" lang="en-US" altLang="ja-JP" sz="1000" dirty="0">
                <a:solidFill>
                  <a:schemeClr val="tx1"/>
                </a:solidFill>
              </a:rPr>
              <a:t>– </a:t>
            </a:r>
            <a:r>
              <a:rPr kumimoji="1" lang="ja-JP" altLang="en-US" sz="1000" dirty="0">
                <a:solidFill>
                  <a:schemeClr val="tx1"/>
                </a:solidFill>
              </a:rPr>
              <a:t>スキルアップしたい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</a:t>
            </a:r>
            <a:r>
              <a:rPr kumimoji="1" lang="en-US" altLang="ja-JP" sz="1000" dirty="0">
                <a:solidFill>
                  <a:schemeClr val="tx1"/>
                </a:solidFill>
              </a:rPr>
              <a:t>URL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https://xxxxxxxxxxxxxxxxxxxxxxxxxxxxxxxxxx</a:t>
            </a:r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企業</a:t>
            </a:r>
            <a:r>
              <a:rPr kumimoji="1" lang="en-US" altLang="ja-JP" sz="1000" dirty="0">
                <a:solidFill>
                  <a:schemeClr val="tx1"/>
                </a:solidFill>
              </a:rPr>
              <a:t>ID:XXX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ログイン</a:t>
            </a:r>
            <a:r>
              <a:rPr kumimoji="1" lang="en-US" altLang="ja-JP" sz="1000" dirty="0">
                <a:solidFill>
                  <a:schemeClr val="tx1"/>
                </a:solidFill>
              </a:rPr>
              <a:t>ID:XXX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380C74-B938-4033-C47B-A319699D0A6D}"/>
              </a:ext>
            </a:extLst>
          </p:cNvPr>
          <p:cNvSpPr/>
          <p:nvPr/>
        </p:nvSpPr>
        <p:spPr>
          <a:xfrm>
            <a:off x="4276119" y="3077581"/>
            <a:ext cx="3081271" cy="18899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5E30C4-426A-DD1B-D31D-8702C0AB04CE}"/>
              </a:ext>
            </a:extLst>
          </p:cNvPr>
          <p:cNvSpPr/>
          <p:nvPr/>
        </p:nvSpPr>
        <p:spPr>
          <a:xfrm>
            <a:off x="4287596" y="4471374"/>
            <a:ext cx="1386181" cy="7644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2C447A-167C-E489-2C14-1EE497DC4EF9}"/>
              </a:ext>
            </a:extLst>
          </p:cNvPr>
          <p:cNvSpPr txBox="1"/>
          <p:nvPr/>
        </p:nvSpPr>
        <p:spPr>
          <a:xfrm>
            <a:off x="248889" y="1333868"/>
            <a:ext cx="369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メンバーがトピックを設定すると、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当日に</a:t>
            </a:r>
            <a:r>
              <a:rPr kumimoji="1" lang="ja-JP" altLang="en-US" b="1" dirty="0"/>
              <a:t>通知メール</a:t>
            </a:r>
            <a:r>
              <a:rPr kumimoji="1" lang="ja-JP" altLang="en-US" dirty="0"/>
              <a:t>が届きます。</a:t>
            </a:r>
            <a:endParaRPr kumimoji="1" lang="en-US" altLang="ja-JP" dirty="0"/>
          </a:p>
          <a:p>
            <a:r>
              <a:rPr kumimoji="1" lang="en-US" altLang="ja-JP" dirty="0"/>
              <a:t>URL</a:t>
            </a:r>
            <a:r>
              <a:rPr kumimoji="1" lang="ja-JP" altLang="en-US" dirty="0"/>
              <a:t>をクリックして詳細を確認してください。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もしくは、［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］メニュー＞画面最下部の「設定済みの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」からも確認できます。</a:t>
            </a:r>
            <a:endParaRPr kumimoji="1" lang="en-US" altLang="ja-JP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9B280C9E-2E9B-FF63-AC3C-F5AFD78943CB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EE30789-224D-9821-6EA2-C61A5913F20C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E081593-28C2-DA86-B660-08E61909A6BB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12A27FD-5899-FD0A-BD65-01918A3216BD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C3074FBF-AB95-D766-7A48-8B3B441AD89E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67AE377-AC2B-31E5-E022-AA8B648BDA2A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8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メンバーが設定したトピックの確認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06F53A6-7044-4DD2-292D-D7E2C0A1D7EE}"/>
              </a:ext>
            </a:extLst>
          </p:cNvPr>
          <p:cNvGrpSpPr/>
          <p:nvPr/>
        </p:nvGrpSpPr>
        <p:grpSpPr>
          <a:xfrm>
            <a:off x="3591815" y="780161"/>
            <a:ext cx="6098119" cy="5516126"/>
            <a:chOff x="5286222" y="1707718"/>
            <a:chExt cx="4087102" cy="369703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65A8460-75DE-BF62-C46E-6DA9A9BB6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6222" y="1707718"/>
              <a:ext cx="4087102" cy="36970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28F6C1E-2FF7-706C-016C-1D05C15A0BAB}"/>
                </a:ext>
              </a:extLst>
            </p:cNvPr>
            <p:cNvSpPr/>
            <p:nvPr/>
          </p:nvSpPr>
          <p:spPr>
            <a:xfrm>
              <a:off x="5514309" y="2160782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</a:rPr>
                <a:t>田町 明 </a:t>
              </a:r>
              <a:r>
                <a:rPr kumimoji="1" lang="ja-JP" altLang="en-US" sz="10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1854E8E0-6319-81F4-AC7D-E3AA0436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1128" y="3483660"/>
              <a:ext cx="4035890" cy="1869421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C0CCDFA-8FB1-E333-010B-EAA35CEEC1F0}"/>
                </a:ext>
              </a:extLst>
            </p:cNvPr>
            <p:cNvSpPr/>
            <p:nvPr/>
          </p:nvSpPr>
          <p:spPr>
            <a:xfrm>
              <a:off x="5354574" y="2908054"/>
              <a:ext cx="1152000" cy="219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2025/11/17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（月）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11:00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～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12:00</a:t>
              </a:r>
              <a:endParaRPr kumimoji="1" lang="ja-JP" altLang="en-US" sz="600" b="1" dirty="0">
                <a:solidFill>
                  <a:srgbClr val="39728E"/>
                </a:solidFill>
                <a:latin typeface="+mn-ea"/>
              </a:endParaRPr>
            </a:p>
          </p:txBody>
        </p:sp>
      </p:grpSp>
      <p:sp>
        <p:nvSpPr>
          <p:cNvPr id="8" name="四角形吹き出し 15">
            <a:extLst>
              <a:ext uri="{FF2B5EF4-FFF2-40B4-BE49-F238E27FC236}">
                <a16:creationId xmlns:a16="http://schemas.microsoft.com/office/drawing/2014/main" id="{C5129E02-D889-1C99-32A9-09136DAFD468}"/>
              </a:ext>
            </a:extLst>
          </p:cNvPr>
          <p:cNvSpPr/>
          <p:nvPr/>
        </p:nvSpPr>
        <p:spPr>
          <a:xfrm>
            <a:off x="5173915" y="1212951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メンバー名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5" name="四角形吹き出し 15">
            <a:extLst>
              <a:ext uri="{FF2B5EF4-FFF2-40B4-BE49-F238E27FC236}">
                <a16:creationId xmlns:a16="http://schemas.microsoft.com/office/drawing/2014/main" id="{4604497B-1F34-7559-BB13-5DF225FE7E08}"/>
              </a:ext>
            </a:extLst>
          </p:cNvPr>
          <p:cNvSpPr/>
          <p:nvPr/>
        </p:nvSpPr>
        <p:spPr>
          <a:xfrm>
            <a:off x="8222146" y="3428063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メンバーが申請したトピック①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6" name="四角形吹き出し 15">
            <a:extLst>
              <a:ext uri="{FF2B5EF4-FFF2-40B4-BE49-F238E27FC236}">
                <a16:creationId xmlns:a16="http://schemas.microsoft.com/office/drawing/2014/main" id="{37259D1E-6B69-2BD6-F771-0A492F93D8F2}"/>
              </a:ext>
            </a:extLst>
          </p:cNvPr>
          <p:cNvSpPr/>
          <p:nvPr/>
        </p:nvSpPr>
        <p:spPr>
          <a:xfrm>
            <a:off x="7138543" y="5984192"/>
            <a:ext cx="2109277" cy="469990"/>
          </a:xfrm>
          <a:prstGeom prst="wedgeRectCallout">
            <a:avLst>
              <a:gd name="adj1" fmla="val 13837"/>
              <a:gd name="adj2" fmla="val -8756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上司・閲覧者が記入できるメモ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（メンバーにも公開されます）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7" name="四角形吹き出し 15">
            <a:extLst>
              <a:ext uri="{FF2B5EF4-FFF2-40B4-BE49-F238E27FC236}">
                <a16:creationId xmlns:a16="http://schemas.microsoft.com/office/drawing/2014/main" id="{5FCAF7DF-ACDD-84FA-9754-086397E4A01C}"/>
              </a:ext>
            </a:extLst>
          </p:cNvPr>
          <p:cNvSpPr/>
          <p:nvPr/>
        </p:nvSpPr>
        <p:spPr>
          <a:xfrm>
            <a:off x="8442917" y="1752500"/>
            <a:ext cx="1182340" cy="469990"/>
          </a:xfrm>
          <a:prstGeom prst="wedgeRectCallout">
            <a:avLst>
              <a:gd name="adj1" fmla="val 10203"/>
              <a:gd name="adj2" fmla="val 849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8" name="四角形吹き出し 15">
            <a:extLst>
              <a:ext uri="{FF2B5EF4-FFF2-40B4-BE49-F238E27FC236}">
                <a16:creationId xmlns:a16="http://schemas.microsoft.com/office/drawing/2014/main" id="{EAB156B3-439B-BA1B-C1F3-33DAFF53E73F}"/>
              </a:ext>
            </a:extLst>
          </p:cNvPr>
          <p:cNvSpPr/>
          <p:nvPr/>
        </p:nvSpPr>
        <p:spPr>
          <a:xfrm>
            <a:off x="8193182" y="4786837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メンバーが申請したトピック②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150C-EB49-E0B5-7FC4-7352D42DE3AB}"/>
              </a:ext>
            </a:extLst>
          </p:cNvPr>
          <p:cNvSpPr txBox="1"/>
          <p:nvPr/>
        </p:nvSpPr>
        <p:spPr>
          <a:xfrm>
            <a:off x="285665" y="971832"/>
            <a:ext cx="3162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クリックすると、</a:t>
            </a:r>
            <a:br>
              <a:rPr kumimoji="1" lang="en-US" altLang="ja-JP" dirty="0"/>
            </a:br>
            <a:r>
              <a:rPr kumimoji="1" lang="ja-JP" altLang="en-US" dirty="0"/>
              <a:t>メンバーとの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予定ページが開きます。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トピック」の下に記載されている内容が、</a:t>
            </a:r>
            <a:endParaRPr kumimoji="1" lang="en-US" altLang="ja-JP" dirty="0"/>
          </a:p>
          <a:p>
            <a:r>
              <a:rPr kumimoji="1" lang="ja-JP" altLang="en-US" dirty="0"/>
              <a:t>メンバーが選択したトピックです。</a:t>
            </a:r>
            <a:endParaRPr kumimoji="1" lang="en-US" altLang="ja-JP" dirty="0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F5E7B7-B7F8-1BCF-5819-AF60EBB3C92B}"/>
              </a:ext>
            </a:extLst>
          </p:cNvPr>
          <p:cNvSpPr/>
          <p:nvPr/>
        </p:nvSpPr>
        <p:spPr>
          <a:xfrm>
            <a:off x="3693799" y="3428063"/>
            <a:ext cx="4384497" cy="1260909"/>
          </a:xfrm>
          <a:custGeom>
            <a:avLst/>
            <a:gdLst>
              <a:gd name="connsiteX0" fmla="*/ 0 w 4384497"/>
              <a:gd name="connsiteY0" fmla="*/ 0 h 1260909"/>
              <a:gd name="connsiteX1" fmla="*/ 4384497 w 4384497"/>
              <a:gd name="connsiteY1" fmla="*/ 0 h 1260909"/>
              <a:gd name="connsiteX2" fmla="*/ 4384497 w 4384497"/>
              <a:gd name="connsiteY2" fmla="*/ 531915 h 1260909"/>
              <a:gd name="connsiteX3" fmla="*/ 2983295 w 4384497"/>
              <a:gd name="connsiteY3" fmla="*/ 531915 h 1260909"/>
              <a:gd name="connsiteX4" fmla="*/ 2983295 w 4384497"/>
              <a:gd name="connsiteY4" fmla="*/ 1260909 h 1260909"/>
              <a:gd name="connsiteX5" fmla="*/ 0 w 4384497"/>
              <a:gd name="connsiteY5" fmla="*/ 1260909 h 1260909"/>
              <a:gd name="connsiteX6" fmla="*/ 0 w 4384497"/>
              <a:gd name="connsiteY6" fmla="*/ 531915 h 1260909"/>
              <a:gd name="connsiteX7" fmla="*/ 0 w 4384497"/>
              <a:gd name="connsiteY7" fmla="*/ 434784 h 126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97" h="1260909">
                <a:moveTo>
                  <a:pt x="0" y="0"/>
                </a:moveTo>
                <a:lnTo>
                  <a:pt x="4384497" y="0"/>
                </a:lnTo>
                <a:lnTo>
                  <a:pt x="4384497" y="531915"/>
                </a:lnTo>
                <a:lnTo>
                  <a:pt x="2983295" y="531915"/>
                </a:lnTo>
                <a:lnTo>
                  <a:pt x="2983295" y="1260909"/>
                </a:lnTo>
                <a:lnTo>
                  <a:pt x="0" y="1260909"/>
                </a:lnTo>
                <a:lnTo>
                  <a:pt x="0" y="531915"/>
                </a:lnTo>
                <a:lnTo>
                  <a:pt x="0" y="434784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FAB1F9D-409E-E49E-4398-DD2B756182EB}"/>
              </a:ext>
            </a:extLst>
          </p:cNvPr>
          <p:cNvSpPr/>
          <p:nvPr/>
        </p:nvSpPr>
        <p:spPr>
          <a:xfrm>
            <a:off x="3693799" y="4787545"/>
            <a:ext cx="4384497" cy="1260909"/>
          </a:xfrm>
          <a:custGeom>
            <a:avLst/>
            <a:gdLst>
              <a:gd name="connsiteX0" fmla="*/ 0 w 4384497"/>
              <a:gd name="connsiteY0" fmla="*/ 0 h 1260909"/>
              <a:gd name="connsiteX1" fmla="*/ 4384497 w 4384497"/>
              <a:gd name="connsiteY1" fmla="*/ 0 h 1260909"/>
              <a:gd name="connsiteX2" fmla="*/ 4384497 w 4384497"/>
              <a:gd name="connsiteY2" fmla="*/ 531915 h 1260909"/>
              <a:gd name="connsiteX3" fmla="*/ 2983295 w 4384497"/>
              <a:gd name="connsiteY3" fmla="*/ 531915 h 1260909"/>
              <a:gd name="connsiteX4" fmla="*/ 2983295 w 4384497"/>
              <a:gd name="connsiteY4" fmla="*/ 1260909 h 1260909"/>
              <a:gd name="connsiteX5" fmla="*/ 0 w 4384497"/>
              <a:gd name="connsiteY5" fmla="*/ 1260909 h 1260909"/>
              <a:gd name="connsiteX6" fmla="*/ 0 w 4384497"/>
              <a:gd name="connsiteY6" fmla="*/ 531915 h 1260909"/>
              <a:gd name="connsiteX7" fmla="*/ 0 w 4384497"/>
              <a:gd name="connsiteY7" fmla="*/ 434784 h 126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97" h="1260909">
                <a:moveTo>
                  <a:pt x="0" y="0"/>
                </a:moveTo>
                <a:lnTo>
                  <a:pt x="4384497" y="0"/>
                </a:lnTo>
                <a:lnTo>
                  <a:pt x="4384497" y="531915"/>
                </a:lnTo>
                <a:lnTo>
                  <a:pt x="2983295" y="531915"/>
                </a:lnTo>
                <a:lnTo>
                  <a:pt x="2983295" y="1260909"/>
                </a:lnTo>
                <a:lnTo>
                  <a:pt x="0" y="1260909"/>
                </a:lnTo>
                <a:lnTo>
                  <a:pt x="0" y="531915"/>
                </a:lnTo>
                <a:lnTo>
                  <a:pt x="0" y="434784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B6D4892A-231A-0426-69C3-7788C4F21E89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F29364C-7752-C405-1CC5-ED588C2407BF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24F4417-004E-594A-6C13-E8410FC45483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597C76F-D2B7-A659-CF65-50DBC80FB014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5B4C3067-F714-FB2F-66CE-A5D73D626188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B776388C-4CE8-A52F-4524-6EC0AA2AF325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6" name="四角形: 角を丸くする 45">
            <a:hlinkClick r:id="rId5"/>
            <a:extLst>
              <a:ext uri="{FF2B5EF4-FFF2-40B4-BE49-F238E27FC236}">
                <a16:creationId xmlns:a16="http://schemas.microsoft.com/office/drawing/2014/main" id="{9025093F-D9D1-09A9-221C-B89124E9E283}"/>
              </a:ext>
            </a:extLst>
          </p:cNvPr>
          <p:cNvSpPr/>
          <p:nvPr/>
        </p:nvSpPr>
        <p:spPr>
          <a:xfrm>
            <a:off x="276950" y="5259919"/>
            <a:ext cx="3009861" cy="103636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</a:t>
            </a:r>
            <a:br>
              <a:rPr kumimoji="1" lang="en-US" altLang="ja-JP" dirty="0">
                <a:solidFill>
                  <a:schemeClr val="bg2"/>
                </a:solidFill>
              </a:rPr>
            </a:br>
            <a:r>
              <a:rPr kumimoji="1" lang="ja-JP" altLang="en-US" dirty="0">
                <a:solidFill>
                  <a:schemeClr val="bg2"/>
                </a:solidFill>
              </a:rPr>
              <a:t>設定できるトピック一覧はこちら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6C2106-C748-3972-1BAF-D92A17D734F0}"/>
              </a:ext>
            </a:extLst>
          </p:cNvPr>
          <p:cNvSpPr/>
          <p:nvPr/>
        </p:nvSpPr>
        <p:spPr>
          <a:xfrm>
            <a:off x="8615649" y="2926409"/>
            <a:ext cx="673446" cy="114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600" b="1" dirty="0">
                <a:solidFill>
                  <a:srgbClr val="1573CB"/>
                </a:solidFill>
              </a:rPr>
              <a:t>1on1</a:t>
            </a:r>
            <a:r>
              <a:rPr kumimoji="1" lang="ja-JP" altLang="en-US" sz="600" b="1" dirty="0">
                <a:solidFill>
                  <a:srgbClr val="1573CB"/>
                </a:solidFill>
              </a:rPr>
              <a:t>テーマシート</a:t>
            </a:r>
          </a:p>
        </p:txBody>
      </p:sp>
    </p:spTree>
    <p:extLst>
      <p:ext uri="{BB962C8B-B14F-4D97-AF65-F5344CB8AC3E}">
        <p14:creationId xmlns:p14="http://schemas.microsoft.com/office/powerpoint/2010/main" val="299674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</a:t>
            </a:r>
            <a:r>
              <a:rPr kumimoji="1" lang="ja-JP" altLang="en-US" b="1" spc="160" dirty="0"/>
              <a:t>導入の背景</a:t>
            </a:r>
            <a:endParaRPr kumimoji="1"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6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メモの作成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64A439-C19E-776B-7E78-00594CA8501C}"/>
              </a:ext>
            </a:extLst>
          </p:cNvPr>
          <p:cNvSpPr txBox="1"/>
          <p:nvPr/>
        </p:nvSpPr>
        <p:spPr>
          <a:xfrm>
            <a:off x="285665" y="971832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メモには</a:t>
            </a:r>
            <a:r>
              <a:rPr kumimoji="1" lang="en-US" altLang="ja-JP" dirty="0"/>
              <a:t>3</a:t>
            </a:r>
            <a:r>
              <a:rPr kumimoji="1" lang="ja-JP" altLang="en-US" dirty="0"/>
              <a:t>種類あります。</a:t>
            </a:r>
            <a:endParaRPr kumimoji="1" lang="en-US" altLang="ja-JP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3C69D8E-6ADF-49F5-9EF8-366C600D35BF}"/>
              </a:ext>
            </a:extLst>
          </p:cNvPr>
          <p:cNvSpPr/>
          <p:nvPr/>
        </p:nvSpPr>
        <p:spPr>
          <a:xfrm>
            <a:off x="834828" y="1977031"/>
            <a:ext cx="2144390" cy="825388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600" b="1" dirty="0">
                <a:solidFill>
                  <a:schemeClr val="bg2"/>
                </a:solidFill>
              </a:rPr>
              <a:t>トピックメモ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B217314-78E3-0D6A-210F-7102ED4CA0EC}"/>
              </a:ext>
            </a:extLst>
          </p:cNvPr>
          <p:cNvSpPr/>
          <p:nvPr/>
        </p:nvSpPr>
        <p:spPr>
          <a:xfrm>
            <a:off x="834828" y="3282757"/>
            <a:ext cx="2144390" cy="825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申し送りメモ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1770CD8-C7E6-D623-B086-F8B33CB06B38}"/>
              </a:ext>
            </a:extLst>
          </p:cNvPr>
          <p:cNvSpPr/>
          <p:nvPr/>
        </p:nvSpPr>
        <p:spPr>
          <a:xfrm>
            <a:off x="834828" y="4588482"/>
            <a:ext cx="2144390" cy="8253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あなただけのメモ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67059DF-49D7-547E-A865-9B78A8CDDD08}"/>
              </a:ext>
            </a:extLst>
          </p:cNvPr>
          <p:cNvSpPr txBox="1"/>
          <p:nvPr/>
        </p:nvSpPr>
        <p:spPr>
          <a:xfrm>
            <a:off x="3447965" y="1788805"/>
            <a:ext cx="5761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メンバーとリアルタイムで共有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各トピックについて話したことを記載するのが</a:t>
            </a:r>
            <a:br>
              <a:rPr kumimoji="1" lang="en-US" altLang="ja-JP" dirty="0"/>
            </a:br>
            <a:r>
              <a:rPr kumimoji="1" lang="ja-JP" altLang="en-US" dirty="0"/>
              <a:t>おすすめです。</a:t>
            </a:r>
            <a:endParaRPr kumimoji="1" lang="en-US" altLang="ja-JP" dirty="0"/>
          </a:p>
          <a:p>
            <a:r>
              <a:rPr kumimoji="1" lang="ja-JP" altLang="en-US" dirty="0"/>
              <a:t>◯◯にも共有されます。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64CC10-00D5-5B26-F9EA-50FBC41C6F7C}"/>
              </a:ext>
            </a:extLst>
          </p:cNvPr>
          <p:cNvSpPr txBox="1"/>
          <p:nvPr/>
        </p:nvSpPr>
        <p:spPr>
          <a:xfrm>
            <a:off x="3447965" y="3233786"/>
            <a:ext cx="576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管理者・閲覧者・上司が共有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関係者間での申し送り事項・相談したいこと・</a:t>
            </a:r>
            <a:br>
              <a:rPr kumimoji="1" lang="en-US" altLang="ja-JP" dirty="0"/>
            </a:br>
            <a:r>
              <a:rPr kumimoji="1" lang="ja-JP" altLang="en-US" dirty="0"/>
              <a:t>支援してほしいことを記載するのがおすすめです。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FE0BECD-ABAA-3CE0-2C0D-B690A3748190}"/>
              </a:ext>
            </a:extLst>
          </p:cNvPr>
          <p:cNvSpPr txBox="1"/>
          <p:nvPr/>
        </p:nvSpPr>
        <p:spPr>
          <a:xfrm>
            <a:off x="3447965" y="4539511"/>
            <a:ext cx="576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記入者本人のみ閲覧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自分で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での会話内容を振り返るために</a:t>
            </a:r>
            <a:br>
              <a:rPr kumimoji="1" lang="en-US" altLang="ja-JP" dirty="0"/>
            </a:br>
            <a:r>
              <a:rPr kumimoji="1" lang="ja-JP" altLang="en-US" dirty="0"/>
              <a:t>記載するのがおすすめです。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941A0C1-C61A-90E2-981F-65405DEC764D}"/>
              </a:ext>
            </a:extLst>
          </p:cNvPr>
          <p:cNvSpPr/>
          <p:nvPr/>
        </p:nvSpPr>
        <p:spPr>
          <a:xfrm>
            <a:off x="5915481" y="2541902"/>
            <a:ext cx="4250355" cy="1925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←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トピックを、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当事者以外にも共有する設定する場合は、誰に閲覧できるようにしているかご記入ください。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</a:rPr>
              <a:t>Ex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）管理者・そのメンバーに関係する閲覧者にも共有されます。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7CF0D1C6-8C7A-4DA1-949D-A0E8259FEB03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EFF590B7-A2F2-F485-6372-D36F004F7FDB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B22CE0D0-0729-CC2F-C6CC-C95E5B03E5C5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689E05E7-7AFC-A3AD-E98B-3EB356ED6220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8089BAD-D5BB-023A-BDAC-B937B5AF285E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38E18A7-F7CA-B621-DD17-E3FC9F89FEC0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0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メモの作成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6FCF1D-0AC5-7D77-695B-1061732BBBC6}"/>
              </a:ext>
            </a:extLst>
          </p:cNvPr>
          <p:cNvSpPr txBox="1"/>
          <p:nvPr/>
        </p:nvSpPr>
        <p:spPr>
          <a:xfrm>
            <a:off x="285664" y="971832"/>
            <a:ext cx="3444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トップページのメンバーリストもしくは当日のお知らせメールをクリックすると、</a:t>
            </a:r>
            <a:br>
              <a:rPr kumimoji="1" lang="en-US" altLang="ja-JP" dirty="0"/>
            </a:br>
            <a:r>
              <a:rPr kumimoji="1" lang="ja-JP" altLang="en-US" dirty="0"/>
              <a:t>直近の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予定が開きます。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1on1</a:t>
            </a:r>
            <a:r>
              <a:rPr kumimoji="1" lang="ja-JP" altLang="en-US" dirty="0"/>
              <a:t>実施時にこの画面を開き、</a:t>
            </a:r>
            <a:br>
              <a:rPr kumimoji="1" lang="en-US" altLang="ja-JP" dirty="0"/>
            </a:br>
            <a:r>
              <a:rPr kumimoji="1" lang="ja-JP" altLang="en-US" dirty="0"/>
              <a:t>各メモを記入してください。</a:t>
            </a:r>
            <a:endParaRPr kumimoji="1"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2CF2CEC-5394-6DBD-06C0-E37564F47CA1}"/>
              </a:ext>
            </a:extLst>
          </p:cNvPr>
          <p:cNvGrpSpPr/>
          <p:nvPr/>
        </p:nvGrpSpPr>
        <p:grpSpPr>
          <a:xfrm>
            <a:off x="3894424" y="767001"/>
            <a:ext cx="5819796" cy="5571208"/>
            <a:chOff x="5260199" y="1774843"/>
            <a:chExt cx="3893496" cy="3727189"/>
          </a:xfrm>
        </p:grpSpPr>
        <p:pic>
          <p:nvPicPr>
            <p:cNvPr id="5" name="図 4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60EC58F9-3F6E-CEB4-A2E8-D9FBB4AAD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199" y="1774843"/>
              <a:ext cx="3893496" cy="3727189"/>
            </a:xfrm>
            <a:prstGeom prst="rect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003873F-AA27-146E-A0F0-571B7685F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01435" y="5146580"/>
              <a:ext cx="3466490" cy="347883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F5193B9-9924-0F43-8D4D-11E7B2A7CE11}"/>
              </a:ext>
            </a:extLst>
          </p:cNvPr>
          <p:cNvSpPr/>
          <p:nvPr/>
        </p:nvSpPr>
        <p:spPr>
          <a:xfrm>
            <a:off x="6804322" y="3743118"/>
            <a:ext cx="2859373" cy="205246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F78B1B-3A51-5995-525F-6B191D21A381}"/>
              </a:ext>
            </a:extLst>
          </p:cNvPr>
          <p:cNvSpPr/>
          <p:nvPr/>
        </p:nvSpPr>
        <p:spPr>
          <a:xfrm>
            <a:off x="4317681" y="5997009"/>
            <a:ext cx="2300208" cy="4045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8B82027-BB3E-517C-C548-C6B82A0607C7}"/>
              </a:ext>
            </a:extLst>
          </p:cNvPr>
          <p:cNvSpPr/>
          <p:nvPr/>
        </p:nvSpPr>
        <p:spPr>
          <a:xfrm>
            <a:off x="6617889" y="5997009"/>
            <a:ext cx="2300208" cy="4045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C6649D-C105-4E56-00F8-548D05A2F742}"/>
              </a:ext>
            </a:extLst>
          </p:cNvPr>
          <p:cNvSpPr/>
          <p:nvPr/>
        </p:nvSpPr>
        <p:spPr>
          <a:xfrm>
            <a:off x="7398549" y="3535944"/>
            <a:ext cx="1670917" cy="348784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トピックメモ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5CBE4E3-D9A7-DCEB-7A44-3D8D8F40AB68}"/>
              </a:ext>
            </a:extLst>
          </p:cNvPr>
          <p:cNvSpPr/>
          <p:nvPr/>
        </p:nvSpPr>
        <p:spPr>
          <a:xfrm>
            <a:off x="4702361" y="5872463"/>
            <a:ext cx="1670917" cy="272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申し送りメモ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A6C05F-7194-6450-0B2F-FFB6B12E5C08}"/>
              </a:ext>
            </a:extLst>
          </p:cNvPr>
          <p:cNvSpPr/>
          <p:nvPr/>
        </p:nvSpPr>
        <p:spPr>
          <a:xfrm>
            <a:off x="6934429" y="5872463"/>
            <a:ext cx="1670917" cy="27242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あなただけのメモ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96F048E4-F482-B329-8F7C-784FFE78D4F9}"/>
              </a:ext>
            </a:extLst>
          </p:cNvPr>
          <p:cNvSpPr/>
          <p:nvPr/>
        </p:nvSpPr>
        <p:spPr>
          <a:xfrm>
            <a:off x="85519" y="4493059"/>
            <a:ext cx="3863193" cy="1908487"/>
          </a:xfrm>
          <a:prstGeom prst="wedgeRectCallout">
            <a:avLst>
              <a:gd name="adj1" fmla="val 64139"/>
              <a:gd name="adj2" fmla="val 35445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54B8E8F-BB0D-8AF7-1C3F-32D000C99561}"/>
              </a:ext>
            </a:extLst>
          </p:cNvPr>
          <p:cNvSpPr txBox="1"/>
          <p:nvPr/>
        </p:nvSpPr>
        <p:spPr>
          <a:xfrm>
            <a:off x="285664" y="4564829"/>
            <a:ext cx="3444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クリックすると入力欄が表示されます</a:t>
            </a:r>
            <a:endParaRPr kumimoji="1" lang="en-US" altLang="ja-JP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2E8678-7D6B-80E4-2B9F-3BE8D6776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66" y="4769351"/>
            <a:ext cx="3619385" cy="1565662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DBBBF51-574D-FEB9-D695-16B56B8FE826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7CBC937-9CF2-436A-F53D-DDFD24B80BA3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B5483FD-61A5-626E-CF41-42C24D5E6811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AA5F382-F860-5CC9-9863-8C70859B13C1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AC41DF7-EAE2-B6E4-EB6D-78D8979CB01C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6525919-20AF-7A05-6233-881554282CCB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26" name="四角形: 角を丸くする 25">
            <a:hlinkClick r:id="rId6"/>
            <a:extLst>
              <a:ext uri="{FF2B5EF4-FFF2-40B4-BE49-F238E27FC236}">
                <a16:creationId xmlns:a16="http://schemas.microsoft.com/office/drawing/2014/main" id="{99DD68BA-5E0C-DCC4-FC0F-D6A73FDEA17E}"/>
              </a:ext>
            </a:extLst>
          </p:cNvPr>
          <p:cNvSpPr/>
          <p:nvPr/>
        </p:nvSpPr>
        <p:spPr>
          <a:xfrm>
            <a:off x="752807" y="3665397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270B2-6A55-B0C3-5EC3-7EE7BB4AFBD8}"/>
              </a:ext>
            </a:extLst>
          </p:cNvPr>
          <p:cNvSpPr txBox="1"/>
          <p:nvPr/>
        </p:nvSpPr>
        <p:spPr>
          <a:xfrm>
            <a:off x="373631" y="2919758"/>
            <a:ext cx="313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※1on1</a:t>
            </a:r>
            <a:r>
              <a:rPr kumimoji="1" lang="ja-JP" altLang="en-US" sz="1100" dirty="0"/>
              <a:t>の予定を事前に作成していない場合は、</a:t>
            </a:r>
            <a:r>
              <a:rPr lang="ja-JP" altLang="en-US" sz="1100" dirty="0"/>
              <a:t> トップページから相手を選び［</a:t>
            </a:r>
            <a:r>
              <a:rPr lang="en-US" altLang="ja-JP" sz="1100" dirty="0"/>
              <a:t>1on1</a:t>
            </a:r>
            <a:r>
              <a:rPr lang="ja-JP" altLang="en-US" sz="1100" dirty="0"/>
              <a:t>を設定する］をクリック＞</a:t>
            </a:r>
            <a:r>
              <a:rPr lang="en-US" altLang="ja-JP" sz="1100" dirty="0"/>
              <a:t>1on1</a:t>
            </a:r>
            <a:r>
              <a:rPr lang="ja-JP" altLang="en-US" sz="1100" dirty="0"/>
              <a:t>の実施日時を入力すると、メモ入力画面になります。</a:t>
            </a:r>
            <a:endParaRPr kumimoji="1" lang="ja-JP" altLang="en-US" sz="1100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49E8F1C-B00F-8E71-D80A-187ACCCEAD1B}"/>
              </a:ext>
            </a:extLst>
          </p:cNvPr>
          <p:cNvSpPr/>
          <p:nvPr/>
        </p:nvSpPr>
        <p:spPr>
          <a:xfrm>
            <a:off x="7456675" y="3032433"/>
            <a:ext cx="1653064" cy="441238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メンバーにも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記入内容が見えます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D6426DA-9C20-F645-A9BD-445C1CA6907D}"/>
              </a:ext>
            </a:extLst>
          </p:cNvPr>
          <p:cNvGrpSpPr/>
          <p:nvPr/>
        </p:nvGrpSpPr>
        <p:grpSpPr>
          <a:xfrm>
            <a:off x="4384230" y="5226683"/>
            <a:ext cx="1655842" cy="452551"/>
            <a:chOff x="4384230" y="5226683"/>
            <a:chExt cx="1655842" cy="452551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22AE5714-C2A1-05A6-4A27-61EA9206F4AF}"/>
                </a:ext>
              </a:extLst>
            </p:cNvPr>
            <p:cNvSpPr/>
            <p:nvPr/>
          </p:nvSpPr>
          <p:spPr>
            <a:xfrm>
              <a:off x="4384230" y="5226683"/>
              <a:ext cx="1653064" cy="441238"/>
            </a:xfrm>
            <a:prstGeom prst="wedgeRoundRectCallout">
              <a:avLst>
                <a:gd name="adj1" fmla="val -1790"/>
                <a:gd name="adj2" fmla="val 82884"/>
                <a:gd name="adj3" fmla="val 16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メンバーには</a:t>
              </a:r>
              <a:br>
                <a:rPr kumimoji="1" lang="en-US" altLang="ja-JP" sz="1100" b="1" dirty="0">
                  <a:solidFill>
                    <a:schemeClr val="bg2"/>
                  </a:solidFill>
                </a:rPr>
              </a:br>
              <a:r>
                <a:rPr kumimoji="1" lang="ja-JP" altLang="en-US" sz="1100" b="1" dirty="0">
                  <a:solidFill>
                    <a:schemeClr val="bg2"/>
                  </a:solidFill>
                </a:rPr>
                <a:t>記入内容が見えません</a:t>
              </a:r>
            </a:p>
          </p:txBody>
        </p:sp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38620E99-A7B2-F814-3336-C45C3E377CF4}"/>
                </a:ext>
              </a:extLst>
            </p:cNvPr>
            <p:cNvSpPr/>
            <p:nvPr/>
          </p:nvSpPr>
          <p:spPr>
            <a:xfrm>
              <a:off x="4387008" y="5237996"/>
              <a:ext cx="1653064" cy="441238"/>
            </a:xfrm>
            <a:prstGeom prst="wedgeRoundRectCallout">
              <a:avLst>
                <a:gd name="adj1" fmla="val 102947"/>
                <a:gd name="adj2" fmla="val 113460"/>
                <a:gd name="adj3" fmla="val 16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メンバーには</a:t>
              </a:r>
              <a:br>
                <a:rPr kumimoji="1" lang="en-US" altLang="ja-JP" sz="1100" b="1" dirty="0">
                  <a:solidFill>
                    <a:schemeClr val="bg2"/>
                  </a:solidFill>
                </a:rPr>
              </a:br>
              <a:r>
                <a:rPr kumimoji="1" lang="ja-JP" altLang="en-US" sz="1100" b="1" dirty="0">
                  <a:solidFill>
                    <a:schemeClr val="bg2"/>
                  </a:solidFill>
                </a:rPr>
                <a:t>記入内容が見えません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33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履歴の振り返り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5A3A6E-56EA-8C6B-586A-9ADD2884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622" y="881508"/>
            <a:ext cx="6896791" cy="544467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B76C17-F8D1-F647-99AD-8C0AFCAAA856}"/>
              </a:ext>
            </a:extLst>
          </p:cNvPr>
          <p:cNvSpPr txBox="1"/>
          <p:nvPr/>
        </p:nvSpPr>
        <p:spPr>
          <a:xfrm>
            <a:off x="285664" y="971832"/>
            <a:ext cx="2306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メンバーごとに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履歴</a:t>
            </a:r>
            <a:r>
              <a:rPr kumimoji="1" lang="ja-JP" altLang="en-US" dirty="0"/>
              <a:t>」タブで、</a:t>
            </a:r>
            <a:endParaRPr kumimoji="1" lang="en-US" altLang="ja-JP" dirty="0"/>
          </a:p>
          <a:p>
            <a:r>
              <a:rPr kumimoji="1" lang="ja-JP" altLang="en-US" dirty="0"/>
              <a:t>過去実施した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のメモを確認できます。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8D6E2D-BB7C-1286-2805-3241F2000C44}"/>
              </a:ext>
            </a:extLst>
          </p:cNvPr>
          <p:cNvSpPr txBox="1"/>
          <p:nvPr/>
        </p:nvSpPr>
        <p:spPr>
          <a:xfrm>
            <a:off x="285664" y="3162445"/>
            <a:ext cx="2306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」メニュー＞「履歴」から、</a:t>
            </a:r>
            <a:br>
              <a:rPr kumimoji="1" lang="en-US" altLang="ja-JP" dirty="0"/>
            </a:br>
            <a:r>
              <a:rPr kumimoji="1" lang="ja-JP" altLang="en-US" dirty="0"/>
              <a:t>全員分のメモを一覧で確認することも</a:t>
            </a:r>
            <a:br>
              <a:rPr kumimoji="1" lang="en-US" altLang="ja-JP" dirty="0"/>
            </a:br>
            <a:r>
              <a:rPr kumimoji="1" lang="ja-JP" altLang="en-US" dirty="0"/>
              <a:t>できます。</a:t>
            </a:r>
            <a:endParaRPr kumimoji="1"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74FFE9-87F4-F5B3-A8DA-E96BCD38CA26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CD4E7DD-20F6-475E-3AF9-32870C819304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BC05A3-8D2C-CF33-1451-20D898BE0C98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A4D0D12-5345-77F3-73DC-986A3AE6EB72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200B686-CE2C-014E-7CCB-332A699A78AD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9DBA6A3-2AD7-82E9-303A-7EFA069FCE7B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5" name="四角形: 角を丸くする 14">
            <a:hlinkClick r:id="rId4"/>
            <a:extLst>
              <a:ext uri="{FF2B5EF4-FFF2-40B4-BE49-F238E27FC236}">
                <a16:creationId xmlns:a16="http://schemas.microsoft.com/office/drawing/2014/main" id="{4AE9F015-C2FA-B6A1-F4A5-782223366919}"/>
              </a:ext>
            </a:extLst>
          </p:cNvPr>
          <p:cNvSpPr/>
          <p:nvPr/>
        </p:nvSpPr>
        <p:spPr>
          <a:xfrm>
            <a:off x="116871" y="5572857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</p:spTree>
    <p:extLst>
      <p:ext uri="{BB962C8B-B14F-4D97-AF65-F5344CB8AC3E}">
        <p14:creationId xmlns:p14="http://schemas.microsoft.com/office/powerpoint/2010/main" val="250280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アンケート機能の使い方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7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アンケート結果の活用方法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63215B-3FF6-5716-4F49-95C4EF02088E}"/>
              </a:ext>
            </a:extLst>
          </p:cNvPr>
          <p:cNvSpPr txBox="1"/>
          <p:nvPr/>
        </p:nvSpPr>
        <p:spPr>
          <a:xfrm>
            <a:off x="910867" y="932877"/>
            <a:ext cx="8084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状態が悪いメンバー</a:t>
            </a:r>
            <a:r>
              <a:rPr lang="en-US" altLang="ja-JP" dirty="0"/>
              <a:t>/</a:t>
            </a:r>
            <a:r>
              <a:rPr lang="ja-JP" altLang="en-US" dirty="0"/>
              <a:t>組織を問題視せず、</a:t>
            </a:r>
            <a:endParaRPr lang="en-US" altLang="ja-JP" dirty="0"/>
          </a:p>
          <a:p>
            <a:pPr marL="0" indent="0" algn="ctr">
              <a:buFont typeface="Wingdings" pitchFamily="2" charset="2"/>
              <a:buNone/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「どうしたら組織がよくなるか」を議論する材料</a:t>
            </a:r>
            <a:endParaRPr kumimoji="1" lang="en-US" altLang="ja-JP" sz="2800" b="1" dirty="0">
              <a:solidFill>
                <a:schemeClr val="accent5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としてご活用ください。</a:t>
            </a:r>
            <a:endParaRPr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E42D1D9-F974-3D87-4014-3EF07AD69691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CFD7C17-29EA-6E55-37EC-9A73A87EC760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115CF1-52C7-13CA-818B-9D642E468061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5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5"/>
                </a:solidFill>
              </a:rPr>
              <a:t>を材料に、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メンバーへの関わりを一緒に考える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A9A0E5-0D7F-9486-F5C0-6CCAC236E8B4}"/>
              </a:ext>
            </a:extLst>
          </p:cNvPr>
          <p:cNvSpPr txBox="1"/>
          <p:nvPr/>
        </p:nvSpPr>
        <p:spPr>
          <a:xfrm>
            <a:off x="5469016" y="2650787"/>
            <a:ext cx="413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1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1"/>
                </a:solidFill>
              </a:rPr>
              <a:t>を結果を良くするよう、指示する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4181FF-03B4-6164-087D-B5BABFBD6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78" y="4245387"/>
            <a:ext cx="1949202" cy="13566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B7AE60-A3A7-41B9-81A6-7DF66BE39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55" y="4235213"/>
            <a:ext cx="2171733" cy="1628800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E1AEDFF5-108C-FE83-B0C3-FD751252454D}"/>
              </a:ext>
            </a:extLst>
          </p:cNvPr>
          <p:cNvSpPr/>
          <p:nvPr/>
        </p:nvSpPr>
        <p:spPr>
          <a:xfrm>
            <a:off x="2346012" y="3429000"/>
            <a:ext cx="2488316" cy="1074031"/>
          </a:xfrm>
          <a:prstGeom prst="wedgeRoundRectCallout">
            <a:avLst>
              <a:gd name="adj1" fmla="val -49949"/>
              <a:gd name="adj2" fmla="val 746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窮々になったメンバーがいるね。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この得点が低いけど、</a:t>
            </a:r>
            <a:br>
              <a:rPr kumimoji="1" lang="ja-JP" altLang="en-US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どう関われるといいと思う？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この点は私からも支援するよ。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CA9470B-8836-35D5-DBD9-157E05FCCE00}"/>
              </a:ext>
            </a:extLst>
          </p:cNvPr>
          <p:cNvSpPr/>
          <p:nvPr/>
        </p:nvSpPr>
        <p:spPr>
          <a:xfrm>
            <a:off x="2346012" y="4893849"/>
            <a:ext cx="2488316" cy="1409515"/>
          </a:xfrm>
          <a:prstGeom prst="wedgeRoundRectCallout">
            <a:avLst>
              <a:gd name="adj1" fmla="val -56575"/>
              <a:gd name="adj2" fmla="val -523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繁忙期で状態が悪化しているね。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大変な中、なんとか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乗り切ってくれてありがとう。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これ以上悪化しないように、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◯◯だけはやっておこう。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部長としては、◯◯を支援したいと考えているが、どうだろう？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C71180-9525-ADB4-A45D-856741DB21F6}"/>
              </a:ext>
            </a:extLst>
          </p:cNvPr>
          <p:cNvSpPr txBox="1"/>
          <p:nvPr/>
        </p:nvSpPr>
        <p:spPr>
          <a:xfrm>
            <a:off x="384669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マネジャー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B99010-A053-F817-01FA-2C7AAA3B03F5}"/>
              </a:ext>
            </a:extLst>
          </p:cNvPr>
          <p:cNvSpPr txBox="1"/>
          <p:nvPr/>
        </p:nvSpPr>
        <p:spPr>
          <a:xfrm>
            <a:off x="1508378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BF328DF-7619-8A55-C4DD-2B41EA33EDD7}"/>
              </a:ext>
            </a:extLst>
          </p:cNvPr>
          <p:cNvSpPr/>
          <p:nvPr/>
        </p:nvSpPr>
        <p:spPr>
          <a:xfrm>
            <a:off x="7465184" y="3498883"/>
            <a:ext cx="2013338" cy="1267989"/>
          </a:xfrm>
          <a:prstGeom prst="wedgeRoundRectCallout">
            <a:avLst>
              <a:gd name="adj1" fmla="val -52716"/>
              <a:gd name="adj2" fmla="val 631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窮々のメンバーが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多いじゃないか。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マネジメントできていないんじゃないか？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どうにかしなさい。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F2A1D0-989A-B96D-986D-D2772111BC29}"/>
              </a:ext>
            </a:extLst>
          </p:cNvPr>
          <p:cNvSpPr txBox="1"/>
          <p:nvPr/>
        </p:nvSpPr>
        <p:spPr>
          <a:xfrm>
            <a:off x="6321854" y="5864013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</p:spTree>
    <p:extLst>
      <p:ext uri="{BB962C8B-B14F-4D97-AF65-F5344CB8AC3E}">
        <p14:creationId xmlns:p14="http://schemas.microsoft.com/office/powerpoint/2010/main" val="186266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11B5B51-B30D-CF48-82CB-46A22A0DB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4" y="3778110"/>
            <a:ext cx="2296826" cy="17226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9BB93B-1FE5-1D53-4645-8A6C370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89" y="3727791"/>
            <a:ext cx="2431011" cy="18232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8EABA5-5398-8837-D854-CB636956D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6969197" y="3910815"/>
            <a:ext cx="2084724" cy="14572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654388" y="932877"/>
            <a:ext cx="85972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インサイズの結果が出たら、</a:t>
            </a:r>
            <a:br>
              <a:rPr kumimoji="1" lang="en-US" altLang="ja-JP" dirty="0"/>
            </a:br>
            <a:r>
              <a:rPr kumimoji="1" lang="ja-JP" altLang="en-US" sz="2800" b="1" dirty="0">
                <a:solidFill>
                  <a:schemeClr val="accent5"/>
                </a:solidFill>
              </a:rPr>
              <a:t>結果のご確認＆タイムリーなフォロー</a:t>
            </a:r>
            <a:r>
              <a:rPr kumimoji="1" lang="ja-JP" altLang="en-US" dirty="0"/>
              <a:t>をお願いいたします。</a:t>
            </a:r>
          </a:p>
        </p:txBody>
      </p:sp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364D4029-0901-920A-5E3E-2AE1CBE740C1}"/>
              </a:ext>
            </a:extLst>
          </p:cNvPr>
          <p:cNvSpPr/>
          <p:nvPr/>
        </p:nvSpPr>
        <p:spPr>
          <a:xfrm>
            <a:off x="6039393" y="2505816"/>
            <a:ext cx="3600000" cy="1011087"/>
          </a:xfrm>
          <a:prstGeom prst="homePlate">
            <a:avLst>
              <a:gd name="adj" fmla="val 27943"/>
            </a:avLst>
          </a:prstGeom>
          <a:gradFill>
            <a:gsLst>
              <a:gs pos="100000">
                <a:schemeClr val="accent5"/>
              </a:gs>
              <a:gs pos="0">
                <a:srgbClr val="AB9FE7"/>
              </a:gs>
              <a:gs pos="0">
                <a:srgbClr val="909BEA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結果をもとに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メンバーと対話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E6B8F0B7-140D-4725-F3BE-A9E3084E70F7}"/>
              </a:ext>
            </a:extLst>
          </p:cNvPr>
          <p:cNvSpPr/>
          <p:nvPr/>
        </p:nvSpPr>
        <p:spPr>
          <a:xfrm>
            <a:off x="3333000" y="2505816"/>
            <a:ext cx="3048065" cy="1011091"/>
          </a:xfrm>
          <a:prstGeom prst="homePlate">
            <a:avLst>
              <a:gd name="adj" fmla="val 20924"/>
            </a:avLst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メンバーに声掛け・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en-US" altLang="ja-JP" b="1" dirty="0">
                <a:solidFill>
                  <a:schemeClr val="bg2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の設定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248132D7-EC64-EC2E-1B2A-E02C0A8741B8}"/>
              </a:ext>
            </a:extLst>
          </p:cNvPr>
          <p:cNvSpPr/>
          <p:nvPr/>
        </p:nvSpPr>
        <p:spPr>
          <a:xfrm>
            <a:off x="324000" y="2505812"/>
            <a:ext cx="3280973" cy="1011092"/>
          </a:xfrm>
          <a:prstGeom prst="homePlate">
            <a:avLst>
              <a:gd name="adj" fmla="val 18418"/>
            </a:avLst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すぐに結果を確認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811D531-211B-EDCA-1A12-6723C3682860}"/>
              </a:ext>
            </a:extLst>
          </p:cNvPr>
          <p:cNvSpPr/>
          <p:nvPr/>
        </p:nvSpPr>
        <p:spPr>
          <a:xfrm>
            <a:off x="3371143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CE7AEC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CE7AEC"/>
                </a:solidFill>
                <a:cs typeface="Meiryo UI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CE7AEC"/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99869F0-75F8-31F7-15F7-B9162590F4E5}"/>
              </a:ext>
            </a:extLst>
          </p:cNvPr>
          <p:cNvSpPr/>
          <p:nvPr/>
        </p:nvSpPr>
        <p:spPr>
          <a:xfrm>
            <a:off x="313875" y="204542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FD7479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FD7479"/>
                </a:solidFill>
                <a:cs typeface="Meiryo UI" panose="020B0604030504040204" pitchFamily="50" charset="-128"/>
              </a:rPr>
              <a:t>1</a:t>
            </a:r>
            <a:endParaRPr kumimoji="1" lang="ja-JP" altLang="en-US" sz="2400" b="1" dirty="0">
              <a:solidFill>
                <a:srgbClr val="FD7479"/>
              </a:solidFill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59995EE-4F36-097D-F6F7-BF69770F74B2}"/>
              </a:ext>
            </a:extLst>
          </p:cNvPr>
          <p:cNvSpPr/>
          <p:nvPr/>
        </p:nvSpPr>
        <p:spPr>
          <a:xfrm>
            <a:off x="6182604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8494ED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8494ED"/>
                </a:solidFill>
                <a:cs typeface="Meiryo UI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8494ED"/>
              </a:solidFill>
              <a:cs typeface="Meiryo UI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B91BFE8-8FBC-07CB-7096-3B5199B643FA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ECB1CB-EA3C-A5E5-F884-7B621F67D866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9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821105" y="833273"/>
            <a:ext cx="826380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タイムリーな声掛けにより、「</a:t>
            </a:r>
            <a:r>
              <a:rPr kumimoji="1" lang="ja-JP" altLang="en-US" b="1" dirty="0"/>
              <a:t>気にかけてもらえている</a:t>
            </a:r>
            <a:r>
              <a:rPr kumimoji="1" lang="ja-JP" altLang="en-US" dirty="0"/>
              <a:t>」ことが伝わります。</a:t>
            </a:r>
            <a:br>
              <a:rPr kumimoji="1" lang="en-US" altLang="ja-JP" dirty="0"/>
            </a:br>
            <a:r>
              <a:rPr kumimoji="1" lang="ja-JP" altLang="en-US" dirty="0"/>
              <a:t>その後の改善率が</a:t>
            </a:r>
            <a:r>
              <a:rPr kumimoji="1" lang="en-US" altLang="ja-JP" dirty="0"/>
              <a:t>40%</a:t>
            </a:r>
            <a:r>
              <a:rPr kumimoji="1" lang="ja-JP" altLang="en-US" dirty="0"/>
              <a:t>以上も変わった他社例もあるそうです。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対話により、メンバーへの見立てと現実をすり合わせることで、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ja-JP" altLang="en-US" b="1" dirty="0"/>
              <a:t>わかってもらえている</a:t>
            </a:r>
            <a:r>
              <a:rPr kumimoji="1" lang="ja-JP" altLang="en-US" dirty="0"/>
              <a:t>」という安心感の醸成・負担感の解消に繋がります。</a:t>
            </a:r>
            <a:endParaRPr kumimoji="1"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E01251-5A83-EE4C-EA6B-015908CF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1147297" y="4542852"/>
            <a:ext cx="2589244" cy="180986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C00B632-E82D-5225-7916-A58B81F569F7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356D76A-00F8-8605-E1C0-932FC3B2AFF3}"/>
              </a:ext>
            </a:extLst>
          </p:cNvPr>
          <p:cNvSpPr/>
          <p:nvPr/>
        </p:nvSpPr>
        <p:spPr>
          <a:xfrm>
            <a:off x="388127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◯◯が一番負担になっていると思っているんだけど、実際はどう？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9F6D9D7-4A06-1EE0-8AB1-0ADDFF8993DA}"/>
              </a:ext>
            </a:extLst>
          </p:cNvPr>
          <p:cNvSpPr/>
          <p:nvPr/>
        </p:nvSpPr>
        <p:spPr>
          <a:xfrm>
            <a:off x="2569810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まさにそうです！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他にも実はこんなことが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（わかってくれていたんだ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業務は減らせないけど、なんとか頑張ろう）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166F3F2-D36F-2CB9-EA7B-1E9A213327F0}"/>
              </a:ext>
            </a:extLst>
          </p:cNvPr>
          <p:cNvGrpSpPr/>
          <p:nvPr/>
        </p:nvGrpSpPr>
        <p:grpSpPr>
          <a:xfrm>
            <a:off x="7584914" y="4662578"/>
            <a:ext cx="2097683" cy="1597399"/>
            <a:chOff x="7348091" y="4664098"/>
            <a:chExt cx="2097683" cy="159739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AE71546-90F8-00F4-C7F8-9D8F85C51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7348091" y="4664098"/>
              <a:ext cx="2097683" cy="1597399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39F3242-1526-72FD-FB6E-D55AAD30AE4C}"/>
                </a:ext>
              </a:extLst>
            </p:cNvPr>
            <p:cNvSpPr/>
            <p:nvPr/>
          </p:nvSpPr>
          <p:spPr>
            <a:xfrm>
              <a:off x="7348091" y="5118009"/>
              <a:ext cx="401285" cy="30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BB570AC-4FBA-2D8B-FBBD-D27F2D1324AC}"/>
              </a:ext>
            </a:extLst>
          </p:cNvPr>
          <p:cNvGrpSpPr/>
          <p:nvPr/>
        </p:nvGrpSpPr>
        <p:grpSpPr>
          <a:xfrm>
            <a:off x="5997789" y="3750486"/>
            <a:ext cx="1375762" cy="1860904"/>
            <a:chOff x="5997789" y="3750486"/>
            <a:chExt cx="1264784" cy="171079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96F1BE9-618D-BD59-FC70-CCEA11ACB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97789" y="3750486"/>
              <a:ext cx="1205578" cy="1710791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D5C35BF-B6EB-33C3-ED9E-47BBDD1C3CD8}"/>
                </a:ext>
              </a:extLst>
            </p:cNvPr>
            <p:cNvSpPr/>
            <p:nvPr/>
          </p:nvSpPr>
          <p:spPr>
            <a:xfrm>
              <a:off x="7078377" y="4795666"/>
              <a:ext cx="184196" cy="5789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33EE8AA-5ADC-DF8D-74E3-0E88723BE806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8620ACB-2FB8-0BD0-8A89-4F867371D64D}"/>
              </a:ext>
            </a:extLst>
          </p:cNvPr>
          <p:cNvGrpSpPr/>
          <p:nvPr/>
        </p:nvGrpSpPr>
        <p:grpSpPr>
          <a:xfrm>
            <a:off x="5578594" y="3233074"/>
            <a:ext cx="1716112" cy="1385683"/>
            <a:chOff x="5657439" y="2808984"/>
            <a:chExt cx="1716112" cy="138568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F43A561-0EE9-9B03-07BE-330EBD633B51}"/>
                </a:ext>
              </a:extLst>
            </p:cNvPr>
            <p:cNvSpPr/>
            <p:nvPr/>
          </p:nvSpPr>
          <p:spPr>
            <a:xfrm>
              <a:off x="5657439" y="2808984"/>
              <a:ext cx="1716112" cy="1078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tx1"/>
                  </a:solidFill>
                </a:rPr>
                <a:t>大変そうだけど、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今忙しいのは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しょうがないしな</a:t>
              </a:r>
              <a:r>
                <a:rPr kumimoji="1" lang="en-US" altLang="ja-JP" sz="11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FFE9FB4-2636-4CC1-A188-22F42EAD6129}"/>
                </a:ext>
              </a:extLst>
            </p:cNvPr>
            <p:cNvSpPr/>
            <p:nvPr/>
          </p:nvSpPr>
          <p:spPr>
            <a:xfrm>
              <a:off x="5997789" y="3792852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2ED1B84-87C4-4ACF-1CB6-F79DE65C7C3C}"/>
                </a:ext>
              </a:extLst>
            </p:cNvPr>
            <p:cNvSpPr/>
            <p:nvPr/>
          </p:nvSpPr>
          <p:spPr>
            <a:xfrm>
              <a:off x="6219462" y="3982838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9F62CC8F-3AC6-CC79-AA1F-A10325980D10}"/>
                </a:ext>
              </a:extLst>
            </p:cNvPr>
            <p:cNvSpPr/>
            <p:nvPr/>
          </p:nvSpPr>
          <p:spPr>
            <a:xfrm>
              <a:off x="6463726" y="4077831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7102E09-A689-5953-129A-6A93A9595E6F}"/>
              </a:ext>
            </a:extLst>
          </p:cNvPr>
          <p:cNvSpPr/>
          <p:nvPr/>
        </p:nvSpPr>
        <p:spPr>
          <a:xfrm>
            <a:off x="7743421" y="3264853"/>
            <a:ext cx="1716112" cy="1078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誰も自分のことなんて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気にしていないんだ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0B06A64-6BC8-B7CD-CE9E-69F168337926}"/>
              </a:ext>
            </a:extLst>
          </p:cNvPr>
          <p:cNvGrpSpPr/>
          <p:nvPr/>
        </p:nvGrpSpPr>
        <p:grpSpPr>
          <a:xfrm flipH="1">
            <a:off x="8710977" y="4231774"/>
            <a:ext cx="564862" cy="346160"/>
            <a:chOff x="7743421" y="4004681"/>
            <a:chExt cx="655680" cy="401815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E265FAE6-359D-246E-9DB4-08DAF1D1CEDA}"/>
                </a:ext>
              </a:extLst>
            </p:cNvPr>
            <p:cNvSpPr/>
            <p:nvPr/>
          </p:nvSpPr>
          <p:spPr>
            <a:xfrm>
              <a:off x="7743421" y="4004681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1BCFB4D-8679-F5B5-441B-C8B642D52520}"/>
                </a:ext>
              </a:extLst>
            </p:cNvPr>
            <p:cNvSpPr/>
            <p:nvPr/>
          </p:nvSpPr>
          <p:spPr>
            <a:xfrm>
              <a:off x="7965094" y="4194667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E48F40E-51D4-20E6-D85F-90ADCBB2AEBA}"/>
                </a:ext>
              </a:extLst>
            </p:cNvPr>
            <p:cNvSpPr/>
            <p:nvPr/>
          </p:nvSpPr>
          <p:spPr>
            <a:xfrm>
              <a:off x="8209358" y="4289660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14522E-341B-6211-1529-79AFFD33DBB0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5"/>
                </a:solidFill>
              </a:rPr>
              <a:t>負担そのものを減らせなくても、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タイムリーな対話が負担感の解消に繋がります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9519D7-0F59-D550-DB0C-7F90FACEDFB9}"/>
              </a:ext>
            </a:extLst>
          </p:cNvPr>
          <p:cNvSpPr txBox="1"/>
          <p:nvPr/>
        </p:nvSpPr>
        <p:spPr>
          <a:xfrm>
            <a:off x="5469016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1"/>
                </a:solidFill>
              </a:rPr>
              <a:t>状況はお互いわかっているはず</a:t>
            </a:r>
            <a:r>
              <a:rPr kumimoji="1" lang="en-US" altLang="ja-JP" sz="1400" dirty="0">
                <a:solidFill>
                  <a:schemeClr val="accent1"/>
                </a:solidFill>
              </a:rPr>
              <a:t>…</a:t>
            </a:r>
            <a:r>
              <a:rPr kumimoji="1" lang="ja-JP" altLang="en-US" sz="1400" dirty="0">
                <a:solidFill>
                  <a:schemeClr val="accent1"/>
                </a:solidFill>
              </a:rPr>
              <a:t>と声をかけずにいると、さらに状態が悪化する可能性があります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DE2D2F7-2B63-5F86-3266-885E3783E342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683EFE1-DF79-7756-372E-42EE2AE643D0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アンケート結果閲覧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8D5944-1C4F-3D4F-D6CD-99808F5FEEB9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」から、結果通知のメールが届きます。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en-US" altLang="ja-JP" dirty="0"/>
              <a:t>URL</a:t>
            </a:r>
            <a:r>
              <a:rPr kumimoji="1" lang="ja-JP" altLang="en-US" dirty="0"/>
              <a:t>をクリックしログインすると、</a:t>
            </a:r>
            <a:r>
              <a:rPr kumimoji="1" lang="ja-JP" altLang="en-US" b="1" dirty="0"/>
              <a:t>ダッシュボード</a:t>
            </a:r>
            <a:r>
              <a:rPr kumimoji="1" lang="ja-JP" altLang="en-US" dirty="0"/>
              <a:t>（次ページ）が開きます。</a:t>
            </a:r>
            <a:endParaRPr kumimoji="1"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C4D9C3-6EE0-7894-1757-56B36B78089C}"/>
              </a:ext>
            </a:extLst>
          </p:cNvPr>
          <p:cNvSpPr/>
          <p:nvPr/>
        </p:nvSpPr>
        <p:spPr>
          <a:xfrm>
            <a:off x="1091469" y="1966947"/>
            <a:ext cx="7723062" cy="43614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ご確認ください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メンバーのコンディションに関するアンケート結果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◯◯さん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${</a:t>
            </a:r>
            <a:r>
              <a:rPr kumimoji="1" lang="ja-JP" altLang="en-US" sz="1000" dirty="0">
                <a:solidFill>
                  <a:schemeClr val="tx1"/>
                </a:solidFill>
              </a:rPr>
              <a:t>氏名</a:t>
            </a:r>
            <a:r>
              <a:rPr kumimoji="1" lang="en-US" altLang="ja-JP" sz="1000" dirty="0">
                <a:solidFill>
                  <a:schemeClr val="tx1"/>
                </a:solidFill>
              </a:rPr>
              <a:t>}</a:t>
            </a:r>
            <a:r>
              <a:rPr kumimoji="1" lang="ja-JP" altLang="en-US" sz="1000" dirty="0">
                <a:solidFill>
                  <a:schemeClr val="tx1"/>
                </a:solidFill>
              </a:rPr>
              <a:t>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「メンバーのコンディションに関するアンケート（インサイズ）」について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あなたが</a:t>
            </a:r>
            <a:r>
              <a:rPr kumimoji="1" lang="en-US" altLang="ja-JP" sz="1000" dirty="0">
                <a:solidFill>
                  <a:schemeClr val="tx1"/>
                </a:solidFill>
              </a:rPr>
              <a:t>〔</a:t>
            </a:r>
            <a:r>
              <a:rPr kumimoji="1" lang="ja-JP" altLang="en-US" sz="1000" dirty="0">
                <a:solidFill>
                  <a:schemeClr val="tx1"/>
                </a:solidFill>
              </a:rPr>
              <a:t>閲覧者</a:t>
            </a:r>
            <a:r>
              <a:rPr kumimoji="1" lang="en-US" altLang="ja-JP" sz="1000" dirty="0">
                <a:solidFill>
                  <a:schemeClr val="tx1"/>
                </a:solidFill>
              </a:rPr>
              <a:t>〕</a:t>
            </a:r>
            <a:r>
              <a:rPr kumimoji="1" lang="ja-JP" altLang="en-US" sz="1000" dirty="0">
                <a:solidFill>
                  <a:schemeClr val="tx1"/>
                </a:solidFill>
              </a:rPr>
              <a:t>として見ることができるアンケート結果があります。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メンバーのコンディションを確認しましょう。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は今後も利用しますので、本メールは保管してください。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▼ログイン情報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ログイン</a:t>
            </a:r>
            <a:r>
              <a:rPr lang="en-US" altLang="ja-JP" sz="1000" dirty="0">
                <a:solidFill>
                  <a:schemeClr val="tx1"/>
                </a:solidFill>
              </a:rPr>
              <a:t>URL: </a:t>
            </a:r>
            <a:r>
              <a:rPr lang="en-US" altLang="ja-JP" sz="1000" dirty="0">
                <a:solidFill>
                  <a:schemeClr val="tx1"/>
                </a:solidFill>
                <a:hlinkClick r:id="rId3"/>
              </a:rPr>
              <a:t>https://insides</a:t>
            </a:r>
            <a:r>
              <a:rPr lang="en-US" altLang="ja-JP" sz="1000" dirty="0">
                <a:solidFill>
                  <a:schemeClr val="tx1"/>
                </a:solidFill>
              </a:rPr>
              <a:t>...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企業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ユーザー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パスワード</a:t>
            </a:r>
            <a:r>
              <a:rPr lang="en-US" altLang="ja-JP" sz="1000" dirty="0">
                <a:solidFill>
                  <a:schemeClr val="tx1"/>
                </a:solidFill>
              </a:rPr>
              <a:t>: </a:t>
            </a:r>
            <a:r>
              <a:rPr lang="ja-JP" altLang="en-US" sz="1000" dirty="0">
                <a:solidFill>
                  <a:schemeClr val="tx1"/>
                </a:solidFill>
              </a:rPr>
              <a:t>ご自身で設定したパスワード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インサイズとは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メンバー一人ひとりの仕事に取り組むこころの状態を捉えて、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より的確なマネジメントを行うことを支援する</a:t>
            </a:r>
            <a:r>
              <a:rPr kumimoji="1" lang="en-US" altLang="ja-JP" sz="1000" dirty="0">
                <a:solidFill>
                  <a:schemeClr val="tx1"/>
                </a:solidFill>
              </a:rPr>
              <a:t>WEB</a:t>
            </a:r>
            <a:r>
              <a:rPr kumimoji="1" lang="ja-JP" altLang="en-US" sz="1000" dirty="0">
                <a:solidFill>
                  <a:schemeClr val="tx1"/>
                </a:solidFill>
              </a:rPr>
              <a:t>サービスです。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活躍しているメンバーのコンディションが、実は悪かった</a:t>
            </a:r>
            <a:r>
              <a:rPr kumimoji="1" lang="en-US" altLang="ja-JP" sz="1000" dirty="0">
                <a:solidFill>
                  <a:schemeClr val="tx1"/>
                </a:solidFill>
              </a:rPr>
              <a:t>…</a:t>
            </a:r>
            <a:r>
              <a:rPr kumimoji="1" lang="ja-JP" altLang="en-US" sz="1000" dirty="0">
                <a:solidFill>
                  <a:schemeClr val="tx1"/>
                </a:solidFill>
              </a:rPr>
              <a:t>ということはないか？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早急にケアしたほうがいいメンバーはいないか？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関わり方に困っているあのメンバーに、どう接すればいいのか？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などがわかります。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ことはありません）。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F58B5F-593E-31B8-440F-7484B1F4A97A}"/>
              </a:ext>
            </a:extLst>
          </p:cNvPr>
          <p:cNvSpPr/>
          <p:nvPr/>
        </p:nvSpPr>
        <p:spPr>
          <a:xfrm>
            <a:off x="6709986" y="5953468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E9ECD0-CB85-F98A-17A1-7DB8A9030673}"/>
              </a:ext>
            </a:extLst>
          </p:cNvPr>
          <p:cNvSpPr/>
          <p:nvPr/>
        </p:nvSpPr>
        <p:spPr>
          <a:xfrm>
            <a:off x="1091469" y="3872220"/>
            <a:ext cx="2513504" cy="95633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2CF3A4E0-C65D-356F-C353-5270F64EED4F}"/>
              </a:ext>
            </a:extLst>
          </p:cNvPr>
          <p:cNvSpPr/>
          <p:nvPr/>
        </p:nvSpPr>
        <p:spPr>
          <a:xfrm>
            <a:off x="6709986" y="5121963"/>
            <a:ext cx="3037640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BF72CF0-5FE0-1FD6-EC10-170CB4CD99F9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84C42FB-2E4E-D3AD-203A-628A349C6886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49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「ダッシュボード」で組織全体の概要を確認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BD5C42-5338-48E7-CE49-FEB76B09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971" y="2010078"/>
            <a:ext cx="5086704" cy="42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704D1D-3501-A50A-9B86-32D083B3EB7C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閲覧できる範囲の集計結果がわかります。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世の中の平均や・前回の結果と比べてどうか？特にどこに課題がありそうか？</a:t>
            </a:r>
            <a:br>
              <a:rPr kumimoji="1" lang="en-US" altLang="ja-JP" dirty="0"/>
            </a:br>
            <a:r>
              <a:rPr kumimoji="1" lang="ja-JP" altLang="en-US" dirty="0"/>
              <a:t>など概況を掴むことができます。</a:t>
            </a:r>
            <a:endParaRPr kumimoji="1" lang="ja-JP" altLang="en-US" sz="18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EDD0026-8BA7-C5B6-4A63-87856D5CA9AB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5FFDCC6-708F-4288-22BA-377D072C4DBC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「チームマップ」で関わる優先順位を確認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上司が回答した「期待到達度」✕「メンバーのメンタリティ」の一覧が確認できます。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lang="ja-JP" altLang="en-US" sz="1800" dirty="0"/>
              <a:t>「活躍している」のに、メンバーは「不満をため込み今にも辞めそう」な、</a:t>
            </a:r>
            <a:br>
              <a:rPr lang="en-US" altLang="ja-JP" sz="1800" dirty="0"/>
            </a:br>
            <a:r>
              <a:rPr lang="ja-JP" altLang="en-US" sz="1800" b="1" dirty="0"/>
              <a:t>左上が最もフォロー優先度が高い</a:t>
            </a:r>
            <a:r>
              <a:rPr lang="ja-JP" altLang="en-US" sz="1800" dirty="0"/>
              <a:t>ゾーンです。</a:t>
            </a:r>
            <a:endParaRPr kumimoji="1" lang="ja-JP" altLang="en-US" sz="1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ADE531-F2E7-AF62-D9D8-358373AC1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80" y="2198217"/>
            <a:ext cx="5813317" cy="407794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B25B18F7-B15A-8EA4-F5CA-3AA2A42F3FFA}"/>
              </a:ext>
            </a:extLst>
          </p:cNvPr>
          <p:cNvSpPr/>
          <p:nvPr/>
        </p:nvSpPr>
        <p:spPr>
          <a:xfrm>
            <a:off x="1317956" y="289116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100" dirty="0">
                <a:solidFill>
                  <a:srgbClr val="FF0000"/>
                </a:solidFill>
              </a:rPr>
              <a:t>鈴木 太郎</a:t>
            </a:r>
          </a:p>
        </p:txBody>
      </p:sp>
      <p:sp>
        <p:nvSpPr>
          <p:cNvPr id="6" name="角丸四角形 16">
            <a:extLst>
              <a:ext uri="{FF2B5EF4-FFF2-40B4-BE49-F238E27FC236}">
                <a16:creationId xmlns:a16="http://schemas.microsoft.com/office/drawing/2014/main" id="{0BD616C1-362D-DAEC-93F9-5B9A81C03240}"/>
              </a:ext>
            </a:extLst>
          </p:cNvPr>
          <p:cNvSpPr/>
          <p:nvPr/>
        </p:nvSpPr>
        <p:spPr>
          <a:xfrm>
            <a:off x="5452491" y="354348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0070C0"/>
                </a:solidFill>
              </a:rPr>
              <a:t>佐藤 花子</a:t>
            </a:r>
            <a:endParaRPr kumimoji="1" lang="en-US" altLang="ja-JP" sz="1100" dirty="0">
              <a:solidFill>
                <a:srgbClr val="0070C0"/>
              </a:solidFill>
            </a:endParaRPr>
          </a:p>
        </p:txBody>
      </p:sp>
      <p:sp>
        <p:nvSpPr>
          <p:cNvPr id="7" name="角丸四角形 17">
            <a:extLst>
              <a:ext uri="{FF2B5EF4-FFF2-40B4-BE49-F238E27FC236}">
                <a16:creationId xmlns:a16="http://schemas.microsoft.com/office/drawing/2014/main" id="{2B1186F6-E673-7BB3-DADF-7B654A60DFEF}"/>
              </a:ext>
            </a:extLst>
          </p:cNvPr>
          <p:cNvSpPr/>
          <p:nvPr/>
        </p:nvSpPr>
        <p:spPr>
          <a:xfrm>
            <a:off x="3383427" y="4842247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BC43CF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BC43CF"/>
                </a:solidFill>
              </a:rPr>
              <a:t>山田　隆</a:t>
            </a:r>
            <a:endParaRPr kumimoji="1" lang="en-US" altLang="ja-JP" sz="1100" dirty="0">
              <a:solidFill>
                <a:srgbClr val="BC43C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D30D80-4381-DA0D-EE82-10CAF5DCC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65"/>
          <a:stretch/>
        </p:blipFill>
        <p:spPr>
          <a:xfrm>
            <a:off x="566587" y="3072367"/>
            <a:ext cx="436291" cy="323040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C9AE3F-6E2F-AB2B-94B3-5C6DF6E53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64" y="2256815"/>
            <a:ext cx="2378391" cy="17233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8ABE92-9F4E-AE80-3EDB-BC2C34711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73" y="4600385"/>
            <a:ext cx="2234366" cy="167577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1" name="四角形吹き出し 13">
            <a:extLst>
              <a:ext uri="{FF2B5EF4-FFF2-40B4-BE49-F238E27FC236}">
                <a16:creationId xmlns:a16="http://schemas.microsoft.com/office/drawing/2014/main" id="{5E1D2255-266C-BEDA-321E-1067DB6B88D0}"/>
              </a:ext>
            </a:extLst>
          </p:cNvPr>
          <p:cNvSpPr/>
          <p:nvPr/>
        </p:nvSpPr>
        <p:spPr>
          <a:xfrm>
            <a:off x="6666670" y="3348413"/>
            <a:ext cx="2464173" cy="1103923"/>
          </a:xfrm>
          <a:prstGeom prst="wedgeRoundRectCallout">
            <a:avLst>
              <a:gd name="adj1" fmla="val 43238"/>
              <a:gd name="adj2" fmla="val 67863"/>
              <a:gd name="adj3" fmla="val 16667"/>
            </a:avLst>
          </a:prstGeom>
          <a:solidFill>
            <a:schemeClr val="accent1"/>
          </a:solidFill>
          <a:ln>
            <a:solidFill>
              <a:srgbClr val="FF8589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鈴木太郎さんは、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活躍していると思ったけど</a:t>
            </a:r>
            <a:br>
              <a:rPr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最も辛い状態だ</a:t>
            </a:r>
            <a:r>
              <a:rPr lang="en-US" altLang="ja-JP" sz="1200" b="1" dirty="0">
                <a:solidFill>
                  <a:schemeClr val="bg2"/>
                </a:solidFill>
              </a:rPr>
              <a:t>…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気づけていなかった</a:t>
            </a:r>
            <a:r>
              <a:rPr kumimoji="1" lang="en-US" altLang="ja-JP" sz="1200" b="1" dirty="0">
                <a:solidFill>
                  <a:schemeClr val="bg2"/>
                </a:solidFill>
              </a:rPr>
              <a:t>…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433151-6315-30F3-E394-D6045C981EB3}"/>
              </a:ext>
            </a:extLst>
          </p:cNvPr>
          <p:cNvSpPr txBox="1"/>
          <p:nvPr/>
        </p:nvSpPr>
        <p:spPr>
          <a:xfrm>
            <a:off x="700861" y="2578691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kumimoji="1" lang="ja-JP" altLang="en-US" sz="1400" spc="70" dirty="0"/>
              <a:t>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86E4DA-D3C1-C266-B456-33455AB9AF49}"/>
              </a:ext>
            </a:extLst>
          </p:cNvPr>
          <p:cNvSpPr txBox="1"/>
          <p:nvPr/>
        </p:nvSpPr>
        <p:spPr>
          <a:xfrm>
            <a:off x="700861" y="5994298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lang="ja-JP" altLang="en-US" sz="1400" spc="70" dirty="0"/>
              <a:t>低</a:t>
            </a:r>
            <a:endParaRPr kumimoji="1" lang="ja-JP" altLang="en-US" sz="1400" spc="7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16297A4-48F0-C5B0-A388-420855A42071}"/>
              </a:ext>
            </a:extLst>
          </p:cNvPr>
          <p:cNvSpPr/>
          <p:nvPr/>
        </p:nvSpPr>
        <p:spPr>
          <a:xfrm>
            <a:off x="1120009" y="2355720"/>
            <a:ext cx="1295899" cy="1295899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olid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spcBef>
                <a:spcPts val="600"/>
              </a:spcBef>
              <a:buFont typeface="Wingdings" pitchFamily="2" charset="2"/>
              <a:buChar char="l"/>
            </a:pPr>
            <a:endParaRPr kumimoji="1" lang="ja-JP" altLang="en-US" sz="1400" dirty="0"/>
          </a:p>
        </p:txBody>
      </p:sp>
      <p:sp>
        <p:nvSpPr>
          <p:cNvPr id="15" name="四角形吹き出し 25">
            <a:extLst>
              <a:ext uri="{FF2B5EF4-FFF2-40B4-BE49-F238E27FC236}">
                <a16:creationId xmlns:a16="http://schemas.microsoft.com/office/drawing/2014/main" id="{FCE0519A-8905-E4A8-5226-286116D0DD58}"/>
              </a:ext>
            </a:extLst>
          </p:cNvPr>
          <p:cNvSpPr/>
          <p:nvPr/>
        </p:nvSpPr>
        <p:spPr>
          <a:xfrm>
            <a:off x="1417773" y="3795623"/>
            <a:ext cx="1713554" cy="778667"/>
          </a:xfrm>
          <a:prstGeom prst="wedgeRectCallout">
            <a:avLst>
              <a:gd name="adj1" fmla="val -21382"/>
              <a:gd name="adj2" fmla="val -14646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パーソナルレポート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（次ページ）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7C95F5-BF3A-67B5-2CEA-C2A6B31CB43B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ED120CC-813C-6951-159C-80C87D45478F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参考）導入の背景記入のポイント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912A09-565B-9956-7455-459463305A92}"/>
              </a:ext>
            </a:extLst>
          </p:cNvPr>
          <p:cNvSpPr/>
          <p:nvPr/>
        </p:nvSpPr>
        <p:spPr>
          <a:xfrm>
            <a:off x="470087" y="1057106"/>
            <a:ext cx="9368852" cy="160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インサイズに限らず新たな取り組みを始めるときは、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現場から「やることを増やすな」「意味あるのか」等、否定的なリアクションが一定出るものです。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現場目線に立った導入のメリットをわかりやすく伝える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ことがポイントです。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「現場の通信簿≒人事</a:t>
            </a:r>
            <a:r>
              <a:rPr kumimoji="1" lang="en-US" altLang="ja-JP" sz="1200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会社がマネジメント状況を監視しようとしている」と捉えられると協力を得づらくなります。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そのため、「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会社</a:t>
            </a:r>
            <a:r>
              <a:rPr kumimoji="1" lang="en-US" altLang="ja-JP" sz="1200" b="1" u="sng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人事はマネジャーの置かれた状況を理解しているからこそ、支援したい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」といった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寄り添いスタンスを示すこともポイントです。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AFCEC1-9948-4C27-2CBD-B7067BD28115}"/>
              </a:ext>
            </a:extLst>
          </p:cNvPr>
          <p:cNvSpPr/>
          <p:nvPr/>
        </p:nvSpPr>
        <p:spPr>
          <a:xfrm>
            <a:off x="470087" y="4384737"/>
            <a:ext cx="9368852" cy="1989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en-US" altLang="ja-JP" sz="1200" spc="70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について、「メンバーと何を話せば良いかわからない」と言う声を多数いただきました。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面談で対話のきっかけや適切な話題を掴みやすくするため、インサイズを導入します。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離職が続いており、皆様にも負荷がかかっています。人事としては、●●の施策を検討しております。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加えて「相談できず不安や悩みを溜め込むこと」が離職に大きく影響するということがわかりました。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そのため、メンバーが相談できる環境を職場ぐるみで作りたく、インサイズを導入します。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皆様としても、メンバーをフォローしたい気持ちがある中、多忙でなかなかできない状況かと思います。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その中で、フォローが必要なメンバーの優先順位をつけ、コンディション・パフォーマンス改善のための話題に短時間でたどり着けるよう、インサイズを導入します。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74FA4EF-3B62-E5BA-BFCD-664BBB7433FD}"/>
              </a:ext>
            </a:extLst>
          </p:cNvPr>
          <p:cNvSpPr/>
          <p:nvPr/>
        </p:nvSpPr>
        <p:spPr>
          <a:xfrm>
            <a:off x="249980" y="838958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Point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54B128-993B-890C-B5D5-7513C9EB2737}"/>
              </a:ext>
            </a:extLst>
          </p:cNvPr>
          <p:cNvSpPr/>
          <p:nvPr/>
        </p:nvSpPr>
        <p:spPr>
          <a:xfrm>
            <a:off x="470087" y="3094021"/>
            <a:ext cx="9368852" cy="1024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メンバーのモチベーションをあげるため、離職率を下げるため、メンバーをフォローするため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→「メンバーを甘やかして迎合しないといけないのか？」と受け取られる可能性があります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マネジメント力を上げるため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 「今、マネジメント力がないと言われている」と受け取られしてしまう可能性があります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2730B9D-0572-F484-11D6-816AC5F1518F}"/>
              </a:ext>
            </a:extLst>
          </p:cNvPr>
          <p:cNvSpPr/>
          <p:nvPr/>
        </p:nvSpPr>
        <p:spPr>
          <a:xfrm>
            <a:off x="157883" y="2827373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204EF9C-E5DF-0893-68D8-09C7AD446EC6}"/>
              </a:ext>
            </a:extLst>
          </p:cNvPr>
          <p:cNvSpPr/>
          <p:nvPr/>
        </p:nvSpPr>
        <p:spPr>
          <a:xfrm>
            <a:off x="157883" y="4203830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17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「パーソナルレポート」で、関わり方を確認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31CBEA-7812-1334-A6DC-B2A206405567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特に気になるメンバーについては、パーソナルレポートまでご確認ください。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画面を見ながら、直属上司とメンバーへの関わり方をすり合わせるのもおすすめです。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6631E1-7B03-9555-65AF-3A46141E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96" y="2161040"/>
            <a:ext cx="2802605" cy="416081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grpSp>
        <p:nvGrpSpPr>
          <p:cNvPr id="20" name="Group 68">
            <a:extLst>
              <a:ext uri="{FF2B5EF4-FFF2-40B4-BE49-F238E27FC236}">
                <a16:creationId xmlns:a16="http://schemas.microsoft.com/office/drawing/2014/main" id="{5B170398-7925-16F4-FC45-1ECC4E92582D}"/>
              </a:ext>
            </a:extLst>
          </p:cNvPr>
          <p:cNvGrpSpPr>
            <a:grpSpLocks/>
          </p:cNvGrpSpPr>
          <p:nvPr/>
        </p:nvGrpSpPr>
        <p:grpSpPr bwMode="auto">
          <a:xfrm>
            <a:off x="2456896" y="2032372"/>
            <a:ext cx="2802605" cy="257336"/>
            <a:chOff x="1306" y="3095"/>
            <a:chExt cx="2268" cy="283"/>
          </a:xfrm>
        </p:grpSpPr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id="{15F8AE2C-1499-8A1F-BB1E-BD825F103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9B259ED1-9209-9A40-D2A2-E32004EF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13578D89-333E-BD36-283B-34A98D81A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748BE4AB-DB46-BBA6-FD35-41845658D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2" y="1765664"/>
            <a:ext cx="2735485" cy="445709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grpSp>
        <p:nvGrpSpPr>
          <p:cNvPr id="16" name="Group 68">
            <a:extLst>
              <a:ext uri="{FF2B5EF4-FFF2-40B4-BE49-F238E27FC236}">
                <a16:creationId xmlns:a16="http://schemas.microsoft.com/office/drawing/2014/main" id="{A11D2CB1-9BBD-9BDF-E9C4-F5097B168817}"/>
              </a:ext>
            </a:extLst>
          </p:cNvPr>
          <p:cNvGrpSpPr>
            <a:grpSpLocks/>
          </p:cNvGrpSpPr>
          <p:nvPr/>
        </p:nvGrpSpPr>
        <p:grpSpPr bwMode="auto">
          <a:xfrm>
            <a:off x="324000" y="6094089"/>
            <a:ext cx="2802605" cy="253843"/>
            <a:chOff x="1306" y="3095"/>
            <a:chExt cx="2268" cy="283"/>
          </a:xfrm>
        </p:grpSpPr>
        <p:sp>
          <p:nvSpPr>
            <p:cNvPr id="17" name="Freeform 69">
              <a:extLst>
                <a:ext uri="{FF2B5EF4-FFF2-40B4-BE49-F238E27FC236}">
                  <a16:creationId xmlns:a16="http://schemas.microsoft.com/office/drawing/2014/main" id="{E301B7A9-8646-A749-B3A9-C264E9EF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18" name="Freeform 70">
              <a:extLst>
                <a:ext uri="{FF2B5EF4-FFF2-40B4-BE49-F238E27FC236}">
                  <a16:creationId xmlns:a16="http://schemas.microsoft.com/office/drawing/2014/main" id="{65B3315A-0453-E804-E0E2-E0AB64EB9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67FC6296-BA31-3A9C-30B5-62DEDDC6C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6DB362D-3A1F-E982-167D-525D21D84FCD}"/>
              </a:ext>
            </a:extLst>
          </p:cNvPr>
          <p:cNvSpPr/>
          <p:nvPr/>
        </p:nvSpPr>
        <p:spPr>
          <a:xfrm>
            <a:off x="777166" y="1724963"/>
            <a:ext cx="1896271" cy="243075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1AE4ABB-7C0B-C66F-4D92-846C387262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293" y="1790227"/>
            <a:ext cx="4125725" cy="561879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478630E-E37E-15EA-EA08-9F9AFDFAC543}"/>
              </a:ext>
            </a:extLst>
          </p:cNvPr>
          <p:cNvCxnSpPr>
            <a:cxnSpLocks/>
          </p:cNvCxnSpPr>
          <p:nvPr/>
        </p:nvCxnSpPr>
        <p:spPr>
          <a:xfrm flipH="1" flipV="1">
            <a:off x="2673437" y="1730238"/>
            <a:ext cx="2829896" cy="59989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75791AC-F5FA-D476-C60C-FC11A1152396}"/>
              </a:ext>
            </a:extLst>
          </p:cNvPr>
          <p:cNvCxnSpPr>
            <a:cxnSpLocks/>
          </p:cNvCxnSpPr>
          <p:nvPr/>
        </p:nvCxnSpPr>
        <p:spPr>
          <a:xfrm>
            <a:off x="1164885" y="1968038"/>
            <a:ext cx="4409408" cy="384068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四角形吹き出し 25">
            <a:extLst>
              <a:ext uri="{FF2B5EF4-FFF2-40B4-BE49-F238E27FC236}">
                <a16:creationId xmlns:a16="http://schemas.microsoft.com/office/drawing/2014/main" id="{B52F67E7-6411-E9D8-5C81-7868689AC9E7}"/>
              </a:ext>
            </a:extLst>
          </p:cNvPr>
          <p:cNvSpPr/>
          <p:nvPr/>
        </p:nvSpPr>
        <p:spPr>
          <a:xfrm>
            <a:off x="7045431" y="2447413"/>
            <a:ext cx="2654587" cy="600006"/>
          </a:xfrm>
          <a:prstGeom prst="wedgeRectCallout">
            <a:avLst>
              <a:gd name="adj1" fmla="val -23366"/>
              <a:gd name="adj2" fmla="val -10147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en-US" altLang="ja-JP" sz="14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400" b="1" dirty="0">
                <a:solidFill>
                  <a:schemeClr val="bg2"/>
                </a:solidFill>
              </a:rPr>
              <a:t>テーマシート（</a:t>
            </a:r>
            <a:r>
              <a:rPr kumimoji="1" lang="ja-JP" altLang="en-US" sz="1400" dirty="0">
                <a:solidFill>
                  <a:schemeClr val="bg2"/>
                </a:solidFill>
              </a:rPr>
              <a:t>下図</a:t>
            </a:r>
            <a:r>
              <a:rPr kumimoji="1" lang="ja-JP" altLang="en-US" sz="1400" b="1" dirty="0">
                <a:solidFill>
                  <a:schemeClr val="bg2"/>
                </a:solidFill>
              </a:rPr>
              <a:t>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A40DBEF-AAEB-DFFD-BF00-B92B88ECD748}"/>
              </a:ext>
            </a:extLst>
          </p:cNvPr>
          <p:cNvSpPr/>
          <p:nvPr/>
        </p:nvSpPr>
        <p:spPr>
          <a:xfrm>
            <a:off x="7518400" y="1884160"/>
            <a:ext cx="2115144" cy="384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16F3C-6DE1-E120-0DA2-2B8F171E5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8321" y="3147061"/>
            <a:ext cx="2621697" cy="233885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8">
            <a:extLst>
              <a:ext uri="{FF2B5EF4-FFF2-40B4-BE49-F238E27FC236}">
                <a16:creationId xmlns:a16="http://schemas.microsoft.com/office/drawing/2014/main" id="{960E14A2-5A89-A176-D35F-30983E6E379C}"/>
              </a:ext>
            </a:extLst>
          </p:cNvPr>
          <p:cNvGrpSpPr>
            <a:grpSpLocks/>
          </p:cNvGrpSpPr>
          <p:nvPr/>
        </p:nvGrpSpPr>
        <p:grpSpPr bwMode="auto">
          <a:xfrm>
            <a:off x="7045431" y="5392507"/>
            <a:ext cx="2700582" cy="186807"/>
            <a:chOff x="1306" y="3095"/>
            <a:chExt cx="2268" cy="283"/>
          </a:xfrm>
        </p:grpSpPr>
        <p:sp>
          <p:nvSpPr>
            <p:cNvPr id="6" name="Freeform 69">
              <a:extLst>
                <a:ext uri="{FF2B5EF4-FFF2-40B4-BE49-F238E27FC236}">
                  <a16:creationId xmlns:a16="http://schemas.microsoft.com/office/drawing/2014/main" id="{F8DB21F9-6A21-EC01-F99F-8E049B35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8" name="Freeform 70">
              <a:extLst>
                <a:ext uri="{FF2B5EF4-FFF2-40B4-BE49-F238E27FC236}">
                  <a16:creationId xmlns:a16="http://schemas.microsoft.com/office/drawing/2014/main" id="{9AA8B793-E0A1-43D9-7F3C-B5465628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9" name="Freeform 71">
              <a:extLst>
                <a:ext uri="{FF2B5EF4-FFF2-40B4-BE49-F238E27FC236}">
                  <a16:creationId xmlns:a16="http://schemas.microsoft.com/office/drawing/2014/main" id="{50A1BFDA-14CB-A6C5-02DD-1555F4AB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8BE3596-A614-4279-3D21-DA0106771969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2DB74FB-A67C-E097-3E36-5ABD3F8C62C0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6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「結果一覧表</a:t>
            </a:r>
            <a:r>
              <a:rPr lang="en-US" altLang="ja-JP" dirty="0"/>
              <a:t>(Excel)</a:t>
            </a:r>
            <a:r>
              <a:rPr lang="ja-JP" altLang="en-US" dirty="0"/>
              <a:t>」で個人結果を一覧で確認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過去からの変化・全詳細データをを個人別で見ることができます。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sz="1800" b="1" dirty="0"/>
              <a:t>改善</a:t>
            </a:r>
            <a:r>
              <a:rPr kumimoji="1" lang="en-US" altLang="ja-JP" sz="1800" b="1" dirty="0"/>
              <a:t>/</a:t>
            </a:r>
            <a:r>
              <a:rPr kumimoji="1" lang="ja-JP" altLang="en-US" sz="1800" b="1" dirty="0"/>
              <a:t>悪化した</a:t>
            </a:r>
            <a:r>
              <a:rPr kumimoji="1" lang="ja-JP" altLang="en-US" sz="1800" dirty="0"/>
              <a:t>メンバー、</a:t>
            </a:r>
            <a:r>
              <a:rPr kumimoji="1" lang="en-US" altLang="ja-JP" sz="1800" b="1" dirty="0"/>
              <a:t>2</a:t>
            </a:r>
            <a:r>
              <a:rPr kumimoji="1" lang="ja-JP" altLang="en-US" sz="1800" b="1" dirty="0"/>
              <a:t>連続で窮々・悶々</a:t>
            </a:r>
            <a:r>
              <a:rPr kumimoji="1" lang="ja-JP" altLang="en-US" sz="1800" dirty="0"/>
              <a:t>のメンバー、</a:t>
            </a:r>
            <a:r>
              <a:rPr kumimoji="1" lang="ja-JP" altLang="en-US" sz="1800" b="1" dirty="0"/>
              <a:t>異動した</a:t>
            </a:r>
            <a:r>
              <a:rPr kumimoji="1" lang="ja-JP" altLang="en-US" sz="1800" dirty="0"/>
              <a:t>メンバーなど、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気になる条件に該当するメンバーを、すぐに確認できます。</a:t>
            </a:r>
            <a:endParaRPr kumimoji="1" lang="ja-JP" altLang="en-US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198FFC-0FCC-12BF-63D9-A88BD408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33" y="2007237"/>
            <a:ext cx="7213134" cy="44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2EA45F-D5F7-35AE-FF8F-A075A7F30113}"/>
              </a:ext>
            </a:extLst>
          </p:cNvPr>
          <p:cNvSpPr txBox="1"/>
          <p:nvPr/>
        </p:nvSpPr>
        <p:spPr>
          <a:xfrm>
            <a:off x="92098" y="6171095"/>
            <a:ext cx="3670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結果一覧表（</a:t>
            </a:r>
            <a:r>
              <a:rPr kumimoji="1" lang="en-US" altLang="ja-JP" sz="1050" dirty="0"/>
              <a:t>Excel</a:t>
            </a:r>
            <a:r>
              <a:rPr kumimoji="1" lang="ja-JP" altLang="en-US" sz="1050" dirty="0"/>
              <a:t>）は、上司ユーザーは閲覧できません。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2FE479D-4143-0DE2-7BAE-3932067A3AB9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FEA8B06-6B76-672E-F12B-FB79957A1C27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3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参考）メンバーが閲覧できるレポート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1AEE1D-E308-763F-65F1-FC44309F583F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パーソナルレポート（メンバー専用）・</a:t>
            </a:r>
            <a:r>
              <a:rPr lang="en-US" altLang="ja-JP" sz="1800" dirty="0"/>
              <a:t>1on1</a:t>
            </a:r>
            <a:r>
              <a:rPr lang="ja-JP" altLang="en-US" sz="1800" dirty="0"/>
              <a:t>テーマシートを閲覧できます。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dirty="0"/>
              <a:t>パーソナルレポートは、皆さんの閲覧できるレポートとは内容が異なります。</a:t>
            </a:r>
            <a:endParaRPr lang="ja-JP" altLang="en-US" sz="1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70A7CC-0254-4F25-1D0E-B7CC3EFB8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463" y="1567275"/>
            <a:ext cx="9109075" cy="47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A6954A-DA06-2BE7-DC40-C4737906C523}"/>
              </a:ext>
            </a:extLst>
          </p:cNvPr>
          <p:cNvSpPr/>
          <p:nvPr/>
        </p:nvSpPr>
        <p:spPr>
          <a:xfrm>
            <a:off x="272456" y="5113867"/>
            <a:ext cx="9427562" cy="1207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パーソナルレポート（上司専用シート）を、</a:t>
            </a:r>
            <a:br>
              <a:rPr kumimoji="1" lang="en-US" altLang="ja-JP" sz="2400" b="1" dirty="0">
                <a:solidFill>
                  <a:schemeClr val="bg2"/>
                </a:solidFill>
              </a:rPr>
            </a:br>
            <a:r>
              <a:rPr kumimoji="1" lang="ja-JP" altLang="en-US" sz="2400" b="1" dirty="0">
                <a:solidFill>
                  <a:schemeClr val="bg2"/>
                </a:solidFill>
              </a:rPr>
              <a:t>メンバーに見せないでください。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メンバーのレポートには「窮々」などの表現は含まれません。</a:t>
            </a:r>
            <a:endParaRPr kumimoji="1" lang="en-US" altLang="ja-JP" sz="2400" b="1" dirty="0">
              <a:solidFill>
                <a:schemeClr val="bg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C45DCFC-ED92-10B5-6785-6CF86A6EC591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B26CEC9-A7D0-5EB7-F4E5-DA56FE570608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注意点</a:t>
            </a:r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EC873B00-D6EB-C6CD-3A66-EEB0634C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11" y="1368493"/>
            <a:ext cx="1484779" cy="14847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4B6DB4-E2D4-5602-BDA0-8136DF2606E6}"/>
              </a:ext>
            </a:extLst>
          </p:cNvPr>
          <p:cNvSpPr txBox="1"/>
          <p:nvPr/>
        </p:nvSpPr>
        <p:spPr>
          <a:xfrm>
            <a:off x="3591090" y="9328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下記の行為は禁止です。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3E8B4C-6D4F-2C1F-683F-F7EBDB5B8162}"/>
              </a:ext>
            </a:extLst>
          </p:cNvPr>
          <p:cNvSpPr txBox="1"/>
          <p:nvPr/>
        </p:nvSpPr>
        <p:spPr>
          <a:xfrm>
            <a:off x="245534" y="3132666"/>
            <a:ext cx="94149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メンバーのコンディションや性格について触れたレポートを、 </a:t>
            </a:r>
            <a:br>
              <a:rPr lang="en-US" altLang="ja-JP" sz="2000" dirty="0"/>
            </a:br>
            <a:r>
              <a:rPr lang="ja-JP" altLang="en-US" sz="2000" dirty="0"/>
              <a:t>机上等</a:t>
            </a:r>
            <a:r>
              <a:rPr lang="ja-JP" altLang="en-US" sz="2000" b="1" u="sng" dirty="0">
                <a:solidFill>
                  <a:schemeClr val="accent1"/>
                </a:solidFill>
              </a:rPr>
              <a:t>誰かの目に触れやすいところに放置</a:t>
            </a:r>
            <a:r>
              <a:rPr lang="ja-JP" altLang="en-US" sz="2000" dirty="0"/>
              <a:t>する 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飲み会・社内等で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あのメンバーの性格はこうだから・状態はこうだから</a:t>
            </a:r>
            <a:r>
              <a:rPr lang="ja-JP" altLang="en-US" sz="2000" dirty="0"/>
              <a:t>」と</a:t>
            </a:r>
            <a:br>
              <a:rPr lang="en-US" altLang="ja-JP" sz="2000" dirty="0"/>
            </a:br>
            <a:r>
              <a:rPr lang="ja-JP" altLang="en-US" sz="2000" dirty="0"/>
              <a:t>オープンに会話する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メンバー本人に、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サーベイ結果が窮々だったけど、どういうつもりなの？</a:t>
            </a:r>
            <a:r>
              <a:rPr lang="ja-JP" altLang="en-US" sz="2000" dirty="0"/>
              <a:t>」と詰め寄る</a:t>
            </a:r>
            <a:br>
              <a:rPr lang="en-US" altLang="ja-JP" sz="2000" dirty="0"/>
            </a:br>
            <a:r>
              <a:rPr lang="ja-JP" altLang="en-US" sz="2000" dirty="0"/>
              <a:t>＊メンバー本人には「窮々」などの言葉は開示されていません</a:t>
            </a:r>
            <a:endParaRPr lang="en-US" altLang="ja-JP" sz="20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FD58DF5-1DA8-12E2-F6EC-6D6817F326A5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AA47298-8742-5C5E-A629-0FAB4A899B04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56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改めて、お願いしたいこと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55F34D-A1F8-CAEF-E29F-545956E8ADEC}"/>
              </a:ext>
            </a:extLst>
          </p:cNvPr>
          <p:cNvSpPr txBox="1"/>
          <p:nvPr/>
        </p:nvSpPr>
        <p:spPr>
          <a:xfrm>
            <a:off x="1167349" y="932877"/>
            <a:ext cx="7571303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インサイズのレポートをご確認いただき、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窮々・悶々のメンバーには必ず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endParaRPr kumimoji="1" lang="ja-JP" altLang="en-US" sz="2800" b="1" dirty="0">
              <a:solidFill>
                <a:schemeClr val="accent5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を実施いただくよう、上司の皆さんへの働きかけをお願いいたします。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b="1" dirty="0">
                <a:solidFill>
                  <a:schemeClr val="accent5"/>
                </a:solidFill>
              </a:rPr>
              <a:t>対応が早いほど、改善しやすく</a:t>
            </a:r>
            <a:r>
              <a:rPr kumimoji="1" lang="en-US" altLang="ja-JP" b="1" dirty="0">
                <a:solidFill>
                  <a:schemeClr val="accent5"/>
                </a:solidFill>
              </a:rPr>
              <a:t>/</a:t>
            </a:r>
            <a:r>
              <a:rPr kumimoji="1" lang="ja-JP" altLang="en-US" b="1" dirty="0">
                <a:solidFill>
                  <a:schemeClr val="accent5"/>
                </a:solidFill>
              </a:rPr>
              <a:t>さらなる悪化を防ぎやすく</a:t>
            </a:r>
            <a:r>
              <a:rPr kumimoji="1" lang="ja-JP" altLang="en-US" dirty="0"/>
              <a:t>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081AC58-5DE7-7538-2F2D-9F84D11D7F22}"/>
              </a:ext>
            </a:extLst>
          </p:cNvPr>
          <p:cNvGrpSpPr/>
          <p:nvPr/>
        </p:nvGrpSpPr>
        <p:grpSpPr>
          <a:xfrm>
            <a:off x="3281363" y="2769766"/>
            <a:ext cx="3404104" cy="1528463"/>
            <a:chOff x="3678748" y="5312281"/>
            <a:chExt cx="1817873" cy="816236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3600908-6106-F0F5-1B98-7E461629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748" y="5312281"/>
              <a:ext cx="816236" cy="816236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B74E643-C100-2CBB-B2E6-B6DEB983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860" y="5322755"/>
              <a:ext cx="805761" cy="805761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50C19A-37D7-C9B7-F8CD-0FB3ECE88826}"/>
              </a:ext>
            </a:extLst>
          </p:cNvPr>
          <p:cNvSpPr txBox="1"/>
          <p:nvPr/>
        </p:nvSpPr>
        <p:spPr>
          <a:xfrm>
            <a:off x="1608706" y="4947902"/>
            <a:ext cx="8297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ja-JP" altLang="en-US" sz="1800" b="1" dirty="0">
                <a:solidFill>
                  <a:schemeClr val="accent5"/>
                </a:solidFill>
              </a:rPr>
              <a:t>「最近任せっきりで話せていなかったから」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「サーベイの結果を見て、大変そうだったので、詳しく話を聞かせてほしい」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「もしかして、◯◯だと感じているのかなと思ったけれ</a:t>
            </a:r>
            <a:r>
              <a:rPr lang="ja-JP" altLang="en-US" b="1" dirty="0">
                <a:solidFill>
                  <a:schemeClr val="accent5"/>
                </a:solidFill>
              </a:rPr>
              <a:t>ど、どう？</a:t>
            </a:r>
            <a:r>
              <a:rPr lang="ja-JP" altLang="en-US" sz="1800" b="1" dirty="0">
                <a:solidFill>
                  <a:schemeClr val="accent5"/>
                </a:solidFill>
              </a:rPr>
              <a:t>」</a:t>
            </a:r>
            <a:endParaRPr lang="ja-JP" altLang="en-US" sz="18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24C0A0-74C3-BF16-1F65-5DCE2386ED17}"/>
              </a:ext>
            </a:extLst>
          </p:cNvPr>
          <p:cNvSpPr/>
          <p:nvPr/>
        </p:nvSpPr>
        <p:spPr>
          <a:xfrm>
            <a:off x="324001" y="4820746"/>
            <a:ext cx="1200000" cy="1177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声掛け</a:t>
            </a:r>
            <a:endParaRPr kumimoji="1" lang="en-US" altLang="ja-JP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6CFFD4F-53A1-4D38-7C75-1F85C5A72A36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23785C6-9A37-A94A-B99F-7394CE8802C7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A7EE47-B0D4-1B8F-CA70-C30D3AB85E71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貴社の方針に合わせて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031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充実のマネジメント伴走機能</a:t>
            </a:r>
            <a:endParaRPr lang="en-US" altLang="ja-JP" b="1" spc="160" dirty="0"/>
          </a:p>
        </p:txBody>
      </p:sp>
    </p:spTree>
    <p:extLst>
      <p:ext uri="{BB962C8B-B14F-4D97-AF65-F5344CB8AC3E}">
        <p14:creationId xmlns:p14="http://schemas.microsoft.com/office/powerpoint/2010/main" val="3560786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】1on1</a:t>
            </a:r>
            <a:r>
              <a:rPr lang="ja-JP" altLang="en-US" dirty="0"/>
              <a:t>の基礎やインサイズの使い方が学べます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7065AC-74F8-A68C-B631-E5332FA85735}"/>
              </a:ext>
            </a:extLst>
          </p:cNvPr>
          <p:cNvSpPr txBox="1"/>
          <p:nvPr/>
        </p:nvSpPr>
        <p:spPr>
          <a:xfrm>
            <a:off x="684845" y="932877"/>
            <a:ext cx="85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「ラーニング」メニューにて、インサイズの結果が出た後のフォロー方法や、</a:t>
            </a:r>
            <a:br>
              <a:rPr lang="en-US" altLang="ja-JP" sz="1800" dirty="0"/>
            </a:br>
            <a:r>
              <a:rPr lang="en-US" altLang="ja-JP" sz="1800" dirty="0"/>
              <a:t>1on1</a:t>
            </a:r>
            <a:r>
              <a:rPr lang="ja-JP" altLang="en-US" sz="1800" dirty="0"/>
              <a:t>・マネジメントの基礎などを動画やスライドショーで学ぶことができます。</a:t>
            </a:r>
            <a:endParaRPr lang="en-US" altLang="ja-JP" sz="1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F8D19D-28F9-E4C2-417B-3FBFBE986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800" y="1704048"/>
            <a:ext cx="6942665" cy="454610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0" name="四角形吹き出し 25">
            <a:extLst>
              <a:ext uri="{FF2B5EF4-FFF2-40B4-BE49-F238E27FC236}">
                <a16:creationId xmlns:a16="http://schemas.microsoft.com/office/drawing/2014/main" id="{0DB47D35-A5E4-44F8-8D25-9E6EC42495A9}"/>
              </a:ext>
            </a:extLst>
          </p:cNvPr>
          <p:cNvSpPr/>
          <p:nvPr/>
        </p:nvSpPr>
        <p:spPr>
          <a:xfrm>
            <a:off x="147773" y="3329956"/>
            <a:ext cx="2222894" cy="1597644"/>
          </a:xfrm>
          <a:prstGeom prst="wedgeRectCallout">
            <a:avLst>
              <a:gd name="adj1" fmla="val 70030"/>
              <a:gd name="adj2" fmla="val -496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あなたのメンバーの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結果に応じて、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おすすめのコンテンツ</a:t>
            </a:r>
            <a:r>
              <a:rPr kumimoji="1" lang="ja-JP" altLang="en-US" sz="1400" dirty="0">
                <a:solidFill>
                  <a:schemeClr val="bg2"/>
                </a:solidFill>
              </a:rPr>
              <a:t>が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350154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メンバーへの関わりを相談できます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43771B-C6D5-5D15-8F79-BEDD592F4896}"/>
              </a:ext>
            </a:extLst>
          </p:cNvPr>
          <p:cNvSpPr txBox="1"/>
          <p:nvPr/>
        </p:nvSpPr>
        <p:spPr>
          <a:xfrm>
            <a:off x="1051932" y="932877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リクルートマネジメントソリューションズ社のマネジメントの専門家に、</a:t>
            </a:r>
            <a:br>
              <a:rPr lang="en-US" altLang="ja-JP" sz="1800" dirty="0"/>
            </a:br>
            <a:r>
              <a:rPr lang="ja-JP" altLang="en-US" sz="1800" dirty="0"/>
              <a:t>直接相談いただけます（「相談機能」）。</a:t>
            </a:r>
            <a:endParaRPr kumimoji="1" lang="ja-JP" altLang="en-US" sz="1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C1A4A4-8E1A-268C-F933-1562B9677F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24000" y="1765665"/>
            <a:ext cx="5232292" cy="3685246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0A6716-0DDB-844C-5308-9A079A680A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849" y="4544633"/>
            <a:ext cx="2452443" cy="831509"/>
          </a:xfrm>
          <a:prstGeom prst="rect">
            <a:avLst/>
          </a:prstGeom>
          <a:effectLst/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37B920-2356-66FC-3C36-92947F5F6527}"/>
              </a:ext>
            </a:extLst>
          </p:cNvPr>
          <p:cNvSpPr/>
          <p:nvPr/>
        </p:nvSpPr>
        <p:spPr>
          <a:xfrm>
            <a:off x="3103849" y="4544632"/>
            <a:ext cx="2422468" cy="83150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F858D03-7E2F-EE82-806E-CEB04F7AA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600" y="1726859"/>
            <a:ext cx="3124200" cy="372405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1C0560-EC8D-63B9-7442-68517064033E}"/>
              </a:ext>
            </a:extLst>
          </p:cNvPr>
          <p:cNvCxnSpPr/>
          <p:nvPr/>
        </p:nvCxnSpPr>
        <p:spPr bwMode="auto">
          <a:xfrm>
            <a:off x="5561139" y="4960386"/>
            <a:ext cx="101892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BC69D0-A5B8-E900-41FF-5B4207CD745F}"/>
              </a:ext>
            </a:extLst>
          </p:cNvPr>
          <p:cNvSpPr txBox="1"/>
          <p:nvPr/>
        </p:nvSpPr>
        <p:spPr>
          <a:xfrm>
            <a:off x="305095" y="5562598"/>
            <a:ext cx="739086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200"/>
            </a:lvl1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altLang="ja-JP" sz="1800" dirty="0"/>
              <a:t>2</a:t>
            </a:r>
            <a:r>
              <a:rPr lang="ja-JP" altLang="en-US" sz="1800" dirty="0"/>
              <a:t>営業日以内に、メールで詳細な関わり方をお返しいたします。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dirty="0"/>
              <a:t>相談内容は「どうしたらいいかわかりません」だけでも構いません。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b="1" u="sng" dirty="0"/>
              <a:t>人事が相談内容を見ることはありません。</a:t>
            </a:r>
            <a:endParaRPr lang="en-US" altLang="ja-JP" sz="1800" b="1" u="sng" dirty="0"/>
          </a:p>
        </p:txBody>
      </p:sp>
      <p:sp>
        <p:nvSpPr>
          <p:cNvPr id="12" name="四角形吹き出し 25">
            <a:extLst>
              <a:ext uri="{FF2B5EF4-FFF2-40B4-BE49-F238E27FC236}">
                <a16:creationId xmlns:a16="http://schemas.microsoft.com/office/drawing/2014/main" id="{ACD35C85-DFF1-DB13-7327-0ECFE888628D}"/>
              </a:ext>
            </a:extLst>
          </p:cNvPr>
          <p:cNvSpPr/>
          <p:nvPr/>
        </p:nvSpPr>
        <p:spPr>
          <a:xfrm>
            <a:off x="3103848" y="3526666"/>
            <a:ext cx="2422467" cy="831510"/>
          </a:xfrm>
          <a:prstGeom prst="wedgeRectCallout">
            <a:avLst>
              <a:gd name="adj1" fmla="val 3756"/>
              <a:gd name="adj2" fmla="val 7028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パーソナルレポート右下の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ボタンから相談できます</a:t>
            </a:r>
          </a:p>
        </p:txBody>
      </p:sp>
    </p:spTree>
    <p:extLst>
      <p:ext uri="{BB962C8B-B14F-4D97-AF65-F5344CB8AC3E}">
        <p14:creationId xmlns:p14="http://schemas.microsoft.com/office/powerpoint/2010/main" val="2349390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効果的に活用したい方向けのセミナー</a:t>
            </a:r>
          </a:p>
        </p:txBody>
      </p:sp>
      <p:sp>
        <p:nvSpPr>
          <p:cNvPr id="2" name="角丸四角形 5">
            <a:extLst>
              <a:ext uri="{FF2B5EF4-FFF2-40B4-BE49-F238E27FC236}">
                <a16:creationId xmlns:a16="http://schemas.microsoft.com/office/drawing/2014/main" id="{95820EAD-A9F5-A056-C96F-2D7EDB2E7E47}"/>
              </a:ext>
            </a:extLst>
          </p:cNvPr>
          <p:cNvSpPr/>
          <p:nvPr/>
        </p:nvSpPr>
        <p:spPr>
          <a:xfrm>
            <a:off x="646090" y="1996067"/>
            <a:ext cx="4176464" cy="65569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600" b="1" spc="70" dirty="0">
                <a:solidFill>
                  <a:schemeClr val="bg2"/>
                </a:solidFill>
                <a:latin typeface="+mn-ea"/>
              </a:rPr>
              <a:t>はじめてのインサイズ読み取りセミナー</a:t>
            </a:r>
            <a:endParaRPr kumimoji="1" lang="ja-JP" altLang="en-US" sz="1600" spc="70" dirty="0">
              <a:solidFill>
                <a:schemeClr val="bg2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E57352-E084-5BFC-D857-2B0EB0BC6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41" y="2848781"/>
            <a:ext cx="3151183" cy="18029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DFDFA3-8991-504B-35CE-E5DF4CB9BA6A}"/>
              </a:ext>
            </a:extLst>
          </p:cNvPr>
          <p:cNvSpPr/>
          <p:nvPr/>
        </p:nvSpPr>
        <p:spPr>
          <a:xfrm>
            <a:off x="646090" y="4848772"/>
            <a:ext cx="4176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毎月開催</a:t>
            </a:r>
            <a:r>
              <a:rPr lang="en-US" altLang="ja-JP" dirty="0"/>
              <a:t>/1</a:t>
            </a:r>
            <a:r>
              <a:rPr lang="ja-JP" altLang="en-US" dirty="0"/>
              <a:t>時間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参加人数制限なし・オンライン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お申込みは下記</a:t>
            </a:r>
            <a:r>
              <a:rPr lang="en-US" altLang="ja-JP" dirty="0"/>
              <a:t>URL</a:t>
            </a:r>
            <a:br>
              <a:rPr lang="en-US" altLang="ja-JP" dirty="0"/>
            </a:br>
            <a:r>
              <a:rPr lang="en-US" altLang="ja-JP" sz="1400" dirty="0">
                <a:hlinkClick r:id="rId4"/>
              </a:rPr>
              <a:t>https://admin.support.recruit-insides.net/hc/ja/articles/13017148002713</a:t>
            </a:r>
            <a:endParaRPr lang="en-US" altLang="ja-JP" dirty="0"/>
          </a:p>
        </p:txBody>
      </p:sp>
      <p:pic>
        <p:nvPicPr>
          <p:cNvPr id="7" name="Picture 2" descr="insides_advance_1.png">
            <a:extLst>
              <a:ext uri="{FF2B5EF4-FFF2-40B4-BE49-F238E27FC236}">
                <a16:creationId xmlns:a16="http://schemas.microsoft.com/office/drawing/2014/main" id="{7E42F333-2784-457C-1E38-0A1C6F77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601" y="2779523"/>
            <a:ext cx="3680748" cy="187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3FD6D4F-78CE-9FEA-65C6-19EBBA75F732}"/>
              </a:ext>
            </a:extLst>
          </p:cNvPr>
          <p:cNvSpPr/>
          <p:nvPr/>
        </p:nvSpPr>
        <p:spPr>
          <a:xfrm>
            <a:off x="5125801" y="2000280"/>
            <a:ext cx="4280348" cy="650212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ja-JP" altLang="en-US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  <a:t>アドバンス版</a:t>
            </a:r>
            <a:br>
              <a:rPr kumimoji="0" lang="en-US" altLang="ja-JP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</a:br>
            <a:r>
              <a:rPr kumimoji="0" lang="ja-JP" altLang="en-US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  <a:t>マネジメントの引き出しセミナー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1AB5F7C-B864-E3DB-EDAB-8BC319720B84}"/>
              </a:ext>
            </a:extLst>
          </p:cNvPr>
          <p:cNvSpPr/>
          <p:nvPr/>
        </p:nvSpPr>
        <p:spPr>
          <a:xfrm>
            <a:off x="5211379" y="4848772"/>
            <a:ext cx="4176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隔月開催</a:t>
            </a:r>
            <a:r>
              <a:rPr lang="en-US" altLang="ja-JP" dirty="0"/>
              <a:t>/1</a:t>
            </a:r>
            <a:r>
              <a:rPr lang="ja-JP" altLang="en-US" dirty="0"/>
              <a:t>時間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参加人数制限なし・オンライン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お申込みは下記</a:t>
            </a:r>
            <a:r>
              <a:rPr lang="en-US" altLang="ja-JP" dirty="0"/>
              <a:t>URL</a:t>
            </a:r>
            <a:br>
              <a:rPr lang="en-US" altLang="ja-JP" dirty="0"/>
            </a:br>
            <a:r>
              <a:rPr lang="en-US" altLang="ja-JP" sz="1400" dirty="0">
                <a:hlinkClick r:id="rId6"/>
              </a:rPr>
              <a:t>https://admin.support.recruit-insides.net/hc/ja/articles/13017576225689</a:t>
            </a:r>
            <a:endParaRPr lang="en-US" altLang="ja-JP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37BFB3-D46E-EF4E-77FA-AF2DF411750A}"/>
              </a:ext>
            </a:extLst>
          </p:cNvPr>
          <p:cNvSpPr txBox="1"/>
          <p:nvPr/>
        </p:nvSpPr>
        <p:spPr>
          <a:xfrm>
            <a:off x="821100" y="932877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インサイズより、以下イベントのご案内が送られます。ぜひご参加ください。</a:t>
            </a:r>
            <a:endParaRPr kumimoji="1" lang="ja-JP" altLang="en-US" sz="1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34312-43BD-32A5-D288-190B6E9A31D0}"/>
              </a:ext>
            </a:extLst>
          </p:cNvPr>
          <p:cNvSpPr txBox="1"/>
          <p:nvPr/>
        </p:nvSpPr>
        <p:spPr>
          <a:xfrm>
            <a:off x="841939" y="1618320"/>
            <a:ext cx="378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最も基礎的なセミナー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4969BF-3795-2A0F-CF26-88C3099AEE8C}"/>
              </a:ext>
            </a:extLst>
          </p:cNvPr>
          <p:cNvSpPr txBox="1"/>
          <p:nvPr/>
        </p:nvSpPr>
        <p:spPr>
          <a:xfrm>
            <a:off x="4881213" y="1618320"/>
            <a:ext cx="47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よりフィットした関わりが学べるセミナー</a:t>
            </a:r>
          </a:p>
        </p:txBody>
      </p:sp>
    </p:spTree>
    <p:extLst>
      <p:ext uri="{BB962C8B-B14F-4D97-AF65-F5344CB8AC3E}">
        <p14:creationId xmlns:p14="http://schemas.microsoft.com/office/powerpoint/2010/main" val="3618230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F02203-1250-0A62-3489-B0BB9A694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266" y="2505665"/>
            <a:ext cx="4461468" cy="3346101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EC61E48-A824-9724-F66D-8CAADFD01DC8}"/>
              </a:ext>
            </a:extLst>
          </p:cNvPr>
          <p:cNvSpPr txBox="1">
            <a:spLocks/>
          </p:cNvSpPr>
          <p:nvPr/>
        </p:nvSpPr>
        <p:spPr>
          <a:xfrm>
            <a:off x="1658409" y="1006234"/>
            <a:ext cx="6589183" cy="123112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47642" indent="-247642" algn="l" defTabSz="990570" rtl="0" eaLnBrk="1" latinLnBrk="0" hangingPunct="1">
              <a:lnSpc>
                <a:spcPct val="90000"/>
              </a:lnSpc>
              <a:spcBef>
                <a:spcPts val="1083"/>
              </a:spcBef>
              <a:buFont typeface="Arial" panose="020B0604020202020204" pitchFamily="34" charset="0"/>
              <a:buChar char="•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より良い組織作りのため、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皆様を少しでもご支援したいと考えています。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よろしくお願いいたします。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4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インサイズ導入の背景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7FAC48-04D1-C433-E075-7A41089A05E8}"/>
              </a:ext>
            </a:extLst>
          </p:cNvPr>
          <p:cNvSpPr/>
          <p:nvPr/>
        </p:nvSpPr>
        <p:spPr>
          <a:xfrm>
            <a:off x="493381" y="940714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目指す状態</a:t>
            </a:r>
            <a:endParaRPr kumimoji="1" lang="en-US" altLang="ja-JP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753DE2-4485-13B5-9CB2-FF46708DA44C}"/>
              </a:ext>
            </a:extLst>
          </p:cNvPr>
          <p:cNvSpPr/>
          <p:nvPr/>
        </p:nvSpPr>
        <p:spPr>
          <a:xfrm>
            <a:off x="1052547" y="2325880"/>
            <a:ext cx="1217007" cy="10805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課題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A02FF6-12E6-84A4-84D1-0DA22AD1BE36}"/>
              </a:ext>
            </a:extLst>
          </p:cNvPr>
          <p:cNvSpPr txBox="1"/>
          <p:nvPr/>
        </p:nvSpPr>
        <p:spPr>
          <a:xfrm>
            <a:off x="2585317" y="1065467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例）中期経営計画「◯◯◯」実現のため、社員一人ひとりに「◯◯◯」な行動が求められている。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例）これを実現するため、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を通じて一人ひとりの従業員が主体的・自律的な課題設定・業務推進ができることを目指す。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を通じて、「上司と部下が安心感をもって本音を話せる場」づくりを目指す。</a:t>
            </a:r>
            <a:endParaRPr kumimoji="1" lang="en-US" altLang="ja-JP" sz="1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923576-342B-5AC9-E937-1C7E52FFD355}"/>
              </a:ext>
            </a:extLst>
          </p:cNvPr>
          <p:cNvSpPr/>
          <p:nvPr/>
        </p:nvSpPr>
        <p:spPr>
          <a:xfrm>
            <a:off x="493381" y="3711046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現状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55DBEF-10BF-E33E-1063-937274E62D56}"/>
              </a:ext>
            </a:extLst>
          </p:cNvPr>
          <p:cNvSpPr txBox="1"/>
          <p:nvPr/>
        </p:nvSpPr>
        <p:spPr>
          <a:xfrm>
            <a:off x="2585317" y="3618305"/>
            <a:ext cx="704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例）メンバーからは「何を話せばよいかわからない」「上司も忙しそうで、話す機会がなく相談できる雰囲気ではない」「特定の社員としか接点がなく、キャリアや仕事の広がりが見えない」との声。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例）上司からは「何を話せばよいかわからない」 「メンバーが多くプレイング業務を抱える中、全員に対して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を実施しきれない」との声。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例）◯◯調査では、◯◯な結果。「上司ともっと話したい」メンバーが◯％。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例）現時点での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年位内離職率は◯％。採用も厳しい中で、現場への負担が高まり疲弊している。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A740D3-EDD7-AE9E-3CB8-C647A8A7AFA9}"/>
              </a:ext>
            </a:extLst>
          </p:cNvPr>
          <p:cNvSpPr txBox="1"/>
          <p:nvPr/>
        </p:nvSpPr>
        <p:spPr>
          <a:xfrm>
            <a:off x="2585317" y="2450633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例）メンバーが自律的に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の機会を活かし、上司が効果的に支援するための仕組みづくり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例）多忙を極める現場管理職の皆様が、必要な人材に必要なフォローができる仕組みづくり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例）メンバー・上司双方にとって有意義な時間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本音を吐き出せる時間となる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実行の支援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例）マネジャーだけでなく、部長・人事・◯◯を巻き込んだ職場ぐるみのフォロー体制の構築</a:t>
            </a:r>
          </a:p>
        </p:txBody>
      </p:sp>
      <p:sp>
        <p:nvSpPr>
          <p:cNvPr id="12" name="矢印: 上下 11">
            <a:extLst>
              <a:ext uri="{FF2B5EF4-FFF2-40B4-BE49-F238E27FC236}">
                <a16:creationId xmlns:a16="http://schemas.microsoft.com/office/drawing/2014/main" id="{2D27FC36-0D5D-BD6E-715D-89A4EF55B1D8}"/>
              </a:ext>
            </a:extLst>
          </p:cNvPr>
          <p:cNvSpPr/>
          <p:nvPr/>
        </p:nvSpPr>
        <p:spPr>
          <a:xfrm>
            <a:off x="559165" y="2110265"/>
            <a:ext cx="322343" cy="1521021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A7061DA-316C-1886-4F82-522623B3B17A}"/>
              </a:ext>
            </a:extLst>
          </p:cNvPr>
          <p:cNvSpPr/>
          <p:nvPr/>
        </p:nvSpPr>
        <p:spPr>
          <a:xfrm>
            <a:off x="3852486" y="5119473"/>
            <a:ext cx="2201029" cy="397581"/>
          </a:xfrm>
          <a:prstGeom prst="downArrow">
            <a:avLst>
              <a:gd name="adj1" fmla="val 50000"/>
              <a:gd name="adj2" fmla="val 63954"/>
            </a:avLst>
          </a:prstGeom>
          <a:gradFill>
            <a:gsLst>
              <a:gs pos="0">
                <a:srgbClr val="FF7D7D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E6CAD-216F-92D4-6751-AE1931BB78CF}"/>
              </a:ext>
            </a:extLst>
          </p:cNvPr>
          <p:cNvSpPr txBox="1"/>
          <p:nvPr/>
        </p:nvSpPr>
        <p:spPr>
          <a:xfrm>
            <a:off x="559165" y="5572557"/>
            <a:ext cx="89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現場の負担を減らしながら、効果的な対話をサポートする</a:t>
            </a:r>
            <a:endParaRPr kumimoji="1" lang="en-US" altLang="ja-JP" sz="2000" b="1" dirty="0"/>
          </a:p>
          <a:p>
            <a:pPr algn="ctr"/>
            <a:r>
              <a:rPr kumimoji="1" lang="en-US" altLang="ja-JP" sz="2000" b="1" dirty="0"/>
              <a:t>1on1</a:t>
            </a:r>
            <a:r>
              <a:rPr kumimoji="1" lang="ja-JP" altLang="en-US" sz="2000" b="1" dirty="0"/>
              <a:t>支援ツール「インサイズ」を導入します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522468-037D-DB5F-6112-277F6D28C08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貴社の目的に合わせて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076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インサイズとは？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2B9797-F4A1-2961-00FE-D119BA8312FD}"/>
              </a:ext>
            </a:extLst>
          </p:cNvPr>
          <p:cNvSpPr txBox="1"/>
          <p:nvPr/>
        </p:nvSpPr>
        <p:spPr>
          <a:xfrm>
            <a:off x="900137" y="785901"/>
            <a:ext cx="810572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dirty="0"/>
              <a:t>上司・部下の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の負担を軽減</a:t>
            </a:r>
            <a:r>
              <a:rPr lang="ja-JP" altLang="en-US" dirty="0"/>
              <a:t>し、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効果的な対話</a:t>
            </a:r>
            <a:r>
              <a:rPr lang="ja-JP" altLang="en-US" dirty="0"/>
              <a:t>を</a:t>
            </a:r>
            <a:br>
              <a:rPr lang="en-US" altLang="ja-JP" dirty="0"/>
            </a:br>
            <a:r>
              <a:rPr lang="ja-JP" altLang="en-US" dirty="0"/>
              <a:t>サポートするツールです。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C7D5A5-146F-5CD5-8FE3-23C471DD3CB9}"/>
              </a:ext>
            </a:extLst>
          </p:cNvPr>
          <p:cNvSpPr txBox="1"/>
          <p:nvPr/>
        </p:nvSpPr>
        <p:spPr>
          <a:xfrm>
            <a:off x="4953001" y="2420538"/>
            <a:ext cx="4515678" cy="66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1050" dirty="0"/>
              <a:t>部下一人ひとりの状態に応じた最適なコミュニケーションがわかり、</a:t>
            </a:r>
            <a:r>
              <a:rPr lang="en-US" altLang="ja-JP" sz="1050" b="1" dirty="0">
                <a:solidFill>
                  <a:schemeClr val="accent5"/>
                </a:solidFill>
              </a:rPr>
              <a:t>1on1</a:t>
            </a:r>
            <a:r>
              <a:rPr lang="ja-JP" altLang="en-US" sz="1050" b="1" dirty="0">
                <a:solidFill>
                  <a:schemeClr val="accent5"/>
                </a:solidFill>
              </a:rPr>
              <a:t>の心理的・時間的負担を削減</a:t>
            </a:r>
            <a:r>
              <a:rPr lang="ja-JP" altLang="en-US" sz="1050" dirty="0"/>
              <a:t>します。</a:t>
            </a:r>
            <a:endParaRPr lang="en-US" altLang="ja-JP" sz="1050" dirty="0"/>
          </a:p>
          <a:p>
            <a:pPr>
              <a:lnSpc>
                <a:spcPct val="120000"/>
              </a:lnSpc>
            </a:pPr>
            <a:r>
              <a:rPr lang="ja-JP" altLang="en-US" sz="1050" b="1" dirty="0">
                <a:solidFill>
                  <a:schemeClr val="accent5"/>
                </a:solidFill>
              </a:rPr>
              <a:t>チーム全体の状態を一目で把握</a:t>
            </a:r>
            <a:r>
              <a:rPr lang="ja-JP" altLang="en-US" sz="1050" dirty="0"/>
              <a:t>でき、効率的に</a:t>
            </a:r>
            <a:r>
              <a:rPr lang="en-US" altLang="ja-JP" sz="1050" dirty="0"/>
              <a:t>1on1</a:t>
            </a:r>
            <a:r>
              <a:rPr lang="ja-JP" altLang="en-US" sz="1050" dirty="0"/>
              <a:t>を推進できます。</a:t>
            </a:r>
            <a:endParaRPr lang="en-US" altLang="ja-JP" sz="10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B9B3AB-5042-8FCD-84D9-DFAFDB7ECB43}"/>
              </a:ext>
            </a:extLst>
          </p:cNvPr>
          <p:cNvSpPr txBox="1"/>
          <p:nvPr/>
        </p:nvSpPr>
        <p:spPr>
          <a:xfrm>
            <a:off x="4953001" y="3821889"/>
            <a:ext cx="4515678" cy="66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1050" b="1" dirty="0">
                <a:solidFill>
                  <a:schemeClr val="accent5"/>
                </a:solidFill>
              </a:rPr>
              <a:t>部下の状態に合った</a:t>
            </a:r>
            <a:r>
              <a:rPr lang="en-US" altLang="ja-JP" sz="1050" b="1" dirty="0">
                <a:solidFill>
                  <a:schemeClr val="accent5"/>
                </a:solidFill>
              </a:rPr>
              <a:t>1on1</a:t>
            </a:r>
            <a:r>
              <a:rPr lang="ja-JP" altLang="en-US" sz="1050" b="1" dirty="0">
                <a:solidFill>
                  <a:schemeClr val="accent5"/>
                </a:solidFill>
              </a:rPr>
              <a:t>のトピックがわかり</a:t>
            </a:r>
            <a:r>
              <a:rPr lang="ja-JP" altLang="en-US" sz="1050" dirty="0"/>
              <a:t>、悩むことなく効果的な対話ができます。</a:t>
            </a:r>
            <a:endParaRPr lang="en-US" altLang="ja-JP" sz="1050" dirty="0"/>
          </a:p>
          <a:p>
            <a:pPr>
              <a:lnSpc>
                <a:spcPct val="120000"/>
              </a:lnSpc>
            </a:pPr>
            <a:r>
              <a:rPr lang="ja-JP" altLang="en-US" sz="1050" dirty="0"/>
              <a:t>個別に</a:t>
            </a:r>
            <a:r>
              <a:rPr lang="ja-JP" altLang="en-US" sz="1050" b="1" dirty="0">
                <a:solidFill>
                  <a:schemeClr val="accent5"/>
                </a:solidFill>
              </a:rPr>
              <a:t>メモを残せ</a:t>
            </a:r>
            <a:r>
              <a:rPr lang="ja-JP" altLang="en-US" sz="1050" dirty="0"/>
              <a:t>、部下との対話を忘れません。</a:t>
            </a:r>
            <a:endParaRPr lang="en-US" altLang="ja-JP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919A54-AF53-8098-9E13-EA9DD4751ED6}"/>
              </a:ext>
            </a:extLst>
          </p:cNvPr>
          <p:cNvSpPr txBox="1"/>
          <p:nvPr/>
        </p:nvSpPr>
        <p:spPr>
          <a:xfrm>
            <a:off x="4953000" y="5245428"/>
            <a:ext cx="4515678" cy="85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30000"/>
              </a:lnSpc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1050" dirty="0"/>
              <a:t>部下によるフィードバック（匿名）により、</a:t>
            </a:r>
            <a:r>
              <a:rPr lang="ja-JP" altLang="en-US" sz="1050" b="1" dirty="0">
                <a:solidFill>
                  <a:schemeClr val="accent5"/>
                </a:solidFill>
              </a:rPr>
              <a:t>苦手なコミュニケーションなどの振り返り</a:t>
            </a:r>
            <a:r>
              <a:rPr lang="ja-JP" altLang="en-US" sz="1050" dirty="0"/>
              <a:t>ができます。リコメンドされる学習コンテンツで</a:t>
            </a:r>
            <a:r>
              <a:rPr lang="ja-JP" altLang="en-US" sz="1050" b="1" dirty="0">
                <a:solidFill>
                  <a:schemeClr val="accent5"/>
                </a:solidFill>
              </a:rPr>
              <a:t>スキルアップ</a:t>
            </a:r>
            <a:r>
              <a:rPr lang="ja-JP" altLang="en-US" sz="1050" dirty="0"/>
              <a:t>ができます。</a:t>
            </a:r>
            <a:endParaRPr lang="en-US" altLang="ja-JP" sz="1050" dirty="0"/>
          </a:p>
          <a:p>
            <a:pPr>
              <a:lnSpc>
                <a:spcPct val="120000"/>
              </a:lnSpc>
            </a:pPr>
            <a:r>
              <a:rPr lang="ja-JP" altLang="en-US" sz="1050" dirty="0"/>
              <a:t>部下の状態の推移から、</a:t>
            </a:r>
            <a:r>
              <a:rPr lang="ja-JP" altLang="en-US" sz="1050" b="1" dirty="0">
                <a:solidFill>
                  <a:schemeClr val="accent5"/>
                </a:solidFill>
              </a:rPr>
              <a:t>効果を確認</a:t>
            </a:r>
            <a:r>
              <a:rPr lang="ja-JP" altLang="en-US" sz="1050" dirty="0"/>
              <a:t>することができます。</a:t>
            </a:r>
            <a:endParaRPr lang="en-US" altLang="ja-JP" sz="105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9DC578-2047-52C9-4CC5-9E701F296254}"/>
              </a:ext>
            </a:extLst>
          </p:cNvPr>
          <p:cNvGrpSpPr/>
          <p:nvPr/>
        </p:nvGrpSpPr>
        <p:grpSpPr>
          <a:xfrm>
            <a:off x="4326863" y="1854689"/>
            <a:ext cx="507001" cy="4381163"/>
            <a:chOff x="4567557" y="2385061"/>
            <a:chExt cx="468001" cy="3566159"/>
          </a:xfrm>
        </p:grpSpPr>
        <p:sp>
          <p:nvSpPr>
            <p:cNvPr id="10" name="矢印: 五方向 9">
              <a:extLst>
                <a:ext uri="{FF2B5EF4-FFF2-40B4-BE49-F238E27FC236}">
                  <a16:creationId xmlns:a16="http://schemas.microsoft.com/office/drawing/2014/main" id="{AE351C46-CEB7-AF3A-8D30-1AC267A1B683}"/>
                </a:ext>
              </a:extLst>
            </p:cNvPr>
            <p:cNvSpPr/>
            <p:nvPr/>
          </p:nvSpPr>
          <p:spPr>
            <a:xfrm rot="5400000">
              <a:off x="3984362" y="4900025"/>
              <a:ext cx="1634391" cy="468000"/>
            </a:xfrm>
            <a:prstGeom prst="homePlate">
              <a:avLst/>
            </a:prstGeom>
            <a:gradFill>
              <a:gsLst>
                <a:gs pos="100000">
                  <a:srgbClr val="5D7CF6"/>
                </a:gs>
                <a:gs pos="0">
                  <a:srgbClr val="AB9FE7"/>
                </a:gs>
                <a:gs pos="0">
                  <a:srgbClr val="909BEA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>
                <a:solidFill>
                  <a:schemeClr val="bg2"/>
                </a:solidFill>
              </a:endParaRPr>
            </a:p>
          </p:txBody>
        </p:sp>
        <p:sp>
          <p:nvSpPr>
            <p:cNvPr id="11" name="矢印: 五方向 10">
              <a:extLst>
                <a:ext uri="{FF2B5EF4-FFF2-40B4-BE49-F238E27FC236}">
                  <a16:creationId xmlns:a16="http://schemas.microsoft.com/office/drawing/2014/main" id="{F04D4AA4-96F8-5E5B-A614-BA13835D994D}"/>
                </a:ext>
              </a:extLst>
            </p:cNvPr>
            <p:cNvSpPr/>
            <p:nvPr/>
          </p:nvSpPr>
          <p:spPr>
            <a:xfrm rot="5400000">
              <a:off x="4097051" y="3816711"/>
              <a:ext cx="1409012" cy="468000"/>
            </a:xfrm>
            <a:prstGeom prst="homePlate">
              <a:avLst/>
            </a:prstGeom>
            <a:gradFill>
              <a:gsLst>
                <a:gs pos="100000">
                  <a:srgbClr val="5D7CF6"/>
                </a:gs>
                <a:gs pos="61000">
                  <a:srgbClr val="AB9FE7"/>
                </a:gs>
                <a:gs pos="2979">
                  <a:srgbClr val="D078EC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>
                <a:solidFill>
                  <a:schemeClr val="bg2"/>
                </a:solidFill>
              </a:endParaRPr>
            </a:p>
          </p:txBody>
        </p:sp>
        <p:sp>
          <p:nvSpPr>
            <p:cNvPr id="12" name="矢印: 五方向 11">
              <a:extLst>
                <a:ext uri="{FF2B5EF4-FFF2-40B4-BE49-F238E27FC236}">
                  <a16:creationId xmlns:a16="http://schemas.microsoft.com/office/drawing/2014/main" id="{D74C84A4-6AB9-3D0D-5827-C26008B70FEF}"/>
                </a:ext>
              </a:extLst>
            </p:cNvPr>
            <p:cNvSpPr/>
            <p:nvPr/>
          </p:nvSpPr>
          <p:spPr>
            <a:xfrm rot="5400000">
              <a:off x="4178668" y="2773951"/>
              <a:ext cx="1245780" cy="468000"/>
            </a:xfrm>
            <a:prstGeom prst="homePlate">
              <a:avLst/>
            </a:prstGeom>
            <a:gradFill>
              <a:gsLst>
                <a:gs pos="0">
                  <a:srgbClr val="FF7D7D"/>
                </a:gs>
                <a:gs pos="52000">
                  <a:srgbClr val="F59BB9"/>
                </a:gs>
                <a:gs pos="100000">
                  <a:srgbClr val="D078EC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>
                <a:solidFill>
                  <a:schemeClr val="bg2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AE86D4C-82E6-1C17-881B-0AB07EA1D1F5}"/>
                </a:ext>
              </a:extLst>
            </p:cNvPr>
            <p:cNvSpPr txBox="1"/>
            <p:nvPr/>
          </p:nvSpPr>
          <p:spPr>
            <a:xfrm>
              <a:off x="4630068" y="2728590"/>
              <a:ext cx="353646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前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E7FE2E7-1372-4D13-9E62-883DF1C94AD0}"/>
                </a:ext>
              </a:extLst>
            </p:cNvPr>
            <p:cNvSpPr txBox="1"/>
            <p:nvPr/>
          </p:nvSpPr>
          <p:spPr>
            <a:xfrm>
              <a:off x="4630068" y="3893325"/>
              <a:ext cx="353646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中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ABDEE8D-FD61-FD25-8B54-E9E7B0ECC0D4}"/>
                </a:ext>
              </a:extLst>
            </p:cNvPr>
            <p:cNvSpPr txBox="1"/>
            <p:nvPr/>
          </p:nvSpPr>
          <p:spPr>
            <a:xfrm>
              <a:off x="4631362" y="4931317"/>
              <a:ext cx="355274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後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830F44-73CC-F9DF-3C34-3AD6981A70BF}"/>
              </a:ext>
            </a:extLst>
          </p:cNvPr>
          <p:cNvSpPr/>
          <p:nvPr/>
        </p:nvSpPr>
        <p:spPr>
          <a:xfrm>
            <a:off x="4953000" y="1868624"/>
            <a:ext cx="4595602" cy="479401"/>
          </a:xfrm>
          <a:prstGeom prst="rect">
            <a:avLst/>
          </a:prstGeom>
          <a:solidFill>
            <a:srgbClr val="FD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ja-JP" altLang="en-US" b="1" dirty="0">
                <a:solidFill>
                  <a:schemeClr val="bg2"/>
                </a:solidFill>
              </a:rPr>
              <a:t>効率的に</a:t>
            </a:r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の準備ができる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A83F7D-8732-C7B3-5470-D3FB0430A869}"/>
              </a:ext>
            </a:extLst>
          </p:cNvPr>
          <p:cNvSpPr/>
          <p:nvPr/>
        </p:nvSpPr>
        <p:spPr>
          <a:xfrm>
            <a:off x="4953000" y="3312103"/>
            <a:ext cx="4595602" cy="479401"/>
          </a:xfrm>
          <a:prstGeom prst="rect">
            <a:avLst/>
          </a:prstGeom>
          <a:solidFill>
            <a:srgbClr val="BC8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ja-JP" altLang="en-US" b="1" dirty="0">
                <a:solidFill>
                  <a:schemeClr val="bg2"/>
                </a:solidFill>
              </a:rPr>
              <a:t>効果的な対話ができる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A232A0-610E-DC81-B0B2-C72D75836BFF}"/>
              </a:ext>
            </a:extLst>
          </p:cNvPr>
          <p:cNvSpPr/>
          <p:nvPr/>
        </p:nvSpPr>
        <p:spPr>
          <a:xfrm>
            <a:off x="4953000" y="4752626"/>
            <a:ext cx="4595602" cy="479401"/>
          </a:xfrm>
          <a:prstGeom prst="rect">
            <a:avLst/>
          </a:prstGeom>
          <a:solidFill>
            <a:srgbClr val="7D9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を振り返り、スキルアップができる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BFBE9CB-FA8B-C99C-E400-C07FACDC402D}"/>
              </a:ext>
            </a:extLst>
          </p:cNvPr>
          <p:cNvGrpSpPr/>
          <p:nvPr/>
        </p:nvGrpSpPr>
        <p:grpSpPr>
          <a:xfrm>
            <a:off x="467088" y="2381990"/>
            <a:ext cx="3399452" cy="3501757"/>
            <a:chOff x="716462" y="2381990"/>
            <a:chExt cx="3399452" cy="350175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EC166A4-A669-90C6-6102-B92705F2F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462" y="2381990"/>
              <a:ext cx="3399452" cy="35017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ADD15F9E-120A-AC8E-6DDF-146091D126F7}"/>
                </a:ext>
              </a:extLst>
            </p:cNvPr>
            <p:cNvSpPr/>
            <p:nvPr/>
          </p:nvSpPr>
          <p:spPr>
            <a:xfrm>
              <a:off x="3244777" y="3395402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レポート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DEDEEE99-079D-AB82-573D-2532FBEE1CCC}"/>
                </a:ext>
              </a:extLst>
            </p:cNvPr>
            <p:cNvSpPr/>
            <p:nvPr/>
          </p:nvSpPr>
          <p:spPr>
            <a:xfrm>
              <a:off x="2633870" y="4911206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オンライン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相談</a:t>
              </a: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976105F0-5DE0-D761-D4CF-72C0F6178A3C}"/>
                </a:ext>
              </a:extLst>
            </p:cNvPr>
            <p:cNvSpPr/>
            <p:nvPr/>
          </p:nvSpPr>
          <p:spPr>
            <a:xfrm>
              <a:off x="1082597" y="4215199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e-</a:t>
              </a: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ラーニング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2E2FBC0C-3986-4455-0AE8-F72E10DE9999}"/>
                </a:ext>
              </a:extLst>
            </p:cNvPr>
            <p:cNvSpPr/>
            <p:nvPr/>
          </p:nvSpPr>
          <p:spPr>
            <a:xfrm>
              <a:off x="1408294" y="5502386"/>
              <a:ext cx="2052000" cy="180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0A4D0487-86FC-D020-277E-2AA81E61CCB4}"/>
                </a:ext>
              </a:extLst>
            </p:cNvPr>
            <p:cNvSpPr/>
            <p:nvPr/>
          </p:nvSpPr>
          <p:spPr>
            <a:xfrm>
              <a:off x="1664246" y="4883967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フィード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バック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19608C5E-4A6B-3B6E-2F38-FE8F0BF186E9}"/>
                </a:ext>
              </a:extLst>
            </p:cNvPr>
            <p:cNvSpPr/>
            <p:nvPr/>
          </p:nvSpPr>
          <p:spPr>
            <a:xfrm>
              <a:off x="3236517" y="4231199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メモ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6FD12CE-D9B6-A6DB-AE91-DE8EDAFA7171}"/>
                </a:ext>
              </a:extLst>
            </p:cNvPr>
            <p:cNvSpPr/>
            <p:nvPr/>
          </p:nvSpPr>
          <p:spPr>
            <a:xfrm>
              <a:off x="1686721" y="2752072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チームマップ</a:t>
              </a: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22F668B-EB6A-0B4E-ABE8-DF5790FA0D0D}"/>
                </a:ext>
              </a:extLst>
            </p:cNvPr>
            <p:cNvSpPr/>
            <p:nvPr/>
          </p:nvSpPr>
          <p:spPr>
            <a:xfrm>
              <a:off x="2633870" y="2714911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パーソナル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レポート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4B6EA9D1-4AFC-740F-E198-A55CBBEE9014}"/>
                </a:ext>
              </a:extLst>
            </p:cNvPr>
            <p:cNvSpPr/>
            <p:nvPr/>
          </p:nvSpPr>
          <p:spPr>
            <a:xfrm>
              <a:off x="1098597" y="3391697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アンケート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5F5C8F2-B508-9912-F3BD-31E434A616C5}"/>
              </a:ext>
            </a:extLst>
          </p:cNvPr>
          <p:cNvGrpSpPr/>
          <p:nvPr/>
        </p:nvGrpSpPr>
        <p:grpSpPr>
          <a:xfrm>
            <a:off x="278181" y="2097667"/>
            <a:ext cx="3813477" cy="3888053"/>
            <a:chOff x="527556" y="2131746"/>
            <a:chExt cx="3813477" cy="3888053"/>
          </a:xfrm>
        </p:grpSpPr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92E64DE4-B4A8-0827-F5E9-9BD5D1880C1F}"/>
                </a:ext>
              </a:extLst>
            </p:cNvPr>
            <p:cNvSpPr/>
            <p:nvPr/>
          </p:nvSpPr>
          <p:spPr>
            <a:xfrm rot="18553760">
              <a:off x="527557" y="2131746"/>
              <a:ext cx="3813476" cy="3813476"/>
            </a:xfrm>
            <a:prstGeom prst="arc">
              <a:avLst>
                <a:gd name="adj1" fmla="val 14492506"/>
                <a:gd name="adj2" fmla="val 20791831"/>
              </a:avLst>
            </a:prstGeom>
            <a:noFill/>
            <a:ln w="101600" cap="rnd">
              <a:gradFill>
                <a:gsLst>
                  <a:gs pos="0">
                    <a:srgbClr val="FF7E7F"/>
                  </a:gs>
                  <a:gs pos="100000">
                    <a:srgbClr val="E58CCF"/>
                  </a:gs>
                </a:gsLst>
                <a:lin ang="5400000" scaled="1"/>
              </a:gradFill>
              <a:round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32" name="円弧 31">
              <a:extLst>
                <a:ext uri="{FF2B5EF4-FFF2-40B4-BE49-F238E27FC236}">
                  <a16:creationId xmlns:a16="http://schemas.microsoft.com/office/drawing/2014/main" id="{51EA522C-8FB7-C169-C2BB-AE60A0A26B50}"/>
                </a:ext>
              </a:extLst>
            </p:cNvPr>
            <p:cNvSpPr/>
            <p:nvPr/>
          </p:nvSpPr>
          <p:spPr>
            <a:xfrm rot="7672858" flipH="1">
              <a:off x="527556" y="2131746"/>
              <a:ext cx="3813476" cy="3813476"/>
            </a:xfrm>
            <a:prstGeom prst="arc">
              <a:avLst>
                <a:gd name="adj1" fmla="val 16516757"/>
                <a:gd name="adj2" fmla="val 21427141"/>
              </a:avLst>
            </a:prstGeom>
            <a:ln w="101600" cap="rnd">
              <a:gradFill>
                <a:gsLst>
                  <a:gs pos="100000">
                    <a:srgbClr val="F18BC7"/>
                  </a:gs>
                  <a:gs pos="0">
                    <a:srgbClr val="B397E8"/>
                  </a:gs>
                  <a:gs pos="50000">
                    <a:srgbClr val="D57CE6"/>
                  </a:gs>
                </a:gsLst>
                <a:lin ang="5400000" scaled="1"/>
              </a:gradFill>
              <a:round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33" name="円弧 32">
              <a:extLst>
                <a:ext uri="{FF2B5EF4-FFF2-40B4-BE49-F238E27FC236}">
                  <a16:creationId xmlns:a16="http://schemas.microsoft.com/office/drawing/2014/main" id="{42A3C44F-C99C-9B2B-E92C-F3190BEAFFF1}"/>
                </a:ext>
              </a:extLst>
            </p:cNvPr>
            <p:cNvSpPr/>
            <p:nvPr/>
          </p:nvSpPr>
          <p:spPr>
            <a:xfrm rot="18406514" flipH="1" flipV="1">
              <a:off x="527556" y="2206323"/>
              <a:ext cx="3813476" cy="3813476"/>
            </a:xfrm>
            <a:prstGeom prst="arc">
              <a:avLst>
                <a:gd name="adj1" fmla="val 16799649"/>
                <a:gd name="adj2" fmla="val 3069941"/>
              </a:avLst>
            </a:prstGeom>
            <a:ln w="101600" cap="rnd">
              <a:gradFill>
                <a:gsLst>
                  <a:gs pos="49400">
                    <a:srgbClr val="9A7CEE"/>
                  </a:gs>
                  <a:gs pos="0">
                    <a:srgbClr val="B397E8"/>
                  </a:gs>
                  <a:gs pos="100000">
                    <a:srgbClr val="5D7CF6"/>
                  </a:gs>
                </a:gsLst>
                <a:lin ang="5400000" scaled="1"/>
              </a:gradFill>
              <a:round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</p:spTree>
    <p:extLst>
      <p:ext uri="{BB962C8B-B14F-4D97-AF65-F5344CB8AC3E}">
        <p14:creationId xmlns:p14="http://schemas.microsoft.com/office/powerpoint/2010/main" val="23915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インサイズを使うと変わること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99CC5E7-3D46-9536-D5BE-9F77B1B71967}"/>
              </a:ext>
            </a:extLst>
          </p:cNvPr>
          <p:cNvSpPr/>
          <p:nvPr/>
        </p:nvSpPr>
        <p:spPr>
          <a:xfrm>
            <a:off x="504048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ECEEBD-DBE4-8085-41C7-11D5AE4DD4FE}"/>
              </a:ext>
            </a:extLst>
          </p:cNvPr>
          <p:cNvSpPr/>
          <p:nvPr/>
        </p:nvSpPr>
        <p:spPr>
          <a:xfrm>
            <a:off x="40152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0327A93-3F91-EA62-8D32-831C6A2B932C}"/>
              </a:ext>
            </a:extLst>
          </p:cNvPr>
          <p:cNvSpPr/>
          <p:nvPr/>
        </p:nvSpPr>
        <p:spPr>
          <a:xfrm>
            <a:off x="783124" y="2389292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打合せ時のようなピリピリ感がなかった。</a:t>
            </a:r>
            <a:r>
              <a:rPr lang="ja-JP" altLang="en-US" sz="1100" b="1" dirty="0">
                <a:solidFill>
                  <a:srgbClr val="597AF7"/>
                </a:solidFill>
              </a:rPr>
              <a:t>業務以外のことを聞くという雰囲気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C5B8A93-5F37-BD33-89C8-9A4283BF055F}"/>
              </a:ext>
            </a:extLst>
          </p:cNvPr>
          <p:cNvSpPr/>
          <p:nvPr/>
        </p:nvSpPr>
        <p:spPr>
          <a:xfrm>
            <a:off x="783124" y="3233546"/>
            <a:ext cx="3705000" cy="767355"/>
          </a:xfrm>
          <a:prstGeom prst="wedgeRoundRectCallout">
            <a:avLst>
              <a:gd name="adj1" fmla="val 52721"/>
              <a:gd name="adj2" fmla="val -3505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家族の話なども話題にでき、</a:t>
            </a:r>
            <a:r>
              <a:rPr lang="ja-JP" altLang="en-US" sz="1100" b="1" dirty="0">
                <a:solidFill>
                  <a:srgbClr val="597AF7"/>
                </a:solidFill>
              </a:rPr>
              <a:t>話がしやすくなりありがたいです</a:t>
            </a:r>
            <a:r>
              <a:rPr lang="ja-JP" altLang="en-US" sz="1100" dirty="0">
                <a:solidFill>
                  <a:srgbClr val="333333"/>
                </a:solidFill>
              </a:rPr>
              <a:t>。仕事とプライベートの両立について、考慮していただけたことが印象的でした。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68B161-BC78-DBF9-5963-B73AF45B315B}"/>
              </a:ext>
            </a:extLst>
          </p:cNvPr>
          <p:cNvGrpSpPr/>
          <p:nvPr/>
        </p:nvGrpSpPr>
        <p:grpSpPr>
          <a:xfrm>
            <a:off x="2164281" y="1378433"/>
            <a:ext cx="920478" cy="920478"/>
            <a:chOff x="-1704515" y="-93574"/>
            <a:chExt cx="992734" cy="992734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8BBAF46-7CC6-4071-10B6-55A605360CF5}"/>
                </a:ext>
              </a:extLst>
            </p:cNvPr>
            <p:cNvSpPr/>
            <p:nvPr/>
          </p:nvSpPr>
          <p:spPr>
            <a:xfrm>
              <a:off x="-1704515" y="-93574"/>
              <a:ext cx="992734" cy="9927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1F4EB93-CD06-3B8E-FF38-90A2EE26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93" r="18936" b="41584"/>
            <a:stretch>
              <a:fillRect/>
            </a:stretch>
          </p:blipFill>
          <p:spPr>
            <a:xfrm>
              <a:off x="-1704515" y="0"/>
              <a:ext cx="992734" cy="899160"/>
            </a:xfrm>
            <a:custGeom>
              <a:avLst/>
              <a:gdLst>
                <a:gd name="connsiteX0" fmla="*/ 208175 w 992734"/>
                <a:gd name="connsiteY0" fmla="*/ 0 h 899160"/>
                <a:gd name="connsiteX1" fmla="*/ 784559 w 992734"/>
                <a:gd name="connsiteY1" fmla="*/ 0 h 899160"/>
                <a:gd name="connsiteX2" fmla="*/ 847352 w 992734"/>
                <a:gd name="connsiteY2" fmla="*/ 51809 h 899160"/>
                <a:gd name="connsiteX3" fmla="*/ 992734 w 992734"/>
                <a:gd name="connsiteY3" fmla="*/ 402793 h 899160"/>
                <a:gd name="connsiteX4" fmla="*/ 496367 w 992734"/>
                <a:gd name="connsiteY4" fmla="*/ 899160 h 899160"/>
                <a:gd name="connsiteX5" fmla="*/ 0 w 992734"/>
                <a:gd name="connsiteY5" fmla="*/ 402793 h 899160"/>
                <a:gd name="connsiteX6" fmla="*/ 145383 w 992734"/>
                <a:gd name="connsiteY6" fmla="*/ 51809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734" h="899160">
                  <a:moveTo>
                    <a:pt x="208175" y="0"/>
                  </a:moveTo>
                  <a:lnTo>
                    <a:pt x="784559" y="0"/>
                  </a:lnTo>
                  <a:lnTo>
                    <a:pt x="847352" y="51809"/>
                  </a:lnTo>
                  <a:cubicBezTo>
                    <a:pt x="937176" y="141633"/>
                    <a:pt x="992734" y="265725"/>
                    <a:pt x="992734" y="402793"/>
                  </a:cubicBezTo>
                  <a:cubicBezTo>
                    <a:pt x="992734" y="676929"/>
                    <a:pt x="770503" y="899160"/>
                    <a:pt x="496367" y="899160"/>
                  </a:cubicBezTo>
                  <a:cubicBezTo>
                    <a:pt x="222231" y="899160"/>
                    <a:pt x="0" y="676929"/>
                    <a:pt x="0" y="402793"/>
                  </a:cubicBezTo>
                  <a:cubicBezTo>
                    <a:pt x="0" y="265725"/>
                    <a:pt x="55558" y="141633"/>
                    <a:pt x="145383" y="51809"/>
                  </a:cubicBezTo>
                  <a:close/>
                </a:path>
              </a:pathLst>
            </a:custGeom>
          </p:spPr>
        </p:pic>
      </p:grp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7243B9D-A5E4-A23C-391D-4EFBF07187F7}"/>
              </a:ext>
            </a:extLst>
          </p:cNvPr>
          <p:cNvSpPr/>
          <p:nvPr/>
        </p:nvSpPr>
        <p:spPr>
          <a:xfrm>
            <a:off x="783124" y="4080278"/>
            <a:ext cx="3705000" cy="767355"/>
          </a:xfrm>
          <a:prstGeom prst="wedgeRoundRectCallout">
            <a:avLst>
              <a:gd name="adj1" fmla="val -53112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事前アンケートと面談シートは</a:t>
            </a:r>
            <a:r>
              <a:rPr lang="ja-JP" altLang="en-US" sz="1100" b="1" dirty="0">
                <a:solidFill>
                  <a:srgbClr val="597AF7"/>
                </a:solidFill>
              </a:rPr>
              <a:t>何を話すべきか考えるきっかけに</a:t>
            </a:r>
            <a:r>
              <a:rPr lang="ja-JP" altLang="en-US" sz="1100" dirty="0">
                <a:solidFill>
                  <a:srgbClr val="333333"/>
                </a:solidFill>
              </a:rPr>
              <a:t>なって良かった。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E50DE0F7-FB0B-2BF6-D3D7-72BD7844EC64}"/>
              </a:ext>
            </a:extLst>
          </p:cNvPr>
          <p:cNvSpPr/>
          <p:nvPr/>
        </p:nvSpPr>
        <p:spPr>
          <a:xfrm>
            <a:off x="783124" y="4924239"/>
            <a:ext cx="3705000" cy="440711"/>
          </a:xfrm>
          <a:prstGeom prst="wedgeRoundRectCallout">
            <a:avLst>
              <a:gd name="adj1" fmla="val 52721"/>
              <a:gd name="adj2" fmla="val -4492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面談メモをもとに</a:t>
            </a:r>
            <a:r>
              <a:rPr lang="ja-JP" altLang="en-US" sz="1100" b="1" dirty="0">
                <a:solidFill>
                  <a:srgbClr val="597AF7"/>
                </a:solidFill>
              </a:rPr>
              <a:t>普段とは異なる会話</a:t>
            </a:r>
            <a:r>
              <a:rPr lang="ja-JP" altLang="en-US" sz="1100" dirty="0">
                <a:solidFill>
                  <a:srgbClr val="333333"/>
                </a:solidFill>
              </a:rPr>
              <a:t>ができました。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F2BF4334-058F-E376-0409-4BCC2D34A0A6}"/>
              </a:ext>
            </a:extLst>
          </p:cNvPr>
          <p:cNvSpPr/>
          <p:nvPr/>
        </p:nvSpPr>
        <p:spPr>
          <a:xfrm>
            <a:off x="783124" y="5438633"/>
            <a:ext cx="3705000" cy="765818"/>
          </a:xfrm>
          <a:prstGeom prst="wedgeRoundRectCallout">
            <a:avLst>
              <a:gd name="adj1" fmla="val -53558"/>
              <a:gd name="adj2" fmla="val -3519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面談そのものというより、</a:t>
            </a:r>
            <a:r>
              <a:rPr lang="ja-JP" altLang="en-US" sz="1100" b="1" dirty="0">
                <a:solidFill>
                  <a:srgbClr val="597AF7"/>
                </a:solidFill>
              </a:rPr>
              <a:t>普段の接し方が変わった</a:t>
            </a:r>
            <a:r>
              <a:rPr lang="ja-JP" altLang="en-US" sz="1100" dirty="0">
                <a:solidFill>
                  <a:srgbClr val="333333"/>
                </a:solidFill>
              </a:rPr>
              <a:t>。初回の結果が良くなかったためかランチに誘ってもらい、色々話した。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DFFB589-A817-F8D7-D97C-1D4DB72AE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2" t="963" r="6892" b="19442"/>
          <a:stretch>
            <a:fillRect/>
          </a:stretch>
        </p:blipFill>
        <p:spPr>
          <a:xfrm>
            <a:off x="6814592" y="1378433"/>
            <a:ext cx="915777" cy="915777"/>
          </a:xfrm>
          <a:custGeom>
            <a:avLst/>
            <a:gdLst>
              <a:gd name="connsiteX0" fmla="*/ 493832 w 987664"/>
              <a:gd name="connsiteY0" fmla="*/ 0 h 987664"/>
              <a:gd name="connsiteX1" fmla="*/ 987664 w 987664"/>
              <a:gd name="connsiteY1" fmla="*/ 493832 h 987664"/>
              <a:gd name="connsiteX2" fmla="*/ 493832 w 987664"/>
              <a:gd name="connsiteY2" fmla="*/ 987664 h 987664"/>
              <a:gd name="connsiteX3" fmla="*/ 0 w 987664"/>
              <a:gd name="connsiteY3" fmla="*/ 493832 h 987664"/>
              <a:gd name="connsiteX4" fmla="*/ 493832 w 987664"/>
              <a:gd name="connsiteY4" fmla="*/ 0 h 98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64" h="987664">
                <a:moveTo>
                  <a:pt x="493832" y="0"/>
                </a:moveTo>
                <a:cubicBezTo>
                  <a:pt x="766568" y="0"/>
                  <a:pt x="987664" y="221096"/>
                  <a:pt x="987664" y="493832"/>
                </a:cubicBezTo>
                <a:cubicBezTo>
                  <a:pt x="987664" y="766568"/>
                  <a:pt x="766568" y="987664"/>
                  <a:pt x="493832" y="987664"/>
                </a:cubicBezTo>
                <a:cubicBezTo>
                  <a:pt x="221096" y="987664"/>
                  <a:pt x="0" y="766568"/>
                  <a:pt x="0" y="493832"/>
                </a:cubicBezTo>
                <a:cubicBezTo>
                  <a:pt x="0" y="221096"/>
                  <a:pt x="221096" y="0"/>
                  <a:pt x="493832" y="0"/>
                </a:cubicBezTo>
                <a:close/>
              </a:path>
            </a:pathLst>
          </a:cu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644699C-2516-47FB-E846-26BEA2A6F15A}"/>
              </a:ext>
            </a:extLst>
          </p:cNvPr>
          <p:cNvSpPr/>
          <p:nvPr/>
        </p:nvSpPr>
        <p:spPr>
          <a:xfrm>
            <a:off x="5448543" y="2387577"/>
            <a:ext cx="3705000" cy="440711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評価と関係なく、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気負わず本音の話</a:t>
            </a:r>
            <a:r>
              <a:rPr lang="ja-JP" altLang="en-US" sz="1100" dirty="0">
                <a:solidFill>
                  <a:srgbClr val="333333"/>
                </a:solidFill>
              </a:rPr>
              <a:t>が聞けました。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81FDDD80-EC0F-03CC-7136-0073130E6DDD}"/>
              </a:ext>
            </a:extLst>
          </p:cNvPr>
          <p:cNvSpPr/>
          <p:nvPr/>
        </p:nvSpPr>
        <p:spPr>
          <a:xfrm>
            <a:off x="5448543" y="2905503"/>
            <a:ext cx="3705000" cy="767355"/>
          </a:xfrm>
          <a:prstGeom prst="wedgeRoundRectCallout">
            <a:avLst>
              <a:gd name="adj1" fmla="val 53437"/>
              <a:gd name="adj2" fmla="val -4064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担当業務、職場環境、他のメンバーとの関わりにおける、自身の立場と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困っている事を聞けた</a:t>
            </a:r>
            <a:r>
              <a:rPr lang="ja-JP" altLang="en-US" sz="1100" dirty="0">
                <a:solidFill>
                  <a:srgbClr val="333333"/>
                </a:solidFill>
              </a:rPr>
              <a:t>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C8A68027-9874-47A4-49EF-CF6A30B191D3}"/>
              </a:ext>
            </a:extLst>
          </p:cNvPr>
          <p:cNvSpPr/>
          <p:nvPr/>
        </p:nvSpPr>
        <p:spPr>
          <a:xfrm>
            <a:off x="5453307" y="3750073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性格タイプ</a:t>
            </a:r>
            <a:r>
              <a:rPr lang="ja-JP" altLang="en-US" sz="1100" dirty="0">
                <a:solidFill>
                  <a:srgbClr val="333333"/>
                </a:solidFill>
              </a:rPr>
              <a:t>による、部下一人ひとりとの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コミュニケーションのポイント</a:t>
            </a:r>
            <a:r>
              <a:rPr lang="ja-JP" altLang="en-US" sz="1100" dirty="0">
                <a:solidFill>
                  <a:srgbClr val="333333"/>
                </a:solidFill>
              </a:rPr>
              <a:t>がわかり、声掛けしやすくなった。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6113EAD-36FF-AE48-E6D4-5CFF541DF148}"/>
              </a:ext>
            </a:extLst>
          </p:cNvPr>
          <p:cNvSpPr/>
          <p:nvPr/>
        </p:nvSpPr>
        <p:spPr>
          <a:xfrm>
            <a:off x="5453307" y="4597595"/>
            <a:ext cx="3705000" cy="767355"/>
          </a:xfrm>
          <a:prstGeom prst="wedgeRoundRectCallout">
            <a:avLst>
              <a:gd name="adj1" fmla="val 53022"/>
              <a:gd name="adj2" fmla="val -3792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原因を振り返り、お互い認識することで、今後の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信頼関係が築けていける感覚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72C15AC1-9A0F-8346-BB84-14FCC12B61ED}"/>
              </a:ext>
            </a:extLst>
          </p:cNvPr>
          <p:cNvSpPr/>
          <p:nvPr/>
        </p:nvSpPr>
        <p:spPr>
          <a:xfrm>
            <a:off x="5448543" y="5447085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客観的データがあることで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主観的</a:t>
            </a:r>
            <a:r>
              <a:rPr lang="en-US" altLang="ja-JP" sz="1100" b="1" dirty="0">
                <a:solidFill>
                  <a:schemeClr val="accent4">
                    <a:lumMod val="75000"/>
                  </a:schemeClr>
                </a:solidFill>
              </a:rPr>
              <a:t>1on1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から脱却</a:t>
            </a:r>
            <a:r>
              <a:rPr lang="ja-JP" altLang="en-US" sz="1100" dirty="0">
                <a:solidFill>
                  <a:srgbClr val="333333"/>
                </a:solidFill>
              </a:rPr>
              <a:t>できる。また、状態把握＝こちらも業務の振り返りが出来る。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FAE00B-4BF6-57F6-9269-58D3C89927E9}"/>
              </a:ext>
            </a:extLst>
          </p:cNvPr>
          <p:cNvSpPr txBox="1"/>
          <p:nvPr/>
        </p:nvSpPr>
        <p:spPr>
          <a:xfrm>
            <a:off x="2002578" y="10412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メンバー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0CAB47-3FCE-C068-A60C-0A4E39E73800}"/>
              </a:ext>
            </a:extLst>
          </p:cNvPr>
          <p:cNvSpPr txBox="1"/>
          <p:nvPr/>
        </p:nvSpPr>
        <p:spPr>
          <a:xfrm>
            <a:off x="6821075" y="10420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上司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671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インサイズの</a:t>
            </a:r>
            <a:r>
              <a:rPr lang="en-US" altLang="ja-JP" dirty="0"/>
              <a:t>3</a:t>
            </a:r>
            <a:r>
              <a:rPr lang="ja-JP" altLang="en-US" dirty="0"/>
              <a:t>つの機能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062C84-2BAB-4F6C-CE33-4C65C1F43F19}"/>
              </a:ext>
            </a:extLst>
          </p:cNvPr>
          <p:cNvSpPr/>
          <p:nvPr/>
        </p:nvSpPr>
        <p:spPr>
          <a:xfrm>
            <a:off x="760969" y="1586039"/>
            <a:ext cx="2467751" cy="1084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2"/>
                </a:solidFill>
              </a:rPr>
              <a:t>1on1</a:t>
            </a:r>
            <a:endParaRPr kumimoji="1" lang="ja-JP" altLang="en-US" sz="2400" b="1" dirty="0">
              <a:solidFill>
                <a:schemeClr val="bg2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7B9C91-0F2C-041F-1585-C913AB597BE3}"/>
              </a:ext>
            </a:extLst>
          </p:cNvPr>
          <p:cNvSpPr/>
          <p:nvPr/>
        </p:nvSpPr>
        <p:spPr>
          <a:xfrm>
            <a:off x="760969" y="2969777"/>
            <a:ext cx="2467751" cy="1084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C0FF0C1-D6C2-EFFB-E720-F7FF4BD0F215}"/>
              </a:ext>
            </a:extLst>
          </p:cNvPr>
          <p:cNvSpPr/>
          <p:nvPr/>
        </p:nvSpPr>
        <p:spPr>
          <a:xfrm>
            <a:off x="760969" y="4353515"/>
            <a:ext cx="2467751" cy="1084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ラーニング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CAF97E-6B7B-270D-5A61-DD97074C31B2}"/>
              </a:ext>
            </a:extLst>
          </p:cNvPr>
          <p:cNvSpPr txBox="1"/>
          <p:nvPr/>
        </p:nvSpPr>
        <p:spPr>
          <a:xfrm>
            <a:off x="3625231" y="1774262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1on1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話したいテーマ</a:t>
            </a:r>
            <a:r>
              <a:rPr kumimoji="1" lang="ja-JP" altLang="en-US" sz="2000" dirty="0"/>
              <a:t>を事前に設定したり、</a:t>
            </a:r>
            <a:endParaRPr kumimoji="1" lang="en-US" altLang="ja-JP" sz="2000" dirty="0"/>
          </a:p>
          <a:p>
            <a:r>
              <a:rPr kumimoji="1" lang="en-US" altLang="ja-JP" sz="2000" dirty="0"/>
              <a:t>1on1</a:t>
            </a:r>
            <a:r>
              <a:rPr kumimoji="1" lang="ja-JP" altLang="en-US" sz="2000" dirty="0"/>
              <a:t>の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記録</a:t>
            </a:r>
            <a:r>
              <a:rPr kumimoji="1" lang="ja-JP" altLang="en-US" sz="2000" dirty="0"/>
              <a:t>を残したり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共有</a:t>
            </a:r>
            <a:r>
              <a:rPr kumimoji="1" lang="ja-JP" altLang="en-US" sz="2000" dirty="0"/>
              <a:t>できる機能です。</a:t>
            </a:r>
            <a:endParaRPr kumimoji="1" lang="en-US" altLang="ja-JP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BE6101-0CEC-D9D2-53F2-44A8A3A7FFAE}"/>
              </a:ext>
            </a:extLst>
          </p:cNvPr>
          <p:cNvSpPr txBox="1"/>
          <p:nvPr/>
        </p:nvSpPr>
        <p:spPr>
          <a:xfrm>
            <a:off x="3625231" y="3158000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メンバーの心理状態を明らかにし、</a:t>
            </a:r>
            <a:endParaRPr kumimoji="1" lang="en-US" altLang="ja-JP" sz="2000" dirty="0"/>
          </a:p>
          <a:p>
            <a:r>
              <a:rPr kumimoji="1" lang="ja-JP" altLang="en-US" sz="2000" b="1" dirty="0">
                <a:solidFill>
                  <a:schemeClr val="accent6"/>
                </a:solidFill>
              </a:rPr>
              <a:t>適切な関わり方のヒント</a:t>
            </a:r>
            <a:r>
              <a:rPr kumimoji="1" lang="ja-JP" altLang="en-US" sz="2000" dirty="0"/>
              <a:t>を得られる機能です。</a:t>
            </a:r>
            <a:endParaRPr kumimoji="1" lang="en-US" altLang="ja-JP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C0E25C-F29A-43F4-1820-B9CD295584BB}"/>
              </a:ext>
            </a:extLst>
          </p:cNvPr>
          <p:cNvSpPr txBox="1"/>
          <p:nvPr/>
        </p:nvSpPr>
        <p:spPr>
          <a:xfrm>
            <a:off x="3625231" y="4541738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000" b="1" dirty="0">
                <a:solidFill>
                  <a:schemeClr val="accent5"/>
                </a:solidFill>
              </a:rPr>
              <a:t>やマネジメントのノウハウ</a:t>
            </a:r>
            <a:r>
              <a:rPr kumimoji="1" lang="ja-JP" altLang="en-US" sz="2000" dirty="0"/>
              <a:t>を、</a:t>
            </a:r>
            <a:br>
              <a:rPr kumimoji="1" lang="en-US" altLang="ja-JP" sz="2000" dirty="0"/>
            </a:br>
            <a:r>
              <a:rPr kumimoji="1" lang="ja-JP" altLang="en-US" sz="2000" dirty="0"/>
              <a:t>動画などで学べる機能です。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9025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でインサイズを活用する理由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FCC5F3A-D91F-162E-CC86-8682E4B0167C}"/>
              </a:ext>
            </a:extLst>
          </p:cNvPr>
          <p:cNvSpPr/>
          <p:nvPr/>
        </p:nvSpPr>
        <p:spPr>
          <a:xfrm>
            <a:off x="465221" y="4436642"/>
            <a:ext cx="3994484" cy="2021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296D6A6-86F8-9088-11E0-ECD6CD43F539}"/>
              </a:ext>
            </a:extLst>
          </p:cNvPr>
          <p:cNvSpPr/>
          <p:nvPr/>
        </p:nvSpPr>
        <p:spPr>
          <a:xfrm>
            <a:off x="465221" y="1875370"/>
            <a:ext cx="3994484" cy="2021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8390568D-AF4A-7ACC-4177-F85EE44B13B4}"/>
              </a:ext>
            </a:extLst>
          </p:cNvPr>
          <p:cNvSpPr/>
          <p:nvPr/>
        </p:nvSpPr>
        <p:spPr>
          <a:xfrm>
            <a:off x="809100" y="4234623"/>
            <a:ext cx="3306725" cy="40403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DE79F-89B7-4DDE-0190-68BF4B59A9FC}"/>
              </a:ext>
            </a:extLst>
          </p:cNvPr>
          <p:cNvSpPr txBox="1"/>
          <p:nvPr/>
        </p:nvSpPr>
        <p:spPr>
          <a:xfrm>
            <a:off x="745816" y="4726863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マネジャーが、メンバー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一人ひとりに合わせて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話したいテーマを検討できる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A2A1D7-4CB2-E885-4614-8470F8507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630" y="5391443"/>
            <a:ext cx="782126" cy="881477"/>
          </a:xfrm>
          <a:prstGeom prst="rect">
            <a:avLst/>
          </a:prstGeom>
        </p:spPr>
      </p:pic>
      <p:sp>
        <p:nvSpPr>
          <p:cNvPr id="9" name="角丸四角形 9">
            <a:extLst>
              <a:ext uri="{FF2B5EF4-FFF2-40B4-BE49-F238E27FC236}">
                <a16:creationId xmlns:a16="http://schemas.microsoft.com/office/drawing/2014/main" id="{3DBF865C-1964-504A-D8C5-90C4AA008D73}"/>
              </a:ext>
            </a:extLst>
          </p:cNvPr>
          <p:cNvSpPr/>
          <p:nvPr/>
        </p:nvSpPr>
        <p:spPr>
          <a:xfrm>
            <a:off x="809100" y="1694616"/>
            <a:ext cx="3306725" cy="40403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AD6AC1-8562-D640-0012-EFC260D2B536}"/>
              </a:ext>
            </a:extLst>
          </p:cNvPr>
          <p:cNvSpPr txBox="1"/>
          <p:nvPr/>
        </p:nvSpPr>
        <p:spPr>
          <a:xfrm>
            <a:off x="745816" y="2205282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アンケートがない時期でも、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メンバーが自分で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話したいテーマを申請できる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38B31B-02DB-289D-00B9-963A2E1F6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95" y="2902627"/>
            <a:ext cx="945623" cy="792914"/>
          </a:xfrm>
          <a:prstGeom prst="rect">
            <a:avLst/>
          </a:prstGeom>
        </p:spPr>
      </p:pic>
      <p:sp>
        <p:nvSpPr>
          <p:cNvPr id="13" name="ストライプ矢印 13">
            <a:extLst>
              <a:ext uri="{FF2B5EF4-FFF2-40B4-BE49-F238E27FC236}">
                <a16:creationId xmlns:a16="http://schemas.microsoft.com/office/drawing/2014/main" id="{F7435ADC-DF27-1F7C-272B-AB3EA6B83894}"/>
              </a:ext>
            </a:extLst>
          </p:cNvPr>
          <p:cNvSpPr/>
          <p:nvPr/>
        </p:nvSpPr>
        <p:spPr>
          <a:xfrm>
            <a:off x="4690447" y="3351640"/>
            <a:ext cx="1219200" cy="160023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45B383-0CF7-3D91-583B-8FA44376D7B1}"/>
              </a:ext>
            </a:extLst>
          </p:cNvPr>
          <p:cNvSpPr txBox="1"/>
          <p:nvPr/>
        </p:nvSpPr>
        <p:spPr>
          <a:xfrm>
            <a:off x="6048945" y="2335737"/>
            <a:ext cx="3433291" cy="154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/>
              <a:t>マネジャー＋メンバー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双方にとって</a:t>
            </a:r>
            <a:endParaRPr kumimoji="1" lang="en-US" altLang="ja-JP" sz="16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5"/>
                </a:solidFill>
              </a:rPr>
              <a:t>有意義な</a:t>
            </a:r>
            <a:br>
              <a:rPr kumimoji="1" lang="en-US" altLang="ja-JP" sz="2400" b="1" dirty="0">
                <a:solidFill>
                  <a:schemeClr val="accent5"/>
                </a:solidFill>
              </a:rPr>
            </a:br>
            <a:r>
              <a:rPr kumimoji="1" lang="en-US" altLang="ja-JP" sz="24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の実現</a:t>
            </a:r>
            <a:r>
              <a:rPr kumimoji="1" lang="ja-JP" altLang="en-US" sz="1600" b="1" dirty="0"/>
              <a:t>へ！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2EA73E4-53E0-0976-AF5B-FE146FD29662}"/>
              </a:ext>
            </a:extLst>
          </p:cNvPr>
          <p:cNvCxnSpPr/>
          <p:nvPr/>
        </p:nvCxnSpPr>
        <p:spPr>
          <a:xfrm>
            <a:off x="5702300" y="2739989"/>
            <a:ext cx="693291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3E457B-4B0E-BB31-2919-8C64654676CC}"/>
              </a:ext>
            </a:extLst>
          </p:cNvPr>
          <p:cNvCxnSpPr>
            <a:cxnSpLocks/>
          </p:cNvCxnSpPr>
          <p:nvPr/>
        </p:nvCxnSpPr>
        <p:spPr>
          <a:xfrm flipH="1">
            <a:off x="9052159" y="2739989"/>
            <a:ext cx="606788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E3F28E91-E9CA-FCCA-C18F-14563A8BE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117" y="3978276"/>
            <a:ext cx="2344945" cy="1959068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68FD9AA-9DD1-5841-2090-3602C0AB489D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1on1</a:t>
            </a:r>
            <a:r>
              <a:rPr lang="ja-JP" altLang="en-US" dirty="0">
                <a:solidFill>
                  <a:schemeClr val="tx1"/>
                </a:solidFill>
              </a:rPr>
              <a:t>機能からの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定性情報</a:t>
            </a:r>
            <a:r>
              <a:rPr lang="ja-JP" altLang="en-US" dirty="0">
                <a:solidFill>
                  <a:schemeClr val="tx1"/>
                </a:solidFill>
              </a:rPr>
              <a:t>・アンケートからの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定量情報</a:t>
            </a:r>
            <a:r>
              <a:rPr lang="ja-JP" altLang="en-US" dirty="0">
                <a:solidFill>
                  <a:schemeClr val="tx1"/>
                </a:solidFill>
              </a:rPr>
              <a:t>を事前に把握して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1on1</a:t>
            </a:r>
            <a:r>
              <a:rPr lang="ja-JP" altLang="en-US" dirty="0">
                <a:solidFill>
                  <a:schemeClr val="tx1"/>
                </a:solidFill>
              </a:rPr>
              <a:t>に臨むことができ、効果的な対話を支援します。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C7EB09A-38FC-7DB8-3572-FDF58D4E3875}"/>
              </a:ext>
            </a:extLst>
          </p:cNvPr>
          <p:cNvSpPr/>
          <p:nvPr/>
        </p:nvSpPr>
        <p:spPr>
          <a:xfrm>
            <a:off x="809100" y="5741659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6"/>
                </a:solidFill>
              </a:rPr>
              <a:t>マネジャーから</a:t>
            </a:r>
            <a:r>
              <a:rPr kumimoji="1" lang="ja-JP" altLang="en-US" sz="1100" b="1" dirty="0">
                <a:solidFill>
                  <a:schemeClr val="accent6"/>
                </a:solidFill>
              </a:rPr>
              <a:t>の対話</a:t>
            </a:r>
            <a:endParaRPr kumimoji="1" lang="ja-JP" altLang="en-US" sz="1200" b="1" dirty="0">
              <a:solidFill>
                <a:schemeClr val="accent6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811667E-4BCC-BF0E-E026-D52C6CB84949}"/>
              </a:ext>
            </a:extLst>
          </p:cNvPr>
          <p:cNvSpPr/>
          <p:nvPr/>
        </p:nvSpPr>
        <p:spPr>
          <a:xfrm>
            <a:off x="809100" y="3273393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2"/>
                </a:solidFill>
              </a:rPr>
              <a:t>メンバーから</a:t>
            </a:r>
            <a:r>
              <a:rPr kumimoji="1" lang="ja-JP" altLang="en-US" sz="1100" b="1" dirty="0">
                <a:solidFill>
                  <a:schemeClr val="accent2"/>
                </a:solidFill>
              </a:rPr>
              <a:t>の対話</a:t>
            </a:r>
            <a:endParaRPr kumimoji="1" lang="ja-JP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579E9124-1903-4FFA-AA3F-681CD6B2CF07}"/>
              </a:ext>
            </a:extLst>
          </p:cNvPr>
          <p:cNvSpPr/>
          <p:nvPr/>
        </p:nvSpPr>
        <p:spPr>
          <a:xfrm>
            <a:off x="2195761" y="3701221"/>
            <a:ext cx="533400" cy="533400"/>
          </a:xfrm>
          <a:prstGeom prst="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945089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c763c-23ee-4639-92a6-887aa7ed2867" xsi:nil="true"/>
    <lcf76f155ced4ddcb4097134ff3c332f xmlns="b00feb88-84c6-4e91-9440-c887e66897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C01CAB96D874D9C41299BFA06F23F" ma:contentTypeVersion="17" ma:contentTypeDescription="Create a new document." ma:contentTypeScope="" ma:versionID="281f437311cd04fc98c0c27d1bfcb366">
  <xsd:schema xmlns:xsd="http://www.w3.org/2001/XMLSchema" xmlns:xs="http://www.w3.org/2001/XMLSchema" xmlns:p="http://schemas.microsoft.com/office/2006/metadata/properties" xmlns:ns2="b00feb88-84c6-4e91-9440-c887e6689731" xmlns:ns3="373c763c-23ee-4639-92a6-887aa7ed2867" targetNamespace="http://schemas.microsoft.com/office/2006/metadata/properties" ma:root="true" ma:fieldsID="45bad956b00a3055c825cda6cff6e871" ns2:_="" ns3:_="">
    <xsd:import namespace="b00feb88-84c6-4e91-9440-c887e6689731"/>
    <xsd:import namespace="373c763c-23ee-4639-92a6-887aa7ed2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eb88-84c6-4e91-9440-c887e6689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c763c-23ee-4639-92a6-887aa7ed2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7154fd2-2f52-41bb-bd8a-28cde0820317}" ma:internalName="TaxCatchAll" ma:showField="CatchAllData" ma:web="373c763c-23ee-4639-92a6-887aa7ed2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73c763c-23ee-4639-92a6-887aa7ed2867"/>
    <ds:schemaRef ds:uri="b00feb88-84c6-4e91-9440-c887e668973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50DAC-D1FC-47CF-BAF9-A25846D81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eb88-84c6-4e91-9440-c887e6689731"/>
    <ds:schemaRef ds:uri="373c763c-23ee-4639-92a6-887aa7ed2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4560</Words>
  <Application>Microsoft Office PowerPoint</Application>
  <PresentationFormat>A4 210 x 297 mm</PresentationFormat>
  <Paragraphs>574</Paragraphs>
  <Slides>39</Slides>
  <Notes>39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39</vt:i4>
      </vt:variant>
    </vt:vector>
  </HeadingPairs>
  <TitlesOfParts>
    <vt:vector size="61" baseType="lpstr">
      <vt:lpstr>DengXian</vt:lpstr>
      <vt:lpstr>Meiryo UI</vt:lpstr>
      <vt:lpstr>Yu Gothic UI</vt:lpstr>
      <vt:lpstr>游ゴシック</vt:lpstr>
      <vt:lpstr>游ゴシック</vt:lpstr>
      <vt:lpstr>游ゴシック Light</vt:lpstr>
      <vt:lpstr>Arial</vt:lpstr>
      <vt:lpstr>Calibri</vt:lpstr>
      <vt:lpstr>Calibri Light</vt:lpstr>
      <vt:lpstr>Century Gothic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1_デザインの設定</vt:lpstr>
      <vt:lpstr>インサイズ導入のご説明</vt:lpstr>
      <vt:lpstr>もくじ</vt:lpstr>
      <vt:lpstr>参考）導入の背景記入のポイント</vt:lpstr>
      <vt:lpstr>インサイズ導入の背景</vt:lpstr>
      <vt:lpstr>もくじ</vt:lpstr>
      <vt:lpstr>インサイズとは？</vt:lpstr>
      <vt:lpstr>インサイズを使うと変わること</vt:lpstr>
      <vt:lpstr>インサイズの3つの機能</vt:lpstr>
      <vt:lpstr>1on1でインサイズを活用する理由</vt:lpstr>
      <vt:lpstr>もくじ</vt:lpstr>
      <vt:lpstr>インサイズ実施のステップ</vt:lpstr>
      <vt:lpstr>インサイズ対象者</vt:lpstr>
      <vt:lpstr>インサイズ実施概要</vt:lpstr>
      <vt:lpstr>もくじ</vt:lpstr>
      <vt:lpstr>1on1の5つの機能</vt:lpstr>
      <vt:lpstr>利用開始時に、案内メールが届きます</vt:lpstr>
      <vt:lpstr>1on1の予定作成</vt:lpstr>
      <vt:lpstr>メンバーが設定したトピックの確認</vt:lpstr>
      <vt:lpstr>メンバーが設定したトピックの確認</vt:lpstr>
      <vt:lpstr>1on1メモの作成</vt:lpstr>
      <vt:lpstr>1on1メモの作成</vt:lpstr>
      <vt:lpstr>1on1履歴の振り返り</vt:lpstr>
      <vt:lpstr>もくじ</vt:lpstr>
      <vt:lpstr>アンケート結果の活用方法</vt:lpstr>
      <vt:lpstr>参考）「上司」向けにお伝えしている活用方法</vt:lpstr>
      <vt:lpstr>参考）「上司」向けにお伝えしている活用方法</vt:lpstr>
      <vt:lpstr>アンケート結果閲覧</vt:lpstr>
      <vt:lpstr>「ダッシュボード」で組織全体の概要を確認</vt:lpstr>
      <vt:lpstr>「チームマップ」で関わる優先順位を確認</vt:lpstr>
      <vt:lpstr>「パーソナルレポート」で、関わり方を確認</vt:lpstr>
      <vt:lpstr>「結果一覧表(Excel)」で個人結果を一覧で確認</vt:lpstr>
      <vt:lpstr>参考）メンバーが閲覧できるレポート</vt:lpstr>
      <vt:lpstr>注意点</vt:lpstr>
      <vt:lpstr>改めて、お願いしたいこと</vt:lpstr>
      <vt:lpstr>もくじ</vt:lpstr>
      <vt:lpstr>【便利機能】1on1の基礎やインサイズの使い方が学べます</vt:lpstr>
      <vt:lpstr>【便利機能】メンバーへの関わりを相談できます</vt:lpstr>
      <vt:lpstr>【便利機能】効果的に活用したい方向けのセミナー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31</cp:revision>
  <dcterms:created xsi:type="dcterms:W3CDTF">2023-07-18T04:04:19Z</dcterms:created>
  <dcterms:modified xsi:type="dcterms:W3CDTF">2024-12-12T05:36:03Z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