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"/>
  </p:notesMasterIdLst>
  <p:sldIdLst>
    <p:sldId id="438" r:id="rId2"/>
    <p:sldId id="487" r:id="rId3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A"/>
    <a:srgbClr val="6AADF6"/>
    <a:srgbClr val="F54B77"/>
    <a:srgbClr val="F8809F"/>
    <a:srgbClr val="7599FA"/>
    <a:srgbClr val="EF594E"/>
    <a:srgbClr val="0E76E8"/>
    <a:srgbClr val="99C7F9"/>
    <a:srgbClr val="4A9BF4"/>
    <a:srgbClr val="D7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9" autoAdjust="0"/>
    <p:restoredTop sz="95772" autoAdjust="0"/>
  </p:normalViewPr>
  <p:slideViewPr>
    <p:cSldViewPr>
      <p:cViewPr varScale="1">
        <p:scale>
          <a:sx n="88" d="100"/>
          <a:sy n="88" d="100"/>
        </p:scale>
        <p:origin x="1004" y="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8942-F90C-4E92-BC5E-D22A4BD1EB8F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4111-8B22-4A1B-B5EA-56336AFAB2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7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4111-8B22-4A1B-B5EA-56336AFAB2DF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52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2520" y="2852936"/>
            <a:ext cx="8640960" cy="57606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spc="12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2520" y="4149080"/>
            <a:ext cx="5760640" cy="144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pc="7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6087008-ECF0-42D6-A8EA-A09FB1EF0D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4" name="Picture 11" descr="カラー_太い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" y="6149863"/>
            <a:ext cx="9627418" cy="6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 userDrawn="1"/>
        </p:nvSpPr>
        <p:spPr bwMode="auto">
          <a:xfrm>
            <a:off x="632520" y="3429000"/>
            <a:ext cx="864096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7" name="Picture 9" descr="ＰＰＴ表紙標準カラー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5" t="2147" r="1796" b="75005"/>
          <a:stretch>
            <a:fillRect/>
          </a:stretch>
        </p:blipFill>
        <p:spPr bwMode="auto">
          <a:xfrm>
            <a:off x="8265368" y="115888"/>
            <a:ext cx="1512045" cy="16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632520" y="548680"/>
            <a:ext cx="7200800" cy="377378"/>
          </a:xfrm>
        </p:spPr>
        <p:txBody>
          <a:bodyPr/>
          <a:lstStyle>
            <a:lvl1pPr marL="0" indent="0">
              <a:buNone/>
              <a:defRPr spc="7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0799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488" y="908720"/>
            <a:ext cx="9217024" cy="1728192"/>
          </a:xfrm>
          <a:prstGeom prst="rect">
            <a:avLst/>
          </a:prstGeom>
        </p:spPr>
        <p:txBody>
          <a:bodyPr>
            <a:noAutofit/>
          </a:bodyPr>
          <a:lstStyle>
            <a:lvl1pPr marL="261938" indent="-261938">
              <a:buFont typeface="Wingdings" pitchFamily="2" charset="2"/>
              <a:buChar char="n"/>
              <a:defRPr spc="70" baseline="0">
                <a:solidFill>
                  <a:schemeClr val="tx1"/>
                </a:solidFill>
              </a:defRPr>
            </a:lvl1pPr>
            <a:lvl2pPr marL="536575" indent="-274638">
              <a:buFont typeface="Wingdings" pitchFamily="2" charset="2"/>
              <a:buChar char="l"/>
              <a:defRPr spc="70" baseline="0">
                <a:solidFill>
                  <a:schemeClr val="tx1"/>
                </a:solidFill>
              </a:defRPr>
            </a:lvl2pPr>
            <a:lvl3pPr marL="812800" indent="-276225">
              <a:buFont typeface="Arial" pitchFamily="34" charset="0"/>
              <a:buChar char="‒"/>
              <a:defRPr spc="70" baseline="0">
                <a:solidFill>
                  <a:schemeClr val="tx1"/>
                </a:solidFill>
              </a:defRPr>
            </a:lvl3pPr>
            <a:lvl4pPr marL="1098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50963" indent="0">
              <a:buNone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endParaRPr kumimoji="1" lang="en-US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8464" y="71518"/>
            <a:ext cx="9649071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EB6783E1-951E-7A7A-5CCA-9D4E58DAB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92" y="124570"/>
            <a:ext cx="1586095" cy="4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642990"/>
            <a:ext cx="9906000" cy="5688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352600" y="71518"/>
            <a:ext cx="8424935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20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308484" y="931022"/>
            <a:ext cx="9289032" cy="5112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352600" cy="59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参考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310956"/>
            <a:ext cx="8697416" cy="220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扉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2760" y="1268760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1"/>
          </p:nvPr>
        </p:nvSpPr>
        <p:spPr>
          <a:xfrm>
            <a:off x="2792760" y="2204864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2"/>
          </p:nvPr>
        </p:nvSpPr>
        <p:spPr>
          <a:xfrm>
            <a:off x="2792760" y="3140968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3"/>
          </p:nvPr>
        </p:nvSpPr>
        <p:spPr>
          <a:xfrm>
            <a:off x="2792760" y="4077072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2792760" y="5013176"/>
            <a:ext cx="432048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Wingdings" pitchFamily="2" charset="2"/>
              <a:buNone/>
              <a:defRPr sz="1400"/>
            </a:lvl1pPr>
            <a:lvl2pPr marL="536575" indent="-274638">
              <a:buFont typeface="Wingdings" pitchFamily="2" charset="2"/>
              <a:buChar char="l"/>
              <a:defRPr/>
            </a:lvl2pPr>
            <a:lvl3pPr marL="812800" indent="-276225">
              <a:buFont typeface="Arial" pitchFamily="34" charset="0"/>
              <a:buChar char="●"/>
              <a:defRPr/>
            </a:lvl3pPr>
            <a:lvl4pPr marL="1074738" indent="-261938"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50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カラー_細い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" y="6165304"/>
            <a:ext cx="9627541" cy="6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3200" y="116632"/>
            <a:ext cx="9502328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472" y="764705"/>
            <a:ext cx="9505056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-17197" y="620688"/>
            <a:ext cx="992319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32920" y="6598988"/>
            <a:ext cx="1440160" cy="259012"/>
          </a:xfrm>
          <a:prstGeom prst="rect">
            <a:avLst/>
          </a:prstGeom>
        </p:spPr>
        <p:txBody>
          <a:bodyPr/>
          <a:lstStyle>
            <a:lvl1pPr algn="ctr">
              <a:defRPr sz="12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9C2EFC-D2CA-4DDF-8B00-92D9845D671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42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0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spcBef>
          <a:spcPts val="600"/>
        </a:spcBef>
        <a:buClrTx/>
        <a:buFont typeface="Wingdings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74638" algn="l" defTabSz="914400" rtl="0" eaLnBrk="1" latinLnBrk="0" hangingPunct="1">
        <a:spcBef>
          <a:spcPts val="600"/>
        </a:spcBef>
        <a:buFont typeface="Wingdings" pitchFamily="2" charset="2"/>
        <a:buChar char="l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6225" algn="l" defTabSz="914400" rtl="0" eaLnBrk="1" latinLnBrk="0" hangingPunct="1">
        <a:spcBef>
          <a:spcPts val="600"/>
        </a:spcBef>
        <a:buFont typeface="Arial" pitchFamily="34" charset="0"/>
        <a:buChar char="‒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0" algn="l" defTabSz="914400" rtl="0" eaLnBrk="1" latinLnBrk="0" hangingPunct="1">
        <a:spcBef>
          <a:spcPts val="600"/>
        </a:spcBef>
        <a:buFont typeface="Arial" pitchFamily="34" charset="0"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563" indent="-355600" algn="l" defTabSz="914400" rtl="0" eaLnBrk="1" latinLnBrk="0" hangingPunct="1">
        <a:spcBef>
          <a:spcPts val="600"/>
        </a:spcBef>
        <a:buFont typeface="Arial" pitchFamily="34" charset="0"/>
        <a:buChar char="»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.support.recruit-insides.net/hc/ja/articles/53983144759577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AEC0120-98DA-6630-FCB2-40BEFF9B01C5}"/>
              </a:ext>
            </a:extLst>
          </p:cNvPr>
          <p:cNvSpPr/>
          <p:nvPr/>
        </p:nvSpPr>
        <p:spPr>
          <a:xfrm>
            <a:off x="344488" y="1025004"/>
            <a:ext cx="9217024" cy="2016224"/>
          </a:xfrm>
          <a:prstGeom prst="roundRect">
            <a:avLst>
              <a:gd name="adj" fmla="val 10665"/>
            </a:avLst>
          </a:prstGeom>
          <a:noFill/>
          <a:ln w="28575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2000" spc="100" dirty="0">
                <a:solidFill>
                  <a:schemeClr val="accent1"/>
                </a:solidFill>
              </a:rPr>
              <a:t>考えや気持ちを、壁打ちして整理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spc="70" dirty="0"/>
              <a:t>インサイズの結果をもとに、</a:t>
            </a:r>
            <a:r>
              <a:rPr lang="ja-JP" altLang="en-US" sz="1400" b="1" spc="70" dirty="0"/>
              <a:t>業務状況・人間関係・キャリア・上司への相談の仕方</a:t>
            </a:r>
            <a:r>
              <a:rPr lang="ja-JP" altLang="en-US" sz="1400" spc="70" dirty="0"/>
              <a:t>など、最適なテーマで相談できます。</a:t>
            </a:r>
            <a:endParaRPr lang="en-US" altLang="ja-JP" sz="1400" spc="7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kumimoji="1" lang="ja-JP" altLang="en-US" sz="2000" spc="100" dirty="0">
                <a:solidFill>
                  <a:schemeClr val="accent1"/>
                </a:solidFill>
              </a:rPr>
              <a:t>あなたに合わせたアドバイス</a:t>
            </a:r>
            <a:br>
              <a: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1400" spc="70" dirty="0"/>
              <a:t>汎用アドバイスではなく、インサイズの結果から、</a:t>
            </a:r>
            <a:r>
              <a:rPr lang="ja-JP" altLang="en-US" sz="1400" b="1" spc="70" dirty="0"/>
              <a:t>あなたに寄り添った具体的で実現性のある</a:t>
            </a:r>
            <a:r>
              <a:rPr lang="ja-JP" altLang="en-US" sz="1400" spc="70" dirty="0"/>
              <a:t>アドバイスを得られます。</a:t>
            </a:r>
            <a:endParaRPr lang="en-US" altLang="ja-JP" sz="1400" spc="7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spc="100" dirty="0">
                <a:solidFill>
                  <a:schemeClr val="accent1"/>
                </a:solidFill>
              </a:rPr>
              <a:t>1on1</a:t>
            </a:r>
            <a:r>
              <a:rPr lang="ja-JP" altLang="en-US" sz="2000" spc="100" dirty="0">
                <a:solidFill>
                  <a:schemeClr val="accent1"/>
                </a:solidFill>
              </a:rPr>
              <a:t>が、もっと充実</a:t>
            </a:r>
            <a:b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1400" b="1" spc="70" dirty="0"/>
              <a:t>AI</a:t>
            </a:r>
            <a:r>
              <a:rPr lang="ja-JP" altLang="en-US" sz="1400" b="1" spc="70" dirty="0"/>
              <a:t>で完結せず、上司との対話に接続可。</a:t>
            </a:r>
            <a:r>
              <a:rPr lang="ja-JP" altLang="en-US" sz="1400" spc="70" dirty="0"/>
              <a:t>整理した内容を、</a:t>
            </a:r>
            <a:r>
              <a:rPr lang="en-US" altLang="ja-JP" sz="1400" spc="70" dirty="0"/>
              <a:t>1</a:t>
            </a:r>
            <a:r>
              <a:rPr lang="ja-JP" altLang="en-US" sz="1400" spc="70" dirty="0"/>
              <a:t>クリックで</a:t>
            </a:r>
            <a:r>
              <a:rPr lang="en-US" altLang="ja-JP" sz="1400" spc="70" dirty="0"/>
              <a:t>1on1</a:t>
            </a:r>
            <a:r>
              <a:rPr lang="ja-JP" altLang="en-US" sz="1400" spc="70" dirty="0"/>
              <a:t>トピックに転記でき、上司に相談できます。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0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00"/>
              </a:spcBef>
              <a:buClr>
                <a:srgbClr val="81B9F7"/>
              </a:buClr>
            </a:pPr>
            <a:r>
              <a:rPr lang="en-US" altLang="ja-JP" spc="120" dirty="0"/>
              <a:t>1on1</a:t>
            </a:r>
            <a:r>
              <a:rPr lang="ja-JP" altLang="en-US" spc="120" dirty="0"/>
              <a:t>前に、「</a:t>
            </a:r>
            <a:r>
              <a:rPr lang="ja-JP" altLang="en-US" b="1" spc="120" dirty="0"/>
              <a:t>あなた専用の</a:t>
            </a:r>
            <a:r>
              <a:rPr lang="en-US" altLang="ja-JP" b="1" spc="120" dirty="0"/>
              <a:t>AI</a:t>
            </a:r>
            <a:r>
              <a:rPr lang="ja-JP" altLang="en-US" b="1" spc="120" dirty="0"/>
              <a:t>メンター</a:t>
            </a:r>
            <a:r>
              <a:rPr lang="ja-JP" altLang="en-US" spc="120" dirty="0"/>
              <a:t>」で気持ちや考えを整理できます</a:t>
            </a:r>
            <a:endParaRPr lang="en-US" altLang="ja-JP" spc="120" dirty="0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00472" y="675313"/>
            <a:ext cx="9505056" cy="349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dirty="0"/>
              <a:t>インサイズに「</a:t>
            </a:r>
            <a:r>
              <a:rPr kumimoji="1" lang="en-US" altLang="ja-JP" dirty="0"/>
              <a:t>AI</a:t>
            </a:r>
            <a:r>
              <a:rPr kumimoji="1" lang="ja-JP" altLang="en-US" dirty="0"/>
              <a:t>メンター」機能がリリースします（</a:t>
            </a:r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27</a:t>
            </a:r>
            <a:r>
              <a:rPr kumimoji="1" lang="ja-JP" altLang="en-US" dirty="0"/>
              <a:t>日）。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FBCE3C7-A044-6295-88FA-9FA6A5EED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1" y="3315203"/>
            <a:ext cx="3337857" cy="3109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163F77B-BF9D-E123-5419-93F54BDB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36" y="3315202"/>
            <a:ext cx="3394785" cy="3109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E9AA816-165C-FC99-EC54-03C5B0BF7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091" y="5354582"/>
            <a:ext cx="1037277" cy="1046971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B6187BAB-17AA-3777-3025-7A880B75E2FF}"/>
              </a:ext>
            </a:extLst>
          </p:cNvPr>
          <p:cNvSpPr/>
          <p:nvPr/>
        </p:nvSpPr>
        <p:spPr>
          <a:xfrm>
            <a:off x="2703240" y="5180346"/>
            <a:ext cx="1296144" cy="129614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1915DC2-D17C-625E-F037-89B2AFA770A6}"/>
              </a:ext>
            </a:extLst>
          </p:cNvPr>
          <p:cNvSpPr/>
          <p:nvPr/>
        </p:nvSpPr>
        <p:spPr>
          <a:xfrm>
            <a:off x="4526156" y="3212976"/>
            <a:ext cx="3096344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1400" spc="70" dirty="0">
                <a:solidFill>
                  <a:schemeClr val="bg1"/>
                </a:solidFill>
              </a:rPr>
              <a:t>AI</a:t>
            </a:r>
            <a:r>
              <a:rPr lang="ja-JP" altLang="en-US" sz="1400" spc="70" dirty="0">
                <a:solidFill>
                  <a:schemeClr val="bg1"/>
                </a:solidFill>
              </a:rPr>
              <a:t>メンターが、質問を投げかけてくれる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CCFBEDA-08E0-87AA-9359-E2F2FC93947A}"/>
              </a:ext>
            </a:extLst>
          </p:cNvPr>
          <p:cNvGrpSpPr/>
          <p:nvPr/>
        </p:nvGrpSpPr>
        <p:grpSpPr>
          <a:xfrm>
            <a:off x="687016" y="3212976"/>
            <a:ext cx="3096344" cy="614145"/>
            <a:chOff x="1064568" y="3212976"/>
            <a:chExt cx="3096344" cy="614145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3862036E-2BB5-D090-FC28-80554AC013E4}"/>
                </a:ext>
              </a:extLst>
            </p:cNvPr>
            <p:cNvSpPr/>
            <p:nvPr/>
          </p:nvSpPr>
          <p:spPr>
            <a:xfrm>
              <a:off x="1064568" y="3212976"/>
              <a:ext cx="3096344" cy="50405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ja-JP" altLang="en-US" sz="1400" spc="70" dirty="0">
                  <a:solidFill>
                    <a:schemeClr val="bg1"/>
                  </a:solidFill>
                </a:rPr>
                <a:t>最新のパーソナルレポートの</a:t>
              </a:r>
              <a:br>
                <a:rPr lang="en-US" altLang="ja-JP" sz="1400" spc="70" dirty="0">
                  <a:solidFill>
                    <a:schemeClr val="bg1"/>
                  </a:solidFill>
                </a:rPr>
              </a:br>
              <a:r>
                <a:rPr lang="ja-JP" altLang="en-US" sz="1400" spc="70" dirty="0">
                  <a:solidFill>
                    <a:schemeClr val="bg1"/>
                  </a:solidFill>
                </a:rPr>
                <a:t>右下のアイコンをクリックすると</a:t>
              </a:r>
              <a:r>
                <a:rPr lang="en-US" altLang="ja-JP" sz="1400" spc="70" dirty="0">
                  <a:solidFill>
                    <a:schemeClr val="bg1"/>
                  </a:solidFill>
                </a:rPr>
                <a:t>…</a:t>
              </a:r>
              <a:endParaRPr lang="ja-JP" altLang="en-US" sz="1400" spc="70" dirty="0">
                <a:solidFill>
                  <a:schemeClr val="bg1"/>
                </a:solidFill>
              </a:endParaRPr>
            </a:p>
          </p:txBody>
        </p:sp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13F8825E-E932-0A99-147C-65AE2F385A1D}"/>
                </a:ext>
              </a:extLst>
            </p:cNvPr>
            <p:cNvSpPr/>
            <p:nvPr/>
          </p:nvSpPr>
          <p:spPr>
            <a:xfrm rot="10800000">
              <a:off x="2472681" y="3717032"/>
              <a:ext cx="280119" cy="110089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51FE7ECF-B1C6-74BE-17B2-6AEF399E9BA8}"/>
              </a:ext>
            </a:extLst>
          </p:cNvPr>
          <p:cNvSpPr/>
          <p:nvPr/>
        </p:nvSpPr>
        <p:spPr>
          <a:xfrm rot="10800000">
            <a:off x="5934268" y="3717032"/>
            <a:ext cx="280119" cy="110089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B7D9B21-84A0-580D-AF9C-8DE83EA7C01F}"/>
              </a:ext>
            </a:extLst>
          </p:cNvPr>
          <p:cNvCxnSpPr>
            <a:cxnSpLocks/>
          </p:cNvCxnSpPr>
          <p:nvPr/>
        </p:nvCxnSpPr>
        <p:spPr>
          <a:xfrm flipV="1">
            <a:off x="3963379" y="5354582"/>
            <a:ext cx="396045" cy="234658"/>
          </a:xfrm>
          <a:prstGeom prst="straightConnector1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BD129B0-5DAC-754B-8E24-33114FE968F2}"/>
              </a:ext>
            </a:extLst>
          </p:cNvPr>
          <p:cNvSpPr/>
          <p:nvPr/>
        </p:nvSpPr>
        <p:spPr>
          <a:xfrm>
            <a:off x="8049344" y="4869160"/>
            <a:ext cx="1440160" cy="1440160"/>
          </a:xfrm>
          <a:prstGeom prst="roundRect">
            <a:avLst>
              <a:gd name="adj" fmla="val 1199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会話内容が、上司や人事に知られる事はありません。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会話内容が、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の学習に利用されることはありません。</a:t>
            </a:r>
            <a:endParaRPr kumimoji="1" lang="ja-JP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966FE9-4022-D64E-FA3C-F6B14428203A}"/>
              </a:ext>
            </a:extLst>
          </p:cNvPr>
          <p:cNvSpPr txBox="1"/>
          <p:nvPr/>
        </p:nvSpPr>
        <p:spPr>
          <a:xfrm>
            <a:off x="8114566" y="4617133"/>
            <a:ext cx="1296144" cy="26161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/>
            <a:r>
              <a:rPr kumimoji="1" lang="ja-JP" altLang="en-US" sz="1100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ご安心ください</a:t>
            </a:r>
          </a:p>
        </p:txBody>
      </p:sp>
    </p:spTree>
    <p:extLst>
      <p:ext uri="{BB962C8B-B14F-4D97-AF65-F5344CB8AC3E}">
        <p14:creationId xmlns:p14="http://schemas.microsoft.com/office/powerpoint/2010/main" val="295674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BD38C1-59EF-BE60-58FC-82DB36B0A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2EFC-D2CA-4DDF-8B00-92D9845D6714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89E882F-2004-E177-CADB-39C34D1D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こんなふうに使ってみてください　～</a:t>
            </a:r>
            <a:r>
              <a:rPr kumimoji="1" lang="en-US" altLang="ja-JP" dirty="0"/>
              <a:t>AI</a:t>
            </a:r>
            <a:r>
              <a:rPr kumimoji="1" lang="ja-JP" altLang="en-US" dirty="0"/>
              <a:t>メンターとの会話例～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BABC3C4-493A-0889-B8A1-B592AE7E6530}"/>
              </a:ext>
            </a:extLst>
          </p:cNvPr>
          <p:cNvGrpSpPr/>
          <p:nvPr/>
        </p:nvGrpSpPr>
        <p:grpSpPr>
          <a:xfrm>
            <a:off x="399056" y="647315"/>
            <a:ext cx="4321789" cy="5827859"/>
            <a:chOff x="399056" y="647315"/>
            <a:chExt cx="4321789" cy="582785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D299D41-9B4D-0EBE-8CF5-75A7FF635EA8}"/>
                </a:ext>
              </a:extLst>
            </p:cNvPr>
            <p:cNvSpPr/>
            <p:nvPr/>
          </p:nvSpPr>
          <p:spPr>
            <a:xfrm>
              <a:off x="431819" y="884543"/>
              <a:ext cx="508083" cy="5590631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52118A3-0391-D7B7-F2A3-F72DF6750C52}"/>
                </a:ext>
              </a:extLst>
            </p:cNvPr>
            <p:cNvGrpSpPr/>
            <p:nvPr/>
          </p:nvGrpSpPr>
          <p:grpSpPr>
            <a:xfrm>
              <a:off x="399056" y="647315"/>
              <a:ext cx="4321789" cy="4392488"/>
              <a:chOff x="399056" y="836712"/>
              <a:chExt cx="5434624" cy="5523527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1F1CE190-ACA4-E782-E85A-7997AE4E4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496" y="836712"/>
                <a:ext cx="5417184" cy="3361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56386F45-4793-6C5D-4C30-0E4EE326DD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385" r="7882"/>
              <a:stretch/>
            </p:blipFill>
            <p:spPr bwMode="auto">
              <a:xfrm>
                <a:off x="617549" y="4149080"/>
                <a:ext cx="5216131" cy="626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159DB6D5-E077-CE9E-7889-46B8D6C831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470"/>
              <a:stretch/>
            </p:blipFill>
            <p:spPr bwMode="auto">
              <a:xfrm>
                <a:off x="399056" y="4775954"/>
                <a:ext cx="5417185" cy="1584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F6D09EE-C73D-501C-A92B-B7207B59C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544" y="5039803"/>
              <a:ext cx="3858433" cy="1435371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DA97C97-4244-DBC5-8685-3C9D91EB6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2" t="63746" r="87986" b="6494"/>
            <a:stretch/>
          </p:blipFill>
          <p:spPr>
            <a:xfrm>
              <a:off x="431819" y="1030167"/>
              <a:ext cx="367093" cy="4186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4FA732D-9760-9EDC-CA59-48E0D4B12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2" t="63746" r="87986" b="6494"/>
            <a:stretch/>
          </p:blipFill>
          <p:spPr>
            <a:xfrm>
              <a:off x="572809" y="3805038"/>
              <a:ext cx="367093" cy="41866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5D33B78-F10A-CF0B-255F-4A828D092477}"/>
              </a:ext>
            </a:extLst>
          </p:cNvPr>
          <p:cNvGrpSpPr/>
          <p:nvPr/>
        </p:nvGrpSpPr>
        <p:grpSpPr>
          <a:xfrm>
            <a:off x="4894598" y="822388"/>
            <a:ext cx="4331272" cy="4505835"/>
            <a:chOff x="4894598" y="822388"/>
            <a:chExt cx="4331272" cy="4505835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34C38F91-5FE6-D681-7B81-BC27E271B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98" y="1281706"/>
              <a:ext cx="4331272" cy="404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400BD77-0D96-D7BD-3C7A-B71AB0358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02" t="63746" r="87986" b="6494"/>
            <a:stretch/>
          </p:blipFill>
          <p:spPr>
            <a:xfrm>
              <a:off x="5097016" y="1359640"/>
              <a:ext cx="367093" cy="418661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id="{85AFBA13-1B01-E99B-6391-101CECEB7B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7220" y="1146292"/>
              <a:ext cx="4288650" cy="269875"/>
              <a:chOff x="1306" y="2614"/>
              <a:chExt cx="3175" cy="283"/>
            </a:xfrm>
          </p:grpSpPr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2E790155-FE61-13D0-CB66-F862749B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614"/>
                <a:ext cx="3175" cy="283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0" y="227"/>
                  </a:cxn>
                  <a:cxn ang="0">
                    <a:pos x="453" y="0"/>
                  </a:cxn>
                  <a:cxn ang="0">
                    <a:pos x="907" y="227"/>
                  </a:cxn>
                  <a:cxn ang="0">
                    <a:pos x="1360" y="0"/>
                  </a:cxn>
                  <a:cxn ang="0">
                    <a:pos x="1814" y="227"/>
                  </a:cxn>
                  <a:cxn ang="0">
                    <a:pos x="2268" y="0"/>
                  </a:cxn>
                  <a:cxn ang="0">
                    <a:pos x="2721" y="227"/>
                  </a:cxn>
                  <a:cxn ang="0">
                    <a:pos x="3175" y="0"/>
                  </a:cxn>
                  <a:cxn ang="0">
                    <a:pos x="3175" y="227"/>
                  </a:cxn>
                  <a:cxn ang="0">
                    <a:pos x="2721" y="454"/>
                  </a:cxn>
                  <a:cxn ang="0">
                    <a:pos x="2268" y="227"/>
                  </a:cxn>
                  <a:cxn ang="0">
                    <a:pos x="1814" y="454"/>
                  </a:cxn>
                  <a:cxn ang="0">
                    <a:pos x="1360" y="227"/>
                  </a:cxn>
                  <a:cxn ang="0">
                    <a:pos x="907" y="454"/>
                  </a:cxn>
                  <a:cxn ang="0">
                    <a:pos x="453" y="227"/>
                  </a:cxn>
                  <a:cxn ang="0">
                    <a:pos x="0" y="454"/>
                  </a:cxn>
                </a:cxnLst>
                <a:rect l="0" t="0" r="r" b="b"/>
                <a:pathLst>
                  <a:path w="3175" h="454">
                    <a:moveTo>
                      <a:pt x="0" y="454"/>
                    </a:moveTo>
                    <a:cubicBezTo>
                      <a:pt x="0" y="340"/>
                      <a:pt x="0" y="227"/>
                      <a:pt x="0" y="227"/>
                    </a:cubicBezTo>
                    <a:cubicBezTo>
                      <a:pt x="80" y="163"/>
                      <a:pt x="302" y="0"/>
                      <a:pt x="453" y="0"/>
                    </a:cubicBezTo>
                    <a:cubicBezTo>
                      <a:pt x="604" y="0"/>
                      <a:pt x="756" y="227"/>
                      <a:pt x="907" y="227"/>
                    </a:cubicBezTo>
                    <a:cubicBezTo>
                      <a:pt x="1058" y="227"/>
                      <a:pt x="1209" y="0"/>
                      <a:pt x="1360" y="0"/>
                    </a:cubicBezTo>
                    <a:cubicBezTo>
                      <a:pt x="1511" y="0"/>
                      <a:pt x="1663" y="227"/>
                      <a:pt x="1814" y="227"/>
                    </a:cubicBezTo>
                    <a:cubicBezTo>
                      <a:pt x="1965" y="227"/>
                      <a:pt x="2117" y="0"/>
                      <a:pt x="2268" y="0"/>
                    </a:cubicBezTo>
                    <a:cubicBezTo>
                      <a:pt x="2419" y="0"/>
                      <a:pt x="2570" y="227"/>
                      <a:pt x="2721" y="227"/>
                    </a:cubicBezTo>
                    <a:cubicBezTo>
                      <a:pt x="2872" y="227"/>
                      <a:pt x="3050" y="88"/>
                      <a:pt x="3175" y="0"/>
                    </a:cubicBezTo>
                    <a:cubicBezTo>
                      <a:pt x="3175" y="113"/>
                      <a:pt x="3175" y="227"/>
                      <a:pt x="3175" y="227"/>
                    </a:cubicBezTo>
                    <a:cubicBezTo>
                      <a:pt x="3175" y="227"/>
                      <a:pt x="2906" y="454"/>
                      <a:pt x="2721" y="454"/>
                    </a:cubicBezTo>
                    <a:cubicBezTo>
                      <a:pt x="2548" y="454"/>
                      <a:pt x="2419" y="227"/>
                      <a:pt x="2268" y="227"/>
                    </a:cubicBezTo>
                    <a:cubicBezTo>
                      <a:pt x="2117" y="227"/>
                      <a:pt x="1965" y="454"/>
                      <a:pt x="1814" y="454"/>
                    </a:cubicBezTo>
                    <a:cubicBezTo>
                      <a:pt x="1663" y="454"/>
                      <a:pt x="1511" y="227"/>
                      <a:pt x="1360" y="227"/>
                    </a:cubicBezTo>
                    <a:cubicBezTo>
                      <a:pt x="1209" y="227"/>
                      <a:pt x="1058" y="454"/>
                      <a:pt x="907" y="454"/>
                    </a:cubicBezTo>
                    <a:cubicBezTo>
                      <a:pt x="756" y="454"/>
                      <a:pt x="604" y="227"/>
                      <a:pt x="453" y="227"/>
                    </a:cubicBezTo>
                    <a:cubicBezTo>
                      <a:pt x="302" y="227"/>
                      <a:pt x="185" y="322"/>
                      <a:pt x="0" y="45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66">
                <a:extLst>
                  <a:ext uri="{FF2B5EF4-FFF2-40B4-BE49-F238E27FC236}">
                    <a16:creationId xmlns:a16="http://schemas.microsoft.com/office/drawing/2014/main" id="{66E9453F-E6E1-ACC9-CC69-AC461811C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614"/>
                <a:ext cx="3175" cy="142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453" y="0"/>
                  </a:cxn>
                  <a:cxn ang="0">
                    <a:pos x="907" y="454"/>
                  </a:cxn>
                  <a:cxn ang="0">
                    <a:pos x="1360" y="0"/>
                  </a:cxn>
                  <a:cxn ang="0">
                    <a:pos x="1814" y="454"/>
                  </a:cxn>
                  <a:cxn ang="0">
                    <a:pos x="2268" y="0"/>
                  </a:cxn>
                  <a:cxn ang="0">
                    <a:pos x="2721" y="454"/>
                  </a:cxn>
                  <a:cxn ang="0">
                    <a:pos x="3175" y="0"/>
                  </a:cxn>
                </a:cxnLst>
                <a:rect l="0" t="0" r="r" b="b"/>
                <a:pathLst>
                  <a:path w="3175" h="454">
                    <a:moveTo>
                      <a:pt x="0" y="454"/>
                    </a:moveTo>
                    <a:cubicBezTo>
                      <a:pt x="151" y="227"/>
                      <a:pt x="302" y="0"/>
                      <a:pt x="453" y="0"/>
                    </a:cubicBezTo>
                    <a:cubicBezTo>
                      <a:pt x="604" y="0"/>
                      <a:pt x="756" y="454"/>
                      <a:pt x="907" y="454"/>
                    </a:cubicBezTo>
                    <a:cubicBezTo>
                      <a:pt x="1058" y="454"/>
                      <a:pt x="1209" y="0"/>
                      <a:pt x="1360" y="0"/>
                    </a:cubicBezTo>
                    <a:cubicBezTo>
                      <a:pt x="1511" y="0"/>
                      <a:pt x="1663" y="454"/>
                      <a:pt x="1814" y="454"/>
                    </a:cubicBezTo>
                    <a:cubicBezTo>
                      <a:pt x="1965" y="454"/>
                      <a:pt x="2117" y="0"/>
                      <a:pt x="2268" y="0"/>
                    </a:cubicBezTo>
                    <a:cubicBezTo>
                      <a:pt x="2419" y="0"/>
                      <a:pt x="2570" y="454"/>
                      <a:pt x="2721" y="454"/>
                    </a:cubicBezTo>
                    <a:cubicBezTo>
                      <a:pt x="2872" y="454"/>
                      <a:pt x="3023" y="227"/>
                      <a:pt x="3175" y="0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67">
                <a:extLst>
                  <a:ext uri="{FF2B5EF4-FFF2-40B4-BE49-F238E27FC236}">
                    <a16:creationId xmlns:a16="http://schemas.microsoft.com/office/drawing/2014/main" id="{62B07432-62D6-EF93-6288-A32715D66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756"/>
                <a:ext cx="3175" cy="141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453" y="0"/>
                  </a:cxn>
                  <a:cxn ang="0">
                    <a:pos x="907" y="454"/>
                  </a:cxn>
                  <a:cxn ang="0">
                    <a:pos x="1360" y="0"/>
                  </a:cxn>
                  <a:cxn ang="0">
                    <a:pos x="1814" y="454"/>
                  </a:cxn>
                  <a:cxn ang="0">
                    <a:pos x="2268" y="0"/>
                  </a:cxn>
                  <a:cxn ang="0">
                    <a:pos x="2721" y="454"/>
                  </a:cxn>
                  <a:cxn ang="0">
                    <a:pos x="3175" y="0"/>
                  </a:cxn>
                </a:cxnLst>
                <a:rect l="0" t="0" r="r" b="b"/>
                <a:pathLst>
                  <a:path w="3175" h="454">
                    <a:moveTo>
                      <a:pt x="0" y="454"/>
                    </a:moveTo>
                    <a:cubicBezTo>
                      <a:pt x="151" y="227"/>
                      <a:pt x="302" y="0"/>
                      <a:pt x="453" y="0"/>
                    </a:cubicBezTo>
                    <a:cubicBezTo>
                      <a:pt x="604" y="0"/>
                      <a:pt x="756" y="454"/>
                      <a:pt x="907" y="454"/>
                    </a:cubicBezTo>
                    <a:cubicBezTo>
                      <a:pt x="1058" y="454"/>
                      <a:pt x="1209" y="0"/>
                      <a:pt x="1360" y="0"/>
                    </a:cubicBezTo>
                    <a:cubicBezTo>
                      <a:pt x="1511" y="0"/>
                      <a:pt x="1663" y="454"/>
                      <a:pt x="1814" y="454"/>
                    </a:cubicBezTo>
                    <a:cubicBezTo>
                      <a:pt x="1965" y="454"/>
                      <a:pt x="2117" y="0"/>
                      <a:pt x="2268" y="0"/>
                    </a:cubicBezTo>
                    <a:cubicBezTo>
                      <a:pt x="2419" y="0"/>
                      <a:pt x="2570" y="454"/>
                      <a:pt x="2721" y="454"/>
                    </a:cubicBezTo>
                    <a:cubicBezTo>
                      <a:pt x="2872" y="454"/>
                      <a:pt x="3023" y="227"/>
                      <a:pt x="3175" y="0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8271FC6-EED3-0008-A524-1014F2C5B127}"/>
                </a:ext>
              </a:extLst>
            </p:cNvPr>
            <p:cNvSpPr txBox="1"/>
            <p:nvPr/>
          </p:nvSpPr>
          <p:spPr>
            <a:xfrm>
              <a:off x="5169024" y="822388"/>
              <a:ext cx="3960440" cy="2308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spAutoFit/>
            </a:bodyPr>
            <a:lstStyle/>
            <a:p>
              <a:r>
                <a:rPr kumimoji="1" lang="ja-JP" altLang="en-US" sz="900" spc="70" dirty="0"/>
                <a:t>中略　～大事にしたい価値観の整理と、現状満たされていない点の明確化～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9EF004-9E34-E3FD-1D1C-927B6D2048FD}"/>
              </a:ext>
            </a:extLst>
          </p:cNvPr>
          <p:cNvSpPr txBox="1"/>
          <p:nvPr/>
        </p:nvSpPr>
        <p:spPr>
          <a:xfrm>
            <a:off x="5097016" y="6150964"/>
            <a:ext cx="3744416" cy="3385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/>
            <a:r>
              <a:rPr kumimoji="1" lang="ja-JP" altLang="en-US" sz="1600" spc="7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機能や操作方法の詳細は</a:t>
            </a:r>
            <a:r>
              <a:rPr kumimoji="1" lang="ja-JP" altLang="en-US" sz="1600" spc="70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こちら</a:t>
            </a:r>
            <a:endParaRPr kumimoji="1" lang="ja-JP" altLang="en-US" sz="1600" spc="7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9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ユーザー定義 4">
      <a:dk1>
        <a:srgbClr val="3F3F3F"/>
      </a:dk1>
      <a:lt1>
        <a:srgbClr val="FFFFFF"/>
      </a:lt1>
      <a:dk2>
        <a:srgbClr val="0A50A1"/>
      </a:dk2>
      <a:lt2>
        <a:srgbClr val="0A50A1"/>
      </a:lt2>
      <a:accent1>
        <a:srgbClr val="6AADF6"/>
      </a:accent1>
      <a:accent2>
        <a:srgbClr val="3F3F3F"/>
      </a:accent2>
      <a:accent3>
        <a:srgbClr val="E9546B"/>
      </a:accent3>
      <a:accent4>
        <a:srgbClr val="7599FA"/>
      </a:accent4>
      <a:accent5>
        <a:srgbClr val="EF594E"/>
      </a:accent5>
      <a:accent6>
        <a:srgbClr val="6AADF6"/>
      </a:accent6>
      <a:hlink>
        <a:srgbClr val="6AADF6"/>
      </a:hlink>
      <a:folHlink>
        <a:srgbClr val="6AADF6"/>
      </a:folHlink>
    </a:clrScheme>
    <a:fontScheme name="ユーザー定義 5">
      <a:majorFont>
        <a:latin typeface="Century Gothic"/>
        <a:ea typeface="Meiryo UI"/>
        <a:cs typeface=""/>
      </a:majorFont>
      <a:minorFont>
        <a:latin typeface="Century Gothic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defRPr kumimoji="1" sz="14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ctr" anchorCtr="0">
        <a:spAutoFit/>
      </a:bodyPr>
      <a:lstStyle>
        <a:defPPr>
          <a:defRPr kumimoji="1" sz="900" spc="7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10149</TotalTime>
  <Words>232</Words>
  <Application>Microsoft Office PowerPoint</Application>
  <PresentationFormat>A4 210 x 297 mm</PresentationFormat>
  <Paragraphs>16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Office ​​テーマ</vt:lpstr>
      <vt:lpstr>1on1前に、「あなた専用のAIメンター」で気持ちや考えを整理できます</vt:lpstr>
      <vt:lpstr>こんなふうに使ってみてください　～AIメンターとの会話例～</vt:lpstr>
    </vt:vector>
  </TitlesOfParts>
  <Company>株式会社リクルートマネジメントソリューションズ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Koji Sekiguchi</dc:creator>
  <cp:lastModifiedBy>鈴木 萌々子</cp:lastModifiedBy>
  <cp:revision>699</cp:revision>
  <dcterms:created xsi:type="dcterms:W3CDTF">2014-03-31T06:56:07Z</dcterms:created>
  <dcterms:modified xsi:type="dcterms:W3CDTF">2026-03-24T02:54:16Z</dcterms:modified>
</cp:coreProperties>
</file>