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9"/>
  </p:notesMasterIdLst>
  <p:sldIdLst>
    <p:sldId id="1533" r:id="rId2"/>
    <p:sldId id="1539" r:id="rId3"/>
    <p:sldId id="1534" r:id="rId4"/>
    <p:sldId id="1535" r:id="rId5"/>
    <p:sldId id="1538" r:id="rId6"/>
    <p:sldId id="1540" r:id="rId7"/>
    <p:sldId id="1537" r:id="rId8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6E8"/>
    <a:srgbClr val="7599FA"/>
    <a:srgbClr val="6AADF6"/>
    <a:srgbClr val="F54B77"/>
    <a:srgbClr val="F8809F"/>
    <a:srgbClr val="EF594E"/>
    <a:srgbClr val="99C7F9"/>
    <a:srgbClr val="4A9BF4"/>
    <a:srgbClr val="D7E9FD"/>
    <a:srgbClr val="C77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41" autoAdjust="0"/>
    <p:restoredTop sz="92661" autoAdjust="0"/>
  </p:normalViewPr>
  <p:slideViewPr>
    <p:cSldViewPr>
      <p:cViewPr varScale="1">
        <p:scale>
          <a:sx n="107" d="100"/>
          <a:sy n="107" d="100"/>
        </p:scale>
        <p:origin x="1692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98942-F90C-4E92-BC5E-D22A4BD1EB8F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24111-8B22-4A1B-B5EA-56336AFAB2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73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32520" y="2852936"/>
            <a:ext cx="8640960" cy="576064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spc="12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32520" y="4149080"/>
            <a:ext cx="5760640" cy="144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pc="7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6087008-ECF0-42D6-A8EA-A09FB1EF0DF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4" name="Picture 11" descr="カラー_太い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5" y="6149863"/>
            <a:ext cx="9627418" cy="6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6"/>
          <p:cNvSpPr>
            <a:spLocks noChangeShapeType="1"/>
          </p:cNvSpPr>
          <p:nvPr userDrawn="1"/>
        </p:nvSpPr>
        <p:spPr bwMode="auto">
          <a:xfrm>
            <a:off x="632520" y="3429000"/>
            <a:ext cx="864096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7" name="Picture 9" descr="ＰＰＴ表紙標準カラー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5" t="2147" r="1796" b="75005"/>
          <a:stretch>
            <a:fillRect/>
          </a:stretch>
        </p:blipFill>
        <p:spPr bwMode="auto">
          <a:xfrm>
            <a:off x="8265368" y="115888"/>
            <a:ext cx="1512045" cy="16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プレースホルダー 7"/>
          <p:cNvSpPr>
            <a:spLocks noGrp="1"/>
          </p:cNvSpPr>
          <p:nvPr>
            <p:ph type="body" sz="quarter" idx="13"/>
          </p:nvPr>
        </p:nvSpPr>
        <p:spPr>
          <a:xfrm>
            <a:off x="632520" y="548680"/>
            <a:ext cx="7200800" cy="377378"/>
          </a:xfrm>
        </p:spPr>
        <p:txBody>
          <a:bodyPr/>
          <a:lstStyle>
            <a:lvl1pPr marL="0" indent="0">
              <a:buNone/>
              <a:defRPr spc="7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0799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4488" y="908720"/>
            <a:ext cx="9217024" cy="1728192"/>
          </a:xfrm>
          <a:prstGeom prst="rect">
            <a:avLst/>
          </a:prstGeom>
        </p:spPr>
        <p:txBody>
          <a:bodyPr>
            <a:noAutofit/>
          </a:bodyPr>
          <a:lstStyle>
            <a:lvl1pPr marL="261938" indent="-261938">
              <a:buFont typeface="Wingdings" pitchFamily="2" charset="2"/>
              <a:buChar char="n"/>
              <a:defRPr spc="70" baseline="0">
                <a:solidFill>
                  <a:schemeClr val="tx1"/>
                </a:solidFill>
              </a:defRPr>
            </a:lvl1pPr>
            <a:lvl2pPr marL="536575" indent="-274638">
              <a:buFont typeface="Wingdings" pitchFamily="2" charset="2"/>
              <a:buChar char="l"/>
              <a:defRPr spc="70" baseline="0">
                <a:solidFill>
                  <a:schemeClr val="tx1"/>
                </a:solidFill>
              </a:defRPr>
            </a:lvl2pPr>
            <a:lvl3pPr marL="812800" indent="-276225">
              <a:buFont typeface="Arial" pitchFamily="34" charset="0"/>
              <a:buChar char="‒"/>
              <a:defRPr spc="70" baseline="0">
                <a:solidFill>
                  <a:schemeClr val="tx1"/>
                </a:solidFill>
              </a:defRPr>
            </a:lvl3pPr>
            <a:lvl4pPr marL="1098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350963" indent="0">
              <a:buNone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endParaRPr kumimoji="1" lang="en-US" altLang="ja-JP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9C2EFC-D2CA-4DDF-8B00-92D9845D671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8464" y="71518"/>
            <a:ext cx="9649071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6003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642990"/>
            <a:ext cx="9906000" cy="5688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9C2EFC-D2CA-4DDF-8B00-92D9845D671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352600" y="71518"/>
            <a:ext cx="8424935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00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正方形/長方形 3"/>
          <p:cNvSpPr/>
          <p:nvPr userDrawn="1"/>
        </p:nvSpPr>
        <p:spPr>
          <a:xfrm>
            <a:off x="308484" y="931022"/>
            <a:ext cx="9289032" cy="51125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0"/>
            <a:ext cx="1352600" cy="59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参考</a:t>
            </a:r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310956"/>
            <a:ext cx="8697416" cy="220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扉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2EFC-D2CA-4DDF-8B00-92D9845D671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2760" y="1268760"/>
            <a:ext cx="432048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Wingdings" pitchFamily="2" charset="2"/>
              <a:buNone/>
              <a:defRPr sz="1400"/>
            </a:lvl1pPr>
            <a:lvl2pPr marL="536575" indent="-274638">
              <a:buFont typeface="Wingdings" pitchFamily="2" charset="2"/>
              <a:buChar char="l"/>
              <a:defRPr/>
            </a:lvl2pPr>
            <a:lvl3pPr marL="812800" indent="-276225">
              <a:buFont typeface="Arial" pitchFamily="34" charset="0"/>
              <a:buChar char="●"/>
              <a:defRPr/>
            </a:lvl3pPr>
            <a:lvl4pPr marL="1074738" indent="-261938">
              <a:defRPr/>
            </a:lvl4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1"/>
          </p:nvPr>
        </p:nvSpPr>
        <p:spPr>
          <a:xfrm>
            <a:off x="2792760" y="2204864"/>
            <a:ext cx="432048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Wingdings" pitchFamily="2" charset="2"/>
              <a:buNone/>
              <a:defRPr sz="1400"/>
            </a:lvl1pPr>
            <a:lvl2pPr marL="536575" indent="-274638">
              <a:buFont typeface="Wingdings" pitchFamily="2" charset="2"/>
              <a:buChar char="l"/>
              <a:defRPr/>
            </a:lvl2pPr>
            <a:lvl3pPr marL="812800" indent="-276225">
              <a:buFont typeface="Arial" pitchFamily="34" charset="0"/>
              <a:buChar char="●"/>
              <a:defRPr/>
            </a:lvl3pPr>
            <a:lvl4pPr marL="1074738" indent="-261938">
              <a:defRPr/>
            </a:lvl4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2"/>
          </p:nvPr>
        </p:nvSpPr>
        <p:spPr>
          <a:xfrm>
            <a:off x="2792760" y="3140968"/>
            <a:ext cx="432048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Wingdings" pitchFamily="2" charset="2"/>
              <a:buNone/>
              <a:defRPr sz="1400"/>
            </a:lvl1pPr>
            <a:lvl2pPr marL="536575" indent="-274638">
              <a:buFont typeface="Wingdings" pitchFamily="2" charset="2"/>
              <a:buChar char="l"/>
              <a:defRPr/>
            </a:lvl2pPr>
            <a:lvl3pPr marL="812800" indent="-276225">
              <a:buFont typeface="Arial" pitchFamily="34" charset="0"/>
              <a:buChar char="●"/>
              <a:defRPr/>
            </a:lvl3pPr>
            <a:lvl4pPr marL="1074738" indent="-261938">
              <a:defRPr/>
            </a:lvl4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3"/>
          </p:nvPr>
        </p:nvSpPr>
        <p:spPr>
          <a:xfrm>
            <a:off x="2792760" y="4077072"/>
            <a:ext cx="432048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Wingdings" pitchFamily="2" charset="2"/>
              <a:buNone/>
              <a:defRPr sz="1400"/>
            </a:lvl1pPr>
            <a:lvl2pPr marL="536575" indent="-274638">
              <a:buFont typeface="Wingdings" pitchFamily="2" charset="2"/>
              <a:buChar char="l"/>
              <a:defRPr/>
            </a:lvl2pPr>
            <a:lvl3pPr marL="812800" indent="-276225">
              <a:buFont typeface="Arial" pitchFamily="34" charset="0"/>
              <a:buChar char="●"/>
              <a:defRPr/>
            </a:lvl3pPr>
            <a:lvl4pPr marL="1074738" indent="-261938">
              <a:defRPr/>
            </a:lvl4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4"/>
          </p:nvPr>
        </p:nvSpPr>
        <p:spPr>
          <a:xfrm>
            <a:off x="2792760" y="5013176"/>
            <a:ext cx="432048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Wingdings" pitchFamily="2" charset="2"/>
              <a:buNone/>
              <a:defRPr sz="1400"/>
            </a:lvl1pPr>
            <a:lvl2pPr marL="536575" indent="-274638">
              <a:buFont typeface="Wingdings" pitchFamily="2" charset="2"/>
              <a:buChar char="l"/>
              <a:defRPr/>
            </a:lvl2pPr>
            <a:lvl3pPr marL="812800" indent="-276225">
              <a:buFont typeface="Arial" pitchFamily="34" charset="0"/>
              <a:buChar char="●"/>
              <a:defRPr/>
            </a:lvl3pPr>
            <a:lvl4pPr marL="1074738" indent="-261938">
              <a:defRPr/>
            </a:lvl4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1507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91F4FE0-BAFC-A1E3-E47B-8A3D86222AB4}"/>
              </a:ext>
            </a:extLst>
          </p:cNvPr>
          <p:cNvGraphicFramePr>
            <a:graphicFrameLocks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305422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スライド" r:id="rId7" imgW="463" imgH="464" progId="TCLayout.ActiveDocument.1">
                  <p:embed/>
                </p:oleObj>
              </mc:Choice>
              <mc:Fallback>
                <p:oleObj name="think-cellスライド" r:id="rId7" imgW="463" imgH="4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8" descr="カラー_細い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5" y="6165304"/>
            <a:ext cx="9627541" cy="66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3200" y="116632"/>
            <a:ext cx="9502328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0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0472" y="764705"/>
            <a:ext cx="9505056" cy="28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-17197" y="620688"/>
            <a:ext cx="992319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232920" y="6598988"/>
            <a:ext cx="1440160" cy="259012"/>
          </a:xfrm>
          <a:prstGeom prst="rect">
            <a:avLst/>
          </a:prstGeom>
        </p:spPr>
        <p:txBody>
          <a:bodyPr/>
          <a:lstStyle>
            <a:lvl1pPr algn="ctr">
              <a:defRPr sz="12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9C2EFC-D2CA-4DDF-8B00-92D9845D671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E7DF2305-DD55-C2F9-322C-36BF7D2B3F7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92" y="124570"/>
            <a:ext cx="1586095" cy="40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7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0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spcBef>
          <a:spcPts val="600"/>
        </a:spcBef>
        <a:buClrTx/>
        <a:buFont typeface="Wingdings" pitchFamily="2" charset="2"/>
        <a:buChar char="n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74638" algn="l" defTabSz="914400" rtl="0" eaLnBrk="1" latinLnBrk="0" hangingPunct="1">
        <a:spcBef>
          <a:spcPts val="600"/>
        </a:spcBef>
        <a:buFont typeface="Wingdings" pitchFamily="2" charset="2"/>
        <a:buChar char="l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6225" algn="l" defTabSz="914400" rtl="0" eaLnBrk="1" latinLnBrk="0" hangingPunct="1">
        <a:spcBef>
          <a:spcPts val="600"/>
        </a:spcBef>
        <a:buFont typeface="Arial" pitchFamily="34" charset="0"/>
        <a:buChar char="‒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0" algn="l" defTabSz="914400" rtl="0" eaLnBrk="1" latinLnBrk="0" hangingPunct="1">
        <a:spcBef>
          <a:spcPts val="600"/>
        </a:spcBef>
        <a:buFont typeface="Arial" pitchFamily="34" charset="0"/>
        <a:buNone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563" indent="-355600" algn="l" defTabSz="914400" rtl="0" eaLnBrk="1" latinLnBrk="0" hangingPunct="1">
        <a:spcBef>
          <a:spcPts val="600"/>
        </a:spcBef>
        <a:buFont typeface="Arial" pitchFamily="34" charset="0"/>
        <a:buChar char="»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.support.recruit-insides.net/hc/ja/articles/53058557360793" TargetMode="External"/><Relationship Id="rId2" Type="http://schemas.openxmlformats.org/officeDocument/2006/relationships/hyperlink" Target="https://admin.support.recruit-insides.net/hc/article_attachments/530576373744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82D9613-6807-85D0-960A-F8F981EA17B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9694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スライド" r:id="rId3" imgW="463" imgH="464" progId="TCLayout.ActiveDocument.1">
                  <p:embed/>
                </p:oleObj>
              </mc:Choice>
              <mc:Fallback>
                <p:oleObj name="think-cellスライド" r:id="rId3" imgW="463" imgH="4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DD49BC9-F770-49BF-8675-90BA67FDD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2EFC-D2CA-4DDF-8B00-92D9845D6714}" type="slidenum">
              <a:rPr lang="ja-JP" altLang="en-US" smtClean="0"/>
              <a:pPr/>
              <a:t>0</a:t>
            </a:fld>
            <a:endParaRPr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C1FFF70-5DA3-5D23-5D7F-66BCE294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kumimoji="1" lang="ja-JP" altLang="en-US" dirty="0"/>
              <a:t>インサイズのパーソナルレポートがリニューアルします（</a:t>
            </a:r>
            <a:r>
              <a:rPr kumimoji="1" lang="en-US" altLang="ja-JP" dirty="0"/>
              <a:t>2026</a:t>
            </a:r>
            <a:r>
              <a:rPr kumimoji="1" lang="ja-JP" altLang="en-US" dirty="0"/>
              <a:t>年</a:t>
            </a:r>
            <a:r>
              <a:rPr lang="en-US" altLang="ja-JP" dirty="0"/>
              <a:t>6</a:t>
            </a:r>
            <a:r>
              <a:rPr kumimoji="1" lang="ja-JP" altLang="en-US" dirty="0"/>
              <a:t>月</a:t>
            </a:r>
            <a:r>
              <a:rPr lang="ja-JP" altLang="en-US" dirty="0"/>
              <a:t>～</a:t>
            </a:r>
            <a:r>
              <a:rPr kumimoji="1" lang="ja-JP" altLang="en-US" dirty="0"/>
              <a:t>）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E2DEF2AE-0782-C957-457D-D7C6E74CD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704" y="2915364"/>
            <a:ext cx="1486782" cy="34757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C135483F-1405-BD5E-C72C-5EEBA160FF8D}"/>
              </a:ext>
            </a:extLst>
          </p:cNvPr>
          <p:cNvSpPr/>
          <p:nvPr/>
        </p:nvSpPr>
        <p:spPr>
          <a:xfrm>
            <a:off x="3886340" y="2960413"/>
            <a:ext cx="178215" cy="534646"/>
          </a:xfrm>
          <a:prstGeom prst="rightBrace">
            <a:avLst>
              <a:gd name="adj1" fmla="val 42569"/>
              <a:gd name="adj2" fmla="val 50000"/>
            </a:avLst>
          </a:prstGeom>
          <a:ln w="28575">
            <a:solidFill>
              <a:srgbClr val="0E7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3F5603D-B9CD-3400-1453-8D6489F1D315}"/>
              </a:ext>
            </a:extLst>
          </p:cNvPr>
          <p:cNvSpPr txBox="1"/>
          <p:nvPr/>
        </p:nvSpPr>
        <p:spPr>
          <a:xfrm>
            <a:off x="4175409" y="3030596"/>
            <a:ext cx="3801927" cy="394278"/>
          </a:xfrm>
          <a:prstGeom prst="rect">
            <a:avLst/>
          </a:prstGeom>
          <a:solidFill>
            <a:srgbClr val="0E76E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ja-JP" sz="1800" dirty="0"/>
              <a:t>1.</a:t>
            </a:r>
            <a:r>
              <a:rPr lang="ja-JP" altLang="en-US" sz="1800" dirty="0"/>
              <a:t>レポート要約</a:t>
            </a:r>
          </a:p>
        </p:txBody>
      </p:sp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EE669550-8027-0412-82E9-7641E2413803}"/>
              </a:ext>
            </a:extLst>
          </p:cNvPr>
          <p:cNvSpPr/>
          <p:nvPr/>
        </p:nvSpPr>
        <p:spPr>
          <a:xfrm>
            <a:off x="3886340" y="3650412"/>
            <a:ext cx="178215" cy="1425722"/>
          </a:xfrm>
          <a:prstGeom prst="rightBrace">
            <a:avLst>
              <a:gd name="adj1" fmla="val 42569"/>
              <a:gd name="adj2" fmla="val 50000"/>
            </a:avLst>
          </a:prstGeom>
          <a:ln w="28575">
            <a:solidFill>
              <a:srgbClr val="0E7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B86E334-9991-C2BA-5418-5480E1CD212F}"/>
              </a:ext>
            </a:extLst>
          </p:cNvPr>
          <p:cNvSpPr txBox="1"/>
          <p:nvPr/>
        </p:nvSpPr>
        <p:spPr>
          <a:xfrm>
            <a:off x="4175409" y="4167404"/>
            <a:ext cx="3801927" cy="405614"/>
          </a:xfrm>
          <a:prstGeom prst="rect">
            <a:avLst/>
          </a:prstGeom>
          <a:solidFill>
            <a:srgbClr val="0E76E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ja-JP" sz="1800" dirty="0"/>
              <a:t>2.</a:t>
            </a:r>
            <a:r>
              <a:rPr lang="ja-JP" altLang="en-US" sz="1800" dirty="0"/>
              <a:t>対話のアイデア　</a:t>
            </a:r>
          </a:p>
        </p:txBody>
      </p:sp>
      <p:sp>
        <p:nvSpPr>
          <p:cNvPr id="31" name="右中かっこ 30">
            <a:extLst>
              <a:ext uri="{FF2B5EF4-FFF2-40B4-BE49-F238E27FC236}">
                <a16:creationId xmlns:a16="http://schemas.microsoft.com/office/drawing/2014/main" id="{F822FFC5-F7FC-F4CF-0839-381A67AEFA5B}"/>
              </a:ext>
            </a:extLst>
          </p:cNvPr>
          <p:cNvSpPr/>
          <p:nvPr/>
        </p:nvSpPr>
        <p:spPr>
          <a:xfrm>
            <a:off x="3886340" y="5231488"/>
            <a:ext cx="178215" cy="1151559"/>
          </a:xfrm>
          <a:prstGeom prst="rightBrace">
            <a:avLst>
              <a:gd name="adj1" fmla="val 42569"/>
              <a:gd name="adj2" fmla="val 50000"/>
            </a:avLst>
          </a:prstGeom>
          <a:ln w="28575">
            <a:solidFill>
              <a:srgbClr val="0E7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9854552-45DD-251E-7959-CB923F1CE18B}"/>
              </a:ext>
            </a:extLst>
          </p:cNvPr>
          <p:cNvSpPr txBox="1"/>
          <p:nvPr/>
        </p:nvSpPr>
        <p:spPr>
          <a:xfrm>
            <a:off x="4175409" y="5582709"/>
            <a:ext cx="3801927" cy="405614"/>
          </a:xfrm>
          <a:prstGeom prst="rect">
            <a:avLst/>
          </a:prstGeom>
          <a:solidFill>
            <a:srgbClr val="0E76E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ja-JP" sz="1800" dirty="0"/>
              <a:t>3.</a:t>
            </a:r>
            <a:r>
              <a:rPr lang="ja-JP" altLang="en-US" sz="1800" dirty="0"/>
              <a:t>詳細分析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B8DFB6A-AD3B-14B4-978C-096FF27030A9}"/>
              </a:ext>
            </a:extLst>
          </p:cNvPr>
          <p:cNvSpPr txBox="1"/>
          <p:nvPr/>
        </p:nvSpPr>
        <p:spPr>
          <a:xfrm>
            <a:off x="4561542" y="4635720"/>
            <a:ext cx="3029661" cy="25391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/>
            <a:r>
              <a:rPr kumimoji="1" lang="en-US" altLang="ja-JP" sz="1400" spc="70" dirty="0"/>
              <a:t>1on1</a:t>
            </a:r>
            <a:r>
              <a:rPr kumimoji="1" lang="ja-JP" altLang="en-US" sz="1400" spc="70" dirty="0"/>
              <a:t>の流れや、具体的な声のかけ方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D580A90-41FF-6B51-AF3C-7004E7C03735}"/>
              </a:ext>
            </a:extLst>
          </p:cNvPr>
          <p:cNvSpPr txBox="1"/>
          <p:nvPr/>
        </p:nvSpPr>
        <p:spPr>
          <a:xfrm>
            <a:off x="4368475" y="6062730"/>
            <a:ext cx="3415794" cy="30777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/>
            <a:r>
              <a:rPr lang="en-US" altLang="ja-JP" sz="1400" spc="70" dirty="0"/>
              <a:t>2</a:t>
            </a:r>
            <a:r>
              <a:rPr lang="ja-JP" altLang="en-US" sz="1400" spc="70" dirty="0"/>
              <a:t>の根拠となるメンバーの状態の詳細や得点</a:t>
            </a:r>
            <a:endParaRPr kumimoji="1" lang="ja-JP" altLang="en-US" sz="1400" spc="7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77EEF08-DF1E-5220-B900-E71C2E56CA13}"/>
              </a:ext>
            </a:extLst>
          </p:cNvPr>
          <p:cNvSpPr/>
          <p:nvPr/>
        </p:nvSpPr>
        <p:spPr>
          <a:xfrm>
            <a:off x="344488" y="1332749"/>
            <a:ext cx="4389675" cy="1410233"/>
          </a:xfrm>
          <a:prstGeom prst="roundRect">
            <a:avLst>
              <a:gd name="adj" fmla="val 10665"/>
            </a:avLst>
          </a:prstGeom>
          <a:noFill/>
          <a:ln w="28575">
            <a:solidFill>
              <a:schemeClr val="accent5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600"/>
              </a:spcBef>
              <a:buClr>
                <a:schemeClr val="accent5"/>
              </a:buClr>
              <a:buFont typeface="+mj-lt"/>
              <a:buAutoNum type="arabicPeriod"/>
            </a:pPr>
            <a:r>
              <a:rPr lang="ja-JP" altLang="en-US" sz="2000" spc="100" dirty="0"/>
              <a:t>アドバイスに変化がなく、</a:t>
            </a:r>
            <a:r>
              <a:rPr lang="ja-JP" altLang="en-US" sz="2000" spc="100" dirty="0">
                <a:solidFill>
                  <a:schemeClr val="accent5"/>
                </a:solidFill>
              </a:rPr>
              <a:t>マンネリ</a:t>
            </a:r>
            <a:r>
              <a:rPr lang="en-US" altLang="ja-JP" sz="2000" spc="100" dirty="0"/>
              <a:t>…</a:t>
            </a:r>
            <a:endParaRPr lang="en-US" altLang="ja-JP" sz="1400" spc="100" dirty="0"/>
          </a:p>
          <a:p>
            <a:pPr marL="342900" indent="-342900">
              <a:spcBef>
                <a:spcPts val="600"/>
              </a:spcBef>
              <a:buClr>
                <a:schemeClr val="accent5"/>
              </a:buClr>
              <a:buFont typeface="+mj-lt"/>
              <a:buAutoNum type="arabicPeriod"/>
            </a:pPr>
            <a:r>
              <a:rPr kumimoji="1" lang="ja-JP" altLang="en-US" sz="2000" spc="100" dirty="0"/>
              <a:t>もっと</a:t>
            </a:r>
            <a:r>
              <a:rPr kumimoji="1" lang="ja-JP" altLang="en-US" sz="2000" spc="100" dirty="0">
                <a:solidFill>
                  <a:schemeClr val="accent5"/>
                </a:solidFill>
              </a:rPr>
              <a:t>具体的に</a:t>
            </a:r>
            <a:r>
              <a:rPr kumimoji="1" lang="ja-JP" altLang="en-US" sz="2000" spc="100" dirty="0"/>
              <a:t>アドバイスが欲しい！</a:t>
            </a:r>
            <a:endParaRPr lang="en-US" altLang="ja-JP" sz="1400" spc="100" dirty="0"/>
          </a:p>
          <a:p>
            <a:pPr marL="342900" indent="-342900">
              <a:spcBef>
                <a:spcPts val="600"/>
              </a:spcBef>
              <a:buClr>
                <a:schemeClr val="accent5"/>
              </a:buClr>
              <a:buFont typeface="+mj-lt"/>
              <a:buAutoNum type="arabicPeriod"/>
            </a:pPr>
            <a:r>
              <a:rPr lang="ja-JP" altLang="en-US" sz="2000" spc="100" dirty="0"/>
              <a:t>見る</a:t>
            </a:r>
            <a:r>
              <a:rPr lang="ja-JP" altLang="en-US" sz="2000" spc="100" dirty="0">
                <a:solidFill>
                  <a:schemeClr val="accent5"/>
                </a:solidFill>
              </a:rPr>
              <a:t>レポートが多すぎて</a:t>
            </a:r>
            <a:r>
              <a:rPr lang="ja-JP" altLang="en-US" sz="2000" spc="100" dirty="0"/>
              <a:t>、大変</a:t>
            </a:r>
            <a:endParaRPr lang="ja-JP" altLang="en-US" sz="1400" spc="70" dirty="0"/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8D7C68B7-5FF6-8F2C-B0D3-CD7FFE287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72" y="783881"/>
            <a:ext cx="9505056" cy="3496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kumimoji="1" lang="ja-JP" altLang="en-US" sz="1800" b="1" dirty="0"/>
              <a:t>生成</a:t>
            </a:r>
            <a:r>
              <a:rPr kumimoji="1" lang="en-US" altLang="ja-JP" sz="1800" b="1" dirty="0"/>
              <a:t>AI</a:t>
            </a:r>
            <a:r>
              <a:rPr kumimoji="1" lang="ja-JP" altLang="en-US" sz="1800" dirty="0"/>
              <a:t>で、今まで以上に「</a:t>
            </a:r>
            <a:r>
              <a:rPr kumimoji="1" lang="ja-JP" altLang="en-US" sz="1800" b="1" dirty="0"/>
              <a:t>一人ひとりに最適化</a:t>
            </a:r>
            <a:r>
              <a:rPr kumimoji="1" lang="ja-JP" altLang="en-US" sz="1800" dirty="0"/>
              <a:t>」されたレポートを確認できます。</a:t>
            </a:r>
            <a:endParaRPr kumimoji="1" lang="en-US" altLang="ja-JP" sz="18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7822F3D-632A-460C-E5D1-0B91E570ECB2}"/>
              </a:ext>
            </a:extLst>
          </p:cNvPr>
          <p:cNvSpPr/>
          <p:nvPr/>
        </p:nvSpPr>
        <p:spPr>
          <a:xfrm>
            <a:off x="344488" y="1216466"/>
            <a:ext cx="1584176" cy="216023"/>
          </a:xfrm>
          <a:prstGeom prst="rect">
            <a:avLst/>
          </a:prstGeom>
          <a:solidFill>
            <a:schemeClr val="accent3"/>
          </a:solidFill>
          <a:ln>
            <a:solidFill>
              <a:schemeClr val="accent5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en-US" altLang="ja-JP" sz="1400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7418936-0112-B5CE-F5CC-08A901C2B717}"/>
              </a:ext>
            </a:extLst>
          </p:cNvPr>
          <p:cNvSpPr/>
          <p:nvPr/>
        </p:nvSpPr>
        <p:spPr>
          <a:xfrm>
            <a:off x="5025008" y="1332749"/>
            <a:ext cx="4608512" cy="1410233"/>
          </a:xfrm>
          <a:prstGeom prst="roundRect">
            <a:avLst>
              <a:gd name="adj" fmla="val 10665"/>
            </a:avLst>
          </a:prstGeom>
          <a:noFill/>
          <a:ln w="28575">
            <a:solidFill>
              <a:schemeClr val="accent4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60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ja-JP" altLang="en-US" sz="2000" spc="100" dirty="0"/>
              <a:t>同じメンタリティでも</a:t>
            </a:r>
            <a:r>
              <a:rPr lang="ja-JP" altLang="en-US" sz="2000" spc="100" dirty="0">
                <a:solidFill>
                  <a:schemeClr val="accent4"/>
                </a:solidFill>
              </a:rPr>
              <a:t>アドバイスが変わる</a:t>
            </a:r>
            <a:endParaRPr lang="en-US" altLang="ja-JP" sz="2000" spc="100" dirty="0">
              <a:solidFill>
                <a:schemeClr val="accent4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en-US" altLang="ja-JP" sz="2000" spc="100" dirty="0"/>
              <a:t>1on1</a:t>
            </a:r>
            <a:r>
              <a:rPr lang="ja-JP" altLang="en-US" sz="2000" spc="100" dirty="0"/>
              <a:t>の</a:t>
            </a:r>
            <a:r>
              <a:rPr lang="ja-JP" altLang="en-US" sz="2000" spc="100" dirty="0">
                <a:solidFill>
                  <a:schemeClr val="accent4"/>
                </a:solidFill>
              </a:rPr>
              <a:t>流れ・声のかけ方</a:t>
            </a:r>
            <a:r>
              <a:rPr lang="ja-JP" altLang="en-US" sz="2000" spc="100" dirty="0"/>
              <a:t>がわかる</a:t>
            </a:r>
            <a:endParaRPr lang="en-US" altLang="ja-JP" sz="2000" spc="100" dirty="0"/>
          </a:p>
          <a:p>
            <a:pPr marL="342900" indent="-342900">
              <a:spcBef>
                <a:spcPts val="60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ja-JP" altLang="en-US" sz="2000" spc="100" dirty="0">
                <a:solidFill>
                  <a:schemeClr val="accent4"/>
                </a:solidFill>
              </a:rPr>
              <a:t>まとまる＆要約</a:t>
            </a:r>
            <a:r>
              <a:rPr lang="ja-JP" altLang="en-US" sz="2000" spc="100" dirty="0"/>
              <a:t>あり</a:t>
            </a:r>
            <a:endParaRPr lang="ja-JP" altLang="en-US" sz="1400" spc="7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422BAE5-FA07-DC81-B74A-7B9A22A38075}"/>
              </a:ext>
            </a:extLst>
          </p:cNvPr>
          <p:cNvSpPr/>
          <p:nvPr/>
        </p:nvSpPr>
        <p:spPr>
          <a:xfrm>
            <a:off x="8049344" y="1216466"/>
            <a:ext cx="1584176" cy="21602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en-US" altLang="ja-JP" sz="1400" dirty="0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2762B485-2D39-3994-0083-593D2A3B88A5}"/>
              </a:ext>
            </a:extLst>
          </p:cNvPr>
          <p:cNvSpPr/>
          <p:nvPr/>
        </p:nvSpPr>
        <p:spPr>
          <a:xfrm rot="5400000">
            <a:off x="4664732" y="1966337"/>
            <a:ext cx="432048" cy="134134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81CABD05-CF41-BCC6-26A8-9CEC74AECFA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4678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スライド" r:id="rId3" imgW="463" imgH="464" progId="TCLayout.ActiveDocument.1">
                  <p:embed/>
                </p:oleObj>
              </mc:Choice>
              <mc:Fallback>
                <p:oleObj name="think-cellスライド" r:id="rId3" imgW="463" imgH="4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図 17">
            <a:extLst>
              <a:ext uri="{FF2B5EF4-FFF2-40B4-BE49-F238E27FC236}">
                <a16:creationId xmlns:a16="http://schemas.microsoft.com/office/drawing/2014/main" id="{F605075B-2CCE-30D6-5789-A072760B5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84" y="1958182"/>
            <a:ext cx="9432087" cy="3392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8E3D8DA-FE87-C6C9-4773-4AD13A14D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2EFC-D2CA-4DDF-8B00-92D9845D6714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7EE6CA2-F76D-6C7C-18C9-5B7EAE86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altLang="ja-JP" spc="120" dirty="0"/>
              <a:t>1.</a:t>
            </a:r>
            <a:r>
              <a:rPr lang="ja-JP" altLang="en-US" spc="120" dirty="0"/>
              <a:t>レポート要約　状態と関わるポイントが端的にわかります</a:t>
            </a:r>
            <a:endParaRPr kumimoji="1" lang="ja-JP" altLang="en-US" dirty="0"/>
          </a:p>
        </p:txBody>
      </p:sp>
      <p:grpSp>
        <p:nvGrpSpPr>
          <p:cNvPr id="7" name="Group 64">
            <a:extLst>
              <a:ext uri="{FF2B5EF4-FFF2-40B4-BE49-F238E27FC236}">
                <a16:creationId xmlns:a16="http://schemas.microsoft.com/office/drawing/2014/main" id="{F13C7949-778E-E525-15EE-914C9EE8C0AC}"/>
              </a:ext>
            </a:extLst>
          </p:cNvPr>
          <p:cNvGrpSpPr>
            <a:grpSpLocks/>
          </p:cNvGrpSpPr>
          <p:nvPr/>
        </p:nvGrpSpPr>
        <p:grpSpPr bwMode="auto">
          <a:xfrm>
            <a:off x="280315" y="5165200"/>
            <a:ext cx="9401823" cy="380024"/>
            <a:chOff x="1306" y="2614"/>
            <a:chExt cx="3175" cy="283"/>
          </a:xfrm>
        </p:grpSpPr>
        <p:sp>
          <p:nvSpPr>
            <p:cNvPr id="8" name="Freeform 65">
              <a:extLst>
                <a:ext uri="{FF2B5EF4-FFF2-40B4-BE49-F238E27FC236}">
                  <a16:creationId xmlns:a16="http://schemas.microsoft.com/office/drawing/2014/main" id="{B1226992-B2A9-9238-50EE-9FCEA3FD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2614"/>
              <a:ext cx="3175" cy="283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721" y="227"/>
                </a:cxn>
                <a:cxn ang="0">
                  <a:pos x="3175" y="0"/>
                </a:cxn>
                <a:cxn ang="0">
                  <a:pos x="3175" y="227"/>
                </a:cxn>
                <a:cxn ang="0">
                  <a:pos x="2721" y="454"/>
                </a:cxn>
                <a:cxn ang="0">
                  <a:pos x="2268" y="227"/>
                </a:cxn>
                <a:cxn ang="0">
                  <a:pos x="1814" y="454"/>
                </a:cxn>
                <a:cxn ang="0">
                  <a:pos x="1360" y="227"/>
                </a:cxn>
                <a:cxn ang="0">
                  <a:pos x="907" y="454"/>
                </a:cxn>
                <a:cxn ang="0">
                  <a:pos x="453" y="227"/>
                </a:cxn>
                <a:cxn ang="0">
                  <a:pos x="0" y="454"/>
                </a:cxn>
              </a:cxnLst>
              <a:rect l="0" t="0" r="r" b="b"/>
              <a:pathLst>
                <a:path w="3175" h="454">
                  <a:moveTo>
                    <a:pt x="0" y="454"/>
                  </a:moveTo>
                  <a:cubicBezTo>
                    <a:pt x="0" y="340"/>
                    <a:pt x="0" y="227"/>
                    <a:pt x="0" y="227"/>
                  </a:cubicBezTo>
                  <a:cubicBezTo>
                    <a:pt x="80" y="16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0"/>
                    <a:pt x="2268" y="0"/>
                  </a:cubicBezTo>
                  <a:cubicBezTo>
                    <a:pt x="2419" y="0"/>
                    <a:pt x="2570" y="227"/>
                    <a:pt x="2721" y="227"/>
                  </a:cubicBezTo>
                  <a:cubicBezTo>
                    <a:pt x="2872" y="227"/>
                    <a:pt x="3050" y="88"/>
                    <a:pt x="3175" y="0"/>
                  </a:cubicBezTo>
                  <a:cubicBezTo>
                    <a:pt x="3175" y="113"/>
                    <a:pt x="3175" y="227"/>
                    <a:pt x="3175" y="227"/>
                  </a:cubicBezTo>
                  <a:cubicBezTo>
                    <a:pt x="3175" y="227"/>
                    <a:pt x="2906" y="454"/>
                    <a:pt x="2721" y="454"/>
                  </a:cubicBezTo>
                  <a:cubicBezTo>
                    <a:pt x="2548" y="454"/>
                    <a:pt x="2419" y="227"/>
                    <a:pt x="2268" y="227"/>
                  </a:cubicBezTo>
                  <a:cubicBezTo>
                    <a:pt x="2117" y="227"/>
                    <a:pt x="1965" y="454"/>
                    <a:pt x="1814" y="454"/>
                  </a:cubicBezTo>
                  <a:cubicBezTo>
                    <a:pt x="1663" y="454"/>
                    <a:pt x="1511" y="227"/>
                    <a:pt x="1360" y="227"/>
                  </a:cubicBezTo>
                  <a:cubicBezTo>
                    <a:pt x="1209" y="227"/>
                    <a:pt x="1058" y="454"/>
                    <a:pt x="907" y="454"/>
                  </a:cubicBezTo>
                  <a:cubicBezTo>
                    <a:pt x="756" y="454"/>
                    <a:pt x="604" y="227"/>
                    <a:pt x="453" y="227"/>
                  </a:cubicBezTo>
                  <a:cubicBezTo>
                    <a:pt x="302" y="227"/>
                    <a:pt x="185" y="322"/>
                    <a:pt x="0" y="454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1AEE427F-3BD7-6934-472E-040786D13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2614"/>
              <a:ext cx="3175" cy="142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453" y="0"/>
                </a:cxn>
                <a:cxn ang="0">
                  <a:pos x="907" y="454"/>
                </a:cxn>
                <a:cxn ang="0">
                  <a:pos x="1360" y="0"/>
                </a:cxn>
                <a:cxn ang="0">
                  <a:pos x="1814" y="454"/>
                </a:cxn>
                <a:cxn ang="0">
                  <a:pos x="2268" y="0"/>
                </a:cxn>
                <a:cxn ang="0">
                  <a:pos x="2721" y="454"/>
                </a:cxn>
                <a:cxn ang="0">
                  <a:pos x="3175" y="0"/>
                </a:cxn>
              </a:cxnLst>
              <a:rect l="0" t="0" r="r" b="b"/>
              <a:pathLst>
                <a:path w="3175" h="454">
                  <a:moveTo>
                    <a:pt x="0" y="454"/>
                  </a:moveTo>
                  <a:cubicBezTo>
                    <a:pt x="151" y="227"/>
                    <a:pt x="302" y="0"/>
                    <a:pt x="453" y="0"/>
                  </a:cubicBezTo>
                  <a:cubicBezTo>
                    <a:pt x="604" y="0"/>
                    <a:pt x="756" y="454"/>
                    <a:pt x="907" y="454"/>
                  </a:cubicBezTo>
                  <a:cubicBezTo>
                    <a:pt x="1058" y="454"/>
                    <a:pt x="1209" y="0"/>
                    <a:pt x="1360" y="0"/>
                  </a:cubicBezTo>
                  <a:cubicBezTo>
                    <a:pt x="1511" y="0"/>
                    <a:pt x="1663" y="454"/>
                    <a:pt x="1814" y="454"/>
                  </a:cubicBezTo>
                  <a:cubicBezTo>
                    <a:pt x="1965" y="454"/>
                    <a:pt x="2117" y="0"/>
                    <a:pt x="2268" y="0"/>
                  </a:cubicBezTo>
                  <a:cubicBezTo>
                    <a:pt x="2419" y="0"/>
                    <a:pt x="2570" y="454"/>
                    <a:pt x="2721" y="454"/>
                  </a:cubicBezTo>
                  <a:cubicBezTo>
                    <a:pt x="2872" y="454"/>
                    <a:pt x="3023" y="227"/>
                    <a:pt x="3175" y="0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327056CB-DC88-22AA-496C-C9574DE72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2756"/>
              <a:ext cx="3175" cy="141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453" y="0"/>
                </a:cxn>
                <a:cxn ang="0">
                  <a:pos x="907" y="454"/>
                </a:cxn>
                <a:cxn ang="0">
                  <a:pos x="1360" y="0"/>
                </a:cxn>
                <a:cxn ang="0">
                  <a:pos x="1814" y="454"/>
                </a:cxn>
                <a:cxn ang="0">
                  <a:pos x="2268" y="0"/>
                </a:cxn>
                <a:cxn ang="0">
                  <a:pos x="2721" y="454"/>
                </a:cxn>
                <a:cxn ang="0">
                  <a:pos x="3175" y="0"/>
                </a:cxn>
              </a:cxnLst>
              <a:rect l="0" t="0" r="r" b="b"/>
              <a:pathLst>
                <a:path w="3175" h="454">
                  <a:moveTo>
                    <a:pt x="0" y="454"/>
                  </a:moveTo>
                  <a:cubicBezTo>
                    <a:pt x="151" y="227"/>
                    <a:pt x="302" y="0"/>
                    <a:pt x="453" y="0"/>
                  </a:cubicBezTo>
                  <a:cubicBezTo>
                    <a:pt x="604" y="0"/>
                    <a:pt x="756" y="454"/>
                    <a:pt x="907" y="454"/>
                  </a:cubicBezTo>
                  <a:cubicBezTo>
                    <a:pt x="1058" y="454"/>
                    <a:pt x="1209" y="0"/>
                    <a:pt x="1360" y="0"/>
                  </a:cubicBezTo>
                  <a:cubicBezTo>
                    <a:pt x="1511" y="0"/>
                    <a:pt x="1663" y="454"/>
                    <a:pt x="1814" y="454"/>
                  </a:cubicBezTo>
                  <a:cubicBezTo>
                    <a:pt x="1965" y="454"/>
                    <a:pt x="2117" y="0"/>
                    <a:pt x="2268" y="0"/>
                  </a:cubicBezTo>
                  <a:cubicBezTo>
                    <a:pt x="2419" y="0"/>
                    <a:pt x="2570" y="454"/>
                    <a:pt x="2721" y="454"/>
                  </a:cubicBezTo>
                  <a:cubicBezTo>
                    <a:pt x="2872" y="454"/>
                    <a:pt x="3023" y="227"/>
                    <a:pt x="3175" y="0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DE91A16-929C-F08B-CAAD-8325A8186A4C}"/>
              </a:ext>
            </a:extLst>
          </p:cNvPr>
          <p:cNvSpPr txBox="1"/>
          <p:nvPr/>
        </p:nvSpPr>
        <p:spPr>
          <a:xfrm>
            <a:off x="256161" y="785368"/>
            <a:ext cx="9417510" cy="75411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ja-JP" altLang="en-US" sz="1400" b="1" u="sng" dirty="0"/>
              <a:t>最低限確認</a:t>
            </a:r>
            <a:r>
              <a:rPr lang="ja-JP" altLang="en-US" sz="1400" dirty="0"/>
              <a:t>いただきたいパートです。</a:t>
            </a:r>
            <a:br>
              <a:rPr lang="en-US" altLang="ja-JP" sz="1400" dirty="0"/>
            </a:br>
            <a:r>
              <a:rPr lang="ja-JP" altLang="en-US" sz="1400" dirty="0"/>
              <a:t>どのような状態で、どんな状態を目指して、どんな課題を解決すればいいかがわかります。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C16137-950D-5BEE-3D5D-A0E05701FB4E}"/>
              </a:ext>
            </a:extLst>
          </p:cNvPr>
          <p:cNvSpPr txBox="1"/>
          <p:nvPr/>
        </p:nvSpPr>
        <p:spPr>
          <a:xfrm>
            <a:off x="256161" y="6237312"/>
            <a:ext cx="49686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altLang="ja-JP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※</a:t>
            </a:r>
            <a:r>
              <a:rPr lang="ja-JP" altLang="en-US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記載している画面イメージ、機能詳細は変わる可能性があります。</a:t>
            </a:r>
            <a:endParaRPr lang="en-US" altLang="ja-JP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3FAFBC6D-5326-2E8F-8CEC-A2E011E1C5A3}"/>
              </a:ext>
            </a:extLst>
          </p:cNvPr>
          <p:cNvSpPr/>
          <p:nvPr/>
        </p:nvSpPr>
        <p:spPr>
          <a:xfrm>
            <a:off x="3584848" y="2789027"/>
            <a:ext cx="2088232" cy="1008112"/>
          </a:xfrm>
          <a:prstGeom prst="wedgeRoundRectCallout">
            <a:avLst>
              <a:gd name="adj1" fmla="val -22443"/>
              <a:gd name="adj2" fmla="val 65168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1"/>
                </a:solidFill>
              </a:rPr>
              <a:t>同じメンタリティで</a:t>
            </a:r>
            <a:r>
              <a:rPr lang="ja-JP" altLang="en-US" sz="1400" dirty="0">
                <a:solidFill>
                  <a:schemeClr val="bg1"/>
                </a:solidFill>
              </a:rPr>
              <a:t>も、</a:t>
            </a:r>
            <a:br>
              <a:rPr lang="en-US" altLang="ja-JP" sz="1400" dirty="0">
                <a:solidFill>
                  <a:schemeClr val="bg1"/>
                </a:solidFill>
              </a:rPr>
            </a:br>
            <a:r>
              <a:rPr lang="ja-JP" altLang="en-US" sz="1400" dirty="0">
                <a:solidFill>
                  <a:schemeClr val="bg1"/>
                </a:solidFill>
              </a:rPr>
              <a:t>得点の変化があれば、</a:t>
            </a:r>
            <a:br>
              <a:rPr lang="en-US" altLang="ja-JP" sz="1400" dirty="0">
                <a:solidFill>
                  <a:schemeClr val="bg1"/>
                </a:solidFill>
              </a:rPr>
            </a:br>
            <a:r>
              <a:rPr lang="ja-JP" altLang="en-US" sz="1400" dirty="0">
                <a:solidFill>
                  <a:schemeClr val="bg1"/>
                </a:solidFill>
              </a:rPr>
              <a:t>異なるコメントになります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C12BEF-0CCD-D631-57CF-4FEC7C8F7893}"/>
              </a:ext>
            </a:extLst>
          </p:cNvPr>
          <p:cNvSpPr/>
          <p:nvPr/>
        </p:nvSpPr>
        <p:spPr>
          <a:xfrm>
            <a:off x="3895798" y="4622847"/>
            <a:ext cx="1656000" cy="3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A0E5322-DFF4-0B95-385C-8CC092952F7E}"/>
              </a:ext>
            </a:extLst>
          </p:cNvPr>
          <p:cNvSpPr/>
          <p:nvPr/>
        </p:nvSpPr>
        <p:spPr>
          <a:xfrm>
            <a:off x="3239049" y="4791747"/>
            <a:ext cx="2304000" cy="3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933AD5F-94AF-6AC9-20B4-80EB4BAAB811}"/>
              </a:ext>
            </a:extLst>
          </p:cNvPr>
          <p:cNvSpPr/>
          <p:nvPr/>
        </p:nvSpPr>
        <p:spPr>
          <a:xfrm>
            <a:off x="8527298" y="4551427"/>
            <a:ext cx="612000" cy="3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8278A7C-CD5D-2F58-314E-D35BE053EE29}"/>
              </a:ext>
            </a:extLst>
          </p:cNvPr>
          <p:cNvSpPr/>
          <p:nvPr/>
        </p:nvSpPr>
        <p:spPr>
          <a:xfrm>
            <a:off x="7545472" y="4709588"/>
            <a:ext cx="1656000" cy="3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BFE2194-344A-BF50-636A-B4C20D970A4E}"/>
              </a:ext>
            </a:extLst>
          </p:cNvPr>
          <p:cNvSpPr/>
          <p:nvPr/>
        </p:nvSpPr>
        <p:spPr>
          <a:xfrm>
            <a:off x="7545472" y="4860592"/>
            <a:ext cx="324000" cy="3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9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7CE4B2B-A9EB-9907-B1EE-155B38CC231A}"/>
              </a:ext>
            </a:extLst>
          </p:cNvPr>
          <p:cNvGrpSpPr/>
          <p:nvPr/>
        </p:nvGrpSpPr>
        <p:grpSpPr>
          <a:xfrm>
            <a:off x="3633925" y="827335"/>
            <a:ext cx="6240082" cy="5508076"/>
            <a:chOff x="3633925" y="827335"/>
            <a:chExt cx="6240082" cy="550807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4F53E1DA-4C45-7211-97DB-446755006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391"/>
            <a:stretch/>
          </p:blipFill>
          <p:spPr>
            <a:xfrm>
              <a:off x="3633925" y="827335"/>
              <a:ext cx="6240082" cy="5508076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DA9D030-1E9E-BDA6-904B-30D7295CD9EB}"/>
                </a:ext>
              </a:extLst>
            </p:cNvPr>
            <p:cNvSpPr/>
            <p:nvPr/>
          </p:nvSpPr>
          <p:spPr>
            <a:xfrm>
              <a:off x="3796589" y="1207008"/>
              <a:ext cx="3247949" cy="134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kumimoji="1" lang="ja-JP" altLang="en-US" sz="1400" dirty="0"/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847C8576-D291-2710-F730-67C03F5A0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6589" y="1407578"/>
              <a:ext cx="1347287" cy="209452"/>
            </a:xfrm>
            <a:prstGeom prst="rect">
              <a:avLst/>
            </a:prstGeom>
          </p:spPr>
        </p:pic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6FEF8F3-2FB9-6AAF-2501-172B3AD85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2EFC-D2CA-4DDF-8B00-92D9845D6714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17BAAB9-6992-CB4B-139A-4D7F3E901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pc="120" dirty="0"/>
              <a:t>2. </a:t>
            </a:r>
            <a:r>
              <a:rPr lang="ja-JP" altLang="en-US" spc="120" dirty="0"/>
              <a:t>対話のアイデア　面談や</a:t>
            </a:r>
            <a:r>
              <a:rPr lang="en-US" altLang="ja-JP" spc="120" dirty="0"/>
              <a:t>1on1</a:t>
            </a:r>
            <a:r>
              <a:rPr lang="ja-JP" altLang="en-US" spc="120" dirty="0"/>
              <a:t>での対話イメージがわかります</a:t>
            </a:r>
            <a:endParaRPr kumimoji="1" lang="ja-JP" altLang="en-US" dirty="0"/>
          </a:p>
        </p:txBody>
      </p:sp>
      <p:grpSp>
        <p:nvGrpSpPr>
          <p:cNvPr id="8" name="Group 64">
            <a:extLst>
              <a:ext uri="{FF2B5EF4-FFF2-40B4-BE49-F238E27FC236}">
                <a16:creationId xmlns:a16="http://schemas.microsoft.com/office/drawing/2014/main" id="{3D7D6570-5EEB-7DE5-0178-71477E09D866}"/>
              </a:ext>
            </a:extLst>
          </p:cNvPr>
          <p:cNvGrpSpPr>
            <a:grpSpLocks/>
          </p:cNvGrpSpPr>
          <p:nvPr/>
        </p:nvGrpSpPr>
        <p:grpSpPr bwMode="auto">
          <a:xfrm>
            <a:off x="3705933" y="714098"/>
            <a:ext cx="6048672" cy="269875"/>
            <a:chOff x="1306" y="2614"/>
            <a:chExt cx="3175" cy="283"/>
          </a:xfrm>
        </p:grpSpPr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2FA8675E-C187-2BEB-4E59-E41A5DA8B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2614"/>
              <a:ext cx="3175" cy="283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721" y="227"/>
                </a:cxn>
                <a:cxn ang="0">
                  <a:pos x="3175" y="0"/>
                </a:cxn>
                <a:cxn ang="0">
                  <a:pos x="3175" y="227"/>
                </a:cxn>
                <a:cxn ang="0">
                  <a:pos x="2721" y="454"/>
                </a:cxn>
                <a:cxn ang="0">
                  <a:pos x="2268" y="227"/>
                </a:cxn>
                <a:cxn ang="0">
                  <a:pos x="1814" y="454"/>
                </a:cxn>
                <a:cxn ang="0">
                  <a:pos x="1360" y="227"/>
                </a:cxn>
                <a:cxn ang="0">
                  <a:pos x="907" y="454"/>
                </a:cxn>
                <a:cxn ang="0">
                  <a:pos x="453" y="227"/>
                </a:cxn>
                <a:cxn ang="0">
                  <a:pos x="0" y="454"/>
                </a:cxn>
              </a:cxnLst>
              <a:rect l="0" t="0" r="r" b="b"/>
              <a:pathLst>
                <a:path w="3175" h="454">
                  <a:moveTo>
                    <a:pt x="0" y="454"/>
                  </a:moveTo>
                  <a:cubicBezTo>
                    <a:pt x="0" y="340"/>
                    <a:pt x="0" y="227"/>
                    <a:pt x="0" y="227"/>
                  </a:cubicBezTo>
                  <a:cubicBezTo>
                    <a:pt x="80" y="16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0"/>
                    <a:pt x="2268" y="0"/>
                  </a:cubicBezTo>
                  <a:cubicBezTo>
                    <a:pt x="2419" y="0"/>
                    <a:pt x="2570" y="227"/>
                    <a:pt x="2721" y="227"/>
                  </a:cubicBezTo>
                  <a:cubicBezTo>
                    <a:pt x="2872" y="227"/>
                    <a:pt x="3050" y="88"/>
                    <a:pt x="3175" y="0"/>
                  </a:cubicBezTo>
                  <a:cubicBezTo>
                    <a:pt x="3175" y="113"/>
                    <a:pt x="3175" y="227"/>
                    <a:pt x="3175" y="227"/>
                  </a:cubicBezTo>
                  <a:cubicBezTo>
                    <a:pt x="3175" y="227"/>
                    <a:pt x="2906" y="454"/>
                    <a:pt x="2721" y="454"/>
                  </a:cubicBezTo>
                  <a:cubicBezTo>
                    <a:pt x="2548" y="454"/>
                    <a:pt x="2419" y="227"/>
                    <a:pt x="2268" y="227"/>
                  </a:cubicBezTo>
                  <a:cubicBezTo>
                    <a:pt x="2117" y="227"/>
                    <a:pt x="1965" y="454"/>
                    <a:pt x="1814" y="454"/>
                  </a:cubicBezTo>
                  <a:cubicBezTo>
                    <a:pt x="1663" y="454"/>
                    <a:pt x="1511" y="227"/>
                    <a:pt x="1360" y="227"/>
                  </a:cubicBezTo>
                  <a:cubicBezTo>
                    <a:pt x="1209" y="227"/>
                    <a:pt x="1058" y="454"/>
                    <a:pt x="907" y="454"/>
                  </a:cubicBezTo>
                  <a:cubicBezTo>
                    <a:pt x="756" y="454"/>
                    <a:pt x="604" y="227"/>
                    <a:pt x="453" y="227"/>
                  </a:cubicBezTo>
                  <a:cubicBezTo>
                    <a:pt x="302" y="227"/>
                    <a:pt x="185" y="322"/>
                    <a:pt x="0" y="454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315CF688-4804-5F5D-8D5D-B9C9E571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2614"/>
              <a:ext cx="3175" cy="142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453" y="0"/>
                </a:cxn>
                <a:cxn ang="0">
                  <a:pos x="907" y="454"/>
                </a:cxn>
                <a:cxn ang="0">
                  <a:pos x="1360" y="0"/>
                </a:cxn>
                <a:cxn ang="0">
                  <a:pos x="1814" y="454"/>
                </a:cxn>
                <a:cxn ang="0">
                  <a:pos x="2268" y="0"/>
                </a:cxn>
                <a:cxn ang="0">
                  <a:pos x="2721" y="454"/>
                </a:cxn>
                <a:cxn ang="0">
                  <a:pos x="3175" y="0"/>
                </a:cxn>
              </a:cxnLst>
              <a:rect l="0" t="0" r="r" b="b"/>
              <a:pathLst>
                <a:path w="3175" h="454">
                  <a:moveTo>
                    <a:pt x="0" y="454"/>
                  </a:moveTo>
                  <a:cubicBezTo>
                    <a:pt x="151" y="227"/>
                    <a:pt x="302" y="0"/>
                    <a:pt x="453" y="0"/>
                  </a:cubicBezTo>
                  <a:cubicBezTo>
                    <a:pt x="604" y="0"/>
                    <a:pt x="756" y="454"/>
                    <a:pt x="907" y="454"/>
                  </a:cubicBezTo>
                  <a:cubicBezTo>
                    <a:pt x="1058" y="454"/>
                    <a:pt x="1209" y="0"/>
                    <a:pt x="1360" y="0"/>
                  </a:cubicBezTo>
                  <a:cubicBezTo>
                    <a:pt x="1511" y="0"/>
                    <a:pt x="1663" y="454"/>
                    <a:pt x="1814" y="454"/>
                  </a:cubicBezTo>
                  <a:cubicBezTo>
                    <a:pt x="1965" y="454"/>
                    <a:pt x="2117" y="0"/>
                    <a:pt x="2268" y="0"/>
                  </a:cubicBezTo>
                  <a:cubicBezTo>
                    <a:pt x="2419" y="0"/>
                    <a:pt x="2570" y="454"/>
                    <a:pt x="2721" y="454"/>
                  </a:cubicBezTo>
                  <a:cubicBezTo>
                    <a:pt x="2872" y="454"/>
                    <a:pt x="3023" y="227"/>
                    <a:pt x="3175" y="0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0E5C5923-A58D-A20F-C451-417A5847F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2756"/>
              <a:ext cx="3175" cy="141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453" y="0"/>
                </a:cxn>
                <a:cxn ang="0">
                  <a:pos x="907" y="454"/>
                </a:cxn>
                <a:cxn ang="0">
                  <a:pos x="1360" y="0"/>
                </a:cxn>
                <a:cxn ang="0">
                  <a:pos x="1814" y="454"/>
                </a:cxn>
                <a:cxn ang="0">
                  <a:pos x="2268" y="0"/>
                </a:cxn>
                <a:cxn ang="0">
                  <a:pos x="2721" y="454"/>
                </a:cxn>
                <a:cxn ang="0">
                  <a:pos x="3175" y="0"/>
                </a:cxn>
              </a:cxnLst>
              <a:rect l="0" t="0" r="r" b="b"/>
              <a:pathLst>
                <a:path w="3175" h="454">
                  <a:moveTo>
                    <a:pt x="0" y="454"/>
                  </a:moveTo>
                  <a:cubicBezTo>
                    <a:pt x="151" y="227"/>
                    <a:pt x="302" y="0"/>
                    <a:pt x="453" y="0"/>
                  </a:cubicBezTo>
                  <a:cubicBezTo>
                    <a:pt x="604" y="0"/>
                    <a:pt x="756" y="454"/>
                    <a:pt x="907" y="454"/>
                  </a:cubicBezTo>
                  <a:cubicBezTo>
                    <a:pt x="1058" y="454"/>
                    <a:pt x="1209" y="0"/>
                    <a:pt x="1360" y="0"/>
                  </a:cubicBezTo>
                  <a:cubicBezTo>
                    <a:pt x="1511" y="0"/>
                    <a:pt x="1663" y="454"/>
                    <a:pt x="1814" y="454"/>
                  </a:cubicBezTo>
                  <a:cubicBezTo>
                    <a:pt x="1965" y="454"/>
                    <a:pt x="2117" y="0"/>
                    <a:pt x="2268" y="0"/>
                  </a:cubicBezTo>
                  <a:cubicBezTo>
                    <a:pt x="2419" y="0"/>
                    <a:pt x="2570" y="454"/>
                    <a:pt x="2721" y="454"/>
                  </a:cubicBezTo>
                  <a:cubicBezTo>
                    <a:pt x="2872" y="454"/>
                    <a:pt x="3023" y="227"/>
                    <a:pt x="3175" y="0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" name="Group 64">
            <a:extLst>
              <a:ext uri="{FF2B5EF4-FFF2-40B4-BE49-F238E27FC236}">
                <a16:creationId xmlns:a16="http://schemas.microsoft.com/office/drawing/2014/main" id="{8991070F-56D1-A715-D8D5-0AB33E1A603A}"/>
              </a:ext>
            </a:extLst>
          </p:cNvPr>
          <p:cNvGrpSpPr>
            <a:grpSpLocks/>
          </p:cNvGrpSpPr>
          <p:nvPr/>
        </p:nvGrpSpPr>
        <p:grpSpPr bwMode="auto">
          <a:xfrm>
            <a:off x="3705933" y="6209188"/>
            <a:ext cx="6048672" cy="269875"/>
            <a:chOff x="1306" y="2614"/>
            <a:chExt cx="3175" cy="283"/>
          </a:xfrm>
        </p:grpSpPr>
        <p:sp>
          <p:nvSpPr>
            <p:cNvPr id="13" name="Freeform 65">
              <a:extLst>
                <a:ext uri="{FF2B5EF4-FFF2-40B4-BE49-F238E27FC236}">
                  <a16:creationId xmlns:a16="http://schemas.microsoft.com/office/drawing/2014/main" id="{35BBFF7D-F234-5AEE-581B-9B85A611C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2614"/>
              <a:ext cx="3175" cy="283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721" y="227"/>
                </a:cxn>
                <a:cxn ang="0">
                  <a:pos x="3175" y="0"/>
                </a:cxn>
                <a:cxn ang="0">
                  <a:pos x="3175" y="227"/>
                </a:cxn>
                <a:cxn ang="0">
                  <a:pos x="2721" y="454"/>
                </a:cxn>
                <a:cxn ang="0">
                  <a:pos x="2268" y="227"/>
                </a:cxn>
                <a:cxn ang="0">
                  <a:pos x="1814" y="454"/>
                </a:cxn>
                <a:cxn ang="0">
                  <a:pos x="1360" y="227"/>
                </a:cxn>
                <a:cxn ang="0">
                  <a:pos x="907" y="454"/>
                </a:cxn>
                <a:cxn ang="0">
                  <a:pos x="453" y="227"/>
                </a:cxn>
                <a:cxn ang="0">
                  <a:pos x="0" y="454"/>
                </a:cxn>
              </a:cxnLst>
              <a:rect l="0" t="0" r="r" b="b"/>
              <a:pathLst>
                <a:path w="3175" h="454">
                  <a:moveTo>
                    <a:pt x="0" y="454"/>
                  </a:moveTo>
                  <a:cubicBezTo>
                    <a:pt x="0" y="340"/>
                    <a:pt x="0" y="227"/>
                    <a:pt x="0" y="227"/>
                  </a:cubicBezTo>
                  <a:cubicBezTo>
                    <a:pt x="80" y="16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0"/>
                    <a:pt x="2268" y="0"/>
                  </a:cubicBezTo>
                  <a:cubicBezTo>
                    <a:pt x="2419" y="0"/>
                    <a:pt x="2570" y="227"/>
                    <a:pt x="2721" y="227"/>
                  </a:cubicBezTo>
                  <a:cubicBezTo>
                    <a:pt x="2872" y="227"/>
                    <a:pt x="3050" y="88"/>
                    <a:pt x="3175" y="0"/>
                  </a:cubicBezTo>
                  <a:cubicBezTo>
                    <a:pt x="3175" y="113"/>
                    <a:pt x="3175" y="227"/>
                    <a:pt x="3175" y="227"/>
                  </a:cubicBezTo>
                  <a:cubicBezTo>
                    <a:pt x="3175" y="227"/>
                    <a:pt x="2906" y="454"/>
                    <a:pt x="2721" y="454"/>
                  </a:cubicBezTo>
                  <a:cubicBezTo>
                    <a:pt x="2548" y="454"/>
                    <a:pt x="2419" y="227"/>
                    <a:pt x="2268" y="227"/>
                  </a:cubicBezTo>
                  <a:cubicBezTo>
                    <a:pt x="2117" y="227"/>
                    <a:pt x="1965" y="454"/>
                    <a:pt x="1814" y="454"/>
                  </a:cubicBezTo>
                  <a:cubicBezTo>
                    <a:pt x="1663" y="454"/>
                    <a:pt x="1511" y="227"/>
                    <a:pt x="1360" y="227"/>
                  </a:cubicBezTo>
                  <a:cubicBezTo>
                    <a:pt x="1209" y="227"/>
                    <a:pt x="1058" y="454"/>
                    <a:pt x="907" y="454"/>
                  </a:cubicBezTo>
                  <a:cubicBezTo>
                    <a:pt x="756" y="454"/>
                    <a:pt x="604" y="227"/>
                    <a:pt x="453" y="227"/>
                  </a:cubicBezTo>
                  <a:cubicBezTo>
                    <a:pt x="302" y="227"/>
                    <a:pt x="185" y="322"/>
                    <a:pt x="0" y="454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66">
              <a:extLst>
                <a:ext uri="{FF2B5EF4-FFF2-40B4-BE49-F238E27FC236}">
                  <a16:creationId xmlns:a16="http://schemas.microsoft.com/office/drawing/2014/main" id="{1DC44924-5A38-D4EF-1A60-FA5376094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2614"/>
              <a:ext cx="3175" cy="142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453" y="0"/>
                </a:cxn>
                <a:cxn ang="0">
                  <a:pos x="907" y="454"/>
                </a:cxn>
                <a:cxn ang="0">
                  <a:pos x="1360" y="0"/>
                </a:cxn>
                <a:cxn ang="0">
                  <a:pos x="1814" y="454"/>
                </a:cxn>
                <a:cxn ang="0">
                  <a:pos x="2268" y="0"/>
                </a:cxn>
                <a:cxn ang="0">
                  <a:pos x="2721" y="454"/>
                </a:cxn>
                <a:cxn ang="0">
                  <a:pos x="3175" y="0"/>
                </a:cxn>
              </a:cxnLst>
              <a:rect l="0" t="0" r="r" b="b"/>
              <a:pathLst>
                <a:path w="3175" h="454">
                  <a:moveTo>
                    <a:pt x="0" y="454"/>
                  </a:moveTo>
                  <a:cubicBezTo>
                    <a:pt x="151" y="227"/>
                    <a:pt x="302" y="0"/>
                    <a:pt x="453" y="0"/>
                  </a:cubicBezTo>
                  <a:cubicBezTo>
                    <a:pt x="604" y="0"/>
                    <a:pt x="756" y="454"/>
                    <a:pt x="907" y="454"/>
                  </a:cubicBezTo>
                  <a:cubicBezTo>
                    <a:pt x="1058" y="454"/>
                    <a:pt x="1209" y="0"/>
                    <a:pt x="1360" y="0"/>
                  </a:cubicBezTo>
                  <a:cubicBezTo>
                    <a:pt x="1511" y="0"/>
                    <a:pt x="1663" y="454"/>
                    <a:pt x="1814" y="454"/>
                  </a:cubicBezTo>
                  <a:cubicBezTo>
                    <a:pt x="1965" y="454"/>
                    <a:pt x="2117" y="0"/>
                    <a:pt x="2268" y="0"/>
                  </a:cubicBezTo>
                  <a:cubicBezTo>
                    <a:pt x="2419" y="0"/>
                    <a:pt x="2570" y="454"/>
                    <a:pt x="2721" y="454"/>
                  </a:cubicBezTo>
                  <a:cubicBezTo>
                    <a:pt x="2872" y="454"/>
                    <a:pt x="3023" y="227"/>
                    <a:pt x="3175" y="0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67">
              <a:extLst>
                <a:ext uri="{FF2B5EF4-FFF2-40B4-BE49-F238E27FC236}">
                  <a16:creationId xmlns:a16="http://schemas.microsoft.com/office/drawing/2014/main" id="{97BC12D8-F6DD-6496-E204-C91BA42E3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2756"/>
              <a:ext cx="3175" cy="141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453" y="0"/>
                </a:cxn>
                <a:cxn ang="0">
                  <a:pos x="907" y="454"/>
                </a:cxn>
                <a:cxn ang="0">
                  <a:pos x="1360" y="0"/>
                </a:cxn>
                <a:cxn ang="0">
                  <a:pos x="1814" y="454"/>
                </a:cxn>
                <a:cxn ang="0">
                  <a:pos x="2268" y="0"/>
                </a:cxn>
                <a:cxn ang="0">
                  <a:pos x="2721" y="454"/>
                </a:cxn>
                <a:cxn ang="0">
                  <a:pos x="3175" y="0"/>
                </a:cxn>
              </a:cxnLst>
              <a:rect l="0" t="0" r="r" b="b"/>
              <a:pathLst>
                <a:path w="3175" h="454">
                  <a:moveTo>
                    <a:pt x="0" y="454"/>
                  </a:moveTo>
                  <a:cubicBezTo>
                    <a:pt x="151" y="227"/>
                    <a:pt x="302" y="0"/>
                    <a:pt x="453" y="0"/>
                  </a:cubicBezTo>
                  <a:cubicBezTo>
                    <a:pt x="604" y="0"/>
                    <a:pt x="756" y="454"/>
                    <a:pt x="907" y="454"/>
                  </a:cubicBezTo>
                  <a:cubicBezTo>
                    <a:pt x="1058" y="454"/>
                    <a:pt x="1209" y="0"/>
                    <a:pt x="1360" y="0"/>
                  </a:cubicBezTo>
                  <a:cubicBezTo>
                    <a:pt x="1511" y="0"/>
                    <a:pt x="1663" y="454"/>
                    <a:pt x="1814" y="454"/>
                  </a:cubicBezTo>
                  <a:cubicBezTo>
                    <a:pt x="1965" y="454"/>
                    <a:pt x="2117" y="0"/>
                    <a:pt x="2268" y="0"/>
                  </a:cubicBezTo>
                  <a:cubicBezTo>
                    <a:pt x="2419" y="0"/>
                    <a:pt x="2570" y="454"/>
                    <a:pt x="2721" y="454"/>
                  </a:cubicBezTo>
                  <a:cubicBezTo>
                    <a:pt x="2872" y="454"/>
                    <a:pt x="3023" y="227"/>
                    <a:pt x="3175" y="0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07AEFA4-0436-22E6-7E11-A8985405A962}"/>
              </a:ext>
            </a:extLst>
          </p:cNvPr>
          <p:cNvSpPr txBox="1"/>
          <p:nvPr/>
        </p:nvSpPr>
        <p:spPr>
          <a:xfrm>
            <a:off x="128465" y="749900"/>
            <a:ext cx="3312368" cy="878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ja-JP"/>
            </a:defPPr>
            <a:lvl1pPr>
              <a:defRPr sz="1400" b="1" u="sng"/>
            </a:lvl1pPr>
          </a:lstStyle>
          <a:p>
            <a:r>
              <a:rPr lang="en-US" altLang="ja-JP" dirty="0"/>
              <a:t>1on1</a:t>
            </a:r>
            <a:r>
              <a:rPr lang="ja-JP" altLang="en-US" dirty="0"/>
              <a:t>の声のかけ方、流れ、質問例</a:t>
            </a:r>
            <a:r>
              <a:rPr lang="ja-JP" altLang="en-US" b="0" u="none" dirty="0"/>
              <a:t>が</a:t>
            </a:r>
            <a:br>
              <a:rPr lang="en-US" altLang="ja-JP" b="0" u="none" dirty="0"/>
            </a:br>
            <a:r>
              <a:rPr lang="ja-JP" altLang="en-US" b="0" u="none" dirty="0"/>
              <a:t>わかるパートです。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73DF1B-765A-C6D1-E782-5719610B1D2B}"/>
              </a:ext>
            </a:extLst>
          </p:cNvPr>
          <p:cNvSpPr/>
          <p:nvPr/>
        </p:nvSpPr>
        <p:spPr>
          <a:xfrm>
            <a:off x="200795" y="1779063"/>
            <a:ext cx="3312367" cy="2235712"/>
          </a:xfrm>
          <a:prstGeom prst="rect">
            <a:avLst/>
          </a:prstGeom>
          <a:noFill/>
          <a:ln w="381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597AF7"/>
              </a:buClr>
              <a:buFont typeface="Wingdings" panose="05000000000000000000" pitchFamily="2" charset="2"/>
              <a:buChar char="n"/>
            </a:pPr>
            <a:r>
              <a:rPr kumimoji="1" lang="ja-JP" altLang="en-US" sz="1400" dirty="0"/>
              <a:t>生成</a:t>
            </a:r>
            <a:r>
              <a:rPr kumimoji="1" lang="en-US" altLang="ja-JP" sz="1400" dirty="0"/>
              <a:t>AI</a:t>
            </a:r>
            <a:r>
              <a:rPr kumimoji="1" lang="ja-JP" altLang="en-US" sz="1400" dirty="0"/>
              <a:t>の技術により、「</a:t>
            </a:r>
            <a:r>
              <a:rPr kumimoji="1" lang="en-US" altLang="ja-JP" sz="1400" dirty="0"/>
              <a:t>1on1</a:t>
            </a:r>
            <a:r>
              <a:rPr kumimoji="1" lang="ja-JP" altLang="en-US" sz="1400" dirty="0"/>
              <a:t>テーマシート」から</a:t>
            </a:r>
            <a:r>
              <a:rPr kumimoji="1" lang="ja-JP" altLang="en-US" sz="1400" b="1" u="sng" dirty="0"/>
              <a:t>大幅にパターン数が増加</a:t>
            </a:r>
            <a:r>
              <a:rPr kumimoji="1" lang="ja-JP" altLang="en-US" sz="1400" dirty="0"/>
              <a:t>。</a:t>
            </a:r>
            <a:endParaRPr kumimoji="1" lang="en-US" altLang="ja-JP" sz="1400" dirty="0"/>
          </a:p>
          <a:p>
            <a:pPr marL="285750" indent="-285750">
              <a:spcBef>
                <a:spcPts val="600"/>
              </a:spcBef>
              <a:buClr>
                <a:srgbClr val="597AF7"/>
              </a:buClr>
              <a:buFont typeface="Wingdings" panose="05000000000000000000" pitchFamily="2" charset="2"/>
              <a:buChar char="n"/>
            </a:pPr>
            <a:r>
              <a:rPr lang="ja-JP" altLang="en-US" sz="1400" dirty="0"/>
              <a:t>対話のアイデアに納得できないときは、「＋他の対話パターンを見る」から、</a:t>
            </a:r>
            <a:r>
              <a:rPr lang="ja-JP" altLang="en-US" sz="1400" b="1" u="sng" dirty="0"/>
              <a:t>違うパターンを生成</a:t>
            </a:r>
            <a:r>
              <a:rPr lang="ja-JP" altLang="en-US" sz="1400" dirty="0"/>
              <a:t>することもできます。</a:t>
            </a:r>
            <a:endParaRPr lang="en-US" altLang="ja-JP" sz="1400" dirty="0"/>
          </a:p>
          <a:p>
            <a:pPr marL="285750" indent="-285750">
              <a:spcBef>
                <a:spcPts val="600"/>
              </a:spcBef>
              <a:buClr>
                <a:srgbClr val="597AF7"/>
              </a:buClr>
              <a:buFont typeface="Wingdings" panose="05000000000000000000" pitchFamily="2" charset="2"/>
              <a:buChar char="n"/>
            </a:pPr>
            <a:r>
              <a:rPr lang="ja-JP" altLang="en-US" sz="1400" b="1" u="sng" dirty="0"/>
              <a:t>メンタリティ・得点・メンタリティに影響している要素・タイプ</a:t>
            </a:r>
            <a:r>
              <a:rPr lang="ja-JP" altLang="en-US" sz="1400" dirty="0"/>
              <a:t>のすべてを考慮した内容です。</a:t>
            </a:r>
            <a:endParaRPr lang="en-US" altLang="ja-JP" sz="14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857A49D-98A3-0F99-19B7-CA639BBD5532}"/>
              </a:ext>
            </a:extLst>
          </p:cNvPr>
          <p:cNvSpPr txBox="1"/>
          <p:nvPr/>
        </p:nvSpPr>
        <p:spPr>
          <a:xfrm>
            <a:off x="256161" y="6064425"/>
            <a:ext cx="25365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altLang="ja-JP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※</a:t>
            </a:r>
            <a:r>
              <a:rPr lang="ja-JP" altLang="en-US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記載している画面イメージ、機能詳細は変わる可能性があります。</a:t>
            </a:r>
            <a:endParaRPr lang="en-US" altLang="ja-JP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8BC489F-86C6-AAFF-A48B-CA25A505A91F}"/>
              </a:ext>
            </a:extLst>
          </p:cNvPr>
          <p:cNvSpPr/>
          <p:nvPr/>
        </p:nvSpPr>
        <p:spPr>
          <a:xfrm>
            <a:off x="4185854" y="2229806"/>
            <a:ext cx="900000" cy="3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0BA4CB6-6387-E83B-695D-DB2DC7D0C598}"/>
              </a:ext>
            </a:extLst>
          </p:cNvPr>
          <p:cNvSpPr/>
          <p:nvPr/>
        </p:nvSpPr>
        <p:spPr>
          <a:xfrm>
            <a:off x="4017139" y="2564904"/>
            <a:ext cx="1476000" cy="3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7E7A1BE-C20B-76CF-41B2-9836B450E525}"/>
              </a:ext>
            </a:extLst>
          </p:cNvPr>
          <p:cNvSpPr/>
          <p:nvPr/>
        </p:nvSpPr>
        <p:spPr>
          <a:xfrm>
            <a:off x="4367275" y="2900002"/>
            <a:ext cx="1260000" cy="3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D8BC22-7F5A-AFB3-149C-F5F10FB957A7}"/>
              </a:ext>
            </a:extLst>
          </p:cNvPr>
          <p:cNvSpPr/>
          <p:nvPr/>
        </p:nvSpPr>
        <p:spPr>
          <a:xfrm>
            <a:off x="4314188" y="4883986"/>
            <a:ext cx="2736000" cy="3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C8F534B-F59D-8278-FFB3-2A81448C3F57}"/>
              </a:ext>
            </a:extLst>
          </p:cNvPr>
          <p:cNvSpPr/>
          <p:nvPr/>
        </p:nvSpPr>
        <p:spPr>
          <a:xfrm>
            <a:off x="4017139" y="5642420"/>
            <a:ext cx="2736000" cy="3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0B3FA74-8EAC-45D1-A7E5-9C6BE82961B2}"/>
              </a:ext>
            </a:extLst>
          </p:cNvPr>
          <p:cNvSpPr/>
          <p:nvPr/>
        </p:nvSpPr>
        <p:spPr>
          <a:xfrm>
            <a:off x="4291632" y="5756155"/>
            <a:ext cx="3204000" cy="3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EBC7D171-38B8-6B61-C228-721BDD1EE3B0}"/>
              </a:ext>
            </a:extLst>
          </p:cNvPr>
          <p:cNvSpPr/>
          <p:nvPr/>
        </p:nvSpPr>
        <p:spPr>
          <a:xfrm>
            <a:off x="7401724" y="1061708"/>
            <a:ext cx="2088232" cy="717355"/>
          </a:xfrm>
          <a:prstGeom prst="wedgeRoundRectCallout">
            <a:avLst>
              <a:gd name="adj1" fmla="val -36610"/>
              <a:gd name="adj2" fmla="val 69854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>
                <a:solidFill>
                  <a:schemeClr val="bg1"/>
                </a:solidFill>
              </a:rPr>
              <a:t>メンタリティ・得点・タイプを踏まえた</a:t>
            </a:r>
            <a:r>
              <a:rPr lang="en-US" altLang="ja-JP" sz="1400" dirty="0">
                <a:solidFill>
                  <a:schemeClr val="bg1"/>
                </a:solidFill>
              </a:rPr>
              <a:t>1on1</a:t>
            </a:r>
            <a:r>
              <a:rPr lang="ja-JP" altLang="en-US" sz="1400" dirty="0">
                <a:solidFill>
                  <a:schemeClr val="bg1"/>
                </a:solidFill>
              </a:rPr>
              <a:t>の流れと、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91FFBDD8-8DC7-1C2C-932F-883FE4AFA1B8}"/>
              </a:ext>
            </a:extLst>
          </p:cNvPr>
          <p:cNvSpPr/>
          <p:nvPr/>
        </p:nvSpPr>
        <p:spPr>
          <a:xfrm>
            <a:off x="7401724" y="3118846"/>
            <a:ext cx="2088232" cy="717355"/>
          </a:xfrm>
          <a:prstGeom prst="wedgeRoundRectCallout">
            <a:avLst>
              <a:gd name="adj1" fmla="val -36610"/>
              <a:gd name="adj2" fmla="val 69854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>
                <a:solidFill>
                  <a:schemeClr val="bg1"/>
                </a:solidFill>
              </a:rPr>
              <a:t>具体的な声掛けの</a:t>
            </a:r>
            <a:br>
              <a:rPr lang="en-US" altLang="ja-JP" sz="1400" dirty="0">
                <a:solidFill>
                  <a:schemeClr val="bg1"/>
                </a:solidFill>
              </a:rPr>
            </a:br>
            <a:r>
              <a:rPr lang="ja-JP" altLang="en-US" sz="1400" dirty="0">
                <a:solidFill>
                  <a:schemeClr val="bg1"/>
                </a:solidFill>
              </a:rPr>
              <a:t>イメージがわかります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9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0736F5CE-C173-B932-44C0-A7BDFAEE1CE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9441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スライド" r:id="rId3" imgW="463" imgH="464" progId="TCLayout.ActiveDocument.1">
                  <p:embed/>
                </p:oleObj>
              </mc:Choice>
              <mc:Fallback>
                <p:oleObj name="think-cellスライド" r:id="rId3" imgW="463" imgH="4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A314807-D807-6AD9-C3BA-81C9B8FF2E5A}"/>
              </a:ext>
            </a:extLst>
          </p:cNvPr>
          <p:cNvGrpSpPr/>
          <p:nvPr/>
        </p:nvGrpSpPr>
        <p:grpSpPr>
          <a:xfrm>
            <a:off x="3919086" y="905066"/>
            <a:ext cx="5503012" cy="5401514"/>
            <a:chOff x="0" y="1151373"/>
            <a:chExt cx="12192000" cy="11967129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897D943-7E00-CF9A-4FA4-0E45FACD3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151373"/>
              <a:ext cx="12192000" cy="4555253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82E7181B-15AB-C80D-B727-34CF6C404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5706625"/>
              <a:ext cx="12192000" cy="7411877"/>
            </a:xfrm>
            <a:prstGeom prst="rect">
              <a:avLst/>
            </a:prstGeom>
          </p:spPr>
        </p:pic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E899503-3B0F-1BAE-972E-DC390C9916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2EFC-D2CA-4DDF-8B00-92D9845D6714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76A2FC9-6767-5845-693F-F73AB7B9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en-US" altLang="ja-JP" spc="120" dirty="0"/>
              <a:t>3. </a:t>
            </a:r>
            <a:r>
              <a:rPr lang="ja-JP" altLang="en-US" spc="120" dirty="0"/>
              <a:t>詳細分析　状態や前回からの変化がデータでわかります</a:t>
            </a:r>
            <a:endParaRPr kumimoji="1" lang="ja-JP" altLang="en-US" dirty="0"/>
          </a:p>
        </p:txBody>
      </p:sp>
      <p:grpSp>
        <p:nvGrpSpPr>
          <p:cNvPr id="7" name="Group 64">
            <a:extLst>
              <a:ext uri="{FF2B5EF4-FFF2-40B4-BE49-F238E27FC236}">
                <a16:creationId xmlns:a16="http://schemas.microsoft.com/office/drawing/2014/main" id="{5D3D9509-DAE9-18A4-A173-DAC411F71D4A}"/>
              </a:ext>
            </a:extLst>
          </p:cNvPr>
          <p:cNvGrpSpPr>
            <a:grpSpLocks/>
          </p:cNvGrpSpPr>
          <p:nvPr/>
        </p:nvGrpSpPr>
        <p:grpSpPr bwMode="auto">
          <a:xfrm>
            <a:off x="3884469" y="790593"/>
            <a:ext cx="5639570" cy="269875"/>
            <a:chOff x="1306" y="2614"/>
            <a:chExt cx="3175" cy="283"/>
          </a:xfrm>
        </p:grpSpPr>
        <p:sp>
          <p:nvSpPr>
            <p:cNvPr id="8" name="Freeform 65">
              <a:extLst>
                <a:ext uri="{FF2B5EF4-FFF2-40B4-BE49-F238E27FC236}">
                  <a16:creationId xmlns:a16="http://schemas.microsoft.com/office/drawing/2014/main" id="{CC34487A-47A9-B4B3-E6B8-2DE95C23A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2614"/>
              <a:ext cx="3175" cy="283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721" y="227"/>
                </a:cxn>
                <a:cxn ang="0">
                  <a:pos x="3175" y="0"/>
                </a:cxn>
                <a:cxn ang="0">
                  <a:pos x="3175" y="227"/>
                </a:cxn>
                <a:cxn ang="0">
                  <a:pos x="2721" y="454"/>
                </a:cxn>
                <a:cxn ang="0">
                  <a:pos x="2268" y="227"/>
                </a:cxn>
                <a:cxn ang="0">
                  <a:pos x="1814" y="454"/>
                </a:cxn>
                <a:cxn ang="0">
                  <a:pos x="1360" y="227"/>
                </a:cxn>
                <a:cxn ang="0">
                  <a:pos x="907" y="454"/>
                </a:cxn>
                <a:cxn ang="0">
                  <a:pos x="453" y="227"/>
                </a:cxn>
                <a:cxn ang="0">
                  <a:pos x="0" y="454"/>
                </a:cxn>
              </a:cxnLst>
              <a:rect l="0" t="0" r="r" b="b"/>
              <a:pathLst>
                <a:path w="3175" h="454">
                  <a:moveTo>
                    <a:pt x="0" y="454"/>
                  </a:moveTo>
                  <a:cubicBezTo>
                    <a:pt x="0" y="340"/>
                    <a:pt x="0" y="227"/>
                    <a:pt x="0" y="227"/>
                  </a:cubicBezTo>
                  <a:cubicBezTo>
                    <a:pt x="80" y="16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0"/>
                    <a:pt x="2268" y="0"/>
                  </a:cubicBezTo>
                  <a:cubicBezTo>
                    <a:pt x="2419" y="0"/>
                    <a:pt x="2570" y="227"/>
                    <a:pt x="2721" y="227"/>
                  </a:cubicBezTo>
                  <a:cubicBezTo>
                    <a:pt x="2872" y="227"/>
                    <a:pt x="3050" y="88"/>
                    <a:pt x="3175" y="0"/>
                  </a:cubicBezTo>
                  <a:cubicBezTo>
                    <a:pt x="3175" y="113"/>
                    <a:pt x="3175" y="227"/>
                    <a:pt x="3175" y="227"/>
                  </a:cubicBezTo>
                  <a:cubicBezTo>
                    <a:pt x="3175" y="227"/>
                    <a:pt x="2906" y="454"/>
                    <a:pt x="2721" y="454"/>
                  </a:cubicBezTo>
                  <a:cubicBezTo>
                    <a:pt x="2548" y="454"/>
                    <a:pt x="2419" y="227"/>
                    <a:pt x="2268" y="227"/>
                  </a:cubicBezTo>
                  <a:cubicBezTo>
                    <a:pt x="2117" y="227"/>
                    <a:pt x="1965" y="454"/>
                    <a:pt x="1814" y="454"/>
                  </a:cubicBezTo>
                  <a:cubicBezTo>
                    <a:pt x="1663" y="454"/>
                    <a:pt x="1511" y="227"/>
                    <a:pt x="1360" y="227"/>
                  </a:cubicBezTo>
                  <a:cubicBezTo>
                    <a:pt x="1209" y="227"/>
                    <a:pt x="1058" y="454"/>
                    <a:pt x="907" y="454"/>
                  </a:cubicBezTo>
                  <a:cubicBezTo>
                    <a:pt x="756" y="454"/>
                    <a:pt x="604" y="227"/>
                    <a:pt x="453" y="227"/>
                  </a:cubicBezTo>
                  <a:cubicBezTo>
                    <a:pt x="302" y="227"/>
                    <a:pt x="185" y="322"/>
                    <a:pt x="0" y="454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6805AFA2-BEDB-6CE8-289C-05672594F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2614"/>
              <a:ext cx="3175" cy="142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453" y="0"/>
                </a:cxn>
                <a:cxn ang="0">
                  <a:pos x="907" y="454"/>
                </a:cxn>
                <a:cxn ang="0">
                  <a:pos x="1360" y="0"/>
                </a:cxn>
                <a:cxn ang="0">
                  <a:pos x="1814" y="454"/>
                </a:cxn>
                <a:cxn ang="0">
                  <a:pos x="2268" y="0"/>
                </a:cxn>
                <a:cxn ang="0">
                  <a:pos x="2721" y="454"/>
                </a:cxn>
                <a:cxn ang="0">
                  <a:pos x="3175" y="0"/>
                </a:cxn>
              </a:cxnLst>
              <a:rect l="0" t="0" r="r" b="b"/>
              <a:pathLst>
                <a:path w="3175" h="454">
                  <a:moveTo>
                    <a:pt x="0" y="454"/>
                  </a:moveTo>
                  <a:cubicBezTo>
                    <a:pt x="151" y="227"/>
                    <a:pt x="302" y="0"/>
                    <a:pt x="453" y="0"/>
                  </a:cubicBezTo>
                  <a:cubicBezTo>
                    <a:pt x="604" y="0"/>
                    <a:pt x="756" y="454"/>
                    <a:pt x="907" y="454"/>
                  </a:cubicBezTo>
                  <a:cubicBezTo>
                    <a:pt x="1058" y="454"/>
                    <a:pt x="1209" y="0"/>
                    <a:pt x="1360" y="0"/>
                  </a:cubicBezTo>
                  <a:cubicBezTo>
                    <a:pt x="1511" y="0"/>
                    <a:pt x="1663" y="454"/>
                    <a:pt x="1814" y="454"/>
                  </a:cubicBezTo>
                  <a:cubicBezTo>
                    <a:pt x="1965" y="454"/>
                    <a:pt x="2117" y="0"/>
                    <a:pt x="2268" y="0"/>
                  </a:cubicBezTo>
                  <a:cubicBezTo>
                    <a:pt x="2419" y="0"/>
                    <a:pt x="2570" y="454"/>
                    <a:pt x="2721" y="454"/>
                  </a:cubicBezTo>
                  <a:cubicBezTo>
                    <a:pt x="2872" y="454"/>
                    <a:pt x="3023" y="227"/>
                    <a:pt x="3175" y="0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0D2F4EE5-12E1-4FA8-7947-44294B4B9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2756"/>
              <a:ext cx="3175" cy="141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453" y="0"/>
                </a:cxn>
                <a:cxn ang="0">
                  <a:pos x="907" y="454"/>
                </a:cxn>
                <a:cxn ang="0">
                  <a:pos x="1360" y="0"/>
                </a:cxn>
                <a:cxn ang="0">
                  <a:pos x="1814" y="454"/>
                </a:cxn>
                <a:cxn ang="0">
                  <a:pos x="2268" y="0"/>
                </a:cxn>
                <a:cxn ang="0">
                  <a:pos x="2721" y="454"/>
                </a:cxn>
                <a:cxn ang="0">
                  <a:pos x="3175" y="0"/>
                </a:cxn>
              </a:cxnLst>
              <a:rect l="0" t="0" r="r" b="b"/>
              <a:pathLst>
                <a:path w="3175" h="454">
                  <a:moveTo>
                    <a:pt x="0" y="454"/>
                  </a:moveTo>
                  <a:cubicBezTo>
                    <a:pt x="151" y="227"/>
                    <a:pt x="302" y="0"/>
                    <a:pt x="453" y="0"/>
                  </a:cubicBezTo>
                  <a:cubicBezTo>
                    <a:pt x="604" y="0"/>
                    <a:pt x="756" y="454"/>
                    <a:pt x="907" y="454"/>
                  </a:cubicBezTo>
                  <a:cubicBezTo>
                    <a:pt x="1058" y="454"/>
                    <a:pt x="1209" y="0"/>
                    <a:pt x="1360" y="0"/>
                  </a:cubicBezTo>
                  <a:cubicBezTo>
                    <a:pt x="1511" y="0"/>
                    <a:pt x="1663" y="454"/>
                    <a:pt x="1814" y="454"/>
                  </a:cubicBezTo>
                  <a:cubicBezTo>
                    <a:pt x="1965" y="454"/>
                    <a:pt x="2117" y="0"/>
                    <a:pt x="2268" y="0"/>
                  </a:cubicBezTo>
                  <a:cubicBezTo>
                    <a:pt x="2419" y="0"/>
                    <a:pt x="2570" y="454"/>
                    <a:pt x="2721" y="454"/>
                  </a:cubicBezTo>
                  <a:cubicBezTo>
                    <a:pt x="2872" y="454"/>
                    <a:pt x="3023" y="227"/>
                    <a:pt x="3175" y="0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5DC8FD-7C13-AC1D-8A5A-FF23ED741E8C}"/>
              </a:ext>
            </a:extLst>
          </p:cNvPr>
          <p:cNvSpPr txBox="1"/>
          <p:nvPr/>
        </p:nvSpPr>
        <p:spPr>
          <a:xfrm>
            <a:off x="128465" y="882215"/>
            <a:ext cx="3312368" cy="817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ja-JP"/>
            </a:defPPr>
            <a:lvl1pPr>
              <a:defRPr sz="1400" b="1" u="sng"/>
            </a:lvl1pPr>
          </a:lstStyle>
          <a:p>
            <a:r>
              <a:rPr lang="ja-JP" altLang="en-US" b="0" u="none" dirty="0"/>
              <a:t>これまでパーソナルレポートに記載されていた得点・メンタリティに影響している要素・タイプの情報が表示されたパートです。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5F9732-4CC3-F58C-E735-CC9AA0D7478B}"/>
              </a:ext>
            </a:extLst>
          </p:cNvPr>
          <p:cNvSpPr/>
          <p:nvPr/>
        </p:nvSpPr>
        <p:spPr>
          <a:xfrm>
            <a:off x="200472" y="1600125"/>
            <a:ext cx="3600400" cy="1489511"/>
          </a:xfrm>
          <a:prstGeom prst="rect">
            <a:avLst/>
          </a:prstGeom>
          <a:noFill/>
          <a:ln w="381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597AF7"/>
              </a:buClr>
              <a:buFont typeface="Wingdings" panose="05000000000000000000" pitchFamily="2" charset="2"/>
              <a:buChar char="n"/>
            </a:pPr>
            <a:r>
              <a:rPr lang="ja-JP" altLang="en-US" sz="1400" dirty="0"/>
              <a:t>「得点」「メンタリティに影響している要素」は、</a:t>
            </a:r>
            <a:r>
              <a:rPr lang="ja-JP" altLang="en-US" sz="1400" b="1" u="sng" dirty="0"/>
              <a:t>前回からの変化がわかる</a:t>
            </a:r>
            <a:r>
              <a:rPr lang="ja-JP" altLang="en-US" sz="1400" dirty="0"/>
              <a:t>ようになりました。</a:t>
            </a:r>
            <a:br>
              <a:rPr lang="en-US" altLang="ja-JP" sz="1400" dirty="0"/>
            </a:br>
            <a:r>
              <a:rPr lang="ja-JP" altLang="en-US" sz="1400" dirty="0"/>
              <a:t>同じメンタリティでも、改善した点・悪化した点に気づきやすくなります。</a:t>
            </a:r>
            <a:endParaRPr lang="en-US" altLang="ja-JP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020EA93-EDCE-699F-0B1C-E403BB106978}"/>
              </a:ext>
            </a:extLst>
          </p:cNvPr>
          <p:cNvSpPr txBox="1"/>
          <p:nvPr/>
        </p:nvSpPr>
        <p:spPr>
          <a:xfrm>
            <a:off x="256161" y="6064425"/>
            <a:ext cx="25365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altLang="ja-JP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※</a:t>
            </a:r>
            <a:r>
              <a:rPr lang="ja-JP" altLang="en-US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記載している画面イメージ、機能詳細は変わる可能性があります。</a:t>
            </a:r>
            <a:endParaRPr lang="en-US" altLang="ja-JP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53BE5B7A-D01B-E2B1-E355-9B42EA4A4040}"/>
              </a:ext>
            </a:extLst>
          </p:cNvPr>
          <p:cNvSpPr/>
          <p:nvPr/>
        </p:nvSpPr>
        <p:spPr>
          <a:xfrm>
            <a:off x="7323577" y="710512"/>
            <a:ext cx="2376716" cy="1043644"/>
          </a:xfrm>
          <a:prstGeom prst="wedgeRoundRectCallout">
            <a:avLst>
              <a:gd name="adj1" fmla="val -36610"/>
              <a:gd name="adj2" fmla="val 69854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>
                <a:solidFill>
                  <a:schemeClr val="bg1"/>
                </a:solidFill>
              </a:rPr>
              <a:t>要約、対話のアイデアの根拠となるメンバーの状態が、</a:t>
            </a:r>
            <a:br>
              <a:rPr lang="en-US" altLang="ja-JP" sz="1400" dirty="0">
                <a:solidFill>
                  <a:schemeClr val="bg1"/>
                </a:solidFill>
              </a:rPr>
            </a:br>
            <a:r>
              <a:rPr lang="ja-JP" altLang="en-US" sz="1400" dirty="0">
                <a:solidFill>
                  <a:schemeClr val="bg1"/>
                </a:solidFill>
              </a:rPr>
              <a:t>数値＋前回からの変化</a:t>
            </a:r>
            <a:r>
              <a:rPr lang="en-US" altLang="ja-JP" sz="1400" dirty="0">
                <a:solidFill>
                  <a:schemeClr val="bg1"/>
                </a:solidFill>
              </a:rPr>
              <a:t>(</a:t>
            </a:r>
            <a:r>
              <a:rPr lang="ja-JP" altLang="en-US" sz="1400" dirty="0">
                <a:solidFill>
                  <a:schemeClr val="bg1"/>
                </a:solidFill>
              </a:rPr>
              <a:t>　　</a:t>
            </a:r>
            <a:r>
              <a:rPr lang="en-US" altLang="ja-JP" sz="1400" dirty="0">
                <a:solidFill>
                  <a:schemeClr val="bg1"/>
                </a:solidFill>
              </a:rPr>
              <a:t>)</a:t>
            </a:r>
            <a:r>
              <a:rPr lang="ja-JP" altLang="en-US" sz="1400" dirty="0">
                <a:solidFill>
                  <a:schemeClr val="bg1"/>
                </a:solidFill>
              </a:rPr>
              <a:t>でわかります。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F447F43-1CA7-6030-D94A-E036E1EC8D0C}"/>
              </a:ext>
            </a:extLst>
          </p:cNvPr>
          <p:cNvGrpSpPr/>
          <p:nvPr/>
        </p:nvGrpSpPr>
        <p:grpSpPr>
          <a:xfrm>
            <a:off x="9223015" y="1300411"/>
            <a:ext cx="232189" cy="109717"/>
            <a:chOff x="4600526" y="3109868"/>
            <a:chExt cx="1350729" cy="63826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BB87E642-26C1-9CE3-CF19-34FE38019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00526" y="3109868"/>
              <a:ext cx="704948" cy="638264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3901A902-E5A7-EE67-A4F7-55471D3DA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b="5466"/>
            <a:stretch>
              <a:fillRect/>
            </a:stretch>
          </p:blipFill>
          <p:spPr>
            <a:xfrm>
              <a:off x="5303465" y="3117742"/>
              <a:ext cx="647790" cy="630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705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46A5A2B-67FB-878E-54D2-27DA49047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806850"/>
            <a:ext cx="9217024" cy="1728192"/>
          </a:xfrm>
        </p:spPr>
        <p:txBody>
          <a:bodyPr/>
          <a:lstStyle/>
          <a:p>
            <a:r>
              <a:rPr kumimoji="1" lang="ja-JP" altLang="en-US" dirty="0"/>
              <a:t>今まで通り、チームマップの個人名をクリックすると、パーソナルレポートが表示されます。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テーマシート」は</a:t>
            </a:r>
            <a:r>
              <a:rPr lang="ja-JP" altLang="en-US" dirty="0"/>
              <a:t>、上司・メンバーともに</a:t>
            </a:r>
            <a:r>
              <a:rPr kumimoji="1" lang="ja-JP" altLang="en-US" dirty="0"/>
              <a:t>なくなり</a:t>
            </a:r>
            <a:r>
              <a:rPr lang="ja-JP" altLang="en-US" dirty="0"/>
              <a:t>ます。</a:t>
            </a:r>
            <a:br>
              <a:rPr lang="en-US" altLang="ja-JP" dirty="0"/>
            </a:br>
            <a:r>
              <a:rPr lang="ja-JP" altLang="en-US" dirty="0"/>
              <a:t>上司はパーソナルレポート上で、メンバーとの対話の方向性・進め方を確認できます。</a:t>
            </a:r>
            <a:br>
              <a:rPr lang="en-US" altLang="ja-JP" dirty="0"/>
            </a:br>
            <a:r>
              <a:rPr lang="ja-JP" altLang="en-US" dirty="0"/>
              <a:t>メンバーは</a:t>
            </a:r>
            <a:r>
              <a:rPr lang="en-US" altLang="ja-JP" dirty="0"/>
              <a:t>AI</a:t>
            </a:r>
            <a:r>
              <a:rPr lang="ja-JP" altLang="en-US" dirty="0"/>
              <a:t>メンター機能で、上司と話すトピックを整理できます。</a:t>
            </a:r>
            <a:endParaRPr kumimoji="1" lang="en-US" altLang="ja-JP" dirty="0"/>
          </a:p>
          <a:p>
            <a:r>
              <a:rPr kumimoji="1" lang="ja-JP" altLang="en-US" dirty="0"/>
              <a:t>最新のアンケート結果と、過去の結果の推移をタブで切り替えられるようになります。</a:t>
            </a:r>
            <a:endParaRPr kumimoji="1"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6BC1792-1EF0-33EE-825B-69909E892C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2EFC-D2CA-4DDF-8B00-92D9845D6714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4EA64A8-FF42-0E0D-89EB-24F32FE9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 </a:t>
            </a:r>
            <a:r>
              <a:rPr lang="ja-JP" altLang="en-US" dirty="0"/>
              <a:t>その他細かい変更点</a:t>
            </a:r>
            <a:endParaRPr kumimoji="1" lang="ja-JP" altLang="en-US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E98F870-249A-BE85-9635-5E14A417BEB2}"/>
              </a:ext>
            </a:extLst>
          </p:cNvPr>
          <p:cNvGrpSpPr/>
          <p:nvPr/>
        </p:nvGrpSpPr>
        <p:grpSpPr>
          <a:xfrm>
            <a:off x="344487" y="2206712"/>
            <a:ext cx="8928993" cy="4232494"/>
            <a:chOff x="344487" y="2132857"/>
            <a:chExt cx="8928993" cy="423249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C4B4DA1-8948-C93D-68E0-01EE1C031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28" t="1258" r="36180" b="57718"/>
            <a:stretch/>
          </p:blipFill>
          <p:spPr>
            <a:xfrm>
              <a:off x="344487" y="2132857"/>
              <a:ext cx="8813032" cy="405863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grpSp>
          <p:nvGrpSpPr>
            <p:cNvPr id="7" name="Group 64">
              <a:extLst>
                <a:ext uri="{FF2B5EF4-FFF2-40B4-BE49-F238E27FC236}">
                  <a16:creationId xmlns:a16="http://schemas.microsoft.com/office/drawing/2014/main" id="{815240B0-B5B6-0377-7CB1-1322AD44A9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487" y="6017628"/>
              <a:ext cx="8928993" cy="347723"/>
              <a:chOff x="1306" y="2614"/>
              <a:chExt cx="3175" cy="283"/>
            </a:xfrm>
          </p:grpSpPr>
          <p:sp>
            <p:nvSpPr>
              <p:cNvPr id="8" name="Freeform 65">
                <a:extLst>
                  <a:ext uri="{FF2B5EF4-FFF2-40B4-BE49-F238E27FC236}">
                    <a16:creationId xmlns:a16="http://schemas.microsoft.com/office/drawing/2014/main" id="{812AA654-EFD1-C6DA-EE39-EA60ABEC5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2614"/>
                <a:ext cx="3175" cy="283"/>
              </a:xfrm>
              <a:custGeom>
                <a:avLst/>
                <a:gdLst/>
                <a:ahLst/>
                <a:cxnLst>
                  <a:cxn ang="0">
                    <a:pos x="0" y="454"/>
                  </a:cxn>
                  <a:cxn ang="0">
                    <a:pos x="0" y="227"/>
                  </a:cxn>
                  <a:cxn ang="0">
                    <a:pos x="453" y="0"/>
                  </a:cxn>
                  <a:cxn ang="0">
                    <a:pos x="907" y="227"/>
                  </a:cxn>
                  <a:cxn ang="0">
                    <a:pos x="1360" y="0"/>
                  </a:cxn>
                  <a:cxn ang="0">
                    <a:pos x="1814" y="227"/>
                  </a:cxn>
                  <a:cxn ang="0">
                    <a:pos x="2268" y="0"/>
                  </a:cxn>
                  <a:cxn ang="0">
                    <a:pos x="2721" y="227"/>
                  </a:cxn>
                  <a:cxn ang="0">
                    <a:pos x="3175" y="0"/>
                  </a:cxn>
                  <a:cxn ang="0">
                    <a:pos x="3175" y="227"/>
                  </a:cxn>
                  <a:cxn ang="0">
                    <a:pos x="2721" y="454"/>
                  </a:cxn>
                  <a:cxn ang="0">
                    <a:pos x="2268" y="227"/>
                  </a:cxn>
                  <a:cxn ang="0">
                    <a:pos x="1814" y="454"/>
                  </a:cxn>
                  <a:cxn ang="0">
                    <a:pos x="1360" y="227"/>
                  </a:cxn>
                  <a:cxn ang="0">
                    <a:pos x="907" y="454"/>
                  </a:cxn>
                  <a:cxn ang="0">
                    <a:pos x="453" y="227"/>
                  </a:cxn>
                  <a:cxn ang="0">
                    <a:pos x="0" y="454"/>
                  </a:cxn>
                </a:cxnLst>
                <a:rect l="0" t="0" r="r" b="b"/>
                <a:pathLst>
                  <a:path w="3175" h="454">
                    <a:moveTo>
                      <a:pt x="0" y="454"/>
                    </a:moveTo>
                    <a:cubicBezTo>
                      <a:pt x="0" y="340"/>
                      <a:pt x="0" y="227"/>
                      <a:pt x="0" y="227"/>
                    </a:cubicBezTo>
                    <a:cubicBezTo>
                      <a:pt x="80" y="163"/>
                      <a:pt x="302" y="0"/>
                      <a:pt x="453" y="0"/>
                    </a:cubicBezTo>
                    <a:cubicBezTo>
                      <a:pt x="604" y="0"/>
                      <a:pt x="756" y="227"/>
                      <a:pt x="907" y="227"/>
                    </a:cubicBezTo>
                    <a:cubicBezTo>
                      <a:pt x="1058" y="227"/>
                      <a:pt x="1209" y="0"/>
                      <a:pt x="1360" y="0"/>
                    </a:cubicBezTo>
                    <a:cubicBezTo>
                      <a:pt x="1511" y="0"/>
                      <a:pt x="1663" y="227"/>
                      <a:pt x="1814" y="227"/>
                    </a:cubicBezTo>
                    <a:cubicBezTo>
                      <a:pt x="1965" y="227"/>
                      <a:pt x="2117" y="0"/>
                      <a:pt x="2268" y="0"/>
                    </a:cubicBezTo>
                    <a:cubicBezTo>
                      <a:pt x="2419" y="0"/>
                      <a:pt x="2570" y="227"/>
                      <a:pt x="2721" y="227"/>
                    </a:cubicBezTo>
                    <a:cubicBezTo>
                      <a:pt x="2872" y="227"/>
                      <a:pt x="3050" y="88"/>
                      <a:pt x="3175" y="0"/>
                    </a:cubicBezTo>
                    <a:cubicBezTo>
                      <a:pt x="3175" y="113"/>
                      <a:pt x="3175" y="227"/>
                      <a:pt x="3175" y="227"/>
                    </a:cubicBezTo>
                    <a:cubicBezTo>
                      <a:pt x="3175" y="227"/>
                      <a:pt x="2906" y="454"/>
                      <a:pt x="2721" y="454"/>
                    </a:cubicBezTo>
                    <a:cubicBezTo>
                      <a:pt x="2548" y="454"/>
                      <a:pt x="2419" y="227"/>
                      <a:pt x="2268" y="227"/>
                    </a:cubicBezTo>
                    <a:cubicBezTo>
                      <a:pt x="2117" y="227"/>
                      <a:pt x="1965" y="454"/>
                      <a:pt x="1814" y="454"/>
                    </a:cubicBezTo>
                    <a:cubicBezTo>
                      <a:pt x="1663" y="454"/>
                      <a:pt x="1511" y="227"/>
                      <a:pt x="1360" y="227"/>
                    </a:cubicBezTo>
                    <a:cubicBezTo>
                      <a:pt x="1209" y="227"/>
                      <a:pt x="1058" y="454"/>
                      <a:pt x="907" y="454"/>
                    </a:cubicBezTo>
                    <a:cubicBezTo>
                      <a:pt x="756" y="454"/>
                      <a:pt x="604" y="227"/>
                      <a:pt x="453" y="227"/>
                    </a:cubicBezTo>
                    <a:cubicBezTo>
                      <a:pt x="302" y="227"/>
                      <a:pt x="185" y="322"/>
                      <a:pt x="0" y="45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Freeform 66">
                <a:extLst>
                  <a:ext uri="{FF2B5EF4-FFF2-40B4-BE49-F238E27FC236}">
                    <a16:creationId xmlns:a16="http://schemas.microsoft.com/office/drawing/2014/main" id="{F2F129B4-8D8A-9695-0564-5121291A0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2614"/>
                <a:ext cx="3175" cy="142"/>
              </a:xfrm>
              <a:custGeom>
                <a:avLst/>
                <a:gdLst/>
                <a:ahLst/>
                <a:cxnLst>
                  <a:cxn ang="0">
                    <a:pos x="0" y="454"/>
                  </a:cxn>
                  <a:cxn ang="0">
                    <a:pos x="453" y="0"/>
                  </a:cxn>
                  <a:cxn ang="0">
                    <a:pos x="907" y="454"/>
                  </a:cxn>
                  <a:cxn ang="0">
                    <a:pos x="1360" y="0"/>
                  </a:cxn>
                  <a:cxn ang="0">
                    <a:pos x="1814" y="454"/>
                  </a:cxn>
                  <a:cxn ang="0">
                    <a:pos x="2268" y="0"/>
                  </a:cxn>
                  <a:cxn ang="0">
                    <a:pos x="2721" y="454"/>
                  </a:cxn>
                  <a:cxn ang="0">
                    <a:pos x="3175" y="0"/>
                  </a:cxn>
                </a:cxnLst>
                <a:rect l="0" t="0" r="r" b="b"/>
                <a:pathLst>
                  <a:path w="3175" h="454">
                    <a:moveTo>
                      <a:pt x="0" y="454"/>
                    </a:moveTo>
                    <a:cubicBezTo>
                      <a:pt x="151" y="227"/>
                      <a:pt x="302" y="0"/>
                      <a:pt x="453" y="0"/>
                    </a:cubicBezTo>
                    <a:cubicBezTo>
                      <a:pt x="604" y="0"/>
                      <a:pt x="756" y="454"/>
                      <a:pt x="907" y="454"/>
                    </a:cubicBezTo>
                    <a:cubicBezTo>
                      <a:pt x="1058" y="454"/>
                      <a:pt x="1209" y="0"/>
                      <a:pt x="1360" y="0"/>
                    </a:cubicBezTo>
                    <a:cubicBezTo>
                      <a:pt x="1511" y="0"/>
                      <a:pt x="1663" y="454"/>
                      <a:pt x="1814" y="454"/>
                    </a:cubicBezTo>
                    <a:cubicBezTo>
                      <a:pt x="1965" y="454"/>
                      <a:pt x="2117" y="0"/>
                      <a:pt x="2268" y="0"/>
                    </a:cubicBezTo>
                    <a:cubicBezTo>
                      <a:pt x="2419" y="0"/>
                      <a:pt x="2570" y="454"/>
                      <a:pt x="2721" y="454"/>
                    </a:cubicBezTo>
                    <a:cubicBezTo>
                      <a:pt x="2872" y="454"/>
                      <a:pt x="3023" y="227"/>
                      <a:pt x="3175" y="0"/>
                    </a:cubicBez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Freeform 67">
                <a:extLst>
                  <a:ext uri="{FF2B5EF4-FFF2-40B4-BE49-F238E27FC236}">
                    <a16:creationId xmlns:a16="http://schemas.microsoft.com/office/drawing/2014/main" id="{0608F269-D46C-C668-5B5B-8884B62AC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2756"/>
                <a:ext cx="3175" cy="141"/>
              </a:xfrm>
              <a:custGeom>
                <a:avLst/>
                <a:gdLst/>
                <a:ahLst/>
                <a:cxnLst>
                  <a:cxn ang="0">
                    <a:pos x="0" y="454"/>
                  </a:cxn>
                  <a:cxn ang="0">
                    <a:pos x="453" y="0"/>
                  </a:cxn>
                  <a:cxn ang="0">
                    <a:pos x="907" y="454"/>
                  </a:cxn>
                  <a:cxn ang="0">
                    <a:pos x="1360" y="0"/>
                  </a:cxn>
                  <a:cxn ang="0">
                    <a:pos x="1814" y="454"/>
                  </a:cxn>
                  <a:cxn ang="0">
                    <a:pos x="2268" y="0"/>
                  </a:cxn>
                  <a:cxn ang="0">
                    <a:pos x="2721" y="454"/>
                  </a:cxn>
                  <a:cxn ang="0">
                    <a:pos x="3175" y="0"/>
                  </a:cxn>
                </a:cxnLst>
                <a:rect l="0" t="0" r="r" b="b"/>
                <a:pathLst>
                  <a:path w="3175" h="454">
                    <a:moveTo>
                      <a:pt x="0" y="454"/>
                    </a:moveTo>
                    <a:cubicBezTo>
                      <a:pt x="151" y="227"/>
                      <a:pt x="302" y="0"/>
                      <a:pt x="453" y="0"/>
                    </a:cubicBezTo>
                    <a:cubicBezTo>
                      <a:pt x="604" y="0"/>
                      <a:pt x="756" y="454"/>
                      <a:pt x="907" y="454"/>
                    </a:cubicBezTo>
                    <a:cubicBezTo>
                      <a:pt x="1058" y="454"/>
                      <a:pt x="1209" y="0"/>
                      <a:pt x="1360" y="0"/>
                    </a:cubicBezTo>
                    <a:cubicBezTo>
                      <a:pt x="1511" y="0"/>
                      <a:pt x="1663" y="454"/>
                      <a:pt x="1814" y="454"/>
                    </a:cubicBezTo>
                    <a:cubicBezTo>
                      <a:pt x="1965" y="454"/>
                      <a:pt x="2117" y="0"/>
                      <a:pt x="2268" y="0"/>
                    </a:cubicBezTo>
                    <a:cubicBezTo>
                      <a:pt x="2419" y="0"/>
                      <a:pt x="2570" y="454"/>
                      <a:pt x="2721" y="454"/>
                    </a:cubicBezTo>
                    <a:cubicBezTo>
                      <a:pt x="2872" y="454"/>
                      <a:pt x="3023" y="227"/>
                      <a:pt x="3175" y="0"/>
                    </a:cubicBez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8EA76DB-8B20-7C3F-785F-69ABF0C14612}"/>
                </a:ext>
              </a:extLst>
            </p:cNvPr>
            <p:cNvSpPr/>
            <p:nvPr/>
          </p:nvSpPr>
          <p:spPr>
            <a:xfrm>
              <a:off x="416496" y="3212976"/>
              <a:ext cx="1828255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BFD6B60E-CC8B-6370-16B5-B311DFDA9BEC}"/>
                </a:ext>
              </a:extLst>
            </p:cNvPr>
            <p:cNvSpPr/>
            <p:nvPr/>
          </p:nvSpPr>
          <p:spPr>
            <a:xfrm>
              <a:off x="2648744" y="2492896"/>
              <a:ext cx="2952328" cy="864096"/>
            </a:xfrm>
            <a:prstGeom prst="rect">
              <a:avLst/>
            </a:prstGeom>
            <a:noFill/>
            <a:ln w="57150">
              <a:solidFill>
                <a:schemeClr val="accent3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矢印: 左右 14">
              <a:extLst>
                <a:ext uri="{FF2B5EF4-FFF2-40B4-BE49-F238E27FC236}">
                  <a16:creationId xmlns:a16="http://schemas.microsoft.com/office/drawing/2014/main" id="{39A7C184-A71A-DF7B-15D5-D2E883EE4E52}"/>
                </a:ext>
              </a:extLst>
            </p:cNvPr>
            <p:cNvSpPr/>
            <p:nvPr/>
          </p:nvSpPr>
          <p:spPr>
            <a:xfrm>
              <a:off x="3922332" y="2757450"/>
              <a:ext cx="432048" cy="281420"/>
            </a:xfrm>
            <a:prstGeom prst="leftRightArrow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吹き出し: 角を丸めた四角形 10">
              <a:extLst>
                <a:ext uri="{FF2B5EF4-FFF2-40B4-BE49-F238E27FC236}">
                  <a16:creationId xmlns:a16="http://schemas.microsoft.com/office/drawing/2014/main" id="{AABC9C02-7F55-31A3-47EC-5457085A0BA2}"/>
                </a:ext>
              </a:extLst>
            </p:cNvPr>
            <p:cNvSpPr/>
            <p:nvPr/>
          </p:nvSpPr>
          <p:spPr>
            <a:xfrm>
              <a:off x="5889104" y="2520814"/>
              <a:ext cx="2612675" cy="688856"/>
            </a:xfrm>
            <a:prstGeom prst="wedgeRoundRectCallout">
              <a:avLst>
                <a:gd name="adj1" fmla="val -66462"/>
                <a:gd name="adj2" fmla="val 9339"/>
                <a:gd name="adj3" fmla="val 16667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1400" dirty="0">
                  <a:solidFill>
                    <a:schemeClr val="bg1"/>
                  </a:solidFill>
                </a:rPr>
                <a:t>最新の結果と、これまでの推移をタブで切り替え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61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9975AE3-3CF1-984F-3428-94490F308E16}"/>
              </a:ext>
            </a:extLst>
          </p:cNvPr>
          <p:cNvSpPr/>
          <p:nvPr/>
        </p:nvSpPr>
        <p:spPr>
          <a:xfrm>
            <a:off x="344488" y="1766991"/>
            <a:ext cx="9217024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0A66336-C42F-1718-7E98-85F38D2DB691}"/>
              </a:ext>
            </a:extLst>
          </p:cNvPr>
          <p:cNvSpPr/>
          <p:nvPr/>
        </p:nvSpPr>
        <p:spPr>
          <a:xfrm>
            <a:off x="344488" y="2419655"/>
            <a:ext cx="9217024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6413047-01F5-30C3-1F57-743A246E5F34}"/>
              </a:ext>
            </a:extLst>
          </p:cNvPr>
          <p:cNvSpPr/>
          <p:nvPr/>
        </p:nvSpPr>
        <p:spPr>
          <a:xfrm>
            <a:off x="344488" y="3284984"/>
            <a:ext cx="9217024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EE2E7DC-DE65-3551-D3C1-E4151E7E39AD}"/>
              </a:ext>
            </a:extLst>
          </p:cNvPr>
          <p:cNvSpPr/>
          <p:nvPr/>
        </p:nvSpPr>
        <p:spPr>
          <a:xfrm>
            <a:off x="344488" y="3947031"/>
            <a:ext cx="9217024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C163478-A450-6BF8-13D9-51CA946B0816}"/>
              </a:ext>
            </a:extLst>
          </p:cNvPr>
          <p:cNvSpPr/>
          <p:nvPr/>
        </p:nvSpPr>
        <p:spPr>
          <a:xfrm>
            <a:off x="344488" y="917685"/>
            <a:ext cx="9217024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6E1C34FB-EF60-0D9C-7B7C-955A25B9A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b="1" dirty="0"/>
              <a:t>Q. </a:t>
            </a:r>
            <a:r>
              <a:rPr lang="ja-JP" altLang="en-US" b="1" dirty="0"/>
              <a:t>いつから変更になりますか？</a:t>
            </a:r>
            <a:endParaRPr lang="en-US" altLang="ja-JP" b="1" dirty="0"/>
          </a:p>
          <a:p>
            <a:pPr marL="541338" indent="-274638">
              <a:buNone/>
              <a:tabLst>
                <a:tab pos="449263" algn="l"/>
              </a:tabLst>
            </a:pPr>
            <a:r>
              <a:rPr kumimoji="1" lang="en-US" altLang="ja-JP" dirty="0"/>
              <a:t>A.</a:t>
            </a:r>
            <a:r>
              <a:rPr lang="ja-JP" altLang="en-US" dirty="0"/>
              <a:t> </a:t>
            </a:r>
            <a:r>
              <a:rPr lang="en-US" altLang="ja-JP" dirty="0"/>
              <a:t>2026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29</a:t>
            </a:r>
            <a:r>
              <a:rPr lang="ja-JP" altLang="en-US" dirty="0"/>
              <a:t>日以降に作成されたアンケートのレポートからです。</a:t>
            </a:r>
            <a:br>
              <a:rPr lang="en-US" altLang="ja-JP" dirty="0"/>
            </a:br>
            <a:r>
              <a:rPr lang="ja-JP" altLang="en-US" dirty="0"/>
              <a:t>過去のアンケートを、新しいバージョンのレポートで見ることはできません。</a:t>
            </a:r>
            <a:endParaRPr kumimoji="1" lang="en-US" altLang="ja-JP" dirty="0"/>
          </a:p>
          <a:p>
            <a:pPr marL="0" indent="0">
              <a:spcBef>
                <a:spcPts val="1200"/>
              </a:spcBef>
              <a:buNone/>
            </a:pPr>
            <a:r>
              <a:rPr kumimoji="1" lang="en-US" altLang="ja-JP" b="1" dirty="0"/>
              <a:t>Q. </a:t>
            </a:r>
            <a:r>
              <a:rPr kumimoji="1" lang="ja-JP" altLang="en-US" b="1" dirty="0"/>
              <a:t>新しいレポートを見るために、設定は必要ですか？</a:t>
            </a:r>
            <a:endParaRPr kumimoji="1" lang="en-US" altLang="ja-JP" b="1" dirty="0"/>
          </a:p>
          <a:p>
            <a:pPr marL="541338" indent="-274638">
              <a:buNone/>
            </a:pPr>
            <a:r>
              <a:rPr lang="en-US" altLang="ja-JP" dirty="0"/>
              <a:t>A.</a:t>
            </a:r>
            <a:r>
              <a:rPr lang="ja-JP" altLang="en-US" dirty="0"/>
              <a:t> 不要です。</a:t>
            </a:r>
            <a:endParaRPr kumimoji="1" lang="en-US" altLang="ja-JP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b="1" dirty="0"/>
              <a:t>Q. </a:t>
            </a:r>
            <a:r>
              <a:rPr lang="ja-JP" altLang="en-US" b="1" dirty="0"/>
              <a:t>新しいレポートは、メンバーに見せてよいですか？</a:t>
            </a:r>
            <a:endParaRPr lang="en-US" altLang="ja-JP" b="1" dirty="0"/>
          </a:p>
          <a:p>
            <a:pPr marL="541338" indent="-274638">
              <a:buNone/>
            </a:pPr>
            <a:r>
              <a:rPr lang="en-US" altLang="ja-JP" dirty="0"/>
              <a:t>A. </a:t>
            </a:r>
            <a:r>
              <a:rPr lang="ja-JP" altLang="en-US" dirty="0"/>
              <a:t>パーソナルレポートは上司専用ですので、メンバーには見せないようお願い致します。</a:t>
            </a:r>
            <a:br>
              <a:rPr lang="en-US" altLang="ja-JP" dirty="0"/>
            </a:br>
            <a:r>
              <a:rPr lang="ja-JP" altLang="en-US" dirty="0"/>
              <a:t>特に窮々・悶々などの表現は、「悪い回答をした」ように見えかねないため、御本人には開示しないようお願いします。</a:t>
            </a:r>
            <a:endParaRPr lang="en-US" altLang="ja-JP" dirty="0"/>
          </a:p>
          <a:p>
            <a:pPr marL="0" indent="0">
              <a:spcBef>
                <a:spcPts val="1200"/>
              </a:spcBef>
              <a:buNone/>
            </a:pPr>
            <a:r>
              <a:rPr kumimoji="1" lang="en-US" altLang="ja-JP" b="1" dirty="0"/>
              <a:t>Q. </a:t>
            </a:r>
            <a:r>
              <a:rPr lang="ja-JP" altLang="en-US" b="1" dirty="0"/>
              <a:t>メンバーはどのようなレポートが見えていますか？</a:t>
            </a:r>
            <a:endParaRPr lang="en-US" altLang="ja-JP" b="1" dirty="0"/>
          </a:p>
          <a:p>
            <a:pPr marL="449263" indent="-182563">
              <a:buNone/>
            </a:pPr>
            <a:r>
              <a:rPr lang="en-US" altLang="ja-JP" dirty="0"/>
              <a:t>A.</a:t>
            </a:r>
            <a:r>
              <a:rPr lang="ja-JP" altLang="en-US" dirty="0"/>
              <a:t> メンバーにはメンバー専用のパーソナルレポートが開示されています。サンプルは</a:t>
            </a:r>
            <a:r>
              <a:rPr lang="ja-JP" alt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lang="en-US" altLang="ja-JP" dirty="0"/>
          </a:p>
          <a:p>
            <a:pPr marL="0" indent="0">
              <a:spcBef>
                <a:spcPts val="1200"/>
              </a:spcBef>
              <a:buNone/>
            </a:pPr>
            <a:r>
              <a:rPr kumimoji="1" lang="en-US" altLang="ja-JP" b="1" dirty="0"/>
              <a:t>Q. </a:t>
            </a:r>
            <a:r>
              <a:rPr kumimoji="1" lang="ja-JP" altLang="en-US" b="1" dirty="0"/>
              <a:t>アドバイス内容がしっくりこないことがあります。</a:t>
            </a:r>
            <a:endParaRPr kumimoji="1" lang="en-US" altLang="ja-JP" b="1" dirty="0"/>
          </a:p>
          <a:p>
            <a:pPr marL="541338" indent="-274638">
              <a:buNone/>
            </a:pPr>
            <a:r>
              <a:rPr lang="en-US" altLang="ja-JP" dirty="0"/>
              <a:t>A. </a:t>
            </a:r>
            <a:r>
              <a:rPr lang="ja-JP" altLang="en-US" dirty="0"/>
              <a:t>パーソナルレポート「対話のアイデア」の「＋他の対話パターンを見る」から、別のアイデアを見ることもできます。</a:t>
            </a:r>
            <a:br>
              <a:rPr lang="en-US" altLang="ja-JP" dirty="0"/>
            </a:br>
            <a:r>
              <a:rPr lang="ja-JP" altLang="en-US" dirty="0"/>
              <a:t>それでも納得できない場合は、パーソナルレポート画面右下の「アドバイザーにヒントをもらいませんか？」のボタンから、相談機能をご利用ください。リクルートマネジメントソリューションズのマネジメントの専門家に、具体的に相談できます（</a:t>
            </a:r>
            <a:r>
              <a:rPr lang="en-US" altLang="ja-JP" dirty="0"/>
              <a:t>AI</a:t>
            </a:r>
            <a:r>
              <a:rPr lang="ja-JP" altLang="en-US" dirty="0"/>
              <a:t>ではなく、担当者が個別に対応します）。相談機能の詳細は</a:t>
            </a:r>
            <a:r>
              <a:rPr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こちら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C051454-DA04-63C0-0EDD-4B9FD25174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2EFC-D2CA-4DDF-8B00-92D9845D6714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3C6E9ED2-F792-768F-463B-B16EB60E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FAQ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2DE5A8-42E5-E6FA-4EE7-49E340A74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1" y="5301208"/>
            <a:ext cx="2304256" cy="79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9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8D9938E8-4E12-FB5A-F02B-98721CBBFADA}"/>
              </a:ext>
            </a:extLst>
          </p:cNvPr>
          <p:cNvGrpSpPr/>
          <p:nvPr/>
        </p:nvGrpSpPr>
        <p:grpSpPr>
          <a:xfrm flipH="1">
            <a:off x="-61952" y="3838659"/>
            <a:ext cx="1875839" cy="2088232"/>
            <a:chOff x="457200" y="3562600"/>
            <a:chExt cx="1926512" cy="2144642"/>
          </a:xfrm>
        </p:grpSpPr>
        <p:pic>
          <p:nvPicPr>
            <p:cNvPr id="105" name="図 104">
              <a:extLst>
                <a:ext uri="{FF2B5EF4-FFF2-40B4-BE49-F238E27FC236}">
                  <a16:creationId xmlns:a16="http://schemas.microsoft.com/office/drawing/2014/main" id="{16ECBA30-901F-010B-B546-079CA0B55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43"/>
            <a:stretch/>
          </p:blipFill>
          <p:spPr>
            <a:xfrm>
              <a:off x="838200" y="3562600"/>
              <a:ext cx="1545512" cy="2144642"/>
            </a:xfrm>
            <a:prstGeom prst="rect">
              <a:avLst/>
            </a:prstGeom>
          </p:spPr>
        </p:pic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3EC114D2-8FE1-5093-3019-2487962B507B}"/>
                </a:ext>
              </a:extLst>
            </p:cNvPr>
            <p:cNvSpPr/>
            <p:nvPr/>
          </p:nvSpPr>
          <p:spPr>
            <a:xfrm>
              <a:off x="457200" y="4826000"/>
              <a:ext cx="558800" cy="79248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8B207C7-ECB0-D373-FA37-A891455E2D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2EFC-D2CA-4DDF-8B00-92D9845D6714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9AAE486-86E9-06DF-F1DA-794F77A6F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おわりに</a:t>
            </a:r>
          </a:p>
        </p:txBody>
      </p:sp>
      <p:sp>
        <p:nvSpPr>
          <p:cNvPr id="47" name="コンテンツ プレースホルダー 3">
            <a:extLst>
              <a:ext uri="{FF2B5EF4-FFF2-40B4-BE49-F238E27FC236}">
                <a16:creationId xmlns:a16="http://schemas.microsoft.com/office/drawing/2014/main" id="{8F20E7F7-D3B5-976D-AAD7-01B0C1956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72" y="739300"/>
            <a:ext cx="9505056" cy="889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dirty="0"/>
              <a:t>インサイズは、マネジメントの「正解」でも、マネジャーを評価する「通信簿」でもありません。</a:t>
            </a:r>
            <a:endParaRPr kumimoji="1" lang="en-US" altLang="ja-JP" dirty="0"/>
          </a:p>
          <a:p>
            <a:pPr marL="0" indent="0" algn="ctr">
              <a:buNone/>
            </a:pPr>
            <a:r>
              <a:rPr kumimoji="1" lang="ja-JP" altLang="en-US" dirty="0"/>
              <a:t>今の組織・目の前のメンバーを一歩でも前に進めるための、客観的な視点をくれる、</a:t>
            </a:r>
            <a:endParaRPr kumimoji="1" lang="en-US" altLang="ja-JP" dirty="0"/>
          </a:p>
          <a:p>
            <a:pPr marL="0" indent="0" algn="ctr">
              <a:buNone/>
            </a:pPr>
            <a:r>
              <a:rPr lang="ja-JP" altLang="en-US" dirty="0"/>
              <a:t>マネジメントの支援ツールとして、ぜひご活用ください。</a:t>
            </a:r>
            <a:endParaRPr kumimoji="1" lang="en-US" altLang="ja-JP" dirty="0"/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B569509F-0CA9-0DFE-50A8-3763A7C83450}"/>
              </a:ext>
            </a:extLst>
          </p:cNvPr>
          <p:cNvGrpSpPr/>
          <p:nvPr/>
        </p:nvGrpSpPr>
        <p:grpSpPr>
          <a:xfrm>
            <a:off x="622641" y="1863124"/>
            <a:ext cx="4197077" cy="2236978"/>
            <a:chOff x="1029909" y="2474429"/>
            <a:chExt cx="4311513" cy="2211572"/>
          </a:xfrm>
        </p:grpSpPr>
        <p:sp>
          <p:nvSpPr>
            <p:cNvPr id="64" name="四角形: 角を丸くする 63">
              <a:extLst>
                <a:ext uri="{FF2B5EF4-FFF2-40B4-BE49-F238E27FC236}">
                  <a16:creationId xmlns:a16="http://schemas.microsoft.com/office/drawing/2014/main" id="{94DAAC71-FCD1-8C35-7CF0-D86AA4B01E74}"/>
                </a:ext>
              </a:extLst>
            </p:cNvPr>
            <p:cNvSpPr/>
            <p:nvPr/>
          </p:nvSpPr>
          <p:spPr>
            <a:xfrm>
              <a:off x="1589132" y="2635808"/>
              <a:ext cx="3657600" cy="1737049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CA3A286F-A580-8CD0-6C15-A4C9C929517D}"/>
                </a:ext>
              </a:extLst>
            </p:cNvPr>
            <p:cNvSpPr txBox="1"/>
            <p:nvPr/>
          </p:nvSpPr>
          <p:spPr>
            <a:xfrm rot="21117630">
              <a:off x="1736888" y="2679031"/>
              <a:ext cx="2056467" cy="73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  <a:t>悪い結果だと、</a:t>
              </a:r>
              <a:endPara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  <a:t>マネジャーとしての</a:t>
              </a:r>
              <a:endPara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  <a:t>評価が下がる？</a:t>
              </a:r>
            </a:p>
          </p:txBody>
        </p:sp>
        <p:sp>
          <p:nvSpPr>
            <p:cNvPr id="66" name="楕円 65">
              <a:extLst>
                <a:ext uri="{FF2B5EF4-FFF2-40B4-BE49-F238E27FC236}">
                  <a16:creationId xmlns:a16="http://schemas.microsoft.com/office/drawing/2014/main" id="{D8F34B56-3BCC-8187-5153-4AA21775C261}"/>
                </a:ext>
              </a:extLst>
            </p:cNvPr>
            <p:cNvSpPr/>
            <p:nvPr/>
          </p:nvSpPr>
          <p:spPr>
            <a:xfrm>
              <a:off x="1357482" y="4200096"/>
              <a:ext cx="476060" cy="229815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7" name="楕円 66">
              <a:extLst>
                <a:ext uri="{FF2B5EF4-FFF2-40B4-BE49-F238E27FC236}">
                  <a16:creationId xmlns:a16="http://schemas.microsoft.com/office/drawing/2014/main" id="{A243880A-432B-1AB7-99E9-D08525F68821}"/>
                </a:ext>
              </a:extLst>
            </p:cNvPr>
            <p:cNvSpPr/>
            <p:nvPr/>
          </p:nvSpPr>
          <p:spPr>
            <a:xfrm>
              <a:off x="1029909" y="4521279"/>
              <a:ext cx="341220" cy="164722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4365BAA6-9387-7F8A-1691-826239848C12}"/>
                </a:ext>
              </a:extLst>
            </p:cNvPr>
            <p:cNvSpPr txBox="1"/>
            <p:nvPr/>
          </p:nvSpPr>
          <p:spPr>
            <a:xfrm rot="463527">
              <a:off x="3663080" y="2772381"/>
              <a:ext cx="1678342" cy="73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  <a:t>何が何でも</a:t>
              </a:r>
              <a:b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</a:b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  <a:t>数値をよくしろ</a:t>
              </a:r>
              <a:b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</a:b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  <a:t>ってこと？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88C03B28-6E35-5584-CCAC-8555D3BC2EEE}"/>
                </a:ext>
              </a:extLst>
            </p:cNvPr>
            <p:cNvSpPr txBox="1"/>
            <p:nvPr/>
          </p:nvSpPr>
          <p:spPr>
            <a:xfrm rot="21330077">
              <a:off x="2336034" y="3431151"/>
              <a:ext cx="2067077" cy="73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  <a:t>全員を元気にしないと</a:t>
              </a:r>
              <a:b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</a:b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  <a:t>いけないの？</a:t>
              </a:r>
              <a:b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</a:b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  <a:t>元気ならそれでいいの？</a:t>
              </a:r>
              <a:endPara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70" name="&quot;禁止&quot;マーク 69">
              <a:extLst>
                <a:ext uri="{FF2B5EF4-FFF2-40B4-BE49-F238E27FC236}">
                  <a16:creationId xmlns:a16="http://schemas.microsoft.com/office/drawing/2014/main" id="{AA4C7292-AAC5-763D-609A-88B2039BAA46}"/>
                </a:ext>
              </a:extLst>
            </p:cNvPr>
            <p:cNvSpPr/>
            <p:nvPr/>
          </p:nvSpPr>
          <p:spPr>
            <a:xfrm>
              <a:off x="2376312" y="2474429"/>
              <a:ext cx="2036899" cy="2036900"/>
            </a:xfrm>
            <a:prstGeom prst="noSmoking">
              <a:avLst>
                <a:gd name="adj" fmla="val 12633"/>
              </a:avLst>
            </a:prstGeom>
            <a:solidFill>
              <a:schemeClr val="accent5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FFDCF838-6392-C8B9-C40E-56C5D80A9537}"/>
              </a:ext>
            </a:extLst>
          </p:cNvPr>
          <p:cNvGrpSpPr/>
          <p:nvPr/>
        </p:nvGrpSpPr>
        <p:grpSpPr>
          <a:xfrm>
            <a:off x="5463700" y="1817416"/>
            <a:ext cx="3559520" cy="2199380"/>
            <a:chOff x="6780974" y="2375087"/>
            <a:chExt cx="4352961" cy="2588512"/>
          </a:xfrm>
        </p:grpSpPr>
        <p:sp>
          <p:nvSpPr>
            <p:cNvPr id="72" name="四角形: 角を丸くする 71">
              <a:extLst>
                <a:ext uri="{FF2B5EF4-FFF2-40B4-BE49-F238E27FC236}">
                  <a16:creationId xmlns:a16="http://schemas.microsoft.com/office/drawing/2014/main" id="{718512AE-03DC-C0FA-5F88-013B3932D34D}"/>
                </a:ext>
              </a:extLst>
            </p:cNvPr>
            <p:cNvSpPr/>
            <p:nvPr/>
          </p:nvSpPr>
          <p:spPr>
            <a:xfrm>
              <a:off x="6780974" y="2626079"/>
              <a:ext cx="3981522" cy="201490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6545445C-C281-3B1A-AF6F-4233701E6EB0}"/>
                </a:ext>
              </a:extLst>
            </p:cNvPr>
            <p:cNvSpPr/>
            <p:nvPr/>
          </p:nvSpPr>
          <p:spPr>
            <a:xfrm>
              <a:off x="10285276" y="4434661"/>
              <a:ext cx="518221" cy="25016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45185167-08C5-98E8-77BD-54CA5A8E53E7}"/>
                </a:ext>
              </a:extLst>
            </p:cNvPr>
            <p:cNvSpPr/>
            <p:nvPr/>
          </p:nvSpPr>
          <p:spPr>
            <a:xfrm>
              <a:off x="10762496" y="4784289"/>
              <a:ext cx="371439" cy="17931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92DE1510-0FB2-4119-0C74-20DB7F482C05}"/>
                </a:ext>
              </a:extLst>
            </p:cNvPr>
            <p:cNvSpPr txBox="1"/>
            <p:nvPr/>
          </p:nvSpPr>
          <p:spPr>
            <a:xfrm>
              <a:off x="7124126" y="2932463"/>
              <a:ext cx="3364858" cy="147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  <a:t>現在の個人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  <a:t>/</a:t>
              </a: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  <a:t>組織</a:t>
              </a:r>
              <a:b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</a:b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  <a:t>コンディションを捉え、</a:t>
              </a:r>
              <a:b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</a:b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  <a:t>成果を出すための、</a:t>
              </a:r>
              <a:b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</a:b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  <a:t>1</a:t>
              </a: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ea"/>
                  <a:ea typeface="+mj-ea"/>
                </a:rPr>
                <a:t>つのヒント</a:t>
              </a:r>
              <a:endPara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76" name="円: 塗りつぶしなし 75">
              <a:extLst>
                <a:ext uri="{FF2B5EF4-FFF2-40B4-BE49-F238E27FC236}">
                  <a16:creationId xmlns:a16="http://schemas.microsoft.com/office/drawing/2014/main" id="{BFCB46D9-46D8-2AAF-A7E7-B90596685D8A}"/>
                </a:ext>
              </a:extLst>
            </p:cNvPr>
            <p:cNvSpPr/>
            <p:nvPr/>
          </p:nvSpPr>
          <p:spPr>
            <a:xfrm>
              <a:off x="7611851" y="2375087"/>
              <a:ext cx="2424824" cy="2424822"/>
            </a:xfrm>
            <a:prstGeom prst="donut">
              <a:avLst>
                <a:gd name="adj" fmla="val 13037"/>
              </a:avLst>
            </a:prstGeom>
            <a:solidFill>
              <a:srgbClr val="B1C5FF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77" name="矢印: 下 76">
            <a:extLst>
              <a:ext uri="{FF2B5EF4-FFF2-40B4-BE49-F238E27FC236}">
                <a16:creationId xmlns:a16="http://schemas.microsoft.com/office/drawing/2014/main" id="{AC627E6A-FA66-99F8-32D8-FAEC165EA774}"/>
              </a:ext>
            </a:extLst>
          </p:cNvPr>
          <p:cNvSpPr/>
          <p:nvPr/>
        </p:nvSpPr>
        <p:spPr>
          <a:xfrm rot="16200000">
            <a:off x="4714742" y="2866007"/>
            <a:ext cx="823322" cy="373280"/>
          </a:xfrm>
          <a:prstGeom prst="downArrow">
            <a:avLst/>
          </a:prstGeom>
          <a:solidFill>
            <a:srgbClr val="B1C5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5" name="吹き出し: 角を丸めた四角形 84">
            <a:extLst>
              <a:ext uri="{FF2B5EF4-FFF2-40B4-BE49-F238E27FC236}">
                <a16:creationId xmlns:a16="http://schemas.microsoft.com/office/drawing/2014/main" id="{F0243548-F684-F782-6071-CEB63BC80774}"/>
              </a:ext>
            </a:extLst>
          </p:cNvPr>
          <p:cNvSpPr/>
          <p:nvPr/>
        </p:nvSpPr>
        <p:spPr>
          <a:xfrm>
            <a:off x="1167022" y="4864273"/>
            <a:ext cx="3560520" cy="644963"/>
          </a:xfrm>
          <a:prstGeom prst="wedgeRoundRectCallout">
            <a:avLst>
              <a:gd name="adj1" fmla="val -53550"/>
              <a:gd name="adj2" fmla="val 2625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窮々と言われても、</a:t>
            </a:r>
            <a:b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</a:br>
            <a:r>
              <a:rPr kumimoji="0" lang="ja-JP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このメンバーに業務を任せるしかない。</a:t>
            </a:r>
          </a:p>
        </p:txBody>
      </p:sp>
      <p:sp>
        <p:nvSpPr>
          <p:cNvPr id="86" name="吹き出し: 角を丸めた四角形 85">
            <a:extLst>
              <a:ext uri="{FF2B5EF4-FFF2-40B4-BE49-F238E27FC236}">
                <a16:creationId xmlns:a16="http://schemas.microsoft.com/office/drawing/2014/main" id="{17399905-7B82-53F0-E16A-55D037FE59D4}"/>
              </a:ext>
            </a:extLst>
          </p:cNvPr>
          <p:cNvSpPr/>
          <p:nvPr/>
        </p:nvSpPr>
        <p:spPr>
          <a:xfrm>
            <a:off x="5453653" y="4864273"/>
            <a:ext cx="3255785" cy="644963"/>
          </a:xfrm>
          <a:prstGeom prst="wedgeRoundRectCallout">
            <a:avLst>
              <a:gd name="adj1" fmla="val 55446"/>
              <a:gd name="adj2" fmla="val 3094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任せるしかないが、丁寧にケアしよう。</a:t>
            </a:r>
            <a:b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</a:br>
            <a:r>
              <a:rPr kumimoji="0" lang="ja-JP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業務量以外で負担に感じているところは</a:t>
            </a:r>
            <a:b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</a:br>
            <a:r>
              <a:rPr kumimoji="0" lang="ja-JP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どこだろう？</a:t>
            </a:r>
            <a:endParaRPr kumimoji="0" lang="en-US" altLang="ja-JP" sz="140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7" name="吹き出し: 角を丸めた四角形 86">
            <a:extLst>
              <a:ext uri="{FF2B5EF4-FFF2-40B4-BE49-F238E27FC236}">
                <a16:creationId xmlns:a16="http://schemas.microsoft.com/office/drawing/2014/main" id="{A5179E7A-83DD-801E-57C9-5052475FCB75}"/>
              </a:ext>
            </a:extLst>
          </p:cNvPr>
          <p:cNvSpPr/>
          <p:nvPr/>
        </p:nvSpPr>
        <p:spPr>
          <a:xfrm>
            <a:off x="1234472" y="4137239"/>
            <a:ext cx="3493070" cy="600157"/>
          </a:xfrm>
          <a:prstGeom prst="wedgeRoundRectCallout">
            <a:avLst>
              <a:gd name="adj1" fmla="val -54389"/>
              <a:gd name="adj2" fmla="val 43050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忙しいし、今は</a:t>
            </a:r>
            <a:b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</a:br>
            <a:r>
              <a:rPr kumimoji="0" lang="ja-JP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全員はフォローできない</a:t>
            </a:r>
            <a: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…</a:t>
            </a:r>
            <a:endParaRPr kumimoji="0" lang="ja-JP" altLang="en-US" sz="140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8" name="吹き出し: 角を丸めた四角形 87">
            <a:extLst>
              <a:ext uri="{FF2B5EF4-FFF2-40B4-BE49-F238E27FC236}">
                <a16:creationId xmlns:a16="http://schemas.microsoft.com/office/drawing/2014/main" id="{BEAF5090-7E5B-1020-F079-3FCF5AB4DEF3}"/>
              </a:ext>
            </a:extLst>
          </p:cNvPr>
          <p:cNvSpPr/>
          <p:nvPr/>
        </p:nvSpPr>
        <p:spPr>
          <a:xfrm>
            <a:off x="5453653" y="4137239"/>
            <a:ext cx="3255785" cy="600157"/>
          </a:xfrm>
          <a:prstGeom prst="wedgeRoundRectCallout">
            <a:avLst>
              <a:gd name="adj1" fmla="val 55910"/>
              <a:gd name="adj2" fmla="val 45111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このメンバーだけでも</a:t>
            </a:r>
            <a:b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</a:br>
            <a:r>
              <a:rPr kumimoji="0" lang="ja-JP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優先フォローしたほうがよさそうだ</a:t>
            </a:r>
          </a:p>
        </p:txBody>
      </p:sp>
      <p:sp>
        <p:nvSpPr>
          <p:cNvPr id="91" name="吹き出し: 角を丸めた四角形 90">
            <a:extLst>
              <a:ext uri="{FF2B5EF4-FFF2-40B4-BE49-F238E27FC236}">
                <a16:creationId xmlns:a16="http://schemas.microsoft.com/office/drawing/2014/main" id="{9554F3F6-3BE1-8905-4D34-934BE9DC999D}"/>
              </a:ext>
            </a:extLst>
          </p:cNvPr>
          <p:cNvSpPr/>
          <p:nvPr/>
        </p:nvSpPr>
        <p:spPr>
          <a:xfrm>
            <a:off x="1167022" y="5613027"/>
            <a:ext cx="3560520" cy="644963"/>
          </a:xfrm>
          <a:prstGeom prst="wedgeRoundRectCallout">
            <a:avLst>
              <a:gd name="adj1" fmla="val -54683"/>
              <a:gd name="adj2" fmla="val 540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</a:rPr>
              <a:t>今課題を指摘して大丈夫だろうか</a:t>
            </a:r>
            <a:r>
              <a:rPr kumimoji="0" lang="ja-JP" altLang="en-US" sz="1400" kern="0" dirty="0">
                <a:solidFill>
                  <a:srgbClr val="333333"/>
                </a:solidFill>
                <a:latin typeface="+mj-ea"/>
                <a:ea typeface="+mj-ea"/>
              </a:rPr>
              <a:t>。</a:t>
            </a:r>
            <a:br>
              <a:rPr kumimoji="0" lang="en-US" altLang="ja-JP" sz="1400" kern="0" dirty="0">
                <a:solidFill>
                  <a:srgbClr val="333333"/>
                </a:solidFill>
                <a:latin typeface="+mj-ea"/>
                <a:ea typeface="+mj-ea"/>
              </a:rPr>
            </a:br>
            <a:r>
              <a:rPr kumimoji="0" lang="ja-JP" altLang="en-US" sz="1400" kern="0" dirty="0">
                <a:solidFill>
                  <a:srgbClr val="333333"/>
                </a:solidFill>
                <a:latin typeface="+mj-ea"/>
                <a:ea typeface="+mj-ea"/>
              </a:rPr>
              <a:t>どんな言い方をすればいい？</a:t>
            </a:r>
            <a:endParaRPr kumimoji="0" lang="ja-JP" altLang="en-US" sz="140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2" name="吹き出し: 角を丸めた四角形 91">
            <a:extLst>
              <a:ext uri="{FF2B5EF4-FFF2-40B4-BE49-F238E27FC236}">
                <a16:creationId xmlns:a16="http://schemas.microsoft.com/office/drawing/2014/main" id="{FDFD6E33-682B-F533-560F-8FBE2917C34D}"/>
              </a:ext>
            </a:extLst>
          </p:cNvPr>
          <p:cNvSpPr/>
          <p:nvPr/>
        </p:nvSpPr>
        <p:spPr>
          <a:xfrm>
            <a:off x="5453653" y="5613027"/>
            <a:ext cx="3255785" cy="644963"/>
          </a:xfrm>
          <a:prstGeom prst="wedgeRoundRectCallout">
            <a:avLst>
              <a:gd name="adj1" fmla="val 55446"/>
              <a:gd name="adj2" fmla="val 1009"/>
              <a:gd name="adj3" fmla="val 16667"/>
            </a:avLst>
          </a:prstGeom>
          <a:solidFill>
            <a:srgbClr val="FFFFFF"/>
          </a:solidFill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ea"/>
                <a:ea typeface="+mj-ea"/>
              </a:rPr>
              <a:t>元気だから、指導しても大丈夫そう。</a:t>
            </a:r>
            <a:endParaRPr kumimoji="0" lang="en-US" altLang="ja-JP" sz="140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kern="0" dirty="0">
                <a:solidFill>
                  <a:srgbClr val="333333"/>
                </a:solidFill>
                <a:latin typeface="+mj-ea"/>
                <a:ea typeface="+mj-ea"/>
              </a:rPr>
              <a:t>タイプを意識して話してみよう。</a:t>
            </a:r>
            <a:endParaRPr kumimoji="0" lang="en-US" altLang="ja-JP" sz="140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3" name="矢印: 下 92">
            <a:extLst>
              <a:ext uri="{FF2B5EF4-FFF2-40B4-BE49-F238E27FC236}">
                <a16:creationId xmlns:a16="http://schemas.microsoft.com/office/drawing/2014/main" id="{2505297F-9542-799A-5E4F-F6F40E02716C}"/>
              </a:ext>
            </a:extLst>
          </p:cNvPr>
          <p:cNvSpPr/>
          <p:nvPr/>
        </p:nvSpPr>
        <p:spPr>
          <a:xfrm rot="16200000">
            <a:off x="4714743" y="5006714"/>
            <a:ext cx="823322" cy="373281"/>
          </a:xfrm>
          <a:prstGeom prst="downArrow">
            <a:avLst/>
          </a:prstGeom>
          <a:solidFill>
            <a:srgbClr val="B1C5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92611982-4297-502F-A4A0-CE3956B1D133}"/>
              </a:ext>
            </a:extLst>
          </p:cNvPr>
          <p:cNvGrpSpPr/>
          <p:nvPr/>
        </p:nvGrpSpPr>
        <p:grpSpPr>
          <a:xfrm>
            <a:off x="8850046" y="4303159"/>
            <a:ext cx="960963" cy="1623732"/>
            <a:chOff x="10027920" y="3155164"/>
            <a:chExt cx="1545145" cy="2610820"/>
          </a:xfrm>
        </p:grpSpPr>
        <p:pic>
          <p:nvPicPr>
            <p:cNvPr id="107" name="Picture 2" descr="https://www.ms.recruit-insides.net/wp-content/themes/recruit-ms-insides/assets/images/index_about_human-01.png">
              <a:extLst>
                <a:ext uri="{FF2B5EF4-FFF2-40B4-BE49-F238E27FC236}">
                  <a16:creationId xmlns:a16="http://schemas.microsoft.com/office/drawing/2014/main" id="{25AA222B-E74B-D9B1-D640-8707774FB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027920" y="3474308"/>
              <a:ext cx="1545145" cy="2291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図 107">
              <a:extLst>
                <a:ext uri="{FF2B5EF4-FFF2-40B4-BE49-F238E27FC236}">
                  <a16:creationId xmlns:a16="http://schemas.microsoft.com/office/drawing/2014/main" id="{226B78AB-385A-81C7-FA3F-0A4EB4ECE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00" t="3327" r="56181" b="70292"/>
            <a:stretch/>
          </p:blipFill>
          <p:spPr>
            <a:xfrm>
              <a:off x="10249570" y="3155164"/>
              <a:ext cx="457200" cy="638287"/>
            </a:xfrm>
            <a:prstGeom prst="rect">
              <a:avLst/>
            </a:prstGeom>
          </p:spPr>
        </p:pic>
      </p:grp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06679BDF-7D4F-9FFE-9BDF-7D1813B0C4AC}"/>
              </a:ext>
            </a:extLst>
          </p:cNvPr>
          <p:cNvSpPr txBox="1"/>
          <p:nvPr/>
        </p:nvSpPr>
        <p:spPr>
          <a:xfrm>
            <a:off x="1007473" y="1760427"/>
            <a:ext cx="1068726" cy="2308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ja-JP" altLang="en-US" sz="900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▼結果の捉え方</a:t>
            </a:r>
            <a:endParaRPr kumimoji="1" lang="ja-JP" altLang="en-US" sz="900" spc="7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5EBAAB5D-390F-8C5D-0FAC-52E37A9BFE52}"/>
              </a:ext>
            </a:extLst>
          </p:cNvPr>
          <p:cNvSpPr txBox="1"/>
          <p:nvPr/>
        </p:nvSpPr>
        <p:spPr>
          <a:xfrm>
            <a:off x="1007473" y="3914915"/>
            <a:ext cx="1068726" cy="2308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ja-JP" altLang="en-US" sz="900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▼結果の使い方</a:t>
            </a:r>
            <a:endParaRPr kumimoji="1" lang="ja-JP" altLang="en-US" sz="900" spc="7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91" grpId="0" animBg="1"/>
      <p:bldP spid="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​​テーマ">
  <a:themeElements>
    <a:clrScheme name="ユーザー定義 4">
      <a:dk1>
        <a:srgbClr val="3F3F3F"/>
      </a:dk1>
      <a:lt1>
        <a:srgbClr val="FFFFFF"/>
      </a:lt1>
      <a:dk2>
        <a:srgbClr val="0A50A1"/>
      </a:dk2>
      <a:lt2>
        <a:srgbClr val="0A50A1"/>
      </a:lt2>
      <a:accent1>
        <a:srgbClr val="6AADF6"/>
      </a:accent1>
      <a:accent2>
        <a:srgbClr val="3F3F3F"/>
      </a:accent2>
      <a:accent3>
        <a:srgbClr val="E9546B"/>
      </a:accent3>
      <a:accent4>
        <a:srgbClr val="7599FA"/>
      </a:accent4>
      <a:accent5>
        <a:srgbClr val="EF594E"/>
      </a:accent5>
      <a:accent6>
        <a:srgbClr val="6AADF6"/>
      </a:accent6>
      <a:hlink>
        <a:srgbClr val="6AADF6"/>
      </a:hlink>
      <a:folHlink>
        <a:srgbClr val="6AADF6"/>
      </a:folHlink>
    </a:clrScheme>
    <a:fontScheme name="ユーザー定義 5">
      <a:majorFont>
        <a:latin typeface="Century Gothic"/>
        <a:ea typeface="Meiryo UI"/>
        <a:cs typeface=""/>
      </a:majorFont>
      <a:minorFont>
        <a:latin typeface="Century Gothic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600"/>
          </a:spcBef>
          <a:defRPr kumimoji="1" sz="14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 anchor="ctr" anchorCtr="0">
        <a:spAutoFit/>
      </a:bodyPr>
      <a:lstStyle>
        <a:defPPr>
          <a:defRPr kumimoji="1" sz="900" spc="7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10499</TotalTime>
  <Words>1020</Words>
  <Application>Microsoft Office PowerPoint</Application>
  <PresentationFormat>A4 210 x 297 mm</PresentationFormat>
  <Paragraphs>74</Paragraphs>
  <Slides>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游ゴシック</vt:lpstr>
      <vt:lpstr>Arial</vt:lpstr>
      <vt:lpstr>Calibri</vt:lpstr>
      <vt:lpstr>Century Gothic</vt:lpstr>
      <vt:lpstr>Wingdings</vt:lpstr>
      <vt:lpstr>Office ​​テーマ</vt:lpstr>
      <vt:lpstr>think-cellスライド</vt:lpstr>
      <vt:lpstr>インサイズのパーソナルレポートがリニューアルします（2026年6月～）</vt:lpstr>
      <vt:lpstr>1.レポート要約　状態と関わるポイントが端的にわかります</vt:lpstr>
      <vt:lpstr>2. 対話のアイデア　面談や1on1での対話イメージがわかります</vt:lpstr>
      <vt:lpstr>3. 詳細分析　状態や前回からの変化がデータでわかります</vt:lpstr>
      <vt:lpstr>4. その他細かい変更点</vt:lpstr>
      <vt:lpstr>FAQ</vt:lpstr>
      <vt:lpstr>おわりに</vt:lpstr>
    </vt:vector>
  </TitlesOfParts>
  <Company>株式会社リクルートマネジメントソリューションズ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Koji Sekiguchi</dc:creator>
  <cp:lastModifiedBy>鈴木 萌々子</cp:lastModifiedBy>
  <cp:revision>716</cp:revision>
  <dcterms:created xsi:type="dcterms:W3CDTF">2014-03-31T06:56:07Z</dcterms:created>
  <dcterms:modified xsi:type="dcterms:W3CDTF">2026-04-03T12:43:25Z</dcterms:modified>
</cp:coreProperties>
</file>