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6" r:id="rId4"/>
    <p:sldMasterId id="2147483668" r:id="rId5"/>
    <p:sldMasterId id="2147483671" r:id="rId6"/>
    <p:sldMasterId id="2147483678" r:id="rId7"/>
    <p:sldMasterId id="2147483716" r:id="rId8"/>
  </p:sldMasterIdLst>
  <p:notesMasterIdLst>
    <p:notesMasterId r:id="rId41"/>
  </p:notesMasterIdLst>
  <p:handoutMasterIdLst>
    <p:handoutMasterId r:id="rId42"/>
  </p:handoutMasterIdLst>
  <p:sldIdLst>
    <p:sldId id="586" r:id="rId9"/>
    <p:sldId id="1537" r:id="rId10"/>
    <p:sldId id="1504" r:id="rId11"/>
    <p:sldId id="1540" r:id="rId12"/>
    <p:sldId id="1551" r:id="rId13"/>
    <p:sldId id="1562" r:id="rId14"/>
    <p:sldId id="1507" r:id="rId15"/>
    <p:sldId id="1508" r:id="rId16"/>
    <p:sldId id="1510" r:id="rId17"/>
    <p:sldId id="1511" r:id="rId18"/>
    <p:sldId id="1512" r:id="rId19"/>
    <p:sldId id="1563" r:id="rId20"/>
    <p:sldId id="1552" r:id="rId21"/>
    <p:sldId id="1509" r:id="rId22"/>
    <p:sldId id="1561" r:id="rId23"/>
    <p:sldId id="1515" r:id="rId24"/>
    <p:sldId id="1553" r:id="rId25"/>
    <p:sldId id="1548" r:id="rId26"/>
    <p:sldId id="1521" r:id="rId27"/>
    <p:sldId id="1539" r:id="rId28"/>
    <p:sldId id="1516" r:id="rId29"/>
    <p:sldId id="1549" r:id="rId30"/>
    <p:sldId id="1524" r:id="rId31"/>
    <p:sldId id="1527" r:id="rId32"/>
    <p:sldId id="1550" r:id="rId33"/>
    <p:sldId id="1531" r:id="rId34"/>
    <p:sldId id="1529" r:id="rId35"/>
    <p:sldId id="1528" r:id="rId36"/>
    <p:sldId id="1554" r:id="rId37"/>
    <p:sldId id="1530" r:id="rId38"/>
    <p:sldId id="1536" r:id="rId39"/>
    <p:sldId id="1533" r:id="rId4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4ED"/>
    <a:srgbClr val="CE7AEC"/>
    <a:srgbClr val="FD7479"/>
    <a:srgbClr val="FFFFFF"/>
    <a:srgbClr val="FD8288"/>
    <a:srgbClr val="FF566D"/>
    <a:srgbClr val="597AF8"/>
    <a:srgbClr val="53ACF1"/>
    <a:srgbClr val="C4D5ED"/>
    <a:srgbClr val="287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2"/>
    <p:restoredTop sz="96837" autoAdjust="0"/>
  </p:normalViewPr>
  <p:slideViewPr>
    <p:cSldViewPr snapToGrid="0">
      <p:cViewPr varScale="1">
        <p:scale>
          <a:sx n="107" d="100"/>
          <a:sy n="107" d="100"/>
        </p:scale>
        <p:origin x="11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856" y="8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88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29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71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62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461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422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961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292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603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80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07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229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165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541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36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975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44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49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865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8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14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37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65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64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70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9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173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37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6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AA77F1E-7EC8-84DF-4497-3E6CEB9B51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96" y="5838107"/>
            <a:ext cx="2228850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6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7D40D67-3B73-6D94-8FCD-2D35FF7B51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401" y="293629"/>
            <a:ext cx="1864735" cy="4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8FD6449-C229-8CB4-056E-1D45318D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299" y="156939"/>
            <a:ext cx="1445364" cy="3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A538A0D-0591-E007-8377-A64FE695D5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78" y="172429"/>
            <a:ext cx="1506113" cy="3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dmin.support.recruit-insides.net/hc/ja/articles/3908964109340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25386-D8D9-8505-3F24-6527FC8A6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800" b="1" dirty="0"/>
              <a:t>インサイズ導入のご説明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951780-7461-8233-1FDE-46FB56505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800" dirty="0"/>
              <a:t>メリット と マネジメントへの活用法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0127845-9B70-09BB-8DE5-6CD63E2B766E}"/>
              </a:ext>
            </a:extLst>
          </p:cNvPr>
          <p:cNvSpPr txBox="1"/>
          <p:nvPr/>
        </p:nvSpPr>
        <p:spPr>
          <a:xfrm>
            <a:off x="7340638" y="5198233"/>
            <a:ext cx="1903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pc="9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✕</a:t>
            </a:r>
            <a:endParaRPr kumimoji="1" lang="ja-JP" altLang="en-US" sz="6600" spc="9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メンタリティにあわせた関わりをする意味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82604D-EEEE-3494-6E55-7277EC12DD08}"/>
              </a:ext>
            </a:extLst>
          </p:cNvPr>
          <p:cNvSpPr txBox="1"/>
          <p:nvPr/>
        </p:nvSpPr>
        <p:spPr>
          <a:xfrm>
            <a:off x="7340638" y="2780646"/>
            <a:ext cx="1903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pc="9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✕</a:t>
            </a:r>
            <a:endParaRPr kumimoji="1" lang="ja-JP" altLang="en-US" sz="6600" spc="9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E37A85-C931-AFE3-866F-CFAE3DCF4688}"/>
              </a:ext>
            </a:extLst>
          </p:cNvPr>
          <p:cNvSpPr txBox="1"/>
          <p:nvPr/>
        </p:nvSpPr>
        <p:spPr>
          <a:xfrm>
            <a:off x="7340638" y="4169670"/>
            <a:ext cx="1903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pc="9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○</a:t>
            </a:r>
            <a:endParaRPr kumimoji="1" lang="ja-JP" altLang="en-US" sz="6600" spc="9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7C3AAA-E3C3-35F0-0368-FBAEFC4CD510}"/>
              </a:ext>
            </a:extLst>
          </p:cNvPr>
          <p:cNvSpPr txBox="1"/>
          <p:nvPr/>
        </p:nvSpPr>
        <p:spPr>
          <a:xfrm>
            <a:off x="7340638" y="1796911"/>
            <a:ext cx="190374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6600" spc="9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○</a:t>
            </a:r>
            <a:endParaRPr kumimoji="1" lang="ja-JP" altLang="en-US" sz="6600" spc="9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6290E3-B790-CDA9-D772-3BD23FF84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099" y="1853421"/>
            <a:ext cx="865723" cy="89697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7" name="図 41">
            <a:extLst>
              <a:ext uri="{FF2B5EF4-FFF2-40B4-BE49-F238E27FC236}">
                <a16:creationId xmlns:a16="http://schemas.microsoft.com/office/drawing/2014/main" id="{FCE2DD59-586C-B7ED-25ED-B21F7F895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850" y="2874467"/>
            <a:ext cx="896220" cy="932148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ABF73C-7E30-02EB-B385-070CCFB6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627" y="5290426"/>
            <a:ext cx="882666" cy="914561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9" name="四角形吹き出し 38">
            <a:extLst>
              <a:ext uri="{FF2B5EF4-FFF2-40B4-BE49-F238E27FC236}">
                <a16:creationId xmlns:a16="http://schemas.microsoft.com/office/drawing/2014/main" id="{E47AE7F1-9FCD-3AE0-7DCA-4F38B71C8EF7}"/>
              </a:ext>
            </a:extLst>
          </p:cNvPr>
          <p:cNvSpPr/>
          <p:nvPr/>
        </p:nvSpPr>
        <p:spPr>
          <a:xfrm>
            <a:off x="1822491" y="1840412"/>
            <a:ext cx="2061148" cy="686417"/>
          </a:xfrm>
          <a:prstGeom prst="wedgeRoundRectCallout">
            <a:avLst>
              <a:gd name="adj1" fmla="val -44247"/>
              <a:gd name="adj2" fmla="val 74835"/>
              <a:gd name="adj3" fmla="val 16667"/>
            </a:avLst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rtlCol="0" anchor="ctr"/>
          <a:lstStyle/>
          <a:p>
            <a:pPr algn="ctr" defTabSz="914400" eaLnBrk="0" hangingPunct="0"/>
            <a:r>
              <a:rPr kumimoji="1" lang="ja-JP" altLang="en-US" kern="0" spc="90" dirty="0">
                <a:solidFill>
                  <a:schemeClr val="bg2"/>
                </a:solidFill>
                <a:cs typeface="Meiryo UI" panose="020B0604030504040204" pitchFamily="50" charset="-128"/>
              </a:rPr>
              <a:t>もっと頑張ろう！</a:t>
            </a:r>
          </a:p>
        </p:txBody>
      </p:sp>
      <p:sp>
        <p:nvSpPr>
          <p:cNvPr id="10" name="四角形吹き出し 40">
            <a:extLst>
              <a:ext uri="{FF2B5EF4-FFF2-40B4-BE49-F238E27FC236}">
                <a16:creationId xmlns:a16="http://schemas.microsoft.com/office/drawing/2014/main" id="{B475C647-6617-1176-F325-0C7D3D767B9A}"/>
              </a:ext>
            </a:extLst>
          </p:cNvPr>
          <p:cNvSpPr/>
          <p:nvPr/>
        </p:nvSpPr>
        <p:spPr>
          <a:xfrm>
            <a:off x="1811555" y="4281154"/>
            <a:ext cx="2061148" cy="718477"/>
          </a:xfrm>
          <a:prstGeom prst="wedgeRoundRectCallout">
            <a:avLst>
              <a:gd name="adj1" fmla="val -42604"/>
              <a:gd name="adj2" fmla="val 74284"/>
              <a:gd name="adj3" fmla="val 16667"/>
            </a:avLst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rtlCol="0" anchor="ctr"/>
          <a:lstStyle/>
          <a:p>
            <a:pPr algn="ctr" defTabSz="914400" eaLnBrk="0" hangingPunct="0"/>
            <a:r>
              <a:rPr kumimoji="1" lang="ja-JP" altLang="en-US" kern="0" spc="90" dirty="0">
                <a:solidFill>
                  <a:schemeClr val="bg2"/>
                </a:solidFill>
                <a:cs typeface="Meiryo UI" panose="020B0604030504040204" pitchFamily="50" charset="-128"/>
              </a:rPr>
              <a:t>困ったら</a:t>
            </a:r>
            <a:br>
              <a:rPr kumimoji="1" lang="en-US" altLang="ja-JP" kern="0" spc="90" dirty="0">
                <a:solidFill>
                  <a:schemeClr val="bg2"/>
                </a:solidFill>
                <a:cs typeface="Meiryo UI" panose="020B0604030504040204" pitchFamily="50" charset="-128"/>
              </a:rPr>
            </a:br>
            <a:r>
              <a:rPr kumimoji="1" lang="ja-JP" altLang="en-US" kern="0" spc="90" dirty="0">
                <a:solidFill>
                  <a:schemeClr val="bg2"/>
                </a:solidFill>
                <a:cs typeface="Meiryo UI" panose="020B0604030504040204" pitchFamily="50" charset="-128"/>
              </a:rPr>
              <a:t>相談してね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B52F56-2414-03C0-2C68-6BA801688BDB}"/>
              </a:ext>
            </a:extLst>
          </p:cNvPr>
          <p:cNvSpPr txBox="1"/>
          <p:nvPr/>
        </p:nvSpPr>
        <p:spPr>
          <a:xfrm>
            <a:off x="4361857" y="1978742"/>
            <a:ext cx="141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90" dirty="0">
                <a:solidFill>
                  <a:srgbClr val="3B69E1"/>
                </a:solidFill>
                <a:latin typeface="+mn-ea"/>
              </a:rPr>
              <a:t>元気な</a:t>
            </a:r>
            <a:br>
              <a:rPr kumimoji="1" lang="en-US" altLang="ja-JP" sz="1400" b="1" spc="90" dirty="0">
                <a:solidFill>
                  <a:srgbClr val="3B69E1"/>
                </a:solidFill>
                <a:latin typeface="+mn-ea"/>
              </a:rPr>
            </a:br>
            <a:r>
              <a:rPr kumimoji="1" lang="ja-JP" altLang="en-US" sz="1400" b="1" spc="90" dirty="0">
                <a:solidFill>
                  <a:srgbClr val="3B69E1"/>
                </a:solidFill>
                <a:latin typeface="+mn-ea"/>
              </a:rPr>
              <a:t>メンバーなら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B75416-E43A-57A0-2CB8-464A03D60B9A}"/>
              </a:ext>
            </a:extLst>
          </p:cNvPr>
          <p:cNvSpPr txBox="1"/>
          <p:nvPr/>
        </p:nvSpPr>
        <p:spPr>
          <a:xfrm>
            <a:off x="4362367" y="3017376"/>
            <a:ext cx="141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90" dirty="0">
                <a:solidFill>
                  <a:srgbClr val="FD444A"/>
                </a:solidFill>
                <a:latin typeface="+mn-ea"/>
              </a:rPr>
              <a:t>弱っている</a:t>
            </a:r>
            <a:br>
              <a:rPr kumimoji="1" lang="en-US" altLang="ja-JP" sz="1400" b="1" spc="90" dirty="0">
                <a:solidFill>
                  <a:srgbClr val="FD444A"/>
                </a:solidFill>
                <a:latin typeface="+mn-ea"/>
              </a:rPr>
            </a:br>
            <a:r>
              <a:rPr kumimoji="1" lang="ja-JP" altLang="en-US" sz="1400" b="1" spc="90" dirty="0">
                <a:solidFill>
                  <a:srgbClr val="FD444A"/>
                </a:solidFill>
                <a:latin typeface="+mn-ea"/>
              </a:rPr>
              <a:t>メンバーだと</a:t>
            </a:r>
          </a:p>
        </p:txBody>
      </p:sp>
      <p:sp>
        <p:nvSpPr>
          <p:cNvPr id="13" name="四角形吹き出し 43">
            <a:extLst>
              <a:ext uri="{FF2B5EF4-FFF2-40B4-BE49-F238E27FC236}">
                <a16:creationId xmlns:a16="http://schemas.microsoft.com/office/drawing/2014/main" id="{6CA06B54-CE58-5EF7-D476-ED83D78CA56F}"/>
              </a:ext>
            </a:extLst>
          </p:cNvPr>
          <p:cNvSpPr/>
          <p:nvPr/>
        </p:nvSpPr>
        <p:spPr>
          <a:xfrm>
            <a:off x="7058512" y="1834490"/>
            <a:ext cx="2443397" cy="934835"/>
          </a:xfrm>
          <a:prstGeom prst="wedgeRoundRectCallout">
            <a:avLst>
              <a:gd name="adj1" fmla="val -64147"/>
              <a:gd name="adj2" fmla="val -7238"/>
              <a:gd name="adj3" fmla="val 16667"/>
            </a:avLst>
          </a:prstGeom>
          <a:noFill/>
          <a:ln w="38100">
            <a:solidFill>
              <a:srgbClr val="9EB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もっと期待に</a:t>
            </a:r>
            <a:br>
              <a:rPr kumimoji="1" lang="en-US" altLang="ja-JP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</a:br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応えよう！</a:t>
            </a:r>
          </a:p>
        </p:txBody>
      </p:sp>
      <p:sp>
        <p:nvSpPr>
          <p:cNvPr id="14" name="四角形吹き出し 44">
            <a:extLst>
              <a:ext uri="{FF2B5EF4-FFF2-40B4-BE49-F238E27FC236}">
                <a16:creationId xmlns:a16="http://schemas.microsoft.com/office/drawing/2014/main" id="{0365B6E0-FCFF-1EFE-6CA6-6412D3464F83}"/>
              </a:ext>
            </a:extLst>
          </p:cNvPr>
          <p:cNvSpPr/>
          <p:nvPr/>
        </p:nvSpPr>
        <p:spPr>
          <a:xfrm>
            <a:off x="7058512" y="2873124"/>
            <a:ext cx="2443397" cy="934835"/>
          </a:xfrm>
          <a:prstGeom prst="wedgeRoundRectCallout">
            <a:avLst>
              <a:gd name="adj1" fmla="val -64494"/>
              <a:gd name="adj2" fmla="val -9955"/>
              <a:gd name="adj3" fmla="val 16667"/>
            </a:avLst>
          </a:prstGeom>
          <a:noFill/>
          <a:ln w="38100">
            <a:solidFill>
              <a:srgbClr val="FF8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しんどい</a:t>
            </a:r>
            <a:r>
              <a:rPr kumimoji="1" lang="en-US" altLang="ja-JP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…</a:t>
            </a:r>
            <a:br>
              <a:rPr kumimoji="1" lang="en-US" altLang="ja-JP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</a:br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もう無理</a:t>
            </a:r>
          </a:p>
        </p:txBody>
      </p:sp>
      <p:pic>
        <p:nvPicPr>
          <p:cNvPr id="15" name="図 34">
            <a:extLst>
              <a:ext uri="{FF2B5EF4-FFF2-40B4-BE49-F238E27FC236}">
                <a16:creationId xmlns:a16="http://schemas.microsoft.com/office/drawing/2014/main" id="{DBA50911-9E4C-A81A-2E8E-728C7DE06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099" y="4228451"/>
            <a:ext cx="865723" cy="89697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16" name="四角形吹き出し 47">
            <a:extLst>
              <a:ext uri="{FF2B5EF4-FFF2-40B4-BE49-F238E27FC236}">
                <a16:creationId xmlns:a16="http://schemas.microsoft.com/office/drawing/2014/main" id="{8723EFD6-D493-D7DC-FBCE-7AA87BDCDE56}"/>
              </a:ext>
            </a:extLst>
          </p:cNvPr>
          <p:cNvSpPr/>
          <p:nvPr/>
        </p:nvSpPr>
        <p:spPr>
          <a:xfrm>
            <a:off x="7058512" y="4209520"/>
            <a:ext cx="2443397" cy="934835"/>
          </a:xfrm>
          <a:prstGeom prst="wedgeRoundRectCallout">
            <a:avLst>
              <a:gd name="adj1" fmla="val -62414"/>
              <a:gd name="adj2" fmla="val -6332"/>
              <a:gd name="adj3" fmla="val 16667"/>
            </a:avLst>
          </a:prstGeom>
          <a:noFill/>
          <a:ln w="38100">
            <a:solidFill>
              <a:srgbClr val="9D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相談しながら</a:t>
            </a:r>
            <a:endParaRPr kumimoji="1" lang="en-US" altLang="ja-JP" spc="9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algn="ctr"/>
            <a:r>
              <a:rPr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成果をだそう！</a:t>
            </a:r>
            <a:endParaRPr kumimoji="1" lang="ja-JP" altLang="en-US" spc="9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7" name="四角形吹き出し 48">
            <a:extLst>
              <a:ext uri="{FF2B5EF4-FFF2-40B4-BE49-F238E27FC236}">
                <a16:creationId xmlns:a16="http://schemas.microsoft.com/office/drawing/2014/main" id="{08400BFD-A744-46AC-89CF-1BDB420FBE8C}"/>
              </a:ext>
            </a:extLst>
          </p:cNvPr>
          <p:cNvSpPr/>
          <p:nvPr/>
        </p:nvSpPr>
        <p:spPr>
          <a:xfrm>
            <a:off x="7058512" y="5280289"/>
            <a:ext cx="2443397" cy="934835"/>
          </a:xfrm>
          <a:prstGeom prst="wedgeRoundRectCallout">
            <a:avLst>
              <a:gd name="adj1" fmla="val -63454"/>
              <a:gd name="adj2" fmla="val -7238"/>
              <a:gd name="adj3" fmla="val 16667"/>
            </a:avLst>
          </a:prstGeom>
          <a:noFill/>
          <a:ln w="38100">
            <a:solidFill>
              <a:srgbClr val="CEB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困ってることは</a:t>
            </a:r>
            <a:br>
              <a:rPr kumimoji="1" lang="en-US" altLang="ja-JP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</a:br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特にない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4DC57F-128F-5090-B863-08A164CD6435}"/>
              </a:ext>
            </a:extLst>
          </p:cNvPr>
          <p:cNvSpPr txBox="1"/>
          <p:nvPr/>
        </p:nvSpPr>
        <p:spPr>
          <a:xfrm>
            <a:off x="4307640" y="5424541"/>
            <a:ext cx="152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90" dirty="0">
                <a:solidFill>
                  <a:srgbClr val="C772E1"/>
                </a:solidFill>
                <a:latin typeface="+mn-ea"/>
              </a:rPr>
              <a:t>仕事に飽きた</a:t>
            </a:r>
            <a:br>
              <a:rPr kumimoji="1" lang="en-US" altLang="ja-JP" sz="1400" b="1" spc="90" dirty="0">
                <a:solidFill>
                  <a:srgbClr val="C772E1"/>
                </a:solidFill>
                <a:latin typeface="+mn-ea"/>
              </a:rPr>
            </a:br>
            <a:r>
              <a:rPr kumimoji="1" lang="ja-JP" altLang="en-US" sz="1400" b="1" spc="90" dirty="0">
                <a:solidFill>
                  <a:srgbClr val="C772E1"/>
                </a:solidFill>
                <a:latin typeface="+mn-ea"/>
              </a:rPr>
              <a:t>メンバーだと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16BE9C3-E2CA-6DCB-C509-AECD4DB96FCD}"/>
              </a:ext>
            </a:extLst>
          </p:cNvPr>
          <p:cNvCxnSpPr/>
          <p:nvPr/>
        </p:nvCxnSpPr>
        <p:spPr>
          <a:xfrm>
            <a:off x="244693" y="4010060"/>
            <a:ext cx="9408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B13A11B-2E68-17EB-953B-FAAB9837BA5C}"/>
              </a:ext>
            </a:extLst>
          </p:cNvPr>
          <p:cNvSpPr txBox="1"/>
          <p:nvPr/>
        </p:nvSpPr>
        <p:spPr>
          <a:xfrm>
            <a:off x="244693" y="2491393"/>
            <a:ext cx="100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上司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30998A-64C1-8018-9813-144EA5BFD3C7}"/>
              </a:ext>
            </a:extLst>
          </p:cNvPr>
          <p:cNvSpPr txBox="1"/>
          <p:nvPr/>
        </p:nvSpPr>
        <p:spPr>
          <a:xfrm>
            <a:off x="4361857" y="4353772"/>
            <a:ext cx="141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90" dirty="0">
                <a:solidFill>
                  <a:srgbClr val="3B69E1"/>
                </a:solidFill>
                <a:latin typeface="+mn-ea"/>
              </a:rPr>
              <a:t>元気な</a:t>
            </a:r>
            <a:br>
              <a:rPr kumimoji="1" lang="en-US" altLang="ja-JP" sz="1400" b="1" spc="90" dirty="0">
                <a:solidFill>
                  <a:srgbClr val="3B69E1"/>
                </a:solidFill>
                <a:latin typeface="+mn-ea"/>
              </a:rPr>
            </a:br>
            <a:r>
              <a:rPr kumimoji="1" lang="ja-JP" altLang="en-US" sz="1400" b="1" spc="90" dirty="0">
                <a:solidFill>
                  <a:srgbClr val="3B69E1"/>
                </a:solidFill>
                <a:latin typeface="+mn-ea"/>
              </a:rPr>
              <a:t>メンバーなら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B8B54A-D2CB-AD69-C00C-D11776232343}"/>
              </a:ext>
            </a:extLst>
          </p:cNvPr>
          <p:cNvSpPr txBox="1"/>
          <p:nvPr/>
        </p:nvSpPr>
        <p:spPr>
          <a:xfrm>
            <a:off x="272456" y="844000"/>
            <a:ext cx="936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メンタリティごとに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成果を出すための効果的な関わり方</a:t>
            </a:r>
            <a:r>
              <a:rPr kumimoji="1" lang="ja-JP" altLang="en-US" dirty="0"/>
              <a:t>が異なります</a:t>
            </a:r>
          </a:p>
        </p:txBody>
      </p:sp>
      <p:pic>
        <p:nvPicPr>
          <p:cNvPr id="23" name="Picture 2" descr="https://www.ms.recruit-insides.net/wp-content/themes/recruit-ms-insides/assets/images/index_about_human-01.png">
            <a:extLst>
              <a:ext uri="{FF2B5EF4-FFF2-40B4-BE49-F238E27FC236}">
                <a16:creationId xmlns:a16="http://schemas.microsoft.com/office/drawing/2014/main" id="{754106B6-2702-54A6-8562-139F9899B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48" y="1901378"/>
            <a:ext cx="1324620" cy="19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ms.recruit-insides.net/wp-content/themes/recruit-ms-insides/assets/images/index_about_human-01.png">
            <a:extLst>
              <a:ext uri="{FF2B5EF4-FFF2-40B4-BE49-F238E27FC236}">
                <a16:creationId xmlns:a16="http://schemas.microsoft.com/office/drawing/2014/main" id="{B127548F-C202-5DB7-1C41-E9691892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12" y="4347605"/>
            <a:ext cx="1324620" cy="19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C95AA2-F4AA-C468-0764-293F29F3E850}"/>
              </a:ext>
            </a:extLst>
          </p:cNvPr>
          <p:cNvSpPr txBox="1"/>
          <p:nvPr/>
        </p:nvSpPr>
        <p:spPr>
          <a:xfrm>
            <a:off x="433919" y="14961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〈</a:t>
            </a:r>
            <a:r>
              <a:rPr kumimoji="1" lang="ja-JP" altLang="en-US" sz="1400" dirty="0"/>
              <a:t>上司</a:t>
            </a:r>
            <a:r>
              <a:rPr kumimoji="1" lang="en-US" altLang="ja-JP" sz="1400" dirty="0"/>
              <a:t>〉</a:t>
            </a:r>
            <a:endParaRPr kumimoji="1" lang="ja-JP" altLang="en-US" sz="1400" dirty="0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8894F396-31D5-B99D-1744-411C05B337DD}"/>
              </a:ext>
            </a:extLst>
          </p:cNvPr>
          <p:cNvSpPr/>
          <p:nvPr/>
        </p:nvSpPr>
        <p:spPr>
          <a:xfrm>
            <a:off x="4032570" y="2446739"/>
            <a:ext cx="388126" cy="562130"/>
          </a:xfrm>
          <a:prstGeom prst="rightArrow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rtlCol="0" anchor="ctr"/>
          <a:lstStyle/>
          <a:p>
            <a:pPr algn="ctr" defTabSz="914400" eaLnBrk="0" hangingPunct="0"/>
            <a:endParaRPr kumimoji="1" lang="ja-JP" altLang="en-US" kern="0" spc="90">
              <a:solidFill>
                <a:schemeClr val="bg2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3E036FDE-9C5A-F2DD-927D-1F5F1F7250FA}"/>
              </a:ext>
            </a:extLst>
          </p:cNvPr>
          <p:cNvSpPr/>
          <p:nvPr/>
        </p:nvSpPr>
        <p:spPr>
          <a:xfrm>
            <a:off x="4032570" y="4830015"/>
            <a:ext cx="388126" cy="562130"/>
          </a:xfrm>
          <a:prstGeom prst="rightArrow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rtlCol="0" anchor="ctr"/>
          <a:lstStyle/>
          <a:p>
            <a:pPr algn="ctr" defTabSz="914400" eaLnBrk="0" hangingPunct="0"/>
            <a:endParaRPr kumimoji="1" lang="ja-JP" altLang="en-US" kern="0" spc="90">
              <a:solidFill>
                <a:schemeClr val="bg2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6C36043-1E2A-9E4F-F016-E51E475C8678}"/>
              </a:ext>
            </a:extLst>
          </p:cNvPr>
          <p:cNvSpPr txBox="1"/>
          <p:nvPr/>
        </p:nvSpPr>
        <p:spPr>
          <a:xfrm>
            <a:off x="5530018" y="149611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〈</a:t>
            </a:r>
            <a:r>
              <a:rPr kumimoji="1" lang="ja-JP" altLang="en-US" sz="1400" dirty="0"/>
              <a:t>メンバー</a:t>
            </a:r>
            <a:r>
              <a:rPr kumimoji="1" lang="en-US" altLang="ja-JP" sz="1400" dirty="0"/>
              <a:t>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7405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メンタリティが悪いメンバーがいたら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B51EB3-81C5-E8A2-FBE5-D06763B062ED}"/>
              </a:ext>
            </a:extLst>
          </p:cNvPr>
          <p:cNvSpPr txBox="1"/>
          <p:nvPr/>
        </p:nvSpPr>
        <p:spPr>
          <a:xfrm>
            <a:off x="272456" y="844000"/>
            <a:ext cx="9361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メンタリティが悪いメンバーがいる＝悪いこと・マネジメントができていない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ということ</a:t>
            </a:r>
            <a:r>
              <a:rPr kumimoji="1" lang="ja-JP" altLang="en-US" sz="2800" b="1" dirty="0">
                <a:solidFill>
                  <a:schemeClr val="accent1"/>
                </a:solidFill>
              </a:rPr>
              <a:t>ではありません</a:t>
            </a:r>
          </a:p>
        </p:txBody>
      </p:sp>
      <p:pic>
        <p:nvPicPr>
          <p:cNvPr id="6" name="Picture 2" descr="https://www.ms.recruit-insides.net/wp-content/themes/recruit-ms-insides/assets/images/index_about_human-02.png">
            <a:extLst>
              <a:ext uri="{FF2B5EF4-FFF2-40B4-BE49-F238E27FC236}">
                <a16:creationId xmlns:a16="http://schemas.microsoft.com/office/drawing/2014/main" id="{56319E25-76BC-B49B-7BA5-F04406AA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690" y="2881281"/>
            <a:ext cx="1283724" cy="9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ms.recruit-insides.net/wp-content/themes/recruit-ms-insides/assets/images/index_about_human-03.png">
            <a:extLst>
              <a:ext uri="{FF2B5EF4-FFF2-40B4-BE49-F238E27FC236}">
                <a16:creationId xmlns:a16="http://schemas.microsoft.com/office/drawing/2014/main" id="{26489B53-6BC1-8253-EDAA-A77F25BB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383" y="3337621"/>
            <a:ext cx="1253870" cy="8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ms.recruit-insides.net/wp-content/themes/recruit-ms-insides/assets/images/index_about_ico-02.png">
            <a:extLst>
              <a:ext uri="{FF2B5EF4-FFF2-40B4-BE49-F238E27FC236}">
                <a16:creationId xmlns:a16="http://schemas.microsoft.com/office/drawing/2014/main" id="{D4946F62-7202-B010-E5D6-A151FEAA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690" y="2577074"/>
            <a:ext cx="494724" cy="4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www.ms.recruit-insides.net/wp-content/themes/recruit-ms-insides/assets/images/index_about_ico-03.png">
            <a:extLst>
              <a:ext uri="{FF2B5EF4-FFF2-40B4-BE49-F238E27FC236}">
                <a16:creationId xmlns:a16="http://schemas.microsoft.com/office/drawing/2014/main" id="{07F697A7-5C30-E5AA-9AB6-C55C83B7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593" y="3111584"/>
            <a:ext cx="494724" cy="4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35B1A8-F452-FF3F-111A-46D857A8B36B}"/>
              </a:ext>
            </a:extLst>
          </p:cNvPr>
          <p:cNvSpPr txBox="1"/>
          <p:nvPr/>
        </p:nvSpPr>
        <p:spPr>
          <a:xfrm>
            <a:off x="236220" y="1807182"/>
            <a:ext cx="9256436" cy="477895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bg2"/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b="1" dirty="0"/>
              <a:t>メンタリティは、良いとき・悪いときがあって、当たり前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54A5CC-5323-8A3E-6250-82A1F8BBFB29}"/>
              </a:ext>
            </a:extLst>
          </p:cNvPr>
          <p:cNvSpPr txBox="1"/>
          <p:nvPr/>
        </p:nvSpPr>
        <p:spPr>
          <a:xfrm>
            <a:off x="236220" y="2485707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いつでもポジティブに頑張ることができればよいですが、</a:t>
            </a:r>
            <a:endParaRPr kumimoji="1" lang="en-US" altLang="ja-JP" sz="1600" dirty="0"/>
          </a:p>
          <a:p>
            <a:r>
              <a:rPr kumimoji="1" lang="ja-JP" altLang="en-US" sz="1600" dirty="0"/>
              <a:t>誰しもネガティブになってしまう瞬間があるものです。</a:t>
            </a:r>
            <a:endParaRPr kumimoji="1" lang="en-US" altLang="ja-JP" sz="1600" dirty="0"/>
          </a:p>
          <a:p>
            <a:r>
              <a:rPr kumimoji="1" lang="ja-JP" altLang="en-US" sz="1600" dirty="0"/>
              <a:t>また、成長過程には悶々と悩む時間も必要な場合もあります。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メンタリティが悪いからといって、</a:t>
            </a:r>
            <a:br>
              <a:rPr kumimoji="1" lang="en-US" altLang="ja-JP" sz="1600" dirty="0"/>
            </a:br>
            <a:r>
              <a:rPr kumimoji="1" lang="ja-JP" altLang="en-US" sz="1600" dirty="0"/>
              <a:t>だめなメンバーだ、ということではありません。</a:t>
            </a:r>
            <a:br>
              <a:rPr kumimoji="1" lang="en-US" altLang="ja-JP" sz="1600" dirty="0"/>
            </a:br>
            <a:r>
              <a:rPr kumimoji="1" lang="ja-JP" altLang="en-US" sz="1600" dirty="0"/>
              <a:t>また、上司の皆様が悪いということでもありません。</a:t>
            </a:r>
            <a:endParaRPr kumimoji="1" lang="en-US" altLang="ja-JP" sz="1600" dirty="0"/>
          </a:p>
          <a:p>
            <a:endParaRPr kumimoji="1" lang="en-US" altLang="ja-JP" sz="16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30BB8EA-2F8E-625B-E895-B128F75C03C9}"/>
              </a:ext>
            </a:extLst>
          </p:cNvPr>
          <p:cNvSpPr txBox="1"/>
          <p:nvPr/>
        </p:nvSpPr>
        <p:spPr>
          <a:xfrm>
            <a:off x="236220" y="4691129"/>
            <a:ext cx="9256436" cy="477895"/>
          </a:xfrm>
          <a:prstGeom prst="rect">
            <a:avLst/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0" algn="ctr">
              <a:buNone/>
              <a:defRPr b="1">
                <a:solidFill>
                  <a:schemeClr val="bg2"/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/>
              <a:t>上司の皆様だけで抱え込まずに、ご相談ください</a:t>
            </a:r>
            <a:endParaRPr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983380-015B-69D1-BB01-06A4C13F250D}"/>
              </a:ext>
            </a:extLst>
          </p:cNvPr>
          <p:cNvSpPr txBox="1"/>
          <p:nvPr/>
        </p:nvSpPr>
        <p:spPr>
          <a:xfrm>
            <a:off x="236219" y="5291882"/>
            <a:ext cx="758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まずは、メンバーの感じていることを知った上で、働きかけをお願いします。</a:t>
            </a:r>
            <a:endParaRPr kumimoji="1" lang="en-US" altLang="ja-JP" sz="1600" dirty="0"/>
          </a:p>
          <a:p>
            <a:r>
              <a:rPr kumimoji="1" lang="ja-JP" altLang="en-US" sz="1600" dirty="0"/>
              <a:t>どうしたらいいかわからないとき・働きかけても変わらないときは、</a:t>
            </a:r>
            <a:endParaRPr kumimoji="1" lang="en-US" altLang="ja-JP" sz="1600" dirty="0"/>
          </a:p>
          <a:p>
            <a:r>
              <a:rPr kumimoji="1" lang="ja-JP" altLang="en-US" sz="1600" dirty="0"/>
              <a:t>皆様同士や、皆様の上司もしくは人事にご相談ください。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0950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9A22D8FA-7BED-06EC-03EA-165E481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D0786E-9590-B5F2-A0C3-4E4B4D71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0387C14-874C-82CB-9981-21A6B608BABA}"/>
              </a:ext>
            </a:extLst>
          </p:cNvPr>
          <p:cNvGrpSpPr/>
          <p:nvPr/>
        </p:nvGrpSpPr>
        <p:grpSpPr>
          <a:xfrm flipH="1">
            <a:off x="-61952" y="3838659"/>
            <a:ext cx="1875839" cy="2088232"/>
            <a:chOff x="457200" y="3562600"/>
            <a:chExt cx="1926512" cy="214464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239137ED-4094-4163-FE99-7003AFB45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3"/>
            <a:stretch/>
          </p:blipFill>
          <p:spPr>
            <a:xfrm>
              <a:off x="838200" y="3562600"/>
              <a:ext cx="1545512" cy="2144642"/>
            </a:xfrm>
            <a:prstGeom prst="rect">
              <a:avLst/>
            </a:prstGeom>
          </p:spPr>
        </p:pic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6D963EE-77EF-AD5A-13D3-94F9BE5D506C}"/>
                </a:ext>
              </a:extLst>
            </p:cNvPr>
            <p:cNvSpPr/>
            <p:nvPr/>
          </p:nvSpPr>
          <p:spPr>
            <a:xfrm>
              <a:off x="457200" y="4826000"/>
              <a:ext cx="558800" cy="7924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kern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44" name="コンテンツ プレースホルダー 3">
            <a:extLst>
              <a:ext uri="{FF2B5EF4-FFF2-40B4-BE49-F238E27FC236}">
                <a16:creationId xmlns:a16="http://schemas.microsoft.com/office/drawing/2014/main" id="{BD0E1FB8-075A-F828-A459-4902A4E9C8CF}"/>
              </a:ext>
            </a:extLst>
          </p:cNvPr>
          <p:cNvSpPr txBox="1">
            <a:spLocks/>
          </p:cNvSpPr>
          <p:nvPr/>
        </p:nvSpPr>
        <p:spPr>
          <a:xfrm>
            <a:off x="200472" y="739300"/>
            <a:ext cx="9505056" cy="88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1938" indent="-261938" algn="l" defTabSz="914400" rtl="0" eaLnBrk="1" latinLnBrk="0" hangingPunct="1">
              <a:spcBef>
                <a:spcPts val="600"/>
              </a:spcBef>
              <a:buClrTx/>
              <a:buFont typeface="Wingdings" pitchFamily="2" charset="2"/>
              <a:buChar char="n"/>
              <a:defRPr kumimoji="1" sz="1400" kern="1200" spc="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4638" algn="l" defTabSz="914400" rtl="0" eaLnBrk="1" latinLnBrk="0" hangingPunct="1">
              <a:spcBef>
                <a:spcPts val="600"/>
              </a:spcBef>
              <a:buFont typeface="Wingdings" pitchFamily="2" charset="2"/>
              <a:buChar char="l"/>
              <a:defRPr kumimoji="1" sz="1400" kern="1200" spc="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6225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kumimoji="1" sz="1400" kern="1200" spc="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550" indent="-2857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963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1400" b="0" i="0" u="none" strike="noStrike" kern="1200" cap="none" spc="7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ea"/>
                <a:cs typeface="+mn-cs"/>
              </a:rPr>
              <a:t>インサイズは、マネジメントの「正解」でも、マネジャーを評価する「通信簿」でもありません。</a:t>
            </a:r>
            <a:endParaRPr kumimoji="1" lang="en-US" altLang="ja-JP" sz="1400" b="0" i="0" u="none" strike="noStrike" kern="1200" cap="none" spc="7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1400" b="0" i="0" u="none" strike="noStrike" kern="1200" cap="none" spc="7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ea"/>
                <a:cs typeface="+mn-cs"/>
              </a:rPr>
              <a:t>今の組織・目の前のメンバーを一歩でも前に進めるための、客観的な視点をくれる、</a:t>
            </a:r>
            <a:endParaRPr kumimoji="1" lang="en-US" altLang="ja-JP" sz="1400" b="0" i="0" u="none" strike="noStrike" kern="1200" cap="none" spc="7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1400" b="0" i="0" u="none" strike="noStrike" kern="1200" cap="none" spc="7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ea"/>
                <a:cs typeface="+mn-cs"/>
              </a:rPr>
              <a:t>マネジメントの支援ツールとして、ぜひご活用ください。</a:t>
            </a:r>
            <a:endParaRPr kumimoji="1" lang="en-US" altLang="ja-JP" sz="1400" b="0" i="0" u="none" strike="noStrike" kern="1200" cap="none" spc="7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31EA8C1-EE85-EC9A-60C8-5C8D0686B558}"/>
              </a:ext>
            </a:extLst>
          </p:cNvPr>
          <p:cNvGrpSpPr/>
          <p:nvPr/>
        </p:nvGrpSpPr>
        <p:grpSpPr>
          <a:xfrm>
            <a:off x="622641" y="1863124"/>
            <a:ext cx="4197077" cy="2236978"/>
            <a:chOff x="1029909" y="2474429"/>
            <a:chExt cx="4311513" cy="2211572"/>
          </a:xfrm>
        </p:grpSpPr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D803E5D7-6315-617A-0855-B1D591206A44}"/>
                </a:ext>
              </a:extLst>
            </p:cNvPr>
            <p:cNvSpPr/>
            <p:nvPr/>
          </p:nvSpPr>
          <p:spPr>
            <a:xfrm>
              <a:off x="1589132" y="2635808"/>
              <a:ext cx="3657600" cy="1737049"/>
            </a:xfrm>
            <a:prstGeom prst="roundRect">
              <a:avLst/>
            </a:prstGeom>
            <a:solidFill>
              <a:srgbClr val="3F3F3F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0" cap="none" spc="0" normalizeH="0" baseline="0" noProof="0">
                <a:ln>
                  <a:noFill/>
                </a:ln>
                <a:solidFill>
                  <a:srgbClr val="3F3F3F">
                    <a:lumMod val="20000"/>
                    <a:lumOff val="80000"/>
                  </a:srgb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774DF3AE-74A8-2086-D2A3-A36C9ED77C7B}"/>
                </a:ext>
              </a:extLst>
            </p:cNvPr>
            <p:cNvSpPr txBox="1"/>
            <p:nvPr/>
          </p:nvSpPr>
          <p:spPr>
            <a:xfrm rot="21117630">
              <a:off x="1736888" y="2679031"/>
              <a:ext cx="2056467" cy="73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悪い結果だと、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マネジャーとしての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評価が下がる？</a:t>
              </a:r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71858B69-1D95-5C58-1825-4DDA56D0B091}"/>
                </a:ext>
              </a:extLst>
            </p:cNvPr>
            <p:cNvSpPr/>
            <p:nvPr/>
          </p:nvSpPr>
          <p:spPr>
            <a:xfrm>
              <a:off x="1357482" y="4200096"/>
              <a:ext cx="476060" cy="229815"/>
            </a:xfrm>
            <a:prstGeom prst="ellipse">
              <a:avLst/>
            </a:prstGeom>
            <a:solidFill>
              <a:srgbClr val="3F3F3F">
                <a:lumMod val="20000"/>
                <a:lumOff val="8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D35A8019-52AB-D626-E744-200BAEFEC93F}"/>
                </a:ext>
              </a:extLst>
            </p:cNvPr>
            <p:cNvSpPr/>
            <p:nvPr/>
          </p:nvSpPr>
          <p:spPr>
            <a:xfrm>
              <a:off x="1029909" y="4521279"/>
              <a:ext cx="341220" cy="164722"/>
            </a:xfrm>
            <a:prstGeom prst="ellipse">
              <a:avLst/>
            </a:prstGeom>
            <a:solidFill>
              <a:srgbClr val="3F3F3F">
                <a:lumMod val="20000"/>
                <a:lumOff val="8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E879804-0082-F510-C7BA-A6CCBF9DB920}"/>
                </a:ext>
              </a:extLst>
            </p:cNvPr>
            <p:cNvSpPr txBox="1"/>
            <p:nvPr/>
          </p:nvSpPr>
          <p:spPr>
            <a:xfrm rot="463527">
              <a:off x="3663080" y="2772381"/>
              <a:ext cx="1678342" cy="73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何が何でも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数値をよくしろ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ってこと？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6598DEB-361D-54AD-77B3-76A68CAFB3E4}"/>
                </a:ext>
              </a:extLst>
            </p:cNvPr>
            <p:cNvSpPr txBox="1"/>
            <p:nvPr/>
          </p:nvSpPr>
          <p:spPr>
            <a:xfrm rot="21330077">
              <a:off x="2336034" y="3324654"/>
              <a:ext cx="2067077" cy="94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全員を元気にしないと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いけないの？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元気ならそれでいいの？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2" name="&quot;禁止&quot;マーク 51">
              <a:extLst>
                <a:ext uri="{FF2B5EF4-FFF2-40B4-BE49-F238E27FC236}">
                  <a16:creationId xmlns:a16="http://schemas.microsoft.com/office/drawing/2014/main" id="{A4DF5DB3-6CC8-0E7C-AB93-4EE4E09349AF}"/>
                </a:ext>
              </a:extLst>
            </p:cNvPr>
            <p:cNvSpPr/>
            <p:nvPr/>
          </p:nvSpPr>
          <p:spPr>
            <a:xfrm>
              <a:off x="2376312" y="2474429"/>
              <a:ext cx="2036899" cy="2036900"/>
            </a:xfrm>
            <a:prstGeom prst="noSmoking">
              <a:avLst>
                <a:gd name="adj" fmla="val 12633"/>
              </a:avLst>
            </a:prstGeom>
            <a:solidFill>
              <a:schemeClr val="accent1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9444958-A943-2DEE-EF93-3349D93F3612}"/>
              </a:ext>
            </a:extLst>
          </p:cNvPr>
          <p:cNvGrpSpPr/>
          <p:nvPr/>
        </p:nvGrpSpPr>
        <p:grpSpPr>
          <a:xfrm>
            <a:off x="5463700" y="1817416"/>
            <a:ext cx="3559520" cy="2199380"/>
            <a:chOff x="6780974" y="2375087"/>
            <a:chExt cx="4352961" cy="2588512"/>
          </a:xfrm>
        </p:grpSpPr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A2B05151-12D8-2174-5955-0F25EF875425}"/>
                </a:ext>
              </a:extLst>
            </p:cNvPr>
            <p:cNvSpPr/>
            <p:nvPr/>
          </p:nvSpPr>
          <p:spPr>
            <a:xfrm>
              <a:off x="6780974" y="2626079"/>
              <a:ext cx="3981522" cy="201490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10BDD31D-0FF7-3DED-6734-C2F0BDE2D4E8}"/>
                </a:ext>
              </a:extLst>
            </p:cNvPr>
            <p:cNvSpPr/>
            <p:nvPr/>
          </p:nvSpPr>
          <p:spPr>
            <a:xfrm>
              <a:off x="10285276" y="4434661"/>
              <a:ext cx="518221" cy="2501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6A427C38-3B54-0A48-CABF-B9BA74E0C285}"/>
                </a:ext>
              </a:extLst>
            </p:cNvPr>
            <p:cNvSpPr/>
            <p:nvPr/>
          </p:nvSpPr>
          <p:spPr>
            <a:xfrm>
              <a:off x="10762496" y="4784289"/>
              <a:ext cx="371439" cy="17931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A8F0B65-A165-D5CE-C0B2-B850A7899580}"/>
                </a:ext>
              </a:extLst>
            </p:cNvPr>
            <p:cNvSpPr txBox="1"/>
            <p:nvPr/>
          </p:nvSpPr>
          <p:spPr>
            <a:xfrm>
              <a:off x="7124126" y="2932463"/>
              <a:ext cx="3364858" cy="147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現在の個人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/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組織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</a:b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コンディションを捉え、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</a:b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成果を出すための、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</a:b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1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ea"/>
                </a:rPr>
                <a:t>つのヒント</a:t>
              </a: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8" name="円: 塗りつぶしなし 57">
              <a:extLst>
                <a:ext uri="{FF2B5EF4-FFF2-40B4-BE49-F238E27FC236}">
                  <a16:creationId xmlns:a16="http://schemas.microsoft.com/office/drawing/2014/main" id="{8A11454E-B5A3-10A6-53E1-148A75B38E64}"/>
                </a:ext>
              </a:extLst>
            </p:cNvPr>
            <p:cNvSpPr/>
            <p:nvPr/>
          </p:nvSpPr>
          <p:spPr>
            <a:xfrm>
              <a:off x="7611851" y="2375087"/>
              <a:ext cx="2424824" cy="2424822"/>
            </a:xfrm>
            <a:prstGeom prst="donut">
              <a:avLst>
                <a:gd name="adj" fmla="val 13037"/>
              </a:avLst>
            </a:prstGeom>
            <a:solidFill>
              <a:schemeClr val="accent5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59" name="矢印: 下 58">
            <a:extLst>
              <a:ext uri="{FF2B5EF4-FFF2-40B4-BE49-F238E27FC236}">
                <a16:creationId xmlns:a16="http://schemas.microsoft.com/office/drawing/2014/main" id="{B25D8E6B-4B3B-ED72-B73E-24C86B94CBD0}"/>
              </a:ext>
            </a:extLst>
          </p:cNvPr>
          <p:cNvSpPr/>
          <p:nvPr/>
        </p:nvSpPr>
        <p:spPr>
          <a:xfrm rot="16200000">
            <a:off x="4714742" y="2866007"/>
            <a:ext cx="823322" cy="373280"/>
          </a:xfrm>
          <a:prstGeom prst="downArrow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200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0" name="吹き出し: 角を丸めた四角形 59">
            <a:extLst>
              <a:ext uri="{FF2B5EF4-FFF2-40B4-BE49-F238E27FC236}">
                <a16:creationId xmlns:a16="http://schemas.microsoft.com/office/drawing/2014/main" id="{33F86DEB-D138-16D5-DB5B-CDC1006E8C96}"/>
              </a:ext>
            </a:extLst>
          </p:cNvPr>
          <p:cNvSpPr/>
          <p:nvPr/>
        </p:nvSpPr>
        <p:spPr>
          <a:xfrm>
            <a:off x="1167022" y="4864273"/>
            <a:ext cx="3560520" cy="644963"/>
          </a:xfrm>
          <a:prstGeom prst="wedgeRoundRectCallout">
            <a:avLst>
              <a:gd name="adj1" fmla="val -53550"/>
              <a:gd name="adj2" fmla="val 2625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窮々と言われても、</a:t>
            </a:r>
            <a:b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</a:b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このメンバーに業務を任せるしかない。</a:t>
            </a:r>
          </a:p>
        </p:txBody>
      </p:sp>
      <p:sp>
        <p:nvSpPr>
          <p:cNvPr id="61" name="吹き出し: 角を丸めた四角形 60">
            <a:extLst>
              <a:ext uri="{FF2B5EF4-FFF2-40B4-BE49-F238E27FC236}">
                <a16:creationId xmlns:a16="http://schemas.microsoft.com/office/drawing/2014/main" id="{93C6D66D-8EAB-AB2D-040E-5F1F09C76330}"/>
              </a:ext>
            </a:extLst>
          </p:cNvPr>
          <p:cNvSpPr/>
          <p:nvPr/>
        </p:nvSpPr>
        <p:spPr>
          <a:xfrm>
            <a:off x="5453653" y="4864273"/>
            <a:ext cx="3255785" cy="644963"/>
          </a:xfrm>
          <a:prstGeom prst="wedgeRoundRectCallout">
            <a:avLst>
              <a:gd name="adj1" fmla="val 55446"/>
              <a:gd name="adj2" fmla="val 3094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任せるしかないが、丁寧にケアしよう。</a:t>
            </a:r>
            <a:b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</a:b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業務量以外で負担に感じているところは</a:t>
            </a:r>
            <a:b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</a:b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どこだろう？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2" name="吹き出し: 角を丸めた四角形 61">
            <a:extLst>
              <a:ext uri="{FF2B5EF4-FFF2-40B4-BE49-F238E27FC236}">
                <a16:creationId xmlns:a16="http://schemas.microsoft.com/office/drawing/2014/main" id="{562290EA-137D-2C53-3B44-FF2FE1D67473}"/>
              </a:ext>
            </a:extLst>
          </p:cNvPr>
          <p:cNvSpPr/>
          <p:nvPr/>
        </p:nvSpPr>
        <p:spPr>
          <a:xfrm>
            <a:off x="1234472" y="4137239"/>
            <a:ext cx="3493070" cy="600157"/>
          </a:xfrm>
          <a:prstGeom prst="wedgeRoundRectCallout">
            <a:avLst>
              <a:gd name="adj1" fmla="val -54389"/>
              <a:gd name="adj2" fmla="val 43050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忙しいし、今は</a:t>
            </a:r>
            <a:b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</a:b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全員はフォローできない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…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3" name="吹き出し: 角を丸めた四角形 62">
            <a:extLst>
              <a:ext uri="{FF2B5EF4-FFF2-40B4-BE49-F238E27FC236}">
                <a16:creationId xmlns:a16="http://schemas.microsoft.com/office/drawing/2014/main" id="{5840BFDA-CE6F-E97D-D1C2-F73D047497BF}"/>
              </a:ext>
            </a:extLst>
          </p:cNvPr>
          <p:cNvSpPr/>
          <p:nvPr/>
        </p:nvSpPr>
        <p:spPr>
          <a:xfrm>
            <a:off x="5453653" y="4137239"/>
            <a:ext cx="3255785" cy="600157"/>
          </a:xfrm>
          <a:prstGeom prst="wedgeRoundRectCallout">
            <a:avLst>
              <a:gd name="adj1" fmla="val 55910"/>
              <a:gd name="adj2" fmla="val 45111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このメンバーだけでも</a:t>
            </a:r>
            <a:b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</a:b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優先フォローしたほうがよさそうだ</a:t>
            </a:r>
          </a:p>
        </p:txBody>
      </p:sp>
      <p:sp>
        <p:nvSpPr>
          <p:cNvPr id="64" name="吹き出し: 角を丸めた四角形 63">
            <a:extLst>
              <a:ext uri="{FF2B5EF4-FFF2-40B4-BE49-F238E27FC236}">
                <a16:creationId xmlns:a16="http://schemas.microsoft.com/office/drawing/2014/main" id="{DB13C327-E3A0-7C41-C290-171AE9594EAD}"/>
              </a:ext>
            </a:extLst>
          </p:cNvPr>
          <p:cNvSpPr/>
          <p:nvPr/>
        </p:nvSpPr>
        <p:spPr>
          <a:xfrm>
            <a:off x="1167022" y="5613027"/>
            <a:ext cx="3560520" cy="644963"/>
          </a:xfrm>
          <a:prstGeom prst="wedgeRoundRectCallout">
            <a:avLst>
              <a:gd name="adj1" fmla="val -54683"/>
              <a:gd name="adj2" fmla="val 540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今課題を指摘して大丈夫だろうか。</a:t>
            </a:r>
            <a:b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</a:b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どんな言い方をすればいい？</a:t>
            </a:r>
          </a:p>
        </p:txBody>
      </p:sp>
      <p:sp>
        <p:nvSpPr>
          <p:cNvPr id="65" name="吹き出し: 角を丸めた四角形 64">
            <a:extLst>
              <a:ext uri="{FF2B5EF4-FFF2-40B4-BE49-F238E27FC236}">
                <a16:creationId xmlns:a16="http://schemas.microsoft.com/office/drawing/2014/main" id="{8E5F68D0-1DD8-3A1B-55FE-45BA0D5584EE}"/>
              </a:ext>
            </a:extLst>
          </p:cNvPr>
          <p:cNvSpPr/>
          <p:nvPr/>
        </p:nvSpPr>
        <p:spPr>
          <a:xfrm>
            <a:off x="5453653" y="5613027"/>
            <a:ext cx="3255785" cy="644963"/>
          </a:xfrm>
          <a:prstGeom prst="wedgeRoundRectCallout">
            <a:avLst>
              <a:gd name="adj1" fmla="val 55446"/>
              <a:gd name="adj2" fmla="val 1009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元気だから、指導しても大丈夫そう。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</a:rPr>
              <a:t>タイプを意識して話してみよう。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6" name="矢印: 下 65">
            <a:extLst>
              <a:ext uri="{FF2B5EF4-FFF2-40B4-BE49-F238E27FC236}">
                <a16:creationId xmlns:a16="http://schemas.microsoft.com/office/drawing/2014/main" id="{18B85B1F-21F2-B6E4-1092-E8D7FE7020DB}"/>
              </a:ext>
            </a:extLst>
          </p:cNvPr>
          <p:cNvSpPr/>
          <p:nvPr/>
        </p:nvSpPr>
        <p:spPr>
          <a:xfrm rot="16200000">
            <a:off x="4714743" y="5006714"/>
            <a:ext cx="823322" cy="373281"/>
          </a:xfrm>
          <a:prstGeom prst="downArrow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200" kern="0" dirty="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97F047B-66DA-96DC-D808-FFAC4C864BCB}"/>
              </a:ext>
            </a:extLst>
          </p:cNvPr>
          <p:cNvGrpSpPr/>
          <p:nvPr/>
        </p:nvGrpSpPr>
        <p:grpSpPr>
          <a:xfrm>
            <a:off x="8850046" y="4303159"/>
            <a:ext cx="960963" cy="1623732"/>
            <a:chOff x="10027920" y="3155164"/>
            <a:chExt cx="1545145" cy="2610820"/>
          </a:xfrm>
        </p:grpSpPr>
        <p:pic>
          <p:nvPicPr>
            <p:cNvPr id="68" name="Picture 2" descr="https://www.ms.recruit-insides.net/wp-content/themes/recruit-ms-insides/assets/images/index_about_human-01.png">
              <a:extLst>
                <a:ext uri="{FF2B5EF4-FFF2-40B4-BE49-F238E27FC236}">
                  <a16:creationId xmlns:a16="http://schemas.microsoft.com/office/drawing/2014/main" id="{6589BF20-5B0A-25EC-4FC4-486995F28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27920" y="3474308"/>
              <a:ext cx="1545145" cy="229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7BF05826-4C6E-4A1E-DE3F-DC8E421CE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0" t="3327" r="56181" b="70292"/>
            <a:stretch/>
          </p:blipFill>
          <p:spPr>
            <a:xfrm>
              <a:off x="10249570" y="3155164"/>
              <a:ext cx="457200" cy="638287"/>
            </a:xfrm>
            <a:prstGeom prst="rect">
              <a:avLst/>
            </a:prstGeom>
          </p:spPr>
        </p:pic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56F521B-9B41-0378-F5D0-63D1D7B418D1}"/>
              </a:ext>
            </a:extLst>
          </p:cNvPr>
          <p:cNvSpPr txBox="1"/>
          <p:nvPr/>
        </p:nvSpPr>
        <p:spPr>
          <a:xfrm>
            <a:off x="1007473" y="1760427"/>
            <a:ext cx="1068726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defTabSz="914400"/>
            <a:r>
              <a:rPr kumimoji="1" lang="ja-JP" altLang="en-US" sz="900" spc="70" dirty="0">
                <a:solidFill>
                  <a:srgbClr val="3F3F3F">
                    <a:lumMod val="75000"/>
                    <a:lumOff val="25000"/>
                  </a:srgbClr>
                </a:solidFill>
                <a:latin typeface="+mn-ea"/>
              </a:rPr>
              <a:t>▼結果の捉え方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3BCB928-A5C7-2520-B876-EB0AA6983DF9}"/>
              </a:ext>
            </a:extLst>
          </p:cNvPr>
          <p:cNvSpPr txBox="1"/>
          <p:nvPr/>
        </p:nvSpPr>
        <p:spPr>
          <a:xfrm>
            <a:off x="1007473" y="3914915"/>
            <a:ext cx="1068726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defTabSz="914400"/>
            <a:r>
              <a:rPr kumimoji="1" lang="ja-JP" altLang="en-US" sz="900" spc="70" dirty="0">
                <a:solidFill>
                  <a:srgbClr val="3F3F3F">
                    <a:lumMod val="75000"/>
                    <a:lumOff val="25000"/>
                  </a:srgbClr>
                </a:solidFill>
                <a:latin typeface="+mn-ea"/>
              </a:rPr>
              <a:t>▼結果の使い方</a:t>
            </a:r>
          </a:p>
        </p:txBody>
      </p:sp>
    </p:spTree>
    <p:extLst>
      <p:ext uri="{BB962C8B-B14F-4D97-AF65-F5344CB8AC3E}">
        <p14:creationId xmlns:p14="http://schemas.microsoft.com/office/powerpoint/2010/main" val="7855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インサイズ実施概要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アンケート結果閲覧～活用方法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7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インサイズ実施のステップ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E52C6E47-EE50-99AC-038C-6B4EFA8060DE}"/>
              </a:ext>
            </a:extLst>
          </p:cNvPr>
          <p:cNvSpPr/>
          <p:nvPr/>
        </p:nvSpPr>
        <p:spPr>
          <a:xfrm>
            <a:off x="6039393" y="1189146"/>
            <a:ext cx="3600000" cy="1312259"/>
          </a:xfrm>
          <a:prstGeom prst="homePlate">
            <a:avLst>
              <a:gd name="adj" fmla="val 27943"/>
            </a:avLst>
          </a:prstGeom>
          <a:gradFill>
            <a:gsLst>
              <a:gs pos="100000">
                <a:schemeClr val="accent5"/>
              </a:gs>
              <a:gs pos="0">
                <a:srgbClr val="AB9FE7"/>
              </a:gs>
              <a:gs pos="0">
                <a:srgbClr val="909BEA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ja-JP" altLang="en-US" dirty="0">
                <a:solidFill>
                  <a:schemeClr val="bg2"/>
                </a:solidFill>
                <a:latin typeface="+mn-ea"/>
              </a:rPr>
              <a:t>結果をもとに</a:t>
            </a:r>
            <a:br>
              <a:rPr lang="en-US" altLang="ja-JP" dirty="0">
                <a:solidFill>
                  <a:schemeClr val="bg2"/>
                </a:solidFill>
                <a:latin typeface="+mn-ea"/>
              </a:rPr>
            </a:br>
            <a:r>
              <a:rPr lang="ja-JP" altLang="en-US" dirty="0">
                <a:solidFill>
                  <a:schemeClr val="bg2"/>
                </a:solidFill>
                <a:latin typeface="+mn-ea"/>
              </a:rPr>
              <a:t>メンバーと</a:t>
            </a:r>
            <a:r>
              <a:rPr lang="en-US" altLang="ja-JP" b="1" dirty="0">
                <a:solidFill>
                  <a:schemeClr val="bg2"/>
                </a:solidFill>
                <a:latin typeface="+mn-ea"/>
              </a:rPr>
              <a:t>1on1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ja-JP" altLang="en-US" dirty="0">
                <a:solidFill>
                  <a:schemeClr val="bg2"/>
                </a:solidFill>
                <a:latin typeface="+mn-ea"/>
              </a:rPr>
              <a:t>・困ったら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相談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EAF70DD-58EF-25D0-FEC4-32972E33498A}"/>
              </a:ext>
            </a:extLst>
          </p:cNvPr>
          <p:cNvSpPr/>
          <p:nvPr/>
        </p:nvSpPr>
        <p:spPr>
          <a:xfrm>
            <a:off x="3333000" y="1189146"/>
            <a:ext cx="3501976" cy="1312264"/>
          </a:xfrm>
          <a:prstGeom prst="homePlate">
            <a:avLst>
              <a:gd name="adj" fmla="val 20924"/>
            </a:avLst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bg2"/>
                </a:solidFill>
                <a:latin typeface="+mn-ea"/>
              </a:rPr>
              <a:t>一人ひとりへの関わり方</a:t>
            </a:r>
            <a:r>
              <a:rPr lang="ja-JP" altLang="en-US" dirty="0">
                <a:solidFill>
                  <a:schemeClr val="bg2"/>
                </a:solidFill>
                <a:latin typeface="+mn-ea"/>
              </a:rPr>
              <a:t>を</a:t>
            </a:r>
            <a:br>
              <a:rPr lang="en-US" altLang="ja-JP" dirty="0">
                <a:solidFill>
                  <a:schemeClr val="bg2"/>
                </a:solidFill>
                <a:latin typeface="+mn-ea"/>
              </a:rPr>
            </a:br>
            <a:r>
              <a:rPr lang="ja-JP" altLang="en-US" dirty="0">
                <a:solidFill>
                  <a:schemeClr val="bg2"/>
                </a:solidFill>
                <a:latin typeface="+mn-ea"/>
              </a:rPr>
              <a:t>レポートにして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bg2"/>
                </a:solidFill>
                <a:latin typeface="+mn-ea"/>
              </a:rPr>
              <a:t>マネジャーへ配信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4770E9EF-E36E-71AB-0670-EB1AE80F0832}"/>
              </a:ext>
            </a:extLst>
          </p:cNvPr>
          <p:cNvSpPr/>
          <p:nvPr/>
        </p:nvSpPr>
        <p:spPr>
          <a:xfrm>
            <a:off x="324000" y="1189141"/>
            <a:ext cx="3280973" cy="1312265"/>
          </a:xfrm>
          <a:prstGeom prst="homePlate">
            <a:avLst>
              <a:gd name="adj" fmla="val 18418"/>
            </a:avLst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2"/>
                </a:solidFill>
                <a:latin typeface="+mn-ea"/>
              </a:rPr>
              <a:t>アンケートで</a:t>
            </a:r>
            <a:br>
              <a:rPr lang="en-US" altLang="ja-JP" dirty="0">
                <a:solidFill>
                  <a:schemeClr val="bg2"/>
                </a:solidFill>
                <a:latin typeface="+mn-ea"/>
              </a:rPr>
            </a:br>
            <a:r>
              <a:rPr lang="ja-JP" altLang="en-US" dirty="0">
                <a:solidFill>
                  <a:schemeClr val="bg2"/>
                </a:solidFill>
                <a:latin typeface="+mn-ea"/>
              </a:rPr>
              <a:t>メンバー一人ひとりの</a:t>
            </a:r>
            <a:br>
              <a:rPr lang="en-US" altLang="ja-JP" dirty="0">
                <a:solidFill>
                  <a:schemeClr val="bg2"/>
                </a:solidFill>
                <a:latin typeface="+mn-ea"/>
              </a:rPr>
            </a:br>
            <a:r>
              <a:rPr lang="ja-JP" altLang="en-US" b="1" dirty="0">
                <a:solidFill>
                  <a:schemeClr val="bg2"/>
                </a:solidFill>
                <a:latin typeface="+mn-ea"/>
              </a:rPr>
              <a:t>状態を測定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D2703BA-30CC-2B8A-AE64-4E6F9EA902EF}"/>
              </a:ext>
            </a:extLst>
          </p:cNvPr>
          <p:cNvSpPr/>
          <p:nvPr/>
        </p:nvSpPr>
        <p:spPr>
          <a:xfrm>
            <a:off x="3371143" y="72747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CE7AEC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CE7AEC"/>
                </a:solidFill>
                <a:cs typeface="Meiryo UI" panose="020B0604030504040204" pitchFamily="50" charset="-128"/>
              </a:rPr>
              <a:t>2</a:t>
            </a:r>
            <a:endParaRPr kumimoji="1" lang="ja-JP" altLang="en-US" sz="2400" b="1" dirty="0">
              <a:solidFill>
                <a:srgbClr val="CE7AEC"/>
              </a:solidFill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021337B-8A92-A05D-7B0F-08583093E877}"/>
              </a:ext>
            </a:extLst>
          </p:cNvPr>
          <p:cNvSpPr/>
          <p:nvPr/>
        </p:nvSpPr>
        <p:spPr>
          <a:xfrm>
            <a:off x="313875" y="72875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FD7479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FD7479"/>
                </a:solidFill>
                <a:cs typeface="Meiryo UI" panose="020B0604030504040204" pitchFamily="50" charset="-128"/>
              </a:rPr>
              <a:t>1</a:t>
            </a:r>
            <a:endParaRPr kumimoji="1" lang="ja-JP" altLang="en-US" sz="2400" b="1" dirty="0">
              <a:solidFill>
                <a:srgbClr val="FD7479"/>
              </a:solidFill>
              <a:cs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EE4827-4CEB-5018-422C-98C88A6BA851}"/>
              </a:ext>
            </a:extLst>
          </p:cNvPr>
          <p:cNvSpPr/>
          <p:nvPr/>
        </p:nvSpPr>
        <p:spPr>
          <a:xfrm>
            <a:off x="6518959" y="72747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8494ED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8494ED"/>
                </a:solidFill>
                <a:cs typeface="Meiryo UI" panose="020B0604030504040204" pitchFamily="50" charset="-128"/>
              </a:rPr>
              <a:t>3</a:t>
            </a:r>
            <a:endParaRPr kumimoji="1" lang="ja-JP" altLang="en-US" sz="2400" b="1" dirty="0">
              <a:solidFill>
                <a:srgbClr val="8494ED"/>
              </a:solidFill>
              <a:cs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7A5741E-2587-BB09-D013-745C873AA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9" y="2691763"/>
            <a:ext cx="2686893" cy="20162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66AC727-E655-7067-B7C7-F2592CBF9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658" y="2724989"/>
            <a:ext cx="2699547" cy="19866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754106C-6918-788C-B94C-D69D8961A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516" y="2691763"/>
            <a:ext cx="2670020" cy="201622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D029760-6482-B00A-6DF0-C51023F1B94E}"/>
              </a:ext>
            </a:extLst>
          </p:cNvPr>
          <p:cNvSpPr/>
          <p:nvPr/>
        </p:nvSpPr>
        <p:spPr>
          <a:xfrm>
            <a:off x="534451" y="4769298"/>
            <a:ext cx="2592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70C0"/>
              </a:buClr>
            </a:pP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メンバーは</a:t>
            </a: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39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問、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上司はメンバー</a:t>
            </a: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1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名につき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1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問のアンケートに回答</a:t>
            </a:r>
            <a:endParaRPr kumimoji="1" lang="en-US" altLang="ja-JP" sz="1100" spc="70" dirty="0">
              <a:solidFill>
                <a:srgbClr val="000000"/>
              </a:solidFill>
              <a:cs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2CC9326-A83B-7DC4-AC05-EB79B7B94DC6}"/>
              </a:ext>
            </a:extLst>
          </p:cNvPr>
          <p:cNvSpPr/>
          <p:nvPr/>
        </p:nvSpPr>
        <p:spPr>
          <a:xfrm>
            <a:off x="3423885" y="4769298"/>
            <a:ext cx="2880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70C0"/>
              </a:buClr>
            </a:pP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回答期間終了後、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各マネジャーに</a:t>
            </a: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WEB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レポートを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メール通知</a:t>
            </a:r>
            <a:endParaRPr kumimoji="1" lang="en-US" altLang="ja-JP" sz="1100" spc="70" dirty="0">
              <a:solidFill>
                <a:srgbClr val="000000"/>
              </a:solidFill>
              <a:cs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0B41D33-24BF-6105-66B5-3979FFEB0FC2}"/>
              </a:ext>
            </a:extLst>
          </p:cNvPr>
          <p:cNvSpPr/>
          <p:nvPr/>
        </p:nvSpPr>
        <p:spPr>
          <a:xfrm>
            <a:off x="6505994" y="4762979"/>
            <a:ext cx="3198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70C0"/>
              </a:buClr>
            </a:pP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レポートを元にメンバーと</a:t>
            </a: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1on1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。</a:t>
            </a:r>
            <a:endParaRPr kumimoji="1" lang="en-US" altLang="ja-JP" sz="1100" spc="70" dirty="0">
              <a:solidFill>
                <a:srgbClr val="000000"/>
              </a:solidFill>
              <a:cs typeface="Meiryo UI" panose="020B0604030504040204" pitchFamily="50" charset="-128"/>
            </a:endParaRPr>
          </a:p>
          <a:p>
            <a:pPr algn="ctr" defTabSz="914400">
              <a:buClr>
                <a:srgbClr val="0070C0"/>
              </a:buClr>
            </a:pP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困ったときにはリクルートに相談フォームで相談できます。人事からも支援します。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endParaRPr kumimoji="1" lang="en-US" altLang="ja-JP" sz="1100" spc="70" dirty="0">
              <a:solidFill>
                <a:srgbClr val="000000"/>
              </a:solidFill>
              <a:cs typeface="Meiryo UI" panose="020B0604030504040204" pitchFamily="50" charset="-128"/>
            </a:endParaRPr>
          </a:p>
        </p:txBody>
      </p:sp>
      <p:pic>
        <p:nvPicPr>
          <p:cNvPr id="22" name="Picture 2" descr="http://yajidesign.com/i/0209/0209_5.png">
            <a:extLst>
              <a:ext uri="{FF2B5EF4-FFF2-40B4-BE49-F238E27FC236}">
                <a16:creationId xmlns:a16="http://schemas.microsoft.com/office/drawing/2014/main" id="{47A88AC0-056B-A86C-CA0C-4E854384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062" y="5510943"/>
            <a:ext cx="1065851" cy="8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CB71C4-4533-E2FF-2355-470A7D7E2B45}"/>
              </a:ext>
            </a:extLst>
          </p:cNvPr>
          <p:cNvSpPr txBox="1"/>
          <p:nvPr/>
        </p:nvSpPr>
        <p:spPr>
          <a:xfrm>
            <a:off x="1569584" y="5780884"/>
            <a:ext cx="7272808" cy="3496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年</a:t>
            </a:r>
            <a:r>
              <a:rPr kumimoji="1" lang="ja-JP" altLang="en-US" sz="1400" b="1" kern="0" spc="70" dirty="0">
                <a:solidFill>
                  <a:srgbClr val="000000"/>
                </a:solidFill>
              </a:rPr>
              <a:t>●</a:t>
            </a:r>
            <a:r>
              <a:rPr kumimoji="1" lang="ja-JP" altLang="en-US" sz="1400" b="1" i="0" u="none" strike="noStrike" kern="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回実施。改善の</a:t>
            </a:r>
            <a:r>
              <a:rPr kumimoji="1" lang="en-US" altLang="ja-JP" sz="1400" b="1" i="0" u="none" strike="noStrike" kern="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PDCA</a:t>
            </a:r>
            <a:r>
              <a:rPr kumimoji="1" lang="ja-JP" altLang="en-US" sz="1400" b="1" i="0" u="none" strike="noStrike" kern="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を回します。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04E9FBE-14BC-914B-F685-0E0FB9850D37}"/>
              </a:ext>
            </a:extLst>
          </p:cNvPr>
          <p:cNvSpPr/>
          <p:nvPr/>
        </p:nvSpPr>
        <p:spPr>
          <a:xfrm>
            <a:off x="6994422" y="5139137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年間実施回数を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入力してください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en-US" altLang="ja-JP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推奨：年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4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～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6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回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881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インサイズ対象者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CC97C31-7C6A-C0C8-24D7-E89692FD5344}"/>
              </a:ext>
            </a:extLst>
          </p:cNvPr>
          <p:cNvSpPr/>
          <p:nvPr/>
        </p:nvSpPr>
        <p:spPr>
          <a:xfrm>
            <a:off x="327897" y="803389"/>
            <a:ext cx="9250206" cy="80021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インサイズでは、「メンバー」 「上司」 「閲覧者」という３つの役割があります。</a:t>
            </a:r>
            <a:endParaRPr lang="en-US" altLang="ja-JP" dirty="0"/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皆様は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「閲覧者」</a:t>
            </a:r>
            <a:r>
              <a:rPr lang="ja-JP" altLang="en-US" dirty="0">
                <a:solidFill>
                  <a:schemeClr val="tx1"/>
                </a:solidFill>
              </a:rPr>
              <a:t>です。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9E5F4F-B2AA-25FA-B8FC-B28387F9BF14}"/>
              </a:ext>
            </a:extLst>
          </p:cNvPr>
          <p:cNvSpPr/>
          <p:nvPr/>
        </p:nvSpPr>
        <p:spPr>
          <a:xfrm>
            <a:off x="4949379" y="487742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メンバー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C57FC5B-8AED-B84F-5272-EA027B1B87E4}"/>
              </a:ext>
            </a:extLst>
          </p:cNvPr>
          <p:cNvSpPr/>
          <p:nvPr/>
        </p:nvSpPr>
        <p:spPr>
          <a:xfrm>
            <a:off x="4959497" y="223328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5F5EF60-EE45-3B20-B5DA-5E8E26BC7758}"/>
              </a:ext>
            </a:extLst>
          </p:cNvPr>
          <p:cNvSpPr/>
          <p:nvPr/>
        </p:nvSpPr>
        <p:spPr>
          <a:xfrm>
            <a:off x="1322520" y="2233284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閲覧者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C665651-79D0-38C5-0112-570FB9DB2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074" y="2827170"/>
            <a:ext cx="936104" cy="913298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2" name="図 41">
            <a:extLst>
              <a:ext uri="{FF2B5EF4-FFF2-40B4-BE49-F238E27FC236}">
                <a16:creationId xmlns:a16="http://schemas.microsoft.com/office/drawing/2014/main" id="{B7702DCD-DFE9-92D3-07D3-71201FAEF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844" y="5586573"/>
            <a:ext cx="681484" cy="68277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10E6BEC-E760-C20C-13C8-2F94897A0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403" y="3517929"/>
            <a:ext cx="936104" cy="9377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1E12C55-5398-868F-AF01-B5E5867261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20" y="5586573"/>
            <a:ext cx="682772" cy="6827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FBC990-7CEE-FBD8-E842-06B9C97EE2D9}"/>
              </a:ext>
            </a:extLst>
          </p:cNvPr>
          <p:cNvSpPr txBox="1"/>
          <p:nvPr/>
        </p:nvSpPr>
        <p:spPr>
          <a:xfrm>
            <a:off x="6637398" y="5625046"/>
            <a:ext cx="3040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自分のコンディションについて回答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上司との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37128A-14EA-688C-C098-0868657DFB37}"/>
              </a:ext>
            </a:extLst>
          </p:cNvPr>
          <p:cNvSpPr txBox="1"/>
          <p:nvPr/>
        </p:nvSpPr>
        <p:spPr>
          <a:xfrm>
            <a:off x="14170321" y="3829336"/>
            <a:ext cx="29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メンバーのパフォーマンス評価について回答する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メンバーと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を実施し、フォローする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446BB0-BAD7-9EC5-F120-8B22EE1AD3D1}"/>
              </a:ext>
            </a:extLst>
          </p:cNvPr>
          <p:cNvSpPr txBox="1"/>
          <p:nvPr/>
        </p:nvSpPr>
        <p:spPr>
          <a:xfrm>
            <a:off x="17220819" y="3829336"/>
            <a:ext cx="29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アンケート結果を閲覧する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必要に応じて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し、上司・メンバーをサポートする</a:t>
            </a:r>
            <a:endParaRPr kumimoji="1" lang="en-US" altLang="ja-JP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7F322361-4901-B3E1-993D-A2C5A68C4A87}"/>
              </a:ext>
            </a:extLst>
          </p:cNvPr>
          <p:cNvSpPr/>
          <p:nvPr/>
        </p:nvSpPr>
        <p:spPr>
          <a:xfrm>
            <a:off x="3261360" y="3763743"/>
            <a:ext cx="685800" cy="80021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7BEE6F-BA51-31A6-EAEA-E515242673EB}"/>
              </a:ext>
            </a:extLst>
          </p:cNvPr>
          <p:cNvSpPr txBox="1"/>
          <p:nvPr/>
        </p:nvSpPr>
        <p:spPr>
          <a:xfrm>
            <a:off x="2524190" y="3888831"/>
            <a:ext cx="207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上司・メンバーの支援・推進</a:t>
            </a:r>
            <a:endParaRPr kumimoji="1" lang="en-US" altLang="ja-JP" b="1" dirty="0"/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BF91907B-5C51-956C-83E7-D16D041F961B}"/>
              </a:ext>
            </a:extLst>
          </p:cNvPr>
          <p:cNvSpPr/>
          <p:nvPr/>
        </p:nvSpPr>
        <p:spPr>
          <a:xfrm>
            <a:off x="4318326" y="2115877"/>
            <a:ext cx="512904" cy="4153467"/>
          </a:xfrm>
          <a:prstGeom prst="leftBrace">
            <a:avLst>
              <a:gd name="adj1" fmla="val 6775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上下 32">
            <a:extLst>
              <a:ext uri="{FF2B5EF4-FFF2-40B4-BE49-F238E27FC236}">
                <a16:creationId xmlns:a16="http://schemas.microsoft.com/office/drawing/2014/main" id="{2055FEC2-52C5-C30B-3A1C-55E6D15D970B}"/>
              </a:ext>
            </a:extLst>
          </p:cNvPr>
          <p:cNvSpPr/>
          <p:nvPr/>
        </p:nvSpPr>
        <p:spPr>
          <a:xfrm>
            <a:off x="5554065" y="3938721"/>
            <a:ext cx="445446" cy="752166"/>
          </a:xfrm>
          <a:prstGeom prst="up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6D8428-5843-4B79-0EF0-C58CB967C09D}"/>
              </a:ext>
            </a:extLst>
          </p:cNvPr>
          <p:cNvSpPr txBox="1"/>
          <p:nvPr/>
        </p:nvSpPr>
        <p:spPr>
          <a:xfrm>
            <a:off x="5082361" y="4098008"/>
            <a:ext cx="19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1on1</a:t>
            </a:r>
            <a:r>
              <a:rPr kumimoji="1" lang="ja-JP" altLang="en-US" b="1" dirty="0"/>
              <a:t>の実施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01400B-C619-2F5C-8CF5-1F63A78B03D3}"/>
              </a:ext>
            </a:extLst>
          </p:cNvPr>
          <p:cNvSpPr txBox="1"/>
          <p:nvPr/>
        </p:nvSpPr>
        <p:spPr>
          <a:xfrm>
            <a:off x="6637398" y="3140304"/>
            <a:ext cx="3040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自身のメンバーの期待到達度について回答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2BAF78B-C9AD-9CEC-2EC6-96E78D266EE6}"/>
              </a:ext>
            </a:extLst>
          </p:cNvPr>
          <p:cNvSpPr txBox="1"/>
          <p:nvPr/>
        </p:nvSpPr>
        <p:spPr>
          <a:xfrm>
            <a:off x="525178" y="4817132"/>
            <a:ext cx="3793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閲覧権限が付与されている結果レポートの閲覧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結果閲覧・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実施の促進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メンバーフォローに悩む上司の相談に乗る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組織全体の状態を確認し、</a:t>
            </a:r>
            <a:br>
              <a:rPr kumimoji="1" lang="en-US" altLang="ja-JP" sz="1100" dirty="0"/>
            </a:br>
            <a:r>
              <a:rPr kumimoji="1" lang="ja-JP" altLang="en-US" sz="1100" dirty="0"/>
              <a:t>必要に応じて打ち手を検討する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（必要に応じて）メンバーとの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25EBAC1-87E5-815F-B959-9206661F7067}"/>
              </a:ext>
            </a:extLst>
          </p:cNvPr>
          <p:cNvSpPr txBox="1"/>
          <p:nvPr/>
        </p:nvSpPr>
        <p:spPr>
          <a:xfrm>
            <a:off x="6637398" y="2233285"/>
            <a:ext cx="2940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＝●●（例：●●部門の課長、新人受け入れ先の課長など）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045364C-F8C3-6278-9FD5-B89ECCC98900}"/>
              </a:ext>
            </a:extLst>
          </p:cNvPr>
          <p:cNvSpPr txBox="1"/>
          <p:nvPr/>
        </p:nvSpPr>
        <p:spPr>
          <a:xfrm>
            <a:off x="6637398" y="4767868"/>
            <a:ext cx="29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＝●●（例：●●部門のメンバー、新入社員など）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2E0316-3983-BC64-E69D-D87465A3E8A4}"/>
              </a:ext>
            </a:extLst>
          </p:cNvPr>
          <p:cNvSpPr txBox="1"/>
          <p:nvPr/>
        </p:nvSpPr>
        <p:spPr>
          <a:xfrm>
            <a:off x="846539" y="2749269"/>
            <a:ext cx="252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＝●●（例：●●部門の部長など）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8E53C4-4E70-4923-7ED8-131DC96CE294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貴社の実施概要に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合わせてご記入ください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186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5F07A35-4D8A-294A-BBBE-5127CECCACF0}"/>
              </a:ext>
            </a:extLst>
          </p:cNvPr>
          <p:cNvGrpSpPr/>
          <p:nvPr/>
        </p:nvGrpSpPr>
        <p:grpSpPr>
          <a:xfrm>
            <a:off x="7022892" y="3141612"/>
            <a:ext cx="2790343" cy="3321003"/>
            <a:chOff x="7022892" y="3141612"/>
            <a:chExt cx="2790343" cy="3321003"/>
          </a:xfrm>
        </p:grpSpPr>
        <p:pic>
          <p:nvPicPr>
            <p:cNvPr id="11" name="Picture 2" descr="https://www.ms.recruit-insides.net/wp-content/themes/recruit-ms-insides/assets/images/index_service_human-01.png">
              <a:extLst>
                <a:ext uri="{FF2B5EF4-FFF2-40B4-BE49-F238E27FC236}">
                  <a16:creationId xmlns:a16="http://schemas.microsoft.com/office/drawing/2014/main" id="{560FAD89-209C-B7A4-AE2F-C669C3823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856" y="3174167"/>
              <a:ext cx="2784379" cy="3288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F7ECBAF-43F4-8677-5C59-1811582D79DB}"/>
                </a:ext>
              </a:extLst>
            </p:cNvPr>
            <p:cNvSpPr/>
            <p:nvPr/>
          </p:nvSpPr>
          <p:spPr>
            <a:xfrm>
              <a:off x="7022892" y="3141612"/>
              <a:ext cx="2790343" cy="3319149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インサイズ実施概要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BFA843-406B-CB34-07EE-DB4CA7412659}"/>
              </a:ext>
            </a:extLst>
          </p:cNvPr>
          <p:cNvSpPr/>
          <p:nvPr/>
        </p:nvSpPr>
        <p:spPr>
          <a:xfrm>
            <a:off x="324000" y="934135"/>
            <a:ext cx="2243241" cy="16795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アンケート回答</a:t>
            </a:r>
            <a:br>
              <a:rPr kumimoji="1" lang="en-US" altLang="ja-JP" b="1" dirty="0">
                <a:solidFill>
                  <a:schemeClr val="bg2"/>
                </a:solidFill>
              </a:rPr>
            </a:br>
            <a:r>
              <a:rPr kumimoji="1" lang="ja-JP" altLang="en-US" b="1" dirty="0">
                <a:solidFill>
                  <a:schemeClr val="bg2"/>
                </a:solidFill>
              </a:rPr>
              <a:t>に関するお願い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49145-0198-BA60-D37F-1C0DEA7AA47F}"/>
              </a:ext>
            </a:extLst>
          </p:cNvPr>
          <p:cNvSpPr/>
          <p:nvPr/>
        </p:nvSpPr>
        <p:spPr>
          <a:xfrm>
            <a:off x="324000" y="2866758"/>
            <a:ext cx="2243241" cy="1866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結果ご活用の</a:t>
            </a:r>
            <a:br>
              <a:rPr kumimoji="1" lang="en-US" altLang="ja-JP" b="1" dirty="0">
                <a:solidFill>
                  <a:schemeClr val="bg2"/>
                </a:solidFill>
              </a:rPr>
            </a:br>
            <a:r>
              <a:rPr kumimoji="1" lang="ja-JP" altLang="en-US" b="1" dirty="0">
                <a:solidFill>
                  <a:schemeClr val="bg2"/>
                </a:solidFill>
              </a:rPr>
              <a:t>お願い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9571D4-4742-76D3-9313-25A7A9699B9E}"/>
              </a:ext>
            </a:extLst>
          </p:cNvPr>
          <p:cNvSpPr/>
          <p:nvPr/>
        </p:nvSpPr>
        <p:spPr>
          <a:xfrm>
            <a:off x="324000" y="4966602"/>
            <a:ext cx="2243241" cy="11776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回答期間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800637-1410-3F64-94EF-02FD93D9BF0C}"/>
              </a:ext>
            </a:extLst>
          </p:cNvPr>
          <p:cNvSpPr txBox="1"/>
          <p:nvPr/>
        </p:nvSpPr>
        <p:spPr>
          <a:xfrm>
            <a:off x="3005744" y="843945"/>
            <a:ext cx="685267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b="1" u="sng" dirty="0">
                <a:latin typeface="+mn-ea"/>
              </a:rPr>
              <a:t>上司・メンバーが期間内に回答するよう、</a:t>
            </a:r>
            <a:br>
              <a:rPr kumimoji="1" lang="en-US" altLang="ja-JP" sz="2400" b="1" u="sng" dirty="0">
                <a:latin typeface="+mn-ea"/>
              </a:rPr>
            </a:br>
            <a:r>
              <a:rPr kumimoji="1" lang="ja-JP" altLang="en-US" sz="2400" b="1" u="sng" dirty="0">
                <a:latin typeface="+mn-ea"/>
              </a:rPr>
              <a:t>推進をお願いいたします。</a:t>
            </a:r>
            <a:endParaRPr kumimoji="1" lang="en-US" altLang="ja-JP" sz="2400" b="1" u="sng" dirty="0">
              <a:latin typeface="+mn-ea"/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メンバーは、ご自身のコンディションに関する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39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問の設問に回答します。</a:t>
            </a: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上司は、メンバーの期待到達度に関するメンバー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名あたり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問の設問に回答します。</a:t>
            </a: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4E668A-0802-51C9-445A-024C64DBCB31}"/>
              </a:ext>
            </a:extLst>
          </p:cNvPr>
          <p:cNvSpPr txBox="1"/>
          <p:nvPr/>
        </p:nvSpPr>
        <p:spPr>
          <a:xfrm>
            <a:off x="3005744" y="2866758"/>
            <a:ext cx="68526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400" b="1" u="sng" dirty="0">
                <a:latin typeface="+mn-ea"/>
                <a:cs typeface="Meiryo UI" panose="020B0604030504040204" pitchFamily="50" charset="-128"/>
              </a:rPr>
              <a:t>結果レポート配信後、窮々・</a:t>
            </a:r>
            <a:br>
              <a:rPr kumimoji="1" lang="en-US" altLang="ja-JP" sz="2400" b="1" u="sng" dirty="0">
                <a:latin typeface="+mn-ea"/>
                <a:cs typeface="Meiryo UI" panose="020B0604030504040204" pitchFamily="50" charset="-128"/>
              </a:rPr>
            </a:br>
            <a:r>
              <a:rPr kumimoji="1" lang="ja-JP" altLang="en-US" sz="2400" b="1" u="sng" dirty="0">
                <a:latin typeface="+mn-ea"/>
                <a:cs typeface="Meiryo UI" panose="020B0604030504040204" pitchFamily="50" charset="-128"/>
              </a:rPr>
              <a:t>悶々のメンバーに上司が必ず面談するよう、</a:t>
            </a:r>
            <a:br>
              <a:rPr kumimoji="1" lang="en-US" altLang="ja-JP" sz="2400" b="1" u="sng" dirty="0">
                <a:latin typeface="+mn-ea"/>
                <a:cs typeface="Meiryo UI" panose="020B0604030504040204" pitchFamily="50" charset="-128"/>
              </a:rPr>
            </a:br>
            <a:r>
              <a:rPr kumimoji="1" lang="ja-JP" altLang="en-US" sz="2400" b="1" u="sng" dirty="0">
                <a:latin typeface="+mn-ea"/>
                <a:cs typeface="Meiryo UI" panose="020B0604030504040204" pitchFamily="50" charset="-128"/>
              </a:rPr>
              <a:t>推進をお願いいたします。</a:t>
            </a:r>
            <a:endParaRPr kumimoji="1" lang="en-US" altLang="ja-JP" sz="2400" b="1" u="sng" dirty="0">
              <a:latin typeface="+mn-ea"/>
              <a:cs typeface="Meiryo UI" panose="020B0604030504040204" pitchFamily="50" charset="-128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窮々・悶々のメンバーが多い組織があったとしても、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マネジャーが悪い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/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メンバーが悪いということではありません。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マネジャーが組織運営に悩んでいる可能性もありますので、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相談に乗るなどご支援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いただくようお願いいたします。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/>
              <a:ea typeface="游ゴシック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791282-9FEC-F6EA-3588-12EFB5EC5687}"/>
              </a:ext>
            </a:extLst>
          </p:cNvPr>
          <p:cNvSpPr txBox="1"/>
          <p:nvPr/>
        </p:nvSpPr>
        <p:spPr>
          <a:xfrm>
            <a:off x="3005744" y="5180815"/>
            <a:ext cx="66257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20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●年●月●日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(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●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)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 ～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 20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●年●月●日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(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●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ja-JP" altLang="en-US" sz="1400" spc="70" dirty="0">
                <a:latin typeface="+mn-ea"/>
                <a:cs typeface="Meiryo UI" panose="020B0604030504040204" pitchFamily="50" charset="-128"/>
              </a:rPr>
              <a:t>●月●日に、回答依頼のメールを送信予定です。</a:t>
            </a:r>
            <a:endParaRPr lang="en-US" altLang="ja-JP" sz="1400" spc="7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E5C719A-C309-B9BD-B338-7117DBE68E65}"/>
              </a:ext>
            </a:extLst>
          </p:cNvPr>
          <p:cNvSpPr/>
          <p:nvPr/>
        </p:nvSpPr>
        <p:spPr>
          <a:xfrm>
            <a:off x="6926967" y="58326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貴社の実施概要に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合わせてご記入ください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263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アンケート結果閲覧～活用方法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4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インサイズの活用方法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63215B-3FF6-5716-4F49-95C4EF02088E}"/>
              </a:ext>
            </a:extLst>
          </p:cNvPr>
          <p:cNvSpPr txBox="1"/>
          <p:nvPr/>
        </p:nvSpPr>
        <p:spPr>
          <a:xfrm>
            <a:off x="910867" y="932877"/>
            <a:ext cx="8084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状態が悪いメンバー</a:t>
            </a:r>
            <a:r>
              <a:rPr lang="en-US" altLang="ja-JP" dirty="0"/>
              <a:t>/</a:t>
            </a:r>
            <a:r>
              <a:rPr lang="ja-JP" altLang="en-US" dirty="0"/>
              <a:t>組織を問題視せず、</a:t>
            </a:r>
            <a:endParaRPr lang="en-US" altLang="ja-JP" dirty="0"/>
          </a:p>
          <a:p>
            <a:pPr marL="0" indent="0" algn="ctr">
              <a:buFont typeface="Wingdings" pitchFamily="2" charset="2"/>
              <a:buNone/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「どうしたら組織がよくなるか」を議論する材料</a:t>
            </a:r>
            <a:endParaRPr kumimoji="1" lang="en-US" altLang="ja-JP" sz="2800" b="1" dirty="0">
              <a:solidFill>
                <a:schemeClr val="accent5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としてご活用ください。</a:t>
            </a:r>
            <a:endParaRPr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E42D1D9-F974-3D87-4014-3EF07AD69691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CFD7C17-29EA-6E55-37EC-9A73A87EC760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115CF1-52C7-13CA-818B-9D642E468061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5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5"/>
                </a:solidFill>
              </a:rPr>
              <a:t>を材料に、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メンバーへの関わりを一緒に考える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A9A0E5-0D7F-9486-F5C0-6CCAC236E8B4}"/>
              </a:ext>
            </a:extLst>
          </p:cNvPr>
          <p:cNvSpPr txBox="1"/>
          <p:nvPr/>
        </p:nvSpPr>
        <p:spPr>
          <a:xfrm>
            <a:off x="5469016" y="2650787"/>
            <a:ext cx="413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1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1"/>
                </a:solidFill>
              </a:rPr>
              <a:t>を結果を良くするよう、指示する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4181FF-03B4-6164-087D-B5BABFBD6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78" y="4245387"/>
            <a:ext cx="1949202" cy="13566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BB7AE60-A3A7-41B9-81A6-7DF66BE39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255" y="4235213"/>
            <a:ext cx="2171733" cy="1628800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E1AEDFF5-108C-FE83-B0C3-FD751252454D}"/>
              </a:ext>
            </a:extLst>
          </p:cNvPr>
          <p:cNvSpPr/>
          <p:nvPr/>
        </p:nvSpPr>
        <p:spPr>
          <a:xfrm>
            <a:off x="2346012" y="3429000"/>
            <a:ext cx="2488316" cy="1074031"/>
          </a:xfrm>
          <a:prstGeom prst="wedgeRoundRectCallout">
            <a:avLst>
              <a:gd name="adj1" fmla="val -49949"/>
              <a:gd name="adj2" fmla="val 746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窮々になったメンバーがいるね。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この得点が低いけど、</a:t>
            </a:r>
            <a:br>
              <a:rPr kumimoji="1" lang="ja-JP" altLang="en-US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どう関われるといいと思う？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この点は私からも支援するよ。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CA9470B-8836-35D5-DBD9-157E05FCCE00}"/>
              </a:ext>
            </a:extLst>
          </p:cNvPr>
          <p:cNvSpPr/>
          <p:nvPr/>
        </p:nvSpPr>
        <p:spPr>
          <a:xfrm>
            <a:off x="2346012" y="4893849"/>
            <a:ext cx="2488316" cy="1409515"/>
          </a:xfrm>
          <a:prstGeom prst="wedgeRoundRectCallout">
            <a:avLst>
              <a:gd name="adj1" fmla="val -56575"/>
              <a:gd name="adj2" fmla="val -523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繁忙期で状態が悪化しているね。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大変な中、なんとか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乗り切ってくれてありがとう。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これ以上悪化しないように、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◯◯だけはやっておこう。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部長としては、◯◯を支援したいと考えているが、どうだろう？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C71180-9525-ADB4-A45D-856741DB21F6}"/>
              </a:ext>
            </a:extLst>
          </p:cNvPr>
          <p:cNvSpPr txBox="1"/>
          <p:nvPr/>
        </p:nvSpPr>
        <p:spPr>
          <a:xfrm>
            <a:off x="384669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マネジャー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B99010-A053-F817-01FA-2C7AAA3B03F5}"/>
              </a:ext>
            </a:extLst>
          </p:cNvPr>
          <p:cNvSpPr txBox="1"/>
          <p:nvPr/>
        </p:nvSpPr>
        <p:spPr>
          <a:xfrm>
            <a:off x="1508378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FBF328DF-7619-8A55-C4DD-2B41EA33EDD7}"/>
              </a:ext>
            </a:extLst>
          </p:cNvPr>
          <p:cNvSpPr/>
          <p:nvPr/>
        </p:nvSpPr>
        <p:spPr>
          <a:xfrm>
            <a:off x="7465184" y="3498883"/>
            <a:ext cx="2013338" cy="1267989"/>
          </a:xfrm>
          <a:prstGeom prst="wedgeRoundRectCallout">
            <a:avLst>
              <a:gd name="adj1" fmla="val -52716"/>
              <a:gd name="adj2" fmla="val 631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窮々のメンバーが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多いじゃないか。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マネジメントできていないんじゃないか？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どうにかしなさい。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F2A1D0-989A-B96D-986D-D2772111BC29}"/>
              </a:ext>
            </a:extLst>
          </p:cNvPr>
          <p:cNvSpPr txBox="1"/>
          <p:nvPr/>
        </p:nvSpPr>
        <p:spPr>
          <a:xfrm>
            <a:off x="6321854" y="5864013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</p:spTree>
    <p:extLst>
      <p:ext uri="{BB962C8B-B14F-4D97-AF65-F5344CB8AC3E}">
        <p14:creationId xmlns:p14="http://schemas.microsoft.com/office/powerpoint/2010/main" val="186266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参考）「上司」向けにお伝えしている活用方法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11B5B51-B30D-CF48-82CB-46A22A0DB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14" y="3778110"/>
            <a:ext cx="2296826" cy="17226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59BB93B-1FE5-1D53-4645-8A6C3709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89" y="3727791"/>
            <a:ext cx="2431011" cy="18232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8EABA5-5398-8837-D854-CB636956D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6969197" y="3910815"/>
            <a:ext cx="2084724" cy="145721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654388" y="932877"/>
            <a:ext cx="85972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インサイズの結果が出たら、</a:t>
            </a:r>
            <a:br>
              <a:rPr kumimoji="1" lang="en-US" altLang="ja-JP" dirty="0"/>
            </a:br>
            <a:r>
              <a:rPr kumimoji="1" lang="ja-JP" altLang="en-US" sz="2800" b="1" dirty="0">
                <a:solidFill>
                  <a:schemeClr val="accent5"/>
                </a:solidFill>
              </a:rPr>
              <a:t>結果のご確認＆タイムリーなフォロー</a:t>
            </a:r>
            <a:r>
              <a:rPr kumimoji="1" lang="ja-JP" altLang="en-US" dirty="0"/>
              <a:t>をお願いいたします。</a:t>
            </a:r>
          </a:p>
        </p:txBody>
      </p:sp>
      <p:sp>
        <p:nvSpPr>
          <p:cNvPr id="23" name="矢印: 五方向 22">
            <a:extLst>
              <a:ext uri="{FF2B5EF4-FFF2-40B4-BE49-F238E27FC236}">
                <a16:creationId xmlns:a16="http://schemas.microsoft.com/office/drawing/2014/main" id="{364D4029-0901-920A-5E3E-2AE1CBE740C1}"/>
              </a:ext>
            </a:extLst>
          </p:cNvPr>
          <p:cNvSpPr/>
          <p:nvPr/>
        </p:nvSpPr>
        <p:spPr>
          <a:xfrm>
            <a:off x="6039393" y="2505816"/>
            <a:ext cx="3600000" cy="1011087"/>
          </a:xfrm>
          <a:prstGeom prst="homePlate">
            <a:avLst>
              <a:gd name="adj" fmla="val 27943"/>
            </a:avLst>
          </a:prstGeom>
          <a:gradFill>
            <a:gsLst>
              <a:gs pos="100000">
                <a:schemeClr val="accent5"/>
              </a:gs>
              <a:gs pos="0">
                <a:srgbClr val="AB9FE7"/>
              </a:gs>
              <a:gs pos="0">
                <a:srgbClr val="909BEA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en-US" altLang="ja-JP" b="1" dirty="0">
                <a:solidFill>
                  <a:schemeClr val="bg2"/>
                </a:solidFill>
                <a:latin typeface="+mn-ea"/>
              </a:rPr>
              <a:t>1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対</a:t>
            </a:r>
            <a:r>
              <a:rPr lang="en-US" altLang="ja-JP" b="1" dirty="0">
                <a:solidFill>
                  <a:schemeClr val="bg2"/>
                </a:solidFill>
                <a:latin typeface="+mn-ea"/>
              </a:rPr>
              <a:t>1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で結果をもとに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メンバーと対話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E6B8F0B7-140D-4725-F3BE-A9E3084E70F7}"/>
              </a:ext>
            </a:extLst>
          </p:cNvPr>
          <p:cNvSpPr/>
          <p:nvPr/>
        </p:nvSpPr>
        <p:spPr>
          <a:xfrm>
            <a:off x="3333000" y="2505816"/>
            <a:ext cx="3048065" cy="1011091"/>
          </a:xfrm>
          <a:prstGeom prst="homePlate">
            <a:avLst>
              <a:gd name="adj" fmla="val 20924"/>
            </a:avLst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メンバーに声掛け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5" name="矢印: 五方向 24">
            <a:extLst>
              <a:ext uri="{FF2B5EF4-FFF2-40B4-BE49-F238E27FC236}">
                <a16:creationId xmlns:a16="http://schemas.microsoft.com/office/drawing/2014/main" id="{248132D7-EC64-EC2E-1B2A-E02C0A8741B8}"/>
              </a:ext>
            </a:extLst>
          </p:cNvPr>
          <p:cNvSpPr/>
          <p:nvPr/>
        </p:nvSpPr>
        <p:spPr>
          <a:xfrm>
            <a:off x="324000" y="2505812"/>
            <a:ext cx="3280973" cy="1011092"/>
          </a:xfrm>
          <a:prstGeom prst="homePlate">
            <a:avLst>
              <a:gd name="adj" fmla="val 18418"/>
            </a:avLst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すぐに結果を確認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811D531-211B-EDCA-1A12-6723C3682860}"/>
              </a:ext>
            </a:extLst>
          </p:cNvPr>
          <p:cNvSpPr/>
          <p:nvPr/>
        </p:nvSpPr>
        <p:spPr>
          <a:xfrm>
            <a:off x="3371143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CE7AEC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CE7AEC"/>
                </a:solidFill>
                <a:cs typeface="Meiryo UI" panose="020B0604030504040204" pitchFamily="50" charset="-128"/>
              </a:rPr>
              <a:t>2</a:t>
            </a:r>
            <a:endParaRPr kumimoji="1" lang="ja-JP" altLang="en-US" sz="2400" b="1" dirty="0">
              <a:solidFill>
                <a:srgbClr val="CE7AEC"/>
              </a:solidFill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99869F0-75F8-31F7-15F7-B9162590F4E5}"/>
              </a:ext>
            </a:extLst>
          </p:cNvPr>
          <p:cNvSpPr/>
          <p:nvPr/>
        </p:nvSpPr>
        <p:spPr>
          <a:xfrm>
            <a:off x="313875" y="204542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FD7479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FD7479"/>
                </a:solidFill>
                <a:cs typeface="Meiryo UI" panose="020B0604030504040204" pitchFamily="50" charset="-128"/>
              </a:rPr>
              <a:t>1</a:t>
            </a:r>
            <a:endParaRPr kumimoji="1" lang="ja-JP" altLang="en-US" sz="2400" b="1" dirty="0">
              <a:solidFill>
                <a:srgbClr val="FD7479"/>
              </a:solidFill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59995EE-4F36-097D-F6F7-BF69770F74B2}"/>
              </a:ext>
            </a:extLst>
          </p:cNvPr>
          <p:cNvSpPr/>
          <p:nvPr/>
        </p:nvSpPr>
        <p:spPr>
          <a:xfrm>
            <a:off x="6182604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8494ED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8494ED"/>
                </a:solidFill>
                <a:cs typeface="Meiryo UI" panose="020B0604030504040204" pitchFamily="50" charset="-128"/>
              </a:rPr>
              <a:t>3</a:t>
            </a:r>
            <a:endParaRPr kumimoji="1" lang="ja-JP" altLang="en-US" sz="2400" b="1" dirty="0">
              <a:solidFill>
                <a:srgbClr val="8494ED"/>
              </a:solidFill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59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</a:t>
            </a:r>
            <a:r>
              <a:rPr kumimoji="1" lang="ja-JP" altLang="en-US" b="1" spc="160" dirty="0"/>
              <a:t>導入の背景</a:t>
            </a:r>
            <a:endParaRPr kumimoji="1"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アンケート結果閲覧～活用方法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6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参考） 「上司」向けにお伝えしている活用方法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821105" y="833273"/>
            <a:ext cx="826380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タイムリーな声掛けにより、「</a:t>
            </a:r>
            <a:r>
              <a:rPr kumimoji="1" lang="ja-JP" altLang="en-US" b="1" dirty="0"/>
              <a:t>気にかけてもらえている</a:t>
            </a:r>
            <a:r>
              <a:rPr kumimoji="1" lang="ja-JP" altLang="en-US" dirty="0"/>
              <a:t>」ことが伝わります。</a:t>
            </a:r>
            <a:br>
              <a:rPr kumimoji="1" lang="en-US" altLang="ja-JP" dirty="0"/>
            </a:br>
            <a:r>
              <a:rPr kumimoji="1" lang="ja-JP" altLang="en-US" dirty="0"/>
              <a:t>その後の改善率が</a:t>
            </a:r>
            <a:r>
              <a:rPr kumimoji="1" lang="en-US" altLang="ja-JP" dirty="0"/>
              <a:t>40%</a:t>
            </a:r>
            <a:r>
              <a:rPr kumimoji="1" lang="ja-JP" altLang="en-US" dirty="0"/>
              <a:t>以上も変わった他社例もあるそうです。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対話により、メンバーへの見立てと現実をすり合わせることで、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ja-JP" altLang="en-US" b="1" dirty="0"/>
              <a:t>わかってもらえている</a:t>
            </a:r>
            <a:r>
              <a:rPr kumimoji="1" lang="ja-JP" altLang="en-US" dirty="0"/>
              <a:t>」という安心感の醸成・負担感の解消に繋がります。</a:t>
            </a:r>
            <a:endParaRPr kumimoji="1"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E01251-5A83-EE4C-EA6B-015908CF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1147297" y="4542852"/>
            <a:ext cx="2589244" cy="180986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C00B632-E82D-5225-7916-A58B81F569F7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356D76A-00F8-8605-E1C0-932FC3B2AFF3}"/>
              </a:ext>
            </a:extLst>
          </p:cNvPr>
          <p:cNvSpPr/>
          <p:nvPr/>
        </p:nvSpPr>
        <p:spPr>
          <a:xfrm>
            <a:off x="388127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◯◯が一番負担になっていると思っているんだけど、実際はどう？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9F6D9D7-4A06-1EE0-8AB1-0ADDFF8993DA}"/>
              </a:ext>
            </a:extLst>
          </p:cNvPr>
          <p:cNvSpPr/>
          <p:nvPr/>
        </p:nvSpPr>
        <p:spPr>
          <a:xfrm>
            <a:off x="2569810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まさにそうです！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他にも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（わかってくれていたんだ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業務は減らせないけど、なんとか頑張ろう）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166F3F2-D36F-2CB9-EA7B-1E9A213327F0}"/>
              </a:ext>
            </a:extLst>
          </p:cNvPr>
          <p:cNvGrpSpPr/>
          <p:nvPr/>
        </p:nvGrpSpPr>
        <p:grpSpPr>
          <a:xfrm>
            <a:off x="7584914" y="4662578"/>
            <a:ext cx="2097683" cy="1597399"/>
            <a:chOff x="7348091" y="4664098"/>
            <a:chExt cx="2097683" cy="159739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AE71546-90F8-00F4-C7F8-9D8F85C51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7348091" y="4664098"/>
              <a:ext cx="2097683" cy="1597399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39F3242-1526-72FD-FB6E-D55AAD30AE4C}"/>
                </a:ext>
              </a:extLst>
            </p:cNvPr>
            <p:cNvSpPr/>
            <p:nvPr/>
          </p:nvSpPr>
          <p:spPr>
            <a:xfrm>
              <a:off x="7348091" y="5118009"/>
              <a:ext cx="401285" cy="30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BB570AC-4FBA-2D8B-FBBD-D27F2D1324AC}"/>
              </a:ext>
            </a:extLst>
          </p:cNvPr>
          <p:cNvGrpSpPr/>
          <p:nvPr/>
        </p:nvGrpSpPr>
        <p:grpSpPr>
          <a:xfrm>
            <a:off x="5997789" y="3750486"/>
            <a:ext cx="1375762" cy="1860904"/>
            <a:chOff x="5997789" y="3750486"/>
            <a:chExt cx="1264784" cy="171079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96F1BE9-618D-BD59-FC70-CCEA11ACB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97789" y="3750486"/>
              <a:ext cx="1205578" cy="1710791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D5C35BF-B6EB-33C3-ED9E-47BBDD1C3CD8}"/>
                </a:ext>
              </a:extLst>
            </p:cNvPr>
            <p:cNvSpPr/>
            <p:nvPr/>
          </p:nvSpPr>
          <p:spPr>
            <a:xfrm>
              <a:off x="7078377" y="4795666"/>
              <a:ext cx="184196" cy="5789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33EE8AA-5ADC-DF8D-74E3-0E88723BE806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8620ACB-2FB8-0BD0-8A89-4F867371D64D}"/>
              </a:ext>
            </a:extLst>
          </p:cNvPr>
          <p:cNvGrpSpPr/>
          <p:nvPr/>
        </p:nvGrpSpPr>
        <p:grpSpPr>
          <a:xfrm>
            <a:off x="5578594" y="3233074"/>
            <a:ext cx="1716112" cy="1385683"/>
            <a:chOff x="5657439" y="2808984"/>
            <a:chExt cx="1716112" cy="1385683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F43A561-0EE9-9B03-07BE-330EBD633B51}"/>
                </a:ext>
              </a:extLst>
            </p:cNvPr>
            <p:cNvSpPr/>
            <p:nvPr/>
          </p:nvSpPr>
          <p:spPr>
            <a:xfrm>
              <a:off x="5657439" y="2808984"/>
              <a:ext cx="1716112" cy="1078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tx1"/>
                  </a:solidFill>
                </a:rPr>
                <a:t>大変そうだけど、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今忙しいのは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しょうがないしな</a:t>
              </a:r>
              <a:r>
                <a:rPr kumimoji="1" lang="en-US" altLang="ja-JP" sz="11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FFE9FB4-2636-4CC1-A188-22F42EAD6129}"/>
                </a:ext>
              </a:extLst>
            </p:cNvPr>
            <p:cNvSpPr/>
            <p:nvPr/>
          </p:nvSpPr>
          <p:spPr>
            <a:xfrm>
              <a:off x="5997789" y="3792852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2ED1B84-87C4-4ACF-1CB6-F79DE65C7C3C}"/>
                </a:ext>
              </a:extLst>
            </p:cNvPr>
            <p:cNvSpPr/>
            <p:nvPr/>
          </p:nvSpPr>
          <p:spPr>
            <a:xfrm>
              <a:off x="6219462" y="3982838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9F62CC8F-3AC6-CC79-AA1F-A10325980D10}"/>
                </a:ext>
              </a:extLst>
            </p:cNvPr>
            <p:cNvSpPr/>
            <p:nvPr/>
          </p:nvSpPr>
          <p:spPr>
            <a:xfrm>
              <a:off x="6463726" y="4077831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7102E09-A689-5953-129A-6A93A9595E6F}"/>
              </a:ext>
            </a:extLst>
          </p:cNvPr>
          <p:cNvSpPr/>
          <p:nvPr/>
        </p:nvSpPr>
        <p:spPr>
          <a:xfrm>
            <a:off x="7743421" y="3264853"/>
            <a:ext cx="1716112" cy="1078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誰も自分のことなんて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気にしていないんだ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0B06A64-6BC8-B7CD-CE9E-69F168337926}"/>
              </a:ext>
            </a:extLst>
          </p:cNvPr>
          <p:cNvGrpSpPr/>
          <p:nvPr/>
        </p:nvGrpSpPr>
        <p:grpSpPr>
          <a:xfrm flipH="1">
            <a:off x="8710977" y="4231774"/>
            <a:ext cx="564862" cy="346160"/>
            <a:chOff x="7743421" y="4004681"/>
            <a:chExt cx="655680" cy="401815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E265FAE6-359D-246E-9DB4-08DAF1D1CEDA}"/>
                </a:ext>
              </a:extLst>
            </p:cNvPr>
            <p:cNvSpPr/>
            <p:nvPr/>
          </p:nvSpPr>
          <p:spPr>
            <a:xfrm>
              <a:off x="7743421" y="4004681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1BCFB4D-8679-F5B5-441B-C8B642D52520}"/>
                </a:ext>
              </a:extLst>
            </p:cNvPr>
            <p:cNvSpPr/>
            <p:nvPr/>
          </p:nvSpPr>
          <p:spPr>
            <a:xfrm>
              <a:off x="7965094" y="4194667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E48F40E-51D4-20E6-D85F-90ADCBB2AEBA}"/>
                </a:ext>
              </a:extLst>
            </p:cNvPr>
            <p:cNvSpPr/>
            <p:nvPr/>
          </p:nvSpPr>
          <p:spPr>
            <a:xfrm>
              <a:off x="8209358" y="4289660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14522E-341B-6211-1529-79AFFD33DBB0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5"/>
                </a:solidFill>
              </a:rPr>
              <a:t>負担そのものを減らせなくても、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タイムリーな対話が負担感の解消に繋がります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9519D7-0F59-D550-DB0C-7F90FACEDFB9}"/>
              </a:ext>
            </a:extLst>
          </p:cNvPr>
          <p:cNvSpPr txBox="1"/>
          <p:nvPr/>
        </p:nvSpPr>
        <p:spPr>
          <a:xfrm>
            <a:off x="5469016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1"/>
                </a:solidFill>
              </a:rPr>
              <a:t>状況はお互いわかっているはず</a:t>
            </a:r>
            <a:r>
              <a:rPr kumimoji="1" lang="en-US" altLang="ja-JP" sz="1400" dirty="0">
                <a:solidFill>
                  <a:schemeClr val="accent1"/>
                </a:solidFill>
              </a:rPr>
              <a:t>…</a:t>
            </a:r>
            <a:r>
              <a:rPr kumimoji="1" lang="ja-JP" altLang="en-US" sz="1400" dirty="0">
                <a:solidFill>
                  <a:schemeClr val="accent1"/>
                </a:solidFill>
              </a:rPr>
              <a:t>と声をかけずにいると、さらに状態が悪化する可能性があります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2090473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結果レポートの閲覧方法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8D5944-1C4F-3D4F-D6CD-99808F5FEEB9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インサイズ事務局</a:t>
            </a:r>
            <a:r>
              <a:rPr kumimoji="1" lang="ja-JP" altLang="en-US" dirty="0"/>
              <a:t>」から、結果通知のメールが届きます。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en-US" altLang="ja-JP" dirty="0"/>
              <a:t>URL</a:t>
            </a:r>
            <a:r>
              <a:rPr kumimoji="1" lang="ja-JP" altLang="en-US" dirty="0"/>
              <a:t>をクリックしログインすると、</a:t>
            </a:r>
            <a:r>
              <a:rPr kumimoji="1" lang="ja-JP" altLang="en-US" b="1" dirty="0"/>
              <a:t>ダッシュボード</a:t>
            </a:r>
            <a:r>
              <a:rPr kumimoji="1" lang="ja-JP" altLang="en-US" dirty="0"/>
              <a:t>（次ページ）が開きます。</a:t>
            </a:r>
            <a:endParaRPr kumimoji="1"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C4D9C3-6EE0-7894-1757-56B36B78089C}"/>
              </a:ext>
            </a:extLst>
          </p:cNvPr>
          <p:cNvSpPr/>
          <p:nvPr/>
        </p:nvSpPr>
        <p:spPr>
          <a:xfrm>
            <a:off x="1091469" y="1966947"/>
            <a:ext cx="7723062" cy="43614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件名：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ご確認ください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メンバーのコンディションに関するアンケート結果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◯◯さん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${</a:t>
            </a:r>
            <a:r>
              <a:rPr kumimoji="1" lang="ja-JP" altLang="en-US" sz="1000" dirty="0">
                <a:solidFill>
                  <a:schemeClr val="tx1"/>
                </a:solidFill>
              </a:rPr>
              <a:t>氏名</a:t>
            </a:r>
            <a:r>
              <a:rPr kumimoji="1" lang="en-US" altLang="ja-JP" sz="1000" dirty="0">
                <a:solidFill>
                  <a:schemeClr val="tx1"/>
                </a:solidFill>
              </a:rPr>
              <a:t>}</a:t>
            </a:r>
            <a:r>
              <a:rPr kumimoji="1" lang="ja-JP" altLang="en-US" sz="1000" dirty="0">
                <a:solidFill>
                  <a:schemeClr val="tx1"/>
                </a:solidFill>
              </a:rPr>
              <a:t>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「メンバーのコンディションに関するアンケート（インサイズ）」について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あなたが</a:t>
            </a:r>
            <a:r>
              <a:rPr kumimoji="1" lang="en-US" altLang="ja-JP" sz="1000" dirty="0">
                <a:solidFill>
                  <a:schemeClr val="tx1"/>
                </a:solidFill>
              </a:rPr>
              <a:t>〔</a:t>
            </a:r>
            <a:r>
              <a:rPr kumimoji="1" lang="ja-JP" altLang="en-US" sz="1000" dirty="0">
                <a:solidFill>
                  <a:schemeClr val="tx1"/>
                </a:solidFill>
              </a:rPr>
              <a:t>閲覧者</a:t>
            </a:r>
            <a:r>
              <a:rPr kumimoji="1" lang="en-US" altLang="ja-JP" sz="1000" dirty="0">
                <a:solidFill>
                  <a:schemeClr val="tx1"/>
                </a:solidFill>
              </a:rPr>
              <a:t>〕</a:t>
            </a:r>
            <a:r>
              <a:rPr kumimoji="1" lang="ja-JP" altLang="en-US" sz="1000" dirty="0">
                <a:solidFill>
                  <a:schemeClr val="tx1"/>
                </a:solidFill>
              </a:rPr>
              <a:t>として見ることができるアンケート結果があります。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メンバーのコンディションを確認しましょう。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は今後も利用しますので、本メールは保管してください。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▼ログイン情報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ログイン</a:t>
            </a:r>
            <a:r>
              <a:rPr lang="en-US" altLang="ja-JP" sz="1000" dirty="0">
                <a:solidFill>
                  <a:schemeClr val="tx1"/>
                </a:solidFill>
              </a:rPr>
              <a:t>URL: </a:t>
            </a:r>
            <a:r>
              <a:rPr lang="en-US" altLang="ja-JP" sz="1000" dirty="0">
                <a:solidFill>
                  <a:schemeClr val="tx1"/>
                </a:solidFill>
                <a:hlinkClick r:id="rId3"/>
              </a:rPr>
              <a:t>https://insides</a:t>
            </a:r>
            <a:r>
              <a:rPr lang="en-US" altLang="ja-JP" sz="1000" dirty="0">
                <a:solidFill>
                  <a:schemeClr val="tx1"/>
                </a:solidFill>
              </a:rPr>
              <a:t>...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企業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ユーザー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パスワード</a:t>
            </a:r>
            <a:r>
              <a:rPr lang="en-US" altLang="ja-JP" sz="1000" dirty="0">
                <a:solidFill>
                  <a:schemeClr val="tx1"/>
                </a:solidFill>
              </a:rPr>
              <a:t>: </a:t>
            </a:r>
            <a:r>
              <a:rPr lang="ja-JP" altLang="en-US" sz="1000" dirty="0">
                <a:solidFill>
                  <a:schemeClr val="tx1"/>
                </a:solidFill>
              </a:rPr>
              <a:t>ご自身で設定したパスワード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インサイズとは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メンバー一人ひとりの仕事に取り組むこころの状態を捉えて、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より的確なマネジメントを行うことを支援する</a:t>
            </a:r>
            <a:r>
              <a:rPr kumimoji="1" lang="en-US" altLang="ja-JP" sz="1000" dirty="0">
                <a:solidFill>
                  <a:schemeClr val="tx1"/>
                </a:solidFill>
              </a:rPr>
              <a:t>WEB</a:t>
            </a:r>
            <a:r>
              <a:rPr kumimoji="1" lang="ja-JP" altLang="en-US" sz="1000" dirty="0">
                <a:solidFill>
                  <a:schemeClr val="tx1"/>
                </a:solidFill>
              </a:rPr>
              <a:t>サービスです。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活躍しているメンバーのコンディションが、実は悪かった</a:t>
            </a:r>
            <a:r>
              <a:rPr kumimoji="1" lang="en-US" altLang="ja-JP" sz="1000" dirty="0">
                <a:solidFill>
                  <a:schemeClr val="tx1"/>
                </a:solidFill>
              </a:rPr>
              <a:t>…</a:t>
            </a:r>
            <a:r>
              <a:rPr kumimoji="1" lang="ja-JP" altLang="en-US" sz="1000" dirty="0">
                <a:solidFill>
                  <a:schemeClr val="tx1"/>
                </a:solidFill>
              </a:rPr>
              <a:t>ということはないか？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早急にケアしたほうがいいメンバーはいないか？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関わり方に困っているあのメンバーに、どう接すればいいのか？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などがわかります。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ことはありません）。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F58B5F-593E-31B8-440F-7484B1F4A97A}"/>
              </a:ext>
            </a:extLst>
          </p:cNvPr>
          <p:cNvSpPr/>
          <p:nvPr/>
        </p:nvSpPr>
        <p:spPr>
          <a:xfrm>
            <a:off x="6709986" y="5953468"/>
            <a:ext cx="2923558" cy="3157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文面は実際のものとは異なる可能性があります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E9ECD0-CB85-F98A-17A1-7DB8A9030673}"/>
              </a:ext>
            </a:extLst>
          </p:cNvPr>
          <p:cNvSpPr/>
          <p:nvPr/>
        </p:nvSpPr>
        <p:spPr>
          <a:xfrm>
            <a:off x="1091469" y="3872220"/>
            <a:ext cx="2513504" cy="95633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2CF3A4E0-C65D-356F-C353-5270F64EED4F}"/>
              </a:ext>
            </a:extLst>
          </p:cNvPr>
          <p:cNvSpPr/>
          <p:nvPr/>
        </p:nvSpPr>
        <p:spPr>
          <a:xfrm>
            <a:off x="6709986" y="5121963"/>
            <a:ext cx="3037640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</p:spTree>
    <p:extLst>
      <p:ext uri="{BB962C8B-B14F-4D97-AF65-F5344CB8AC3E}">
        <p14:creationId xmlns:p14="http://schemas.microsoft.com/office/powerpoint/2010/main" val="936709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「ダッシュボード」で組織全体の概要・変化を確認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BD5C42-5338-48E7-CE49-FEB76B09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971" y="2010078"/>
            <a:ext cx="5086704" cy="42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704D1D-3501-A50A-9B86-32D083B3EB7C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閲覧できる範囲の集計結果がわかります。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世の中の平均や・前回の結果と比べてどうか？特にどこに課題がありそうか？</a:t>
            </a:r>
            <a:br>
              <a:rPr kumimoji="1" lang="en-US" altLang="ja-JP" dirty="0"/>
            </a:br>
            <a:r>
              <a:rPr kumimoji="1" lang="ja-JP" altLang="en-US" dirty="0"/>
              <a:t>など概況を掴むことができます。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82530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「チームマップ」で関わる優先順位を確認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上司が回答した「期待到達度」✕「メンバーのメンタリティ」の一覧が確認できます。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lang="ja-JP" altLang="en-US" sz="1800" dirty="0"/>
              <a:t>「活躍している」のに、メンバーは「不満をため込み今にも辞めそう」な、</a:t>
            </a:r>
            <a:br>
              <a:rPr lang="en-US" altLang="ja-JP" sz="1800" dirty="0"/>
            </a:br>
            <a:r>
              <a:rPr lang="ja-JP" altLang="en-US" sz="1800" b="1" dirty="0"/>
              <a:t>左上が最もフォロー優先度が高い</a:t>
            </a:r>
            <a:r>
              <a:rPr lang="ja-JP" altLang="en-US" sz="1800" dirty="0"/>
              <a:t>ゾーンです。</a:t>
            </a:r>
            <a:endParaRPr kumimoji="1" lang="ja-JP" altLang="en-US" sz="1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ADE531-F2E7-AF62-D9D8-358373AC1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80" y="2198217"/>
            <a:ext cx="5813317" cy="407794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B25B18F7-B15A-8EA4-F5CA-3AA2A42F3FFA}"/>
              </a:ext>
            </a:extLst>
          </p:cNvPr>
          <p:cNvSpPr/>
          <p:nvPr/>
        </p:nvSpPr>
        <p:spPr>
          <a:xfrm>
            <a:off x="1317956" y="289116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100" dirty="0">
                <a:solidFill>
                  <a:srgbClr val="FF0000"/>
                </a:solidFill>
              </a:rPr>
              <a:t>鈴木 太郎</a:t>
            </a:r>
          </a:p>
        </p:txBody>
      </p:sp>
      <p:sp>
        <p:nvSpPr>
          <p:cNvPr id="6" name="角丸四角形 16">
            <a:extLst>
              <a:ext uri="{FF2B5EF4-FFF2-40B4-BE49-F238E27FC236}">
                <a16:creationId xmlns:a16="http://schemas.microsoft.com/office/drawing/2014/main" id="{0BD616C1-362D-DAEC-93F9-5B9A81C03240}"/>
              </a:ext>
            </a:extLst>
          </p:cNvPr>
          <p:cNvSpPr/>
          <p:nvPr/>
        </p:nvSpPr>
        <p:spPr>
          <a:xfrm>
            <a:off x="5452491" y="354348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0070C0"/>
                </a:solidFill>
              </a:rPr>
              <a:t>佐藤 花子</a:t>
            </a:r>
            <a:endParaRPr kumimoji="1" lang="en-US" altLang="ja-JP" sz="1100" dirty="0">
              <a:solidFill>
                <a:srgbClr val="0070C0"/>
              </a:solidFill>
            </a:endParaRPr>
          </a:p>
        </p:txBody>
      </p:sp>
      <p:sp>
        <p:nvSpPr>
          <p:cNvPr id="7" name="角丸四角形 17">
            <a:extLst>
              <a:ext uri="{FF2B5EF4-FFF2-40B4-BE49-F238E27FC236}">
                <a16:creationId xmlns:a16="http://schemas.microsoft.com/office/drawing/2014/main" id="{2B1186F6-E673-7BB3-DADF-7B654A60DFEF}"/>
              </a:ext>
            </a:extLst>
          </p:cNvPr>
          <p:cNvSpPr/>
          <p:nvPr/>
        </p:nvSpPr>
        <p:spPr>
          <a:xfrm>
            <a:off x="3383427" y="4842247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BC43CF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BC43CF"/>
                </a:solidFill>
              </a:rPr>
              <a:t>山田　隆</a:t>
            </a:r>
            <a:endParaRPr kumimoji="1" lang="en-US" altLang="ja-JP" sz="1100" dirty="0">
              <a:solidFill>
                <a:srgbClr val="BC43C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CD30D80-4381-DA0D-EE82-10CAF5DCC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65"/>
          <a:stretch/>
        </p:blipFill>
        <p:spPr>
          <a:xfrm>
            <a:off x="566587" y="3072367"/>
            <a:ext cx="436291" cy="323040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C9AE3F-6E2F-AB2B-94B3-5C6DF6E53B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64" y="2256815"/>
            <a:ext cx="2378391" cy="17233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8ABE92-9F4E-AE80-3EDB-BC2C34711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73" y="4600385"/>
            <a:ext cx="2234366" cy="167577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1" name="四角形吹き出し 13">
            <a:extLst>
              <a:ext uri="{FF2B5EF4-FFF2-40B4-BE49-F238E27FC236}">
                <a16:creationId xmlns:a16="http://schemas.microsoft.com/office/drawing/2014/main" id="{5E1D2255-266C-BEDA-321E-1067DB6B88D0}"/>
              </a:ext>
            </a:extLst>
          </p:cNvPr>
          <p:cNvSpPr/>
          <p:nvPr/>
        </p:nvSpPr>
        <p:spPr>
          <a:xfrm>
            <a:off x="6666670" y="3348413"/>
            <a:ext cx="2464173" cy="1103923"/>
          </a:xfrm>
          <a:prstGeom prst="wedgeRoundRectCallout">
            <a:avLst>
              <a:gd name="adj1" fmla="val 43238"/>
              <a:gd name="adj2" fmla="val 67863"/>
              <a:gd name="adj3" fmla="val 16667"/>
            </a:avLst>
          </a:prstGeom>
          <a:solidFill>
            <a:schemeClr val="accent1"/>
          </a:solidFill>
          <a:ln>
            <a:solidFill>
              <a:srgbClr val="FF8589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鈴木太郎さんは、</a:t>
            </a:r>
            <a:br>
              <a:rPr kumimoji="1"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活躍していると思ったけど</a:t>
            </a:r>
            <a:br>
              <a:rPr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最も辛い状態だ</a:t>
            </a:r>
            <a:r>
              <a:rPr lang="en-US" altLang="ja-JP" sz="1200" b="1" dirty="0">
                <a:solidFill>
                  <a:schemeClr val="bg2"/>
                </a:solidFill>
              </a:rPr>
              <a:t>…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気づけていなかった</a:t>
            </a:r>
            <a:r>
              <a:rPr kumimoji="1" lang="en-US" altLang="ja-JP" sz="1200" b="1" dirty="0">
                <a:solidFill>
                  <a:schemeClr val="bg2"/>
                </a:solidFill>
              </a:rPr>
              <a:t>…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433151-6315-30F3-E394-D6045C981EB3}"/>
              </a:ext>
            </a:extLst>
          </p:cNvPr>
          <p:cNvSpPr txBox="1"/>
          <p:nvPr/>
        </p:nvSpPr>
        <p:spPr>
          <a:xfrm>
            <a:off x="700861" y="2578691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kumimoji="1" lang="ja-JP" altLang="en-US" sz="1400" spc="70" dirty="0"/>
              <a:t>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86E4DA-D3C1-C266-B456-33455AB9AF49}"/>
              </a:ext>
            </a:extLst>
          </p:cNvPr>
          <p:cNvSpPr txBox="1"/>
          <p:nvPr/>
        </p:nvSpPr>
        <p:spPr>
          <a:xfrm>
            <a:off x="700861" y="5994298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lang="ja-JP" altLang="en-US" sz="1400" spc="70" dirty="0"/>
              <a:t>低</a:t>
            </a:r>
            <a:endParaRPr kumimoji="1" lang="ja-JP" altLang="en-US" sz="1400" spc="7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16297A4-48F0-C5B0-A388-420855A42071}"/>
              </a:ext>
            </a:extLst>
          </p:cNvPr>
          <p:cNvSpPr/>
          <p:nvPr/>
        </p:nvSpPr>
        <p:spPr>
          <a:xfrm>
            <a:off x="1120009" y="2355720"/>
            <a:ext cx="1295899" cy="1295899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olid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spcBef>
                <a:spcPts val="600"/>
              </a:spcBef>
              <a:buFont typeface="Wingdings" pitchFamily="2" charset="2"/>
              <a:buChar char="l"/>
            </a:pPr>
            <a:endParaRPr kumimoji="1" lang="ja-JP" altLang="en-US" sz="1400" dirty="0"/>
          </a:p>
        </p:txBody>
      </p:sp>
      <p:sp>
        <p:nvSpPr>
          <p:cNvPr id="15" name="四角形吹き出し 25">
            <a:extLst>
              <a:ext uri="{FF2B5EF4-FFF2-40B4-BE49-F238E27FC236}">
                <a16:creationId xmlns:a16="http://schemas.microsoft.com/office/drawing/2014/main" id="{FCE0519A-8905-E4A8-5226-286116D0DD58}"/>
              </a:ext>
            </a:extLst>
          </p:cNvPr>
          <p:cNvSpPr/>
          <p:nvPr/>
        </p:nvSpPr>
        <p:spPr>
          <a:xfrm>
            <a:off x="1417773" y="3795623"/>
            <a:ext cx="1713554" cy="778667"/>
          </a:xfrm>
          <a:prstGeom prst="wedgeRectCallout">
            <a:avLst>
              <a:gd name="adj1" fmla="val -21382"/>
              <a:gd name="adj2" fmla="val -14646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パーソナルレポート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（次ページ）</a:t>
            </a:r>
            <a:r>
              <a:rPr kumimoji="1" lang="ja-JP" altLang="en-US" sz="1400" dirty="0">
                <a:solidFill>
                  <a:schemeClr val="bg2"/>
                </a:solidFill>
              </a:rPr>
              <a:t>へ</a:t>
            </a:r>
          </a:p>
        </p:txBody>
      </p:sp>
    </p:spTree>
    <p:extLst>
      <p:ext uri="{BB962C8B-B14F-4D97-AF65-F5344CB8AC3E}">
        <p14:creationId xmlns:p14="http://schemas.microsoft.com/office/powerpoint/2010/main" val="3719384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「パーソナルレポート（上司専用）」で、関わり方を確認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31CBEA-7812-1334-A6DC-B2A206405567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特に気になるメンバーについては、パーソナルレポートまでご確認ください。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画面を見ながら、直属上司とメンバーへの関わり方をすり合わせるのもおすすめです。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2E8F884-3B66-C353-5087-E2F01B63F158}"/>
              </a:ext>
            </a:extLst>
          </p:cNvPr>
          <p:cNvGrpSpPr/>
          <p:nvPr/>
        </p:nvGrpSpPr>
        <p:grpSpPr>
          <a:xfrm>
            <a:off x="272456" y="1567275"/>
            <a:ext cx="6822612" cy="4826650"/>
            <a:chOff x="2578195" y="2083182"/>
            <a:chExt cx="6173918" cy="4367732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AF8F1B6E-55FC-D119-C7D4-92DCB2769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122" t="6914"/>
            <a:stretch>
              <a:fillRect/>
            </a:stretch>
          </p:blipFill>
          <p:spPr>
            <a:xfrm>
              <a:off x="2578195" y="2083182"/>
              <a:ext cx="6173918" cy="4367732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01A7EC25-B8D3-5070-C5F8-975B6E45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2122" b="87365"/>
            <a:stretch>
              <a:fillRect/>
            </a:stretch>
          </p:blipFill>
          <p:spPr>
            <a:xfrm>
              <a:off x="2578195" y="2083182"/>
              <a:ext cx="6173918" cy="59285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7" name="図 46">
            <a:extLst>
              <a:ext uri="{FF2B5EF4-FFF2-40B4-BE49-F238E27FC236}">
                <a16:creationId xmlns:a16="http://schemas.microsoft.com/office/drawing/2014/main" id="{788C8749-E944-82CC-5F7A-D6699540B8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142" b="18839"/>
          <a:stretch>
            <a:fillRect/>
          </a:stretch>
        </p:blipFill>
        <p:spPr>
          <a:xfrm>
            <a:off x="426261" y="4441370"/>
            <a:ext cx="6514211" cy="1880487"/>
          </a:xfrm>
          <a:prstGeom prst="rect">
            <a:avLst/>
          </a:prstGeom>
        </p:spPr>
      </p:pic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CDBF7FE1-C699-69FA-DBF3-E4B3FE9DACD3}"/>
              </a:ext>
            </a:extLst>
          </p:cNvPr>
          <p:cNvSpPr/>
          <p:nvPr/>
        </p:nvSpPr>
        <p:spPr>
          <a:xfrm>
            <a:off x="6304548" y="1729634"/>
            <a:ext cx="3465095" cy="1663137"/>
          </a:xfrm>
          <a:prstGeom prst="wedgeRoundRectCallout">
            <a:avLst>
              <a:gd name="adj1" fmla="val -81132"/>
              <a:gd name="adj2" fmla="val 120466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生成</a:t>
            </a:r>
            <a:r>
              <a:rPr kumimoji="1" lang="en-US" altLang="ja-JP" dirty="0">
                <a:solidFill>
                  <a:schemeClr val="bg2"/>
                </a:solidFill>
              </a:rPr>
              <a:t>AI</a:t>
            </a:r>
            <a:r>
              <a:rPr kumimoji="1" lang="ja-JP" altLang="en-US" dirty="0">
                <a:solidFill>
                  <a:schemeClr val="bg2"/>
                </a:solidFill>
              </a:rPr>
              <a:t>で、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メンバーが何に悩んでいるか</a:t>
            </a:r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でどう対話するとよいか</a:t>
            </a:r>
            <a:r>
              <a:rPr kumimoji="1" lang="ja-JP" altLang="en-US" dirty="0">
                <a:solidFill>
                  <a:schemeClr val="bg2"/>
                </a:solidFill>
              </a:rPr>
              <a:t>アドバイスが表示されます</a:t>
            </a:r>
          </a:p>
        </p:txBody>
      </p:sp>
    </p:spTree>
    <p:extLst>
      <p:ext uri="{BB962C8B-B14F-4D97-AF65-F5344CB8AC3E}">
        <p14:creationId xmlns:p14="http://schemas.microsoft.com/office/powerpoint/2010/main" val="4101971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「結果一覧表（</a:t>
            </a:r>
            <a:r>
              <a:rPr lang="en-US" altLang="ja-JP" dirty="0"/>
              <a:t>Excel</a:t>
            </a:r>
            <a:r>
              <a:rPr lang="ja-JP" altLang="en-US" dirty="0"/>
              <a:t>）」で個人結果の全データを一覧で確認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過去からの変化・全詳細データをを個人別で見ることができます。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sz="1800" b="1" dirty="0"/>
              <a:t>改善</a:t>
            </a:r>
            <a:r>
              <a:rPr kumimoji="1" lang="en-US" altLang="ja-JP" sz="1800" b="1" dirty="0"/>
              <a:t>/</a:t>
            </a:r>
            <a:r>
              <a:rPr kumimoji="1" lang="ja-JP" altLang="en-US" sz="1800" b="1" dirty="0"/>
              <a:t>悪化した</a:t>
            </a:r>
            <a:r>
              <a:rPr kumimoji="1" lang="ja-JP" altLang="en-US" sz="1800" dirty="0"/>
              <a:t>メンバー、</a:t>
            </a:r>
            <a:r>
              <a:rPr kumimoji="1" lang="en-US" altLang="ja-JP" sz="1800" b="1" dirty="0"/>
              <a:t>2</a:t>
            </a:r>
            <a:r>
              <a:rPr kumimoji="1" lang="ja-JP" altLang="en-US" sz="1800" b="1" dirty="0"/>
              <a:t>連続で窮々・悶々</a:t>
            </a:r>
            <a:r>
              <a:rPr kumimoji="1" lang="ja-JP" altLang="en-US" sz="1800" dirty="0"/>
              <a:t>のメンバー、</a:t>
            </a:r>
            <a:r>
              <a:rPr kumimoji="1" lang="ja-JP" altLang="en-US" sz="1800" b="1" dirty="0"/>
              <a:t>異動した</a:t>
            </a:r>
            <a:r>
              <a:rPr kumimoji="1" lang="ja-JP" altLang="en-US" sz="1800" dirty="0"/>
              <a:t>メンバーなど、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気になる条件に該当するメンバーを、すぐに確認できます。</a:t>
            </a:r>
            <a:endParaRPr kumimoji="1" lang="ja-JP" altLang="en-US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198FFC-0FCC-12BF-63D9-A88BD408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33" y="2007237"/>
            <a:ext cx="7213134" cy="44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2EA45F-D5F7-35AE-FF8F-A075A7F30113}"/>
              </a:ext>
            </a:extLst>
          </p:cNvPr>
          <p:cNvSpPr txBox="1"/>
          <p:nvPr/>
        </p:nvSpPr>
        <p:spPr>
          <a:xfrm>
            <a:off x="92098" y="6171095"/>
            <a:ext cx="36707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結果一覧表（</a:t>
            </a:r>
            <a:r>
              <a:rPr kumimoji="1" lang="en-US" altLang="ja-JP" sz="1050" dirty="0"/>
              <a:t>Excel</a:t>
            </a:r>
            <a:r>
              <a:rPr kumimoji="1" lang="ja-JP" altLang="en-US" sz="1050" dirty="0"/>
              <a:t>）は、上司ユーザーは閲覧できません。</a:t>
            </a:r>
          </a:p>
        </p:txBody>
      </p:sp>
    </p:spTree>
    <p:extLst>
      <p:ext uri="{BB962C8B-B14F-4D97-AF65-F5344CB8AC3E}">
        <p14:creationId xmlns:p14="http://schemas.microsoft.com/office/powerpoint/2010/main" val="256358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833212F-8C7A-3EC0-02D4-9565F170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7" y="1567275"/>
            <a:ext cx="5584120" cy="471410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参考）メンバーが閲覧できるレポート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1AEE1D-E308-763F-65F1-FC44309F583F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パーソナルレポート（メンバー専用）を閲覧できます。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dirty="0"/>
              <a:t>パーソナルレポートは、皆様の閲覧できるレポートとは内容が異なります。</a:t>
            </a:r>
            <a:endParaRPr lang="ja-JP" altLang="en-US" sz="1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A6954A-DA06-2BE7-DC40-C4737906C523}"/>
              </a:ext>
            </a:extLst>
          </p:cNvPr>
          <p:cNvSpPr/>
          <p:nvPr/>
        </p:nvSpPr>
        <p:spPr>
          <a:xfrm>
            <a:off x="272456" y="5113867"/>
            <a:ext cx="9427562" cy="1207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パーソナルレポート（上司専用シート）を、</a:t>
            </a:r>
            <a:br>
              <a:rPr kumimoji="1" lang="en-US" altLang="ja-JP" sz="2400" b="1" dirty="0">
                <a:solidFill>
                  <a:schemeClr val="bg2"/>
                </a:solidFill>
              </a:rPr>
            </a:br>
            <a:r>
              <a:rPr kumimoji="1" lang="ja-JP" altLang="en-US" sz="2400" b="1" dirty="0">
                <a:solidFill>
                  <a:schemeClr val="bg2"/>
                </a:solidFill>
              </a:rPr>
              <a:t>メンバーに見せないでください。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メンバーのレポートには「窮々」などの表現は含まれません。</a:t>
            </a:r>
            <a:endParaRPr kumimoji="1"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1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注意点</a:t>
            </a:r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EC873B00-D6EB-C6CD-3A66-EEB0634C5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11" y="1368493"/>
            <a:ext cx="1484779" cy="14847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4B6DB4-E2D4-5602-BDA0-8136DF2606E6}"/>
              </a:ext>
            </a:extLst>
          </p:cNvPr>
          <p:cNvSpPr txBox="1"/>
          <p:nvPr/>
        </p:nvSpPr>
        <p:spPr>
          <a:xfrm>
            <a:off x="3591090" y="9328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下記の行為は禁止です。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3E8B4C-6D4F-2C1F-683F-F7EBDB5B8162}"/>
              </a:ext>
            </a:extLst>
          </p:cNvPr>
          <p:cNvSpPr txBox="1"/>
          <p:nvPr/>
        </p:nvSpPr>
        <p:spPr>
          <a:xfrm>
            <a:off x="245534" y="3132666"/>
            <a:ext cx="94149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メンバーのコンディションや性格について触れたレポートを、 </a:t>
            </a:r>
            <a:br>
              <a:rPr lang="en-US" altLang="ja-JP" sz="2000" dirty="0"/>
            </a:br>
            <a:r>
              <a:rPr lang="ja-JP" altLang="en-US" sz="2000" dirty="0"/>
              <a:t>机上等</a:t>
            </a:r>
            <a:r>
              <a:rPr lang="ja-JP" altLang="en-US" sz="2000" b="1" u="sng" dirty="0">
                <a:solidFill>
                  <a:schemeClr val="accent1"/>
                </a:solidFill>
              </a:rPr>
              <a:t>誰かの目に触れやすいところに放置</a:t>
            </a:r>
            <a:r>
              <a:rPr lang="ja-JP" altLang="en-US" sz="2000" dirty="0"/>
              <a:t>する 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飲み会・社内等で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あのメンバーの性格はこうだから・状態はこうだから</a:t>
            </a:r>
            <a:r>
              <a:rPr lang="ja-JP" altLang="en-US" sz="2000" dirty="0"/>
              <a:t>」と</a:t>
            </a:r>
            <a:br>
              <a:rPr lang="en-US" altLang="ja-JP" sz="2000" dirty="0"/>
            </a:br>
            <a:r>
              <a:rPr lang="ja-JP" altLang="en-US" sz="2000" dirty="0"/>
              <a:t>オープンに会話する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メンバー本人に、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サーベイ結果が窮々だったけど、どういうつもりなの？</a:t>
            </a:r>
            <a:r>
              <a:rPr lang="ja-JP" altLang="en-US" sz="2000" dirty="0"/>
              <a:t>」と詰め寄る</a:t>
            </a:r>
            <a:br>
              <a:rPr lang="en-US" altLang="ja-JP" sz="2000" dirty="0"/>
            </a:br>
            <a:r>
              <a:rPr lang="ja-JP" altLang="en-US" sz="2000" dirty="0"/>
              <a:t>＊メンバー本人には「窮々」などの言葉は開示されていません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320656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改めて、お願いしたいこと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55F34D-A1F8-CAEF-E29F-545956E8ADEC}"/>
              </a:ext>
            </a:extLst>
          </p:cNvPr>
          <p:cNvSpPr txBox="1"/>
          <p:nvPr/>
        </p:nvSpPr>
        <p:spPr>
          <a:xfrm>
            <a:off x="1167349" y="932877"/>
            <a:ext cx="7571303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インサイズのレポートをご確認いただき、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窮々・悶々のメンバーには必ず</a:t>
            </a:r>
            <a:r>
              <a:rPr kumimoji="1" lang="en-US" altLang="ja-JP" sz="2800" b="1" dirty="0">
                <a:solidFill>
                  <a:schemeClr val="accent5"/>
                </a:solidFill>
              </a:rPr>
              <a:t>1on1</a:t>
            </a:r>
            <a:endParaRPr kumimoji="1" lang="ja-JP" altLang="en-US" sz="2800" b="1" dirty="0">
              <a:solidFill>
                <a:schemeClr val="accent5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を実施いただくよう、上司の皆様への働きかけをお願いいたします。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対応が早いほど、改善しやすく</a:t>
            </a:r>
            <a:r>
              <a:rPr kumimoji="1" lang="en-US" altLang="ja-JP" dirty="0"/>
              <a:t>/</a:t>
            </a:r>
            <a:r>
              <a:rPr kumimoji="1" lang="ja-JP" altLang="en-US" dirty="0"/>
              <a:t>さらなる悪化を防ぎやすくなります。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081AC58-5DE7-7538-2F2D-9F84D11D7F22}"/>
              </a:ext>
            </a:extLst>
          </p:cNvPr>
          <p:cNvGrpSpPr/>
          <p:nvPr/>
        </p:nvGrpSpPr>
        <p:grpSpPr>
          <a:xfrm>
            <a:off x="3281363" y="2769766"/>
            <a:ext cx="3404104" cy="1528463"/>
            <a:chOff x="3678748" y="5312281"/>
            <a:chExt cx="1817873" cy="816236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3600908-6106-F0F5-1B98-7E461629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748" y="5312281"/>
              <a:ext cx="816236" cy="816236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B74E643-C100-2CBB-B2E6-B6DEB983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860" y="5322755"/>
              <a:ext cx="805761" cy="805761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50C19A-37D7-C9B7-F8CD-0FB3ECE88826}"/>
              </a:ext>
            </a:extLst>
          </p:cNvPr>
          <p:cNvSpPr txBox="1"/>
          <p:nvPr/>
        </p:nvSpPr>
        <p:spPr>
          <a:xfrm>
            <a:off x="1608706" y="4947902"/>
            <a:ext cx="8297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ja-JP" altLang="en-US" sz="1800" b="1" dirty="0">
                <a:solidFill>
                  <a:schemeClr val="accent5"/>
                </a:solidFill>
              </a:rPr>
              <a:t>「最近任せっきりで話せていなかったから」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「サーベイの結果を見て、大変そうだったので、詳しく話を聞かせてほしい」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「もしかして、◯◯だと感じているのかなと思ったけれ</a:t>
            </a:r>
            <a:r>
              <a:rPr lang="ja-JP" altLang="en-US" b="1" dirty="0">
                <a:solidFill>
                  <a:schemeClr val="accent5"/>
                </a:solidFill>
              </a:rPr>
              <a:t>ど、どう？</a:t>
            </a:r>
            <a:r>
              <a:rPr lang="ja-JP" altLang="en-US" sz="1800" b="1" dirty="0">
                <a:solidFill>
                  <a:schemeClr val="accent5"/>
                </a:solidFill>
              </a:rPr>
              <a:t>」</a:t>
            </a:r>
            <a:endParaRPr lang="ja-JP" altLang="en-US" sz="18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24C0A0-74C3-BF16-1F65-5DCE2386ED17}"/>
              </a:ext>
            </a:extLst>
          </p:cNvPr>
          <p:cNvSpPr/>
          <p:nvPr/>
        </p:nvSpPr>
        <p:spPr>
          <a:xfrm>
            <a:off x="324001" y="4820746"/>
            <a:ext cx="1200000" cy="11776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声掛け</a:t>
            </a:r>
            <a:endParaRPr kumimoji="1" lang="en-US" altLang="ja-JP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73E89F-7539-D868-CDF4-D0A455DAE99C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貴社の方針に合わせて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031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アンケート結果閲覧～活用方法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充実のマネジメント伴走機能</a:t>
            </a:r>
            <a:endParaRPr lang="en-US" altLang="ja-JP" b="1" spc="160" dirty="0"/>
          </a:p>
        </p:txBody>
      </p:sp>
    </p:spTree>
    <p:extLst>
      <p:ext uri="{BB962C8B-B14F-4D97-AF65-F5344CB8AC3E}">
        <p14:creationId xmlns:p14="http://schemas.microsoft.com/office/powerpoint/2010/main" val="114631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参考）導入の背景記入のポイント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912A09-565B-9956-7455-459463305A92}"/>
              </a:ext>
            </a:extLst>
          </p:cNvPr>
          <p:cNvSpPr/>
          <p:nvPr/>
        </p:nvSpPr>
        <p:spPr>
          <a:xfrm>
            <a:off x="470087" y="1057106"/>
            <a:ext cx="9368852" cy="1600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インサイズに限らず新たな取り組みを始めるときは、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現場から「やることを増やすな」「意味あるのか」等、否定的なリアクションが一定出るものです。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現場目線に立った導入のメリットをわかりやすく伝える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ことがポイントです。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「現場の通信簿≒人事</a:t>
            </a:r>
            <a:r>
              <a:rPr kumimoji="1" lang="en-US" altLang="ja-JP" sz="1200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会社がマネジメント状況を監視しようとしている」と捉えられると協力を得づらくなります。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そのため、「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会社</a:t>
            </a:r>
            <a:r>
              <a:rPr kumimoji="1" lang="en-US" altLang="ja-JP" sz="1200" b="1" u="sng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人事はマネジャーの置かれた状況を理解しているからこそ、支援したい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」といった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寄り添いスタンスを示すこともポイントです。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AFCEC1-9948-4C27-2CBD-B7067BD28115}"/>
              </a:ext>
            </a:extLst>
          </p:cNvPr>
          <p:cNvSpPr/>
          <p:nvPr/>
        </p:nvSpPr>
        <p:spPr>
          <a:xfrm>
            <a:off x="470087" y="4384737"/>
            <a:ext cx="9368852" cy="1989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en-US" altLang="ja-JP" sz="1200" spc="70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について、「メンバーと何を話せば良いかわからない」と言う声を多数いただきました。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面談で対話のきっかけや適切な話題を掴みやすくするため、インサイズを導入します。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離職が続いており、皆様にも負荷がかかっています。人事としては、●●の施策を検討しております。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加えて「相談できず不安や悩みを溜め込むこと」が離職に大きく影響するということがわかりました。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そのため、メンバーが相談できる環境を職場ぐるみで作りたく、インサイズを導入します。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皆様としても、メンバーをフォローしたい気持ちがある中、多忙でなかなかできない状況かと思います。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その中で、フォローが必要なメンバーの優先順位をつけ、コンディション・パフォーマンス改善のための話題に短時間でたどり着けるよう、インサイズを導入します。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74FA4EF-3B62-E5BA-BFCD-664BBB7433FD}"/>
              </a:ext>
            </a:extLst>
          </p:cNvPr>
          <p:cNvSpPr/>
          <p:nvPr/>
        </p:nvSpPr>
        <p:spPr>
          <a:xfrm>
            <a:off x="249980" y="838958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Point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54B128-993B-890C-B5D5-7513C9EB2737}"/>
              </a:ext>
            </a:extLst>
          </p:cNvPr>
          <p:cNvSpPr/>
          <p:nvPr/>
        </p:nvSpPr>
        <p:spPr>
          <a:xfrm>
            <a:off x="470087" y="3094021"/>
            <a:ext cx="9368852" cy="1024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メンバーのモチベーションをあげるため、離職率を下げるため、メンバーをフォローするため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→「メンバーを甘やかして迎合しないといけないのか？」と受け取られる可能性があります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マネジメント力を上げるため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 「今、マネジメント力がないと言われている」と受け取られしてしまう可能性があります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2730B9D-0572-F484-11D6-816AC5F1518F}"/>
              </a:ext>
            </a:extLst>
          </p:cNvPr>
          <p:cNvSpPr/>
          <p:nvPr/>
        </p:nvSpPr>
        <p:spPr>
          <a:xfrm>
            <a:off x="157883" y="2827373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204EF9C-E5DF-0893-68D8-09C7AD446EC6}"/>
              </a:ext>
            </a:extLst>
          </p:cNvPr>
          <p:cNvSpPr/>
          <p:nvPr/>
        </p:nvSpPr>
        <p:spPr>
          <a:xfrm>
            <a:off x="157883" y="4203830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10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】1on1</a:t>
            </a:r>
            <a:r>
              <a:rPr lang="ja-JP" altLang="en-US" dirty="0"/>
              <a:t>の基礎やインサイズの使い方が学べます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7065AC-74F8-A68C-B631-E5332FA85735}"/>
              </a:ext>
            </a:extLst>
          </p:cNvPr>
          <p:cNvSpPr txBox="1"/>
          <p:nvPr/>
        </p:nvSpPr>
        <p:spPr>
          <a:xfrm>
            <a:off x="684845" y="932877"/>
            <a:ext cx="85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「ラーニング」メニューにて、</a:t>
            </a:r>
            <a:r>
              <a:rPr lang="ja-JP" altLang="en-US" dirty="0"/>
              <a:t>インサイズ</a:t>
            </a:r>
            <a:r>
              <a:rPr lang="ja-JP" altLang="en-US" sz="1800" dirty="0"/>
              <a:t>の結果が出た後のフォロー方法や、</a:t>
            </a:r>
            <a:br>
              <a:rPr lang="en-US" altLang="ja-JP" sz="1800" dirty="0"/>
            </a:br>
            <a:r>
              <a:rPr lang="en-US" altLang="ja-JP" sz="1800" dirty="0"/>
              <a:t>1on1</a:t>
            </a:r>
            <a:r>
              <a:rPr lang="ja-JP" altLang="en-US" sz="1800" dirty="0"/>
              <a:t>・マネジメントの基礎などを動画やスライドショーで学ぶことができます。</a:t>
            </a:r>
            <a:endParaRPr lang="en-US" altLang="ja-JP" sz="1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F8D19D-28F9-E4C2-417B-3FBFBE986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800" y="1704048"/>
            <a:ext cx="6942665" cy="454610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10" name="四角形吹き出し 25">
            <a:extLst>
              <a:ext uri="{FF2B5EF4-FFF2-40B4-BE49-F238E27FC236}">
                <a16:creationId xmlns:a16="http://schemas.microsoft.com/office/drawing/2014/main" id="{0DB47D35-A5E4-44F8-8D25-9E6EC42495A9}"/>
              </a:ext>
            </a:extLst>
          </p:cNvPr>
          <p:cNvSpPr/>
          <p:nvPr/>
        </p:nvSpPr>
        <p:spPr>
          <a:xfrm>
            <a:off x="147773" y="3329956"/>
            <a:ext cx="2222894" cy="1597644"/>
          </a:xfrm>
          <a:prstGeom prst="wedgeRectCallout">
            <a:avLst>
              <a:gd name="adj1" fmla="val 70030"/>
              <a:gd name="adj2" fmla="val -496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あなたのメンバーの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結果に応じて、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おすすめのコンテンツ</a:t>
            </a:r>
            <a:r>
              <a:rPr kumimoji="1" lang="ja-JP" altLang="en-US" sz="1400" dirty="0">
                <a:solidFill>
                  <a:schemeClr val="bg2"/>
                </a:solidFill>
              </a:rPr>
              <a:t>が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35015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</a:t>
            </a:r>
            <a:r>
              <a:rPr lang="ja-JP" altLang="en-US" dirty="0"/>
              <a:t>メンバーへの関わりを相談できます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43771B-C6D5-5D15-8F79-BEDD592F4896}"/>
              </a:ext>
            </a:extLst>
          </p:cNvPr>
          <p:cNvSpPr txBox="1"/>
          <p:nvPr/>
        </p:nvSpPr>
        <p:spPr>
          <a:xfrm>
            <a:off x="1051932" y="932877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リクルートマネジメントソリューションズ社のマネジメントの専門家に、</a:t>
            </a:r>
            <a:br>
              <a:rPr lang="en-US" altLang="ja-JP" sz="1800" dirty="0"/>
            </a:br>
            <a:r>
              <a:rPr lang="ja-JP" altLang="en-US" sz="1800" dirty="0"/>
              <a:t>直接相談いただけます（「相談機能」）。</a:t>
            </a:r>
            <a:endParaRPr kumimoji="1" lang="ja-JP" altLang="en-US" sz="1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BC69D0-A5B8-E900-41FF-5B4207CD745F}"/>
              </a:ext>
            </a:extLst>
          </p:cNvPr>
          <p:cNvSpPr txBox="1"/>
          <p:nvPr/>
        </p:nvSpPr>
        <p:spPr>
          <a:xfrm>
            <a:off x="305095" y="5562598"/>
            <a:ext cx="739086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  <a:defRPr sz="1200"/>
            </a:lvl1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altLang="ja-JP" sz="1800" dirty="0"/>
              <a:t>2</a:t>
            </a:r>
            <a:r>
              <a:rPr lang="ja-JP" altLang="en-US" sz="1800" dirty="0"/>
              <a:t>営業日以内に、メールで詳細な関わり方をお返しいたします。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dirty="0"/>
              <a:t>相談内容は「どうしたらいいかわかりません」だけでも構いません。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b="1" u="sng" dirty="0"/>
              <a:t>人事が相談内容を見ることはありません。</a:t>
            </a:r>
            <a:endParaRPr lang="en-US" altLang="ja-JP" sz="1800" b="1" u="sng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44303C-850F-CA2C-4972-6ABAFF8B4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1" y="1758788"/>
            <a:ext cx="5481288" cy="366075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DA1472C-B5A1-A576-E1F4-B1E28A020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46" y="4544633"/>
            <a:ext cx="2452443" cy="831509"/>
          </a:xfrm>
          <a:prstGeom prst="rect">
            <a:avLst/>
          </a:prstGeom>
          <a:effectLst/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E458135-1655-AC38-AF67-2167A3324E1C}"/>
              </a:ext>
            </a:extLst>
          </p:cNvPr>
          <p:cNvSpPr/>
          <p:nvPr/>
        </p:nvSpPr>
        <p:spPr>
          <a:xfrm>
            <a:off x="3352846" y="4544632"/>
            <a:ext cx="2422468" cy="83150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8840F89-D5BC-B91E-D031-05E7A4A96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600" y="1726859"/>
            <a:ext cx="3124200" cy="372405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D5BD530-1FAB-8B13-718C-2270CC9FE205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5775314" y="4960386"/>
            <a:ext cx="804746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cxnSp>
      <p:sp>
        <p:nvSpPr>
          <p:cNvPr id="17" name="四角形吹き出し 25">
            <a:extLst>
              <a:ext uri="{FF2B5EF4-FFF2-40B4-BE49-F238E27FC236}">
                <a16:creationId xmlns:a16="http://schemas.microsoft.com/office/drawing/2014/main" id="{A1500758-FB0B-9B09-B5A4-A8EC4137CB78}"/>
              </a:ext>
            </a:extLst>
          </p:cNvPr>
          <p:cNvSpPr/>
          <p:nvPr/>
        </p:nvSpPr>
        <p:spPr>
          <a:xfrm>
            <a:off x="3352845" y="3526666"/>
            <a:ext cx="2422467" cy="831510"/>
          </a:xfrm>
          <a:prstGeom prst="wedgeRectCallout">
            <a:avLst>
              <a:gd name="adj1" fmla="val 3756"/>
              <a:gd name="adj2" fmla="val 7028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パーソナルレポート右下の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ボタンから相談できます</a:t>
            </a:r>
          </a:p>
        </p:txBody>
      </p:sp>
    </p:spTree>
    <p:extLst>
      <p:ext uri="{BB962C8B-B14F-4D97-AF65-F5344CB8AC3E}">
        <p14:creationId xmlns:p14="http://schemas.microsoft.com/office/powerpoint/2010/main" val="2349390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F02203-1250-0A62-3489-B0BB9A694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266" y="2505665"/>
            <a:ext cx="4461468" cy="3346101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EC61E48-A824-9724-F66D-8CAADFD01DC8}"/>
              </a:ext>
            </a:extLst>
          </p:cNvPr>
          <p:cNvSpPr txBox="1">
            <a:spLocks/>
          </p:cNvSpPr>
          <p:nvPr/>
        </p:nvSpPr>
        <p:spPr>
          <a:xfrm>
            <a:off x="1658409" y="1006234"/>
            <a:ext cx="6589183" cy="123112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47642" indent="-247642" algn="l" defTabSz="990570" rtl="0" eaLnBrk="1" latinLnBrk="0" hangingPunct="1">
              <a:lnSpc>
                <a:spcPct val="90000"/>
              </a:lnSpc>
              <a:spcBef>
                <a:spcPts val="1083"/>
              </a:spcBef>
              <a:buFont typeface="Arial" panose="020B0604020202020204" pitchFamily="34" charset="0"/>
              <a:buChar char="•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より良い組織作りのため、</a:t>
            </a:r>
            <a:endParaRPr lang="en-US" altLang="ja-JP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皆様を少しでもご支援したいと考えています。</a:t>
            </a:r>
            <a:endParaRPr lang="en-US" altLang="ja-JP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よろしくお願いいたします。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804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インサイズ導入の背景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7FAC48-04D1-C433-E075-7A41089A05E8}"/>
              </a:ext>
            </a:extLst>
          </p:cNvPr>
          <p:cNvSpPr/>
          <p:nvPr/>
        </p:nvSpPr>
        <p:spPr>
          <a:xfrm>
            <a:off x="493381" y="940714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目指す状態</a:t>
            </a:r>
            <a:endParaRPr kumimoji="1" lang="en-US" altLang="ja-JP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753DE2-4485-13B5-9CB2-FF46708DA44C}"/>
              </a:ext>
            </a:extLst>
          </p:cNvPr>
          <p:cNvSpPr/>
          <p:nvPr/>
        </p:nvSpPr>
        <p:spPr>
          <a:xfrm>
            <a:off x="1052547" y="2325880"/>
            <a:ext cx="1217007" cy="10805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課題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A02FF6-12E6-84A4-84D1-0DA22AD1BE36}"/>
              </a:ext>
            </a:extLst>
          </p:cNvPr>
          <p:cNvSpPr txBox="1"/>
          <p:nvPr/>
        </p:nvSpPr>
        <p:spPr>
          <a:xfrm>
            <a:off x="2585317" y="1065467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例）中期経営計画「◯◯◯」実現のため、社員一人ひとりに「◯◯◯」な行動が求められている。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例）これを実現するため、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を通じて一人ひとりの従業員が主体的・自律的な課題設定・業務推進ができることを目指す。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を通じて、「上司と部下が安心感をもって本音を話せる場」づくりを目指す。</a:t>
            </a:r>
            <a:endParaRPr kumimoji="1" lang="en-US" altLang="ja-JP" sz="1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923576-342B-5AC9-E937-1C7E52FFD355}"/>
              </a:ext>
            </a:extLst>
          </p:cNvPr>
          <p:cNvSpPr/>
          <p:nvPr/>
        </p:nvSpPr>
        <p:spPr>
          <a:xfrm>
            <a:off x="493381" y="3711046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現状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55DBEF-10BF-E33E-1063-937274E62D56}"/>
              </a:ext>
            </a:extLst>
          </p:cNvPr>
          <p:cNvSpPr txBox="1"/>
          <p:nvPr/>
        </p:nvSpPr>
        <p:spPr>
          <a:xfrm>
            <a:off x="2585317" y="3618305"/>
            <a:ext cx="704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例）メンバーからは「何を話せばよいかわからない」「上司も忙しそうで、話す機会がなく相談できる雰囲気ではない」「特定の社員としか接点がなく、キャリアや仕事の広がりが見えない」との声。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例）上司からは「何を話せばよいかわからない」 「メンバーが多くプレイング業務を抱える中、全員に対して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を実施しきれない」との声。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例）◯◯調査では、◯◯な結果。「上司ともっと話したい」メンバーが◯％。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例）現時点での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年位内離職率は◯％。採用も厳しい中で、現場への負担が高まり疲弊している。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A740D3-EDD7-AE9E-3CB8-C647A8A7AFA9}"/>
              </a:ext>
            </a:extLst>
          </p:cNvPr>
          <p:cNvSpPr txBox="1"/>
          <p:nvPr/>
        </p:nvSpPr>
        <p:spPr>
          <a:xfrm>
            <a:off x="2585317" y="2450633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例）メンバーが自律的に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の機会を活かし、上司が効果的に支援するための仕組みづくり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例）多忙を極める現場管理職の皆様が、必要な人材に必要なフォローができる仕組みづくり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例）メンバー・上司双方にとって有意義な時間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本音を吐き出せる時間となる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実行の支援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例）マネジャーだけでなく、部長・人事・◯◯を巻き込んだ職場ぐるみのフォロー体制の構築</a:t>
            </a:r>
          </a:p>
        </p:txBody>
      </p:sp>
      <p:sp>
        <p:nvSpPr>
          <p:cNvPr id="12" name="矢印: 上下 11">
            <a:extLst>
              <a:ext uri="{FF2B5EF4-FFF2-40B4-BE49-F238E27FC236}">
                <a16:creationId xmlns:a16="http://schemas.microsoft.com/office/drawing/2014/main" id="{2D27FC36-0D5D-BD6E-715D-89A4EF55B1D8}"/>
              </a:ext>
            </a:extLst>
          </p:cNvPr>
          <p:cNvSpPr/>
          <p:nvPr/>
        </p:nvSpPr>
        <p:spPr>
          <a:xfrm>
            <a:off x="559165" y="2110265"/>
            <a:ext cx="322343" cy="1521021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8A7061DA-316C-1886-4F82-522623B3B17A}"/>
              </a:ext>
            </a:extLst>
          </p:cNvPr>
          <p:cNvSpPr/>
          <p:nvPr/>
        </p:nvSpPr>
        <p:spPr>
          <a:xfrm>
            <a:off x="3852486" y="5119473"/>
            <a:ext cx="2201029" cy="397581"/>
          </a:xfrm>
          <a:prstGeom prst="downArrow">
            <a:avLst>
              <a:gd name="adj1" fmla="val 50000"/>
              <a:gd name="adj2" fmla="val 63954"/>
            </a:avLst>
          </a:prstGeom>
          <a:gradFill>
            <a:gsLst>
              <a:gs pos="0">
                <a:srgbClr val="FF7D7D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E6CAD-216F-92D4-6751-AE1931BB78CF}"/>
              </a:ext>
            </a:extLst>
          </p:cNvPr>
          <p:cNvSpPr txBox="1"/>
          <p:nvPr/>
        </p:nvSpPr>
        <p:spPr>
          <a:xfrm>
            <a:off x="559165" y="5572557"/>
            <a:ext cx="89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現場の負担を減らしながら、効果的な対話をサポートする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マネジメント支援ツール「インサイズ」を導入します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522468-037D-DB5F-6112-277F6D28C08B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貴社の目的に合わせて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773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アンケート結果閲覧～活用方法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8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インサイズとは？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1129A52-D2E8-1850-02B1-CA994AEAC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988840"/>
            <a:ext cx="4084323" cy="370835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126AA8-F630-16E7-8475-72C21DD81B74}"/>
              </a:ext>
            </a:extLst>
          </p:cNvPr>
          <p:cNvSpPr txBox="1"/>
          <p:nvPr/>
        </p:nvSpPr>
        <p:spPr>
          <a:xfrm>
            <a:off x="900137" y="1067113"/>
            <a:ext cx="810572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現場の皆様の</a:t>
            </a:r>
            <a:r>
              <a:rPr kumimoji="1" lang="ja-JP" altLang="en-US" dirty="0"/>
              <a:t>ための、</a:t>
            </a:r>
            <a:r>
              <a:rPr lang="ja-JP" altLang="en-US" dirty="0"/>
              <a:t>マネジメント</a:t>
            </a:r>
            <a:r>
              <a:rPr lang="ja-JP" altLang="en-US" sz="2800" b="1" dirty="0">
                <a:solidFill>
                  <a:schemeClr val="accent5"/>
                </a:solidFill>
              </a:rPr>
              <a:t>支援ツール</a:t>
            </a:r>
            <a:r>
              <a:rPr kumimoji="1" lang="ja-JP" altLang="en-US" dirty="0"/>
              <a:t>です。</a:t>
            </a:r>
            <a:endParaRPr kumimoji="1"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マネジャーの</a:t>
            </a:r>
            <a:r>
              <a:rPr lang="ja-JP" altLang="en-US" b="1" dirty="0">
                <a:solidFill>
                  <a:schemeClr val="accent1"/>
                </a:solidFill>
              </a:rPr>
              <a:t>通信簿ではありません。</a:t>
            </a:r>
            <a:endParaRPr lang="en-US" altLang="ja-JP" b="1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A49E57-94E8-BC0B-A647-23F64C7A4FF8}"/>
              </a:ext>
            </a:extLst>
          </p:cNvPr>
          <p:cNvSpPr txBox="1"/>
          <p:nvPr/>
        </p:nvSpPr>
        <p:spPr>
          <a:xfrm>
            <a:off x="4304928" y="2259673"/>
            <a:ext cx="5417973" cy="30063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ja-JP" altLang="en-US" spc="100" dirty="0"/>
              <a:t>外からは見えにくい、</a:t>
            </a:r>
            <a:br>
              <a:rPr lang="en-US" altLang="ja-JP" spc="100" dirty="0"/>
            </a:br>
            <a:r>
              <a:rPr lang="ja-JP" altLang="en-US" b="1" u="sng" spc="100" dirty="0"/>
              <a:t>メンバーの「心理状態」</a:t>
            </a:r>
            <a:r>
              <a:rPr lang="ja-JP" altLang="en-US" spc="100" dirty="0"/>
              <a:t>を見える化し、</a:t>
            </a:r>
            <a:endParaRPr lang="en-US" altLang="ja-JP" spc="100" dirty="0"/>
          </a:p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pc="100" dirty="0"/>
              <a:t>一人ひとりに合った</a:t>
            </a:r>
            <a:br>
              <a:rPr kumimoji="1" lang="en-US" altLang="ja-JP" spc="100" dirty="0"/>
            </a:br>
            <a:r>
              <a:rPr kumimoji="1" lang="ja-JP" altLang="en-US" b="1" u="sng" spc="100" dirty="0"/>
              <a:t>適切な関わり方</a:t>
            </a:r>
            <a:r>
              <a:rPr lang="ja-JP" altLang="en-US" spc="100" dirty="0"/>
              <a:t>のヒントを</a:t>
            </a:r>
            <a:r>
              <a:rPr kumimoji="1" lang="ja-JP" altLang="en-US" spc="100" dirty="0"/>
              <a:t>教えてくれます。</a:t>
            </a:r>
            <a:endParaRPr kumimoji="1" lang="en-US" altLang="ja-JP" spc="100" dirty="0"/>
          </a:p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ja-JP" altLang="en-US" spc="100" dirty="0"/>
              <a:t>結果をもとに、</a:t>
            </a:r>
            <a:br>
              <a:rPr lang="en-US" altLang="ja-JP" spc="100" dirty="0"/>
            </a:br>
            <a:r>
              <a:rPr lang="ja-JP" altLang="en-US" spc="100" dirty="0"/>
              <a:t>メンバーの状態に合わせた</a:t>
            </a:r>
            <a:r>
              <a:rPr lang="ja-JP" altLang="en-US" b="1" u="sng" spc="100" dirty="0"/>
              <a:t>面談</a:t>
            </a:r>
            <a:r>
              <a:rPr lang="ja-JP" altLang="en-US" spc="100" dirty="0"/>
              <a:t>ができたり、</a:t>
            </a:r>
            <a:endParaRPr lang="en-US" altLang="ja-JP" spc="100" dirty="0"/>
          </a:p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ja-JP" altLang="en-US" spc="100" dirty="0"/>
              <a:t>部長や人事とメンバーの状況を共有し、</a:t>
            </a:r>
            <a:br>
              <a:rPr lang="en-US" altLang="ja-JP" spc="100" dirty="0"/>
            </a:br>
            <a:r>
              <a:rPr lang="ja-JP" altLang="en-US" b="1" u="sng" spc="100" dirty="0"/>
              <a:t>対応を相談</a:t>
            </a:r>
            <a:r>
              <a:rPr lang="ja-JP" altLang="en-US" spc="100" dirty="0"/>
              <a:t>することができます。</a:t>
            </a:r>
            <a:endParaRPr lang="en-US" altLang="ja-JP" spc="100" dirty="0"/>
          </a:p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ja-JP" altLang="en-US" spc="100" dirty="0"/>
              <a:t>インサイズで皆様を評価するようなことは</a:t>
            </a:r>
            <a:br>
              <a:rPr lang="en-US" altLang="ja-JP" spc="100" dirty="0"/>
            </a:br>
            <a:r>
              <a:rPr lang="ja-JP" altLang="en-US" spc="100" dirty="0"/>
              <a:t>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105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インサイズを使うと変わること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99CC5E7-3D46-9536-D5BE-9F77B1B71967}"/>
              </a:ext>
            </a:extLst>
          </p:cNvPr>
          <p:cNvSpPr/>
          <p:nvPr/>
        </p:nvSpPr>
        <p:spPr>
          <a:xfrm>
            <a:off x="504048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BECEEBD-DBE4-8085-41C7-11D5AE4DD4FE}"/>
              </a:ext>
            </a:extLst>
          </p:cNvPr>
          <p:cNvSpPr/>
          <p:nvPr/>
        </p:nvSpPr>
        <p:spPr>
          <a:xfrm>
            <a:off x="40152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0327A93-3F91-EA62-8D32-831C6A2B932C}"/>
              </a:ext>
            </a:extLst>
          </p:cNvPr>
          <p:cNvSpPr/>
          <p:nvPr/>
        </p:nvSpPr>
        <p:spPr>
          <a:xfrm>
            <a:off x="783124" y="2389292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打合せ時のようなピリピリ感がなかった。</a:t>
            </a:r>
            <a:r>
              <a:rPr lang="ja-JP" altLang="en-US" sz="1100" b="1" dirty="0">
                <a:solidFill>
                  <a:srgbClr val="597AF7"/>
                </a:solidFill>
              </a:rPr>
              <a:t>業務以外のことを聞くという雰囲気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C5B8A93-5F37-BD33-89C8-9A4283BF055F}"/>
              </a:ext>
            </a:extLst>
          </p:cNvPr>
          <p:cNvSpPr/>
          <p:nvPr/>
        </p:nvSpPr>
        <p:spPr>
          <a:xfrm>
            <a:off x="783124" y="3233546"/>
            <a:ext cx="3705000" cy="767355"/>
          </a:xfrm>
          <a:prstGeom prst="wedgeRoundRectCallout">
            <a:avLst>
              <a:gd name="adj1" fmla="val 52721"/>
              <a:gd name="adj2" fmla="val -3505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家族の話なども話題にでき、</a:t>
            </a:r>
            <a:r>
              <a:rPr lang="ja-JP" altLang="en-US" sz="1100" b="1" dirty="0">
                <a:solidFill>
                  <a:srgbClr val="597AF7"/>
                </a:solidFill>
              </a:rPr>
              <a:t>話がしやすくなりありがたいです</a:t>
            </a:r>
            <a:r>
              <a:rPr lang="ja-JP" altLang="en-US" sz="1100" dirty="0">
                <a:solidFill>
                  <a:srgbClr val="333333"/>
                </a:solidFill>
              </a:rPr>
              <a:t>。仕事とプライベートの両立について、考慮していただけたことが印象的でした。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68B161-BC78-DBF9-5963-B73AF45B315B}"/>
              </a:ext>
            </a:extLst>
          </p:cNvPr>
          <p:cNvGrpSpPr/>
          <p:nvPr/>
        </p:nvGrpSpPr>
        <p:grpSpPr>
          <a:xfrm>
            <a:off x="2164281" y="1378433"/>
            <a:ext cx="920478" cy="920478"/>
            <a:chOff x="-1704515" y="-93574"/>
            <a:chExt cx="992734" cy="992734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8BBAF46-7CC6-4071-10B6-55A605360CF5}"/>
                </a:ext>
              </a:extLst>
            </p:cNvPr>
            <p:cNvSpPr/>
            <p:nvPr/>
          </p:nvSpPr>
          <p:spPr>
            <a:xfrm>
              <a:off x="-1704515" y="-93574"/>
              <a:ext cx="992734" cy="9927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1F4EB93-CD06-3B8E-FF38-90A2EE26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93" r="18936" b="41584"/>
            <a:stretch>
              <a:fillRect/>
            </a:stretch>
          </p:blipFill>
          <p:spPr>
            <a:xfrm>
              <a:off x="-1704515" y="0"/>
              <a:ext cx="992734" cy="899160"/>
            </a:xfrm>
            <a:custGeom>
              <a:avLst/>
              <a:gdLst>
                <a:gd name="connsiteX0" fmla="*/ 208175 w 992734"/>
                <a:gd name="connsiteY0" fmla="*/ 0 h 899160"/>
                <a:gd name="connsiteX1" fmla="*/ 784559 w 992734"/>
                <a:gd name="connsiteY1" fmla="*/ 0 h 899160"/>
                <a:gd name="connsiteX2" fmla="*/ 847352 w 992734"/>
                <a:gd name="connsiteY2" fmla="*/ 51809 h 899160"/>
                <a:gd name="connsiteX3" fmla="*/ 992734 w 992734"/>
                <a:gd name="connsiteY3" fmla="*/ 402793 h 899160"/>
                <a:gd name="connsiteX4" fmla="*/ 496367 w 992734"/>
                <a:gd name="connsiteY4" fmla="*/ 899160 h 899160"/>
                <a:gd name="connsiteX5" fmla="*/ 0 w 992734"/>
                <a:gd name="connsiteY5" fmla="*/ 402793 h 899160"/>
                <a:gd name="connsiteX6" fmla="*/ 145383 w 992734"/>
                <a:gd name="connsiteY6" fmla="*/ 51809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2734" h="899160">
                  <a:moveTo>
                    <a:pt x="208175" y="0"/>
                  </a:moveTo>
                  <a:lnTo>
                    <a:pt x="784559" y="0"/>
                  </a:lnTo>
                  <a:lnTo>
                    <a:pt x="847352" y="51809"/>
                  </a:lnTo>
                  <a:cubicBezTo>
                    <a:pt x="937176" y="141633"/>
                    <a:pt x="992734" y="265725"/>
                    <a:pt x="992734" y="402793"/>
                  </a:cubicBezTo>
                  <a:cubicBezTo>
                    <a:pt x="992734" y="676929"/>
                    <a:pt x="770503" y="899160"/>
                    <a:pt x="496367" y="899160"/>
                  </a:cubicBezTo>
                  <a:cubicBezTo>
                    <a:pt x="222231" y="899160"/>
                    <a:pt x="0" y="676929"/>
                    <a:pt x="0" y="402793"/>
                  </a:cubicBezTo>
                  <a:cubicBezTo>
                    <a:pt x="0" y="265725"/>
                    <a:pt x="55558" y="141633"/>
                    <a:pt x="145383" y="51809"/>
                  </a:cubicBezTo>
                  <a:close/>
                </a:path>
              </a:pathLst>
            </a:custGeom>
          </p:spPr>
        </p:pic>
      </p:grp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7243B9D-A5E4-A23C-391D-4EFBF07187F7}"/>
              </a:ext>
            </a:extLst>
          </p:cNvPr>
          <p:cNvSpPr/>
          <p:nvPr/>
        </p:nvSpPr>
        <p:spPr>
          <a:xfrm>
            <a:off x="783124" y="4080278"/>
            <a:ext cx="3705000" cy="767355"/>
          </a:xfrm>
          <a:prstGeom prst="wedgeRoundRectCallout">
            <a:avLst>
              <a:gd name="adj1" fmla="val -53112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事前アンケートと面談シートは</a:t>
            </a:r>
            <a:r>
              <a:rPr lang="ja-JP" altLang="en-US" sz="1100" b="1" dirty="0">
                <a:solidFill>
                  <a:srgbClr val="597AF7"/>
                </a:solidFill>
              </a:rPr>
              <a:t>何を話すべきか考えるきっかけに</a:t>
            </a:r>
            <a:r>
              <a:rPr lang="ja-JP" altLang="en-US" sz="1100" dirty="0">
                <a:solidFill>
                  <a:srgbClr val="333333"/>
                </a:solidFill>
              </a:rPr>
              <a:t>なって良かった。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E50DE0F7-FB0B-2BF6-D3D7-72BD7844EC64}"/>
              </a:ext>
            </a:extLst>
          </p:cNvPr>
          <p:cNvSpPr/>
          <p:nvPr/>
        </p:nvSpPr>
        <p:spPr>
          <a:xfrm>
            <a:off x="783124" y="4924239"/>
            <a:ext cx="3705000" cy="440711"/>
          </a:xfrm>
          <a:prstGeom prst="wedgeRoundRectCallout">
            <a:avLst>
              <a:gd name="adj1" fmla="val 52721"/>
              <a:gd name="adj2" fmla="val -4492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面談メモをもとに</a:t>
            </a:r>
            <a:r>
              <a:rPr lang="ja-JP" altLang="en-US" sz="1100" b="1" dirty="0">
                <a:solidFill>
                  <a:srgbClr val="597AF7"/>
                </a:solidFill>
              </a:rPr>
              <a:t>普段とは異なる会話</a:t>
            </a:r>
            <a:r>
              <a:rPr lang="ja-JP" altLang="en-US" sz="1100" dirty="0">
                <a:solidFill>
                  <a:srgbClr val="333333"/>
                </a:solidFill>
              </a:rPr>
              <a:t>ができました。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F2BF4334-058F-E376-0409-4BCC2D34A0A6}"/>
              </a:ext>
            </a:extLst>
          </p:cNvPr>
          <p:cNvSpPr/>
          <p:nvPr/>
        </p:nvSpPr>
        <p:spPr>
          <a:xfrm>
            <a:off x="783124" y="5438633"/>
            <a:ext cx="3705000" cy="765818"/>
          </a:xfrm>
          <a:prstGeom prst="wedgeRoundRectCallout">
            <a:avLst>
              <a:gd name="adj1" fmla="val -53558"/>
              <a:gd name="adj2" fmla="val -3519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面談そのものというより、</a:t>
            </a:r>
            <a:r>
              <a:rPr lang="ja-JP" altLang="en-US" sz="1100" b="1" dirty="0">
                <a:solidFill>
                  <a:srgbClr val="597AF7"/>
                </a:solidFill>
              </a:rPr>
              <a:t>普段の接し方が変わった</a:t>
            </a:r>
            <a:r>
              <a:rPr lang="ja-JP" altLang="en-US" sz="1100" dirty="0">
                <a:solidFill>
                  <a:srgbClr val="333333"/>
                </a:solidFill>
              </a:rPr>
              <a:t>。初回の結果が良くなかったためかランチに誘ってもらい、色々話した。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DFFB589-A817-F8D7-D97C-1D4DB72AE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2" t="963" r="6892" b="19442"/>
          <a:stretch>
            <a:fillRect/>
          </a:stretch>
        </p:blipFill>
        <p:spPr>
          <a:xfrm>
            <a:off x="6814592" y="1378433"/>
            <a:ext cx="915777" cy="915777"/>
          </a:xfrm>
          <a:custGeom>
            <a:avLst/>
            <a:gdLst>
              <a:gd name="connsiteX0" fmla="*/ 493832 w 987664"/>
              <a:gd name="connsiteY0" fmla="*/ 0 h 987664"/>
              <a:gd name="connsiteX1" fmla="*/ 987664 w 987664"/>
              <a:gd name="connsiteY1" fmla="*/ 493832 h 987664"/>
              <a:gd name="connsiteX2" fmla="*/ 493832 w 987664"/>
              <a:gd name="connsiteY2" fmla="*/ 987664 h 987664"/>
              <a:gd name="connsiteX3" fmla="*/ 0 w 987664"/>
              <a:gd name="connsiteY3" fmla="*/ 493832 h 987664"/>
              <a:gd name="connsiteX4" fmla="*/ 493832 w 987664"/>
              <a:gd name="connsiteY4" fmla="*/ 0 h 98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664" h="987664">
                <a:moveTo>
                  <a:pt x="493832" y="0"/>
                </a:moveTo>
                <a:cubicBezTo>
                  <a:pt x="766568" y="0"/>
                  <a:pt x="987664" y="221096"/>
                  <a:pt x="987664" y="493832"/>
                </a:cubicBezTo>
                <a:cubicBezTo>
                  <a:pt x="987664" y="766568"/>
                  <a:pt x="766568" y="987664"/>
                  <a:pt x="493832" y="987664"/>
                </a:cubicBezTo>
                <a:cubicBezTo>
                  <a:pt x="221096" y="987664"/>
                  <a:pt x="0" y="766568"/>
                  <a:pt x="0" y="493832"/>
                </a:cubicBezTo>
                <a:cubicBezTo>
                  <a:pt x="0" y="221096"/>
                  <a:pt x="221096" y="0"/>
                  <a:pt x="493832" y="0"/>
                </a:cubicBezTo>
                <a:close/>
              </a:path>
            </a:pathLst>
          </a:cu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644699C-2516-47FB-E846-26BEA2A6F15A}"/>
              </a:ext>
            </a:extLst>
          </p:cNvPr>
          <p:cNvSpPr/>
          <p:nvPr/>
        </p:nvSpPr>
        <p:spPr>
          <a:xfrm>
            <a:off x="5448543" y="2387577"/>
            <a:ext cx="3705000" cy="440711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評価と関係なく、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気負わず本音の話</a:t>
            </a:r>
            <a:r>
              <a:rPr lang="ja-JP" altLang="en-US" sz="1100" dirty="0">
                <a:solidFill>
                  <a:srgbClr val="333333"/>
                </a:solidFill>
              </a:rPr>
              <a:t>が聞けました。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81FDDD80-EC0F-03CC-7136-0073130E6DDD}"/>
              </a:ext>
            </a:extLst>
          </p:cNvPr>
          <p:cNvSpPr/>
          <p:nvPr/>
        </p:nvSpPr>
        <p:spPr>
          <a:xfrm>
            <a:off x="5448543" y="2905503"/>
            <a:ext cx="3705000" cy="767355"/>
          </a:xfrm>
          <a:prstGeom prst="wedgeRoundRectCallout">
            <a:avLst>
              <a:gd name="adj1" fmla="val 53437"/>
              <a:gd name="adj2" fmla="val -4064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担当業務、職場環境、他のメンバーとの関わりにおける、自身の立場と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困っている事を聞けた</a:t>
            </a:r>
            <a:r>
              <a:rPr lang="ja-JP" altLang="en-US" sz="1100" dirty="0">
                <a:solidFill>
                  <a:srgbClr val="333333"/>
                </a:solidFill>
              </a:rPr>
              <a:t>。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C8A68027-9874-47A4-49EF-CF6A30B191D3}"/>
              </a:ext>
            </a:extLst>
          </p:cNvPr>
          <p:cNvSpPr/>
          <p:nvPr/>
        </p:nvSpPr>
        <p:spPr>
          <a:xfrm>
            <a:off x="5453307" y="3750073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性格タイプ</a:t>
            </a:r>
            <a:r>
              <a:rPr lang="ja-JP" altLang="en-US" sz="1100" dirty="0">
                <a:solidFill>
                  <a:srgbClr val="333333"/>
                </a:solidFill>
              </a:rPr>
              <a:t>による、部下一人ひとりとの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コミュニケーションのポイント</a:t>
            </a:r>
            <a:r>
              <a:rPr lang="ja-JP" altLang="en-US" sz="1100" dirty="0">
                <a:solidFill>
                  <a:srgbClr val="333333"/>
                </a:solidFill>
              </a:rPr>
              <a:t>がわかり、声掛けしやすくなった。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D6113EAD-36FF-AE48-E6D4-5CFF541DF148}"/>
              </a:ext>
            </a:extLst>
          </p:cNvPr>
          <p:cNvSpPr/>
          <p:nvPr/>
        </p:nvSpPr>
        <p:spPr>
          <a:xfrm>
            <a:off x="5453307" y="4597595"/>
            <a:ext cx="3705000" cy="767355"/>
          </a:xfrm>
          <a:prstGeom prst="wedgeRoundRectCallout">
            <a:avLst>
              <a:gd name="adj1" fmla="val 53022"/>
              <a:gd name="adj2" fmla="val -3792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原因を振り返り、お互い認識することで、今後の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信頼関係が築けていける感覚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72C15AC1-9A0F-8346-BB84-14FCC12B61ED}"/>
              </a:ext>
            </a:extLst>
          </p:cNvPr>
          <p:cNvSpPr/>
          <p:nvPr/>
        </p:nvSpPr>
        <p:spPr>
          <a:xfrm>
            <a:off x="5448543" y="5447085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客観的データがあることで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主観的</a:t>
            </a:r>
            <a:r>
              <a:rPr lang="en-US" altLang="ja-JP" sz="1100" b="1" dirty="0">
                <a:solidFill>
                  <a:schemeClr val="accent4">
                    <a:lumMod val="75000"/>
                  </a:schemeClr>
                </a:solidFill>
              </a:rPr>
              <a:t>1on1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から脱却</a:t>
            </a:r>
            <a:r>
              <a:rPr lang="ja-JP" altLang="en-US" sz="1100" dirty="0">
                <a:solidFill>
                  <a:srgbClr val="333333"/>
                </a:solidFill>
              </a:rPr>
              <a:t>できる。また、状態把握＝こちらも業務の振り返りが出来る。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FAE00B-4BF6-57F6-9269-58D3C89927E9}"/>
              </a:ext>
            </a:extLst>
          </p:cNvPr>
          <p:cNvSpPr txBox="1"/>
          <p:nvPr/>
        </p:nvSpPr>
        <p:spPr>
          <a:xfrm>
            <a:off x="2002578" y="10412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メンバー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0CAB47-3FCE-C068-A60C-0A4E39E73800}"/>
              </a:ext>
            </a:extLst>
          </p:cNvPr>
          <p:cNvSpPr txBox="1"/>
          <p:nvPr/>
        </p:nvSpPr>
        <p:spPr>
          <a:xfrm>
            <a:off x="6821075" y="104203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上司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671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インサイズを使うメリット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B1C299-75AB-AADE-48C6-F6B51AC67BF5}"/>
              </a:ext>
            </a:extLst>
          </p:cNvPr>
          <p:cNvSpPr/>
          <p:nvPr/>
        </p:nvSpPr>
        <p:spPr>
          <a:xfrm>
            <a:off x="793249" y="1499879"/>
            <a:ext cx="907822" cy="907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bg2"/>
                </a:solidFill>
              </a:rPr>
              <a:t>1</a:t>
            </a:r>
            <a:endParaRPr kumimoji="1" lang="ja-JP" altLang="en-US" sz="3200" b="1" dirty="0">
              <a:solidFill>
                <a:schemeClr val="bg2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13D838-51A7-A3C3-D809-D92354B0B39E}"/>
              </a:ext>
            </a:extLst>
          </p:cNvPr>
          <p:cNvSpPr/>
          <p:nvPr/>
        </p:nvSpPr>
        <p:spPr>
          <a:xfrm>
            <a:off x="793249" y="2947133"/>
            <a:ext cx="907822" cy="907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bg2"/>
                </a:solidFill>
              </a:rPr>
              <a:t>2</a:t>
            </a:r>
            <a:endParaRPr kumimoji="1" lang="ja-JP" altLang="en-US" sz="3200" b="1" dirty="0">
              <a:solidFill>
                <a:schemeClr val="bg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F242B9-3C27-8A20-365A-4400D6D93F36}"/>
              </a:ext>
            </a:extLst>
          </p:cNvPr>
          <p:cNvSpPr txBox="1"/>
          <p:nvPr/>
        </p:nvSpPr>
        <p:spPr>
          <a:xfrm>
            <a:off x="2064526" y="1932202"/>
            <a:ext cx="7024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spc="110" dirty="0"/>
              <a:t>関わるべきメンバーの</a:t>
            </a:r>
            <a:r>
              <a:rPr kumimoji="1" lang="ja-JP" altLang="en-US" sz="2400" b="1" u="sng" spc="110" dirty="0"/>
              <a:t>優先順位</a:t>
            </a:r>
            <a:r>
              <a:rPr kumimoji="1" lang="ja-JP" altLang="en-US" sz="2400" spc="110" dirty="0"/>
              <a:t>をつけられる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FF4531-5852-1AF2-98D8-A1E28002239F}"/>
              </a:ext>
            </a:extLst>
          </p:cNvPr>
          <p:cNvSpPr txBox="1"/>
          <p:nvPr/>
        </p:nvSpPr>
        <p:spPr>
          <a:xfrm>
            <a:off x="2064526" y="4843701"/>
            <a:ext cx="7237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spc="110" dirty="0"/>
              <a:t>悩み・タイプに</a:t>
            </a:r>
            <a:r>
              <a:rPr kumimoji="1" lang="ja-JP" altLang="en-US" sz="2400" b="1" u="sng" spc="110" dirty="0"/>
              <a:t>フィットする関わり方</a:t>
            </a:r>
            <a:r>
              <a:rPr kumimoji="1" lang="ja-JP" altLang="en-US" sz="2400" spc="110" dirty="0"/>
              <a:t>がわかる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4FE0DAB-5839-74F0-3BFD-3C8ACF28D1FD}"/>
              </a:ext>
            </a:extLst>
          </p:cNvPr>
          <p:cNvSpPr/>
          <p:nvPr/>
        </p:nvSpPr>
        <p:spPr>
          <a:xfrm>
            <a:off x="793249" y="4394387"/>
            <a:ext cx="907822" cy="907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bg2"/>
                </a:solidFill>
              </a:rPr>
              <a:t>3</a:t>
            </a:r>
            <a:endParaRPr kumimoji="1" lang="ja-JP" altLang="en-US" sz="3200" b="1" dirty="0">
              <a:solidFill>
                <a:schemeClr val="bg2"/>
              </a:solidFill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987F4C1-A58E-3C7A-DDA1-1E5B2BA78ACA}"/>
              </a:ext>
            </a:extLst>
          </p:cNvPr>
          <p:cNvGrpSpPr/>
          <p:nvPr/>
        </p:nvGrpSpPr>
        <p:grpSpPr>
          <a:xfrm>
            <a:off x="2071104" y="1499879"/>
            <a:ext cx="1412929" cy="432322"/>
            <a:chOff x="2375904" y="1499879"/>
            <a:chExt cx="1412929" cy="432322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95F9A74-FCD6-35E5-ED50-BCB370188411}"/>
                </a:ext>
              </a:extLst>
            </p:cNvPr>
            <p:cNvSpPr txBox="1"/>
            <p:nvPr/>
          </p:nvSpPr>
          <p:spPr>
            <a:xfrm>
              <a:off x="2375904" y="1499879"/>
              <a:ext cx="1412929" cy="340519"/>
            </a:xfrm>
            <a:prstGeom prst="wedgeRoundRectCallout">
              <a:avLst>
                <a:gd name="adj1" fmla="val -21348"/>
                <a:gd name="adj2" fmla="val 2520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忙しい中でも、</a:t>
              </a:r>
            </a:p>
          </p:txBody>
        </p:sp>
        <p:sp>
          <p:nvSpPr>
            <p:cNvPr id="18" name="二等辺三角形 17">
              <a:extLst>
                <a:ext uri="{FF2B5EF4-FFF2-40B4-BE49-F238E27FC236}">
                  <a16:creationId xmlns:a16="http://schemas.microsoft.com/office/drawing/2014/main" id="{6977C44F-BCC1-4CF0-E182-BDEBF5585958}"/>
                </a:ext>
              </a:extLst>
            </p:cNvPr>
            <p:cNvSpPr/>
            <p:nvPr/>
          </p:nvSpPr>
          <p:spPr>
            <a:xfrm rot="10800000">
              <a:off x="2514599" y="1761220"/>
              <a:ext cx="338668" cy="1709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E4648EB-304E-BDB5-9E49-A0CB9D7D73A7}"/>
              </a:ext>
            </a:extLst>
          </p:cNvPr>
          <p:cNvGrpSpPr/>
          <p:nvPr/>
        </p:nvGrpSpPr>
        <p:grpSpPr>
          <a:xfrm>
            <a:off x="2071104" y="4404956"/>
            <a:ext cx="4386709" cy="457479"/>
            <a:chOff x="2375904" y="2990255"/>
            <a:chExt cx="4386709" cy="457479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8C17DD3-C55B-6CA2-406C-3E689B99CB99}"/>
                </a:ext>
              </a:extLst>
            </p:cNvPr>
            <p:cNvSpPr txBox="1"/>
            <p:nvPr/>
          </p:nvSpPr>
          <p:spPr>
            <a:xfrm>
              <a:off x="2375904" y="2990255"/>
              <a:ext cx="4386709" cy="340519"/>
            </a:xfrm>
            <a:prstGeom prst="wedgeRoundRectCallout">
              <a:avLst>
                <a:gd name="adj1" fmla="val -24500"/>
                <a:gd name="adj2" fmla="val 4012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まだ信頼関係ができあがっていないメンバーでも、</a:t>
              </a:r>
            </a:p>
          </p:txBody>
        </p:sp>
        <p:sp>
          <p:nvSpPr>
            <p:cNvPr id="19" name="二等辺三角形 18">
              <a:extLst>
                <a:ext uri="{FF2B5EF4-FFF2-40B4-BE49-F238E27FC236}">
                  <a16:creationId xmlns:a16="http://schemas.microsoft.com/office/drawing/2014/main" id="{CB3D96E9-9CEB-F471-0546-0DEE22015A33}"/>
                </a:ext>
              </a:extLst>
            </p:cNvPr>
            <p:cNvSpPr/>
            <p:nvPr/>
          </p:nvSpPr>
          <p:spPr>
            <a:xfrm rot="10800000">
              <a:off x="2514599" y="3276753"/>
              <a:ext cx="338668" cy="1709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994D7B6-894E-205A-1052-F548991EAADD}"/>
              </a:ext>
            </a:extLst>
          </p:cNvPr>
          <p:cNvGrpSpPr/>
          <p:nvPr/>
        </p:nvGrpSpPr>
        <p:grpSpPr>
          <a:xfrm>
            <a:off x="2071105" y="2967597"/>
            <a:ext cx="2253558" cy="457479"/>
            <a:chOff x="2375905" y="2990255"/>
            <a:chExt cx="2253558" cy="457479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D241C4A-FBC3-9C61-A27D-715B584AB15E}"/>
                </a:ext>
              </a:extLst>
            </p:cNvPr>
            <p:cNvSpPr txBox="1"/>
            <p:nvPr/>
          </p:nvSpPr>
          <p:spPr>
            <a:xfrm>
              <a:off x="2375905" y="2990255"/>
              <a:ext cx="2253558" cy="340519"/>
            </a:xfrm>
            <a:prstGeom prst="wedgeRoundRectCallout">
              <a:avLst>
                <a:gd name="adj1" fmla="val -24500"/>
                <a:gd name="adj2" fmla="val 4012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慣れない面談の場でも、</a:t>
              </a:r>
            </a:p>
          </p:txBody>
        </p:sp>
        <p:sp>
          <p:nvSpPr>
            <p:cNvPr id="28" name="二等辺三角形 27">
              <a:extLst>
                <a:ext uri="{FF2B5EF4-FFF2-40B4-BE49-F238E27FC236}">
                  <a16:creationId xmlns:a16="http://schemas.microsoft.com/office/drawing/2014/main" id="{B06C49D5-686E-88A5-AE23-B36DEABBC660}"/>
                </a:ext>
              </a:extLst>
            </p:cNvPr>
            <p:cNvSpPr/>
            <p:nvPr/>
          </p:nvSpPr>
          <p:spPr>
            <a:xfrm rot="10800000">
              <a:off x="2514599" y="3276753"/>
              <a:ext cx="338668" cy="1709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7E0C84-AAAF-7F67-388D-CEA11253BFA2}"/>
              </a:ext>
            </a:extLst>
          </p:cNvPr>
          <p:cNvSpPr txBox="1"/>
          <p:nvPr/>
        </p:nvSpPr>
        <p:spPr>
          <a:xfrm>
            <a:off x="2064526" y="3429000"/>
            <a:ext cx="7237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spc="110" dirty="0"/>
              <a:t>短時間で「</a:t>
            </a:r>
            <a:r>
              <a:rPr kumimoji="1" lang="ja-JP" altLang="en-US" sz="2400" b="1" u="sng" spc="110" dirty="0"/>
              <a:t>話すべきテーマ</a:t>
            </a:r>
            <a:r>
              <a:rPr kumimoji="1" lang="ja-JP" altLang="en-US" sz="2400" spc="110" dirty="0"/>
              <a:t>」にたどり着ける</a:t>
            </a:r>
          </a:p>
        </p:txBody>
      </p:sp>
    </p:spTree>
    <p:extLst>
      <p:ext uri="{BB962C8B-B14F-4D97-AF65-F5344CB8AC3E}">
        <p14:creationId xmlns:p14="http://schemas.microsoft.com/office/powerpoint/2010/main" val="132076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インサイズでわかること</a:t>
            </a:r>
          </a:p>
        </p:txBody>
      </p:sp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B5949893-4301-169C-EC55-60FADED75AA8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470803" y="1397348"/>
            <a:ext cx="3960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線コネクタ 35">
            <a:extLst>
              <a:ext uri="{FF2B5EF4-FFF2-40B4-BE49-F238E27FC236}">
                <a16:creationId xmlns:a16="http://schemas.microsoft.com/office/drawing/2014/main" id="{0900A542-C8A0-55BF-676D-5C4F5F18A9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4570" y="1245817"/>
            <a:ext cx="2761" cy="4921882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0E88E4C-1554-1FC7-D674-C19F0817CFE0}"/>
              </a:ext>
            </a:extLst>
          </p:cNvPr>
          <p:cNvSpPr txBox="1">
            <a:spLocks/>
          </p:cNvSpPr>
          <p:nvPr/>
        </p:nvSpPr>
        <p:spPr bwMode="gray">
          <a:xfrm>
            <a:off x="444936" y="1509055"/>
            <a:ext cx="3859760" cy="12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17" tIns="65317" rIns="65317" bIns="65317"/>
          <a:lstStyle>
            <a:lvl1pP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179388" indent="-179388">
              <a:spcBef>
                <a:spcPts val="613"/>
              </a:spcBef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358775" indent="-179388">
              <a:spcBef>
                <a:spcPts val="613"/>
              </a:spcBef>
              <a:buFont typeface="Arial" panose="020B0604020202020204" pitchFamily="34" charset="0"/>
              <a:buChar char="‒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358775" indent="-179388">
              <a:spcBef>
                <a:spcPts val="613"/>
              </a:spcBef>
              <a:buFont typeface="Arial" panose="020B0604020202020204" pitchFamily="34" charset="0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4pPr>
            <a:lvl5pPr marL="358775" indent="-179388">
              <a:spcBef>
                <a:spcPts val="613"/>
              </a:spcBef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5pPr>
            <a:lvl6pPr marL="8159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6pPr>
            <a:lvl7pPr marL="12731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7pPr>
            <a:lvl8pPr marL="17303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8pPr>
            <a:lvl9pPr marL="21875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ja-JP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5</a:t>
            </a: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段階であらわされる心理状態。</a:t>
            </a:r>
            <a:endParaRPr lang="en-US" altLang="ja-JP" sz="1800" spc="90" dirty="0">
              <a:solidFill>
                <a:srgbClr val="000000"/>
              </a:solidFill>
              <a:latin typeface="+mn-ea"/>
              <a:ea typeface="+mn-ea"/>
              <a:cs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メンタリティによって、</a:t>
            </a:r>
            <a:br>
              <a:rPr lang="en-US" altLang="ja-JP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</a:br>
            <a:r>
              <a:rPr lang="ja-JP" altLang="en-US" sz="1800" b="1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関わり方の方向性が異なり</a:t>
            </a: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ます。</a:t>
            </a:r>
            <a:endParaRPr lang="en-US" altLang="ja-JP" sz="1800" spc="90" dirty="0">
              <a:solidFill>
                <a:srgbClr val="000000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9D0EEA-752A-BEAD-58CE-F3DA9EC0611E}"/>
              </a:ext>
            </a:extLst>
          </p:cNvPr>
          <p:cNvSpPr txBox="1">
            <a:spLocks/>
          </p:cNvSpPr>
          <p:nvPr/>
        </p:nvSpPr>
        <p:spPr bwMode="gray">
          <a:xfrm>
            <a:off x="436395" y="828136"/>
            <a:ext cx="4160596" cy="55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17" tIns="65317" rIns="65317" bIns="65317" anchor="b"/>
          <a:lstStyle>
            <a:lvl1pP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544513" indent="-279400">
              <a:spcBef>
                <a:spcPts val="613"/>
              </a:spcBef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825500" indent="-280988">
              <a:spcBef>
                <a:spcPts val="613"/>
              </a:spcBef>
              <a:buFont typeface="Arial" panose="020B0604020202020204" pitchFamily="34" charset="0"/>
              <a:buChar char="‒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ts val="613"/>
              </a:spcBef>
              <a:buFont typeface="Arial" panose="020B0604020202020204" pitchFamily="34" charset="0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4pPr>
            <a:lvl5pPr marL="1735138" indent="-360363">
              <a:spcBef>
                <a:spcPts val="613"/>
              </a:spcBef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5pPr>
            <a:lvl6pPr marL="21923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6pPr>
            <a:lvl7pPr marL="26495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7pPr>
            <a:lvl8pPr marL="31067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8pPr>
            <a:lvl9pPr marL="35639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9pPr>
          </a:lstStyle>
          <a:p>
            <a:pPr algn="ctr">
              <a:spcBef>
                <a:spcPts val="544"/>
              </a:spcBef>
            </a:pPr>
            <a:r>
              <a:rPr lang="ja-JP" altLang="en-US" sz="2177" b="1" dirty="0">
                <a:solidFill>
                  <a:schemeClr val="accent5"/>
                </a:solidFill>
                <a:latin typeface="+mn-ea"/>
                <a:ea typeface="+mn-ea"/>
                <a:cs typeface="Meiryo UI" panose="020B0604030504040204" pitchFamily="50" charset="-128"/>
              </a:rPr>
              <a:t>ワーク・メンタリティ（状態）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54395A9-A473-7100-B084-71ECA985A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07" y="4871611"/>
            <a:ext cx="816236" cy="81623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420F5A-91AF-C408-0083-313D3B6EC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82" y="4440294"/>
            <a:ext cx="795286" cy="79528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A7D3FE8-D4B6-CA45-6922-73E6BD772A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207" y="4002587"/>
            <a:ext cx="801676" cy="80167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EEA80E-FB24-32BE-719A-8CC9DF1FE1B9}"/>
              </a:ext>
            </a:extLst>
          </p:cNvPr>
          <p:cNvSpPr/>
          <p:nvPr/>
        </p:nvSpPr>
        <p:spPr>
          <a:xfrm>
            <a:off x="3946818" y="3944448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2C67E9"/>
                </a:solidFill>
                <a:latin typeface="+mn-ea"/>
                <a:cs typeface="Meiryo UI" panose="020B0604030504040204" pitchFamily="50" charset="-128"/>
              </a:rPr>
              <a:t>充実</a:t>
            </a:r>
            <a:endParaRPr lang="ja-JP" altLang="ja-JP" sz="2177" b="1" kern="100" dirty="0">
              <a:solidFill>
                <a:srgbClr val="2C67E9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020768-CE40-2998-895F-3A802AC4502F}"/>
              </a:ext>
            </a:extLst>
          </p:cNvPr>
          <p:cNvSpPr/>
          <p:nvPr/>
        </p:nvSpPr>
        <p:spPr>
          <a:xfrm>
            <a:off x="841393" y="4452797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窮々</a:t>
            </a:r>
            <a:endParaRPr lang="ja-JP" altLang="ja-JP" sz="2177" b="1" kern="100" dirty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E7FF0F5-6459-3D2E-20E4-BF2E6FE0A78C}"/>
              </a:ext>
            </a:extLst>
          </p:cNvPr>
          <p:cNvSpPr/>
          <p:nvPr/>
        </p:nvSpPr>
        <p:spPr>
          <a:xfrm>
            <a:off x="1754802" y="5221967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CE275B"/>
                </a:solidFill>
                <a:latin typeface="+mn-ea"/>
                <a:cs typeface="Meiryo UI" panose="020B0604030504040204" pitchFamily="50" charset="-128"/>
              </a:rPr>
              <a:t>悶々</a:t>
            </a:r>
            <a:endParaRPr lang="ja-JP" altLang="ja-JP" sz="2177" b="1" kern="100" dirty="0">
              <a:solidFill>
                <a:srgbClr val="CE275B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D42B485-5B36-D104-EEEA-9C4307F0EDA9}"/>
              </a:ext>
            </a:extLst>
          </p:cNvPr>
          <p:cNvSpPr/>
          <p:nvPr/>
        </p:nvSpPr>
        <p:spPr>
          <a:xfrm>
            <a:off x="2379543" y="3550320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AF2FC3"/>
                </a:solidFill>
                <a:latin typeface="+mn-ea"/>
                <a:cs typeface="Meiryo UI" panose="020B0604030504040204" pitchFamily="50" charset="-128"/>
              </a:rPr>
              <a:t>淡々</a:t>
            </a:r>
            <a:endParaRPr lang="ja-JP" altLang="ja-JP" sz="2177" b="1" kern="100" dirty="0">
              <a:solidFill>
                <a:srgbClr val="AF2FC3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AF19317-D8A6-71BD-61B9-4BE76530E266}"/>
              </a:ext>
            </a:extLst>
          </p:cNvPr>
          <p:cNvSpPr/>
          <p:nvPr/>
        </p:nvSpPr>
        <p:spPr>
          <a:xfrm>
            <a:off x="3086731" y="3143882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725DE5"/>
                </a:solidFill>
                <a:latin typeface="+mn-ea"/>
                <a:cs typeface="Meiryo UI" panose="020B0604030504040204" pitchFamily="50" charset="-128"/>
              </a:rPr>
              <a:t>懸命</a:t>
            </a:r>
            <a:endParaRPr lang="ja-JP" altLang="ja-JP" sz="2177" b="1" kern="100" dirty="0">
              <a:solidFill>
                <a:srgbClr val="725DE5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645F235-153F-2E73-F49C-06A0271A28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422" y="3580480"/>
            <a:ext cx="786076" cy="78607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675C065-E7C7-AC48-C70E-E0F27954BA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037" y="3158373"/>
            <a:ext cx="786075" cy="78607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F3F966C-E6CC-8F05-CED3-418F9FD9D9CC}"/>
              </a:ext>
            </a:extLst>
          </p:cNvPr>
          <p:cNvSpPr txBox="1">
            <a:spLocks/>
          </p:cNvSpPr>
          <p:nvPr/>
        </p:nvSpPr>
        <p:spPr bwMode="gray">
          <a:xfrm>
            <a:off x="5290577" y="828136"/>
            <a:ext cx="4160596" cy="55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17" tIns="65317" rIns="65317" bIns="65317" anchor="b"/>
          <a:lstStyle>
            <a:lvl1pP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544513" indent="-279400">
              <a:spcBef>
                <a:spcPts val="613"/>
              </a:spcBef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825500" indent="-280988">
              <a:spcBef>
                <a:spcPts val="613"/>
              </a:spcBef>
              <a:buFont typeface="Arial" panose="020B0604020202020204" pitchFamily="34" charset="0"/>
              <a:buChar char="‒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ts val="613"/>
              </a:spcBef>
              <a:buFont typeface="Arial" panose="020B0604020202020204" pitchFamily="34" charset="0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4pPr>
            <a:lvl5pPr marL="1735138" indent="-360363">
              <a:spcBef>
                <a:spcPts val="613"/>
              </a:spcBef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5pPr>
            <a:lvl6pPr marL="21923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6pPr>
            <a:lvl7pPr marL="26495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7pPr>
            <a:lvl8pPr marL="31067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8pPr>
            <a:lvl9pPr marL="35639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ja-JP" altLang="en-US" sz="2177" b="1" dirty="0">
                <a:solidFill>
                  <a:schemeClr val="accent5"/>
                </a:solidFill>
                <a:latin typeface="+mn-ea"/>
                <a:ea typeface="+mn-ea"/>
                <a:cs typeface="Meiryo UI" panose="020B0604030504040204" pitchFamily="50" charset="-128"/>
              </a:rPr>
              <a:t>パーソナリティ（持ち味）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D0C6628-2483-B556-1741-89779A0FF8F8}"/>
              </a:ext>
            </a:extLst>
          </p:cNvPr>
          <p:cNvSpPr txBox="1">
            <a:spLocks/>
          </p:cNvSpPr>
          <p:nvPr/>
        </p:nvSpPr>
        <p:spPr bwMode="gray">
          <a:xfrm>
            <a:off x="5351813" y="1516510"/>
            <a:ext cx="4132718" cy="13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17" tIns="65317" rIns="65317" bIns="65317"/>
          <a:lstStyle>
            <a:lvl1pP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179388" indent="-179388">
              <a:spcBef>
                <a:spcPts val="613"/>
              </a:spcBef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358775" indent="-179388">
              <a:spcBef>
                <a:spcPts val="613"/>
              </a:spcBef>
              <a:buFont typeface="Arial" panose="020B0604020202020204" pitchFamily="34" charset="0"/>
              <a:buChar char="‒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358775" indent="-179388">
              <a:spcBef>
                <a:spcPts val="613"/>
              </a:spcBef>
              <a:buFont typeface="Arial" panose="020B0604020202020204" pitchFamily="34" charset="0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4pPr>
            <a:lvl5pPr marL="358775" indent="-179388">
              <a:spcBef>
                <a:spcPts val="613"/>
              </a:spcBef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5pPr>
            <a:lvl6pPr marL="8159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6pPr>
            <a:lvl7pPr marL="12731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7pPr>
            <a:lvl8pPr marL="17303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8pPr>
            <a:lvl9pPr marL="21875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仕事上で意識的・無意識的に</a:t>
            </a:r>
            <a:br>
              <a:rPr lang="en-US" altLang="ja-JP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</a:b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発揮している傾向・パターン。</a:t>
            </a:r>
            <a:endParaRPr lang="en-US" altLang="ja-JP" sz="1800" spc="90" dirty="0">
              <a:solidFill>
                <a:srgbClr val="000000"/>
              </a:solidFill>
              <a:latin typeface="+mn-ea"/>
              <a:ea typeface="+mn-ea"/>
              <a:cs typeface="Meiryo UI" panose="020B0604030504040204" pitchFamily="50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タイプによって、</a:t>
            </a:r>
            <a:r>
              <a:rPr lang="ja-JP" altLang="en-US" sz="1800" b="1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落ち込んだり、</a:t>
            </a:r>
            <a:br>
              <a:rPr lang="en-US" altLang="ja-JP" sz="1800" b="1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</a:br>
            <a:r>
              <a:rPr lang="ja-JP" altLang="en-US" sz="1800" b="1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やる気を出すきっかけが異なり</a:t>
            </a: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ます。</a:t>
            </a: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2DB175D3-0C08-05A8-2846-43CACCA04EAD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5393138" y="1397348"/>
            <a:ext cx="3960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1A9E3EC0-B0E9-710C-6233-E2E7D92372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92" t="8109" r="9986" b="10683"/>
          <a:stretch/>
        </p:blipFill>
        <p:spPr>
          <a:xfrm>
            <a:off x="5867621" y="3206276"/>
            <a:ext cx="3059313" cy="2485692"/>
          </a:xfrm>
          <a:prstGeom prst="rect">
            <a:avLst/>
          </a:prstGeom>
        </p:spPr>
      </p:pic>
      <p:sp>
        <p:nvSpPr>
          <p:cNvPr id="21" name="円形吹き出し 24">
            <a:extLst>
              <a:ext uri="{FF2B5EF4-FFF2-40B4-BE49-F238E27FC236}">
                <a16:creationId xmlns:a16="http://schemas.microsoft.com/office/drawing/2014/main" id="{42F920E9-F041-FE69-5EB7-27AC3511DC38}"/>
              </a:ext>
            </a:extLst>
          </p:cNvPr>
          <p:cNvSpPr/>
          <p:nvPr/>
        </p:nvSpPr>
        <p:spPr>
          <a:xfrm>
            <a:off x="5405761" y="2979333"/>
            <a:ext cx="863783" cy="704352"/>
          </a:xfrm>
          <a:prstGeom prst="wedgeEllipseCallout">
            <a:avLst>
              <a:gd name="adj1" fmla="val 43565"/>
              <a:gd name="adj2" fmla="val 48436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+mn-ea"/>
              </a:rPr>
              <a:t>熱い</a:t>
            </a:r>
          </a:p>
        </p:txBody>
      </p:sp>
      <p:sp>
        <p:nvSpPr>
          <p:cNvPr id="22" name="円形吹き出し 25">
            <a:extLst>
              <a:ext uri="{FF2B5EF4-FFF2-40B4-BE49-F238E27FC236}">
                <a16:creationId xmlns:a16="http://schemas.microsoft.com/office/drawing/2014/main" id="{4D76A8F9-0790-182A-E35C-CAFE0317B560}"/>
              </a:ext>
            </a:extLst>
          </p:cNvPr>
          <p:cNvSpPr/>
          <p:nvPr/>
        </p:nvSpPr>
        <p:spPr>
          <a:xfrm>
            <a:off x="8573170" y="2987522"/>
            <a:ext cx="863783" cy="704352"/>
          </a:xfrm>
          <a:prstGeom prst="wedgeEllipseCallout">
            <a:avLst>
              <a:gd name="adj1" fmla="val -24362"/>
              <a:gd name="adj2" fmla="val 60336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+mn-ea"/>
              </a:rPr>
              <a:t>厳しい</a:t>
            </a:r>
          </a:p>
        </p:txBody>
      </p:sp>
      <p:sp>
        <p:nvSpPr>
          <p:cNvPr id="23" name="円形吹き出し 26">
            <a:extLst>
              <a:ext uri="{FF2B5EF4-FFF2-40B4-BE49-F238E27FC236}">
                <a16:creationId xmlns:a16="http://schemas.microsoft.com/office/drawing/2014/main" id="{3F22BED2-37E3-BEEC-3C1C-73FC29457D7A}"/>
              </a:ext>
            </a:extLst>
          </p:cNvPr>
          <p:cNvSpPr/>
          <p:nvPr/>
        </p:nvSpPr>
        <p:spPr>
          <a:xfrm>
            <a:off x="5393138" y="5512761"/>
            <a:ext cx="863783" cy="704352"/>
          </a:xfrm>
          <a:prstGeom prst="wedgeEllipseCallout">
            <a:avLst>
              <a:gd name="adj1" fmla="val 35626"/>
              <a:gd name="adj2" fmla="val -59749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+mn-ea"/>
              </a:rPr>
              <a:t>温かい</a:t>
            </a:r>
          </a:p>
        </p:txBody>
      </p:sp>
      <p:sp>
        <p:nvSpPr>
          <p:cNvPr id="24" name="円形吹き出し 27">
            <a:extLst>
              <a:ext uri="{FF2B5EF4-FFF2-40B4-BE49-F238E27FC236}">
                <a16:creationId xmlns:a16="http://schemas.microsoft.com/office/drawing/2014/main" id="{B306ED11-96C2-DC10-FC4D-3580D75FE4DD}"/>
              </a:ext>
            </a:extLst>
          </p:cNvPr>
          <p:cNvSpPr/>
          <p:nvPr/>
        </p:nvSpPr>
        <p:spPr>
          <a:xfrm>
            <a:off x="8573171" y="5512761"/>
            <a:ext cx="863783" cy="704352"/>
          </a:xfrm>
          <a:prstGeom prst="wedgeEllipseCallout">
            <a:avLst>
              <a:gd name="adj1" fmla="val -34948"/>
              <a:gd name="adj2" fmla="val -56503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+mn-ea"/>
              </a:rPr>
              <a:t>きっちり</a:t>
            </a:r>
          </a:p>
        </p:txBody>
      </p:sp>
    </p:spTree>
    <p:extLst>
      <p:ext uri="{BB962C8B-B14F-4D97-AF65-F5344CB8AC3E}">
        <p14:creationId xmlns:p14="http://schemas.microsoft.com/office/powerpoint/2010/main" val="4018784216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c763c-23ee-4639-92a6-887aa7ed2867" xsi:nil="true"/>
    <lcf76f155ced4ddcb4097134ff3c332f xmlns="b00feb88-84c6-4e91-9440-c887e66897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C01CAB96D874D9C41299BFA06F23F" ma:contentTypeVersion="17" ma:contentTypeDescription="Create a new document." ma:contentTypeScope="" ma:versionID="281f437311cd04fc98c0c27d1bfcb366">
  <xsd:schema xmlns:xsd="http://www.w3.org/2001/XMLSchema" xmlns:xs="http://www.w3.org/2001/XMLSchema" xmlns:p="http://schemas.microsoft.com/office/2006/metadata/properties" xmlns:ns2="b00feb88-84c6-4e91-9440-c887e6689731" xmlns:ns3="373c763c-23ee-4639-92a6-887aa7ed2867" targetNamespace="http://schemas.microsoft.com/office/2006/metadata/properties" ma:root="true" ma:fieldsID="45bad956b00a3055c825cda6cff6e871" ns2:_="" ns3:_="">
    <xsd:import namespace="b00feb88-84c6-4e91-9440-c887e6689731"/>
    <xsd:import namespace="373c763c-23ee-4639-92a6-887aa7ed2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eb88-84c6-4e91-9440-c887e6689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c71943a-529d-42c5-a600-d531b16dd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c763c-23ee-4639-92a6-887aa7ed2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7154fd2-2f52-41bb-bd8a-28cde0820317}" ma:internalName="TaxCatchAll" ma:showField="CatchAllData" ma:web="373c763c-23ee-4639-92a6-887aa7ed2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0feb88-84c6-4e91-9440-c887e6689731"/>
    <ds:schemaRef ds:uri="http://purl.org/dc/terms/"/>
    <ds:schemaRef ds:uri="http://schemas.openxmlformats.org/package/2006/metadata/core-properties"/>
    <ds:schemaRef ds:uri="373c763c-23ee-4639-92a6-887aa7ed286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550DAC-D1FC-47CF-BAF9-A25846D81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eb88-84c6-4e91-9440-c887e6689731"/>
    <ds:schemaRef ds:uri="373c763c-23ee-4639-92a6-887aa7ed2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3702</Words>
  <Application>Microsoft Office PowerPoint</Application>
  <PresentationFormat>A4 210 x 297 mm</PresentationFormat>
  <Paragraphs>375</Paragraphs>
  <Slides>32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32</vt:i4>
      </vt:variant>
    </vt:vector>
  </HeadingPairs>
  <TitlesOfParts>
    <vt:vector size="44" baseType="lpstr">
      <vt:lpstr>DengXian</vt:lpstr>
      <vt:lpstr>Meiryo UI</vt:lpstr>
      <vt:lpstr>Yu Gothic</vt:lpstr>
      <vt:lpstr>Yu Gothic</vt:lpstr>
      <vt:lpstr>Arial</vt:lpstr>
      <vt:lpstr>Century Gothic</vt:lpstr>
      <vt:lpstr>Wingdings</vt:lpstr>
      <vt:lpstr>表紙２</vt:lpstr>
      <vt:lpstr>表紙３</vt:lpstr>
      <vt:lpstr>中ページ</vt:lpstr>
      <vt:lpstr>1_タイトル中</vt:lpstr>
      <vt:lpstr>1_中ページ</vt:lpstr>
      <vt:lpstr>インサイズ導入のご説明</vt:lpstr>
      <vt:lpstr>もくじ</vt:lpstr>
      <vt:lpstr>参考）導入の背景記入のポイント</vt:lpstr>
      <vt:lpstr>インサイズ導入の背景</vt:lpstr>
      <vt:lpstr>もくじ</vt:lpstr>
      <vt:lpstr>インサイズとは？</vt:lpstr>
      <vt:lpstr>インサイズを使うと変わること</vt:lpstr>
      <vt:lpstr>インサイズを使うメリット</vt:lpstr>
      <vt:lpstr>インサイズでわかること</vt:lpstr>
      <vt:lpstr>メンタリティにあわせた関わりをする意味</vt:lpstr>
      <vt:lpstr>メンタリティが悪いメンバーがいたら</vt:lpstr>
      <vt:lpstr>まとめ</vt:lpstr>
      <vt:lpstr>もくじ</vt:lpstr>
      <vt:lpstr>インサイズ実施のステップ</vt:lpstr>
      <vt:lpstr>インサイズ対象者</vt:lpstr>
      <vt:lpstr>インサイズ実施概要</vt:lpstr>
      <vt:lpstr>もくじ</vt:lpstr>
      <vt:lpstr>インサイズの活用方法</vt:lpstr>
      <vt:lpstr>参考）「上司」向けにお伝えしている活用方法</vt:lpstr>
      <vt:lpstr>参考） 「上司」向けにお伝えしている活用方法</vt:lpstr>
      <vt:lpstr>結果レポートの閲覧方法</vt:lpstr>
      <vt:lpstr>「ダッシュボード」で組織全体の概要・変化を確認</vt:lpstr>
      <vt:lpstr>「チームマップ」で関わる優先順位を確認</vt:lpstr>
      <vt:lpstr>「パーソナルレポート（上司専用）」で、関わり方を確認</vt:lpstr>
      <vt:lpstr>「結果一覧表（Excel）」で個人結果の全データを一覧で確認</vt:lpstr>
      <vt:lpstr>参考）メンバーが閲覧できるレポート</vt:lpstr>
      <vt:lpstr>注意点</vt:lpstr>
      <vt:lpstr>改めて、お願いしたいこと</vt:lpstr>
      <vt:lpstr>もくじ</vt:lpstr>
      <vt:lpstr>【便利機能】1on1の基礎やインサイズの使い方が学べます</vt:lpstr>
      <vt:lpstr>【便利機能】メンバーへの関わりを相談できます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29</cp:revision>
  <dcterms:created xsi:type="dcterms:W3CDTF">2023-07-18T04:04:19Z</dcterms:created>
  <dcterms:modified xsi:type="dcterms:W3CDTF">2026-04-14T00:15:13Z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  <property fmtid="{D5CDD505-2E9C-101B-9397-08002B2CF9AE}" pid="3" name="MediaServiceImageTags">
    <vt:lpwstr/>
  </property>
</Properties>
</file>