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6" r:id="rId4"/>
    <p:sldMasterId id="2147483668" r:id="rId5"/>
    <p:sldMasterId id="2147483669" r:id="rId6"/>
    <p:sldMasterId id="2147483670" r:id="rId7"/>
    <p:sldMasterId id="2147483671" r:id="rId8"/>
    <p:sldMasterId id="2147483678" r:id="rId9"/>
    <p:sldMasterId id="2147483744" r:id="rId10"/>
    <p:sldMasterId id="2147483716" r:id="rId11"/>
    <p:sldMasterId id="2147483753" r:id="rId12"/>
  </p:sldMasterIdLst>
  <p:notesMasterIdLst>
    <p:notesMasterId r:id="rId52"/>
  </p:notesMasterIdLst>
  <p:handoutMasterIdLst>
    <p:handoutMasterId r:id="rId53"/>
  </p:handoutMasterIdLst>
  <p:sldIdLst>
    <p:sldId id="1553" r:id="rId13"/>
    <p:sldId id="1565" r:id="rId14"/>
    <p:sldId id="1504" r:id="rId15"/>
    <p:sldId id="1506" r:id="rId16"/>
    <p:sldId id="1566" r:id="rId17"/>
    <p:sldId id="1562" r:id="rId18"/>
    <p:sldId id="1508" r:id="rId19"/>
    <p:sldId id="1509" r:id="rId20"/>
    <p:sldId id="1563" r:id="rId21"/>
    <p:sldId id="547" r:id="rId22"/>
    <p:sldId id="1568" r:id="rId23"/>
    <p:sldId id="1564" r:id="rId24"/>
    <p:sldId id="1561" r:id="rId25"/>
    <p:sldId id="1512" r:id="rId26"/>
    <p:sldId id="1569" r:id="rId27"/>
    <p:sldId id="1556" r:id="rId28"/>
    <p:sldId id="1554" r:id="rId29"/>
    <p:sldId id="1555" r:id="rId30"/>
    <p:sldId id="1516" r:id="rId31"/>
    <p:sldId id="1557" r:id="rId32"/>
    <p:sldId id="1558" r:id="rId33"/>
    <p:sldId id="1559" r:id="rId34"/>
    <p:sldId id="1560" r:id="rId35"/>
    <p:sldId id="1531" r:id="rId36"/>
    <p:sldId id="1529" r:id="rId37"/>
    <p:sldId id="1528" r:id="rId38"/>
    <p:sldId id="1570" r:id="rId39"/>
    <p:sldId id="1538" r:id="rId40"/>
    <p:sldId id="1517" r:id="rId41"/>
    <p:sldId id="1518" r:id="rId42"/>
    <p:sldId id="1519" r:id="rId43"/>
    <p:sldId id="1539" r:id="rId44"/>
    <p:sldId id="1520" r:id="rId45"/>
    <p:sldId id="1513" r:id="rId46"/>
    <p:sldId id="1541" r:id="rId47"/>
    <p:sldId id="1552" r:id="rId48"/>
    <p:sldId id="1530" r:id="rId49"/>
    <p:sldId id="1536" r:id="rId50"/>
    <p:sldId id="1533" r:id="rId5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D6655-128B-D745-7A79-61D2EA09CC68}" name="中富 俊吾" initials="" userId="S::shungo_nakatomi@recruit-ms.co.jp::9c6c3e01-3041-460e-9567-ac9d7cff0521" providerId="AD"/>
  <p188:author id="{973F385C-9735-23E3-51A1-C24291202211}" name="井上 瑞貴" initials="井瑞" userId="S::mizuki_inoue@recruit-ms.co.jp::f6b39721-156b-4295-b428-ee29b8236850" providerId="AD"/>
  <p188:author id="{1DD6B482-C703-CD7F-5102-CBDC7F09499E}" name="宇野 渉" initials="宇渉" userId="S::wataru_uno@recruit-ms.co.jp::3c9129e8-db7f-43c6-93ff-4d6c7442c005" providerId="AD"/>
  <p188:author id="{13D5A4BC-0AAE-6B38-A736-CA7DB10A4AF0}" name="山田 純一" initials="山純" userId="S::junichi_yamada@recruit-ms.co.jp::738fccb7-c23d-484f-90e8-ae2ba85cf149" providerId="AD"/>
  <p188:author id="{D60189C1-96DC-F556-7F8B-B862042BEEF0}" name="鈴木 萌々子" initials="鈴木" userId="S::momoko_suzuki@recruit-ms.co.jp::684b9646-bc99-4d69-9c4f-dccabc815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3CB"/>
    <a:srgbClr val="E6E6E6"/>
    <a:srgbClr val="8B8AA7"/>
    <a:srgbClr val="6995EE"/>
    <a:srgbClr val="FFFFFF"/>
    <a:srgbClr val="858585"/>
    <a:srgbClr val="287ECF"/>
    <a:srgbClr val="FD8288"/>
    <a:srgbClr val="FF566D"/>
    <a:srgbClr val="597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22"/>
    <p:restoredTop sz="95636" autoAdjust="0"/>
  </p:normalViewPr>
  <p:slideViewPr>
    <p:cSldViewPr snapToGrid="0">
      <p:cViewPr varScale="1">
        <p:scale>
          <a:sx n="107" d="100"/>
          <a:sy n="107" d="100"/>
        </p:scale>
        <p:origin x="1104" y="102"/>
      </p:cViewPr>
      <p:guideLst/>
    </p:cSldViewPr>
  </p:slideViewPr>
  <p:notesTextViewPr>
    <p:cViewPr>
      <p:scale>
        <a:sx n="1" d="1"/>
        <a:sy n="1" d="1"/>
      </p:scale>
      <p:origin x="0" y="-918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handoutMaster" Target="handoutMasters/handoutMaster1.xml"/><Relationship Id="rId58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B5A0CB-61CF-4DED-A86C-03B08BE6C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664BEB-D3A0-45C9-994B-151CC2103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71A-22C7-4A9B-8B42-4CB7AAED8584}" type="datetime1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78AEA1-7A34-4BD1-BB26-474680FC0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F843FE-4E87-40A8-8DE5-9D2636578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5B67-48AF-4686-9716-029A9E609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E3F5-323D-47C6-9A21-7034C3BFB4AB}" type="datetime1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432-9D8F-4E66-85A3-C7C12BB3C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93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3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メンバー側には、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はメンバーの皆様のための時間であること、</a:t>
            </a:r>
            <a:endParaRPr kumimoji="1" lang="en-US" altLang="ja-JP" dirty="0"/>
          </a:p>
          <a:p>
            <a:r>
              <a:rPr kumimoji="1" lang="ja-JP" altLang="en-US" dirty="0"/>
              <a:t>主体的にテーマを持ち込んでほしいことを伝えています。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よい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にするためには、メンバーが主体的にテーマを考え、</a:t>
            </a:r>
            <a:endParaRPr kumimoji="1" lang="en-US" altLang="ja-JP" dirty="0"/>
          </a:p>
          <a:p>
            <a:r>
              <a:rPr kumimoji="1" lang="en-US" altLang="ja-JP" dirty="0"/>
              <a:t>1on1</a:t>
            </a:r>
            <a:r>
              <a:rPr kumimoji="1" lang="ja-JP" altLang="en-US" dirty="0"/>
              <a:t>の場を有効活用しようとする姿勢が不可欠ではありますが、</a:t>
            </a:r>
            <a:endParaRPr kumimoji="1" lang="en-US" altLang="ja-JP" dirty="0"/>
          </a:p>
          <a:p>
            <a:r>
              <a:rPr kumimoji="1" lang="ja-JP" altLang="en-US" dirty="0"/>
              <a:t>メンバーが常に有効なテーマを選定できる状況ではないため、</a:t>
            </a:r>
            <a:endParaRPr kumimoji="1" lang="en-US" altLang="ja-JP" dirty="0"/>
          </a:p>
          <a:p>
            <a:r>
              <a:rPr kumimoji="1" lang="ja-JP" altLang="en-US" dirty="0"/>
              <a:t>上司の皆様からも、積極的な問いかけ、そして状況に応じて、ティーチング・コーチング・フィードバックをぜひお願いしたいです。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とはいえ、「何を話せばいいのか」とならないために、インサイズで</a:t>
            </a:r>
            <a:endParaRPr kumimoji="1" lang="en-US" altLang="ja-JP" dirty="0"/>
          </a:p>
          <a:p>
            <a:r>
              <a:rPr kumimoji="1" lang="ja-JP" altLang="en-US" dirty="0"/>
              <a:t>メンバーの状況、メンバーにあった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のテーマや問いかけ方、関わり方を確認し、参考にしていただきたいです。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24111-8B22-4A1B-B5EA-56336AFAB2D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844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3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19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461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017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089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292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603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809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22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076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165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541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736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975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6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144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649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544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160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41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514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055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492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1977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529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789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4337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09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83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637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7C432-9D8F-4E66-85A3-C7C12BB3CCE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5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56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43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86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79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41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95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ADC80-BE17-86F7-5C0F-C5FB9F23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FAC34-6BCF-A2FD-1B99-4249E8C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0D9C3D-DD11-1F56-A5FD-5756899A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963-1477-45E4-A358-80956EE648CE}" type="datetime1">
              <a:rPr lang="en-US" altLang="ja-JP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7C3-9C34-4F73-81EA-DFDC8D7D555E}" type="datetime1">
              <a:rPr lang="en-US" altLang="ja-JP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693226-6E51-EA11-90CA-7979480BA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E65E0B-4945-89F0-D36C-FD846FA1B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59AD2-0820-127C-3E1E-743D6021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7A66E1-0EA1-D3DE-85E3-ECE8348F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56B00C-9B10-0B45-10E3-004CF024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27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628C9-33DA-AB8E-3160-08123BE6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EB6CD4-4122-B9D8-A97C-9B1A8C7A1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B6B766-CE68-39E1-588A-CC65D91B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6E998C-13D3-3F4A-5414-D12A7A4B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86EBCF-883C-97B7-3F4E-BFF97898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97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BB1FEF-A0C4-5724-5020-C4528A3D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C29799-0CD9-3BF0-EE30-38245831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FE94AD-5CB3-0DA5-5471-0A722874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F9FA4-0D58-F86B-5B29-D51A2685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0DA7CC-5B65-69B1-011E-55B8B374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248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FD6735-5C72-B4F5-F838-671E700D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E58340-8980-6F26-7EAF-6CBCF21C2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C43E7D7-8A74-4C41-1544-515E487B9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59E2E1-F524-D70F-00EF-1603FE85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5F235E-DF85-7182-A10C-14AFE387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A66A1E-46B4-07A4-8DBE-7F91F106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543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64F892-8BF9-CCEC-A0F8-A0134570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32F334-5840-3924-ACFE-D1F0F178F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D8E2D1-F93F-B786-DC45-CDB296232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990E0A-5AEA-C0F2-BF0F-58A96F056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AA7B48-919C-95AE-5DF4-B6A2B7F03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7DD5B2-93EB-BFCB-84B9-4CFDB7D8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894147-2541-1EA6-FA4F-F834CDBD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F4E217-B4D2-3D4A-8EFF-3A05132B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4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9F6C1-1ED4-AB7D-D79E-8C2FBA6D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809B07-4445-7A2B-9C7B-C1ED54CF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266081-E720-E88F-F86D-A9D421FD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D78B4B-D79F-34A4-6816-099B675F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347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80F0DDD-3035-7C61-4B2D-4D77E05A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5EE1C3-CD06-64E1-4957-3052C12B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AFC14E-4D40-3D53-5C49-4CF2E091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85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50B-3690-E498-406B-9CCB63CA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4ECADA-0EF9-026E-E1CD-B793CDDF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981A3-0AE2-8A05-C4F6-9C350316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3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19DA2-733D-A074-4F14-23B5F9DE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A6A2D4-638D-705E-B545-B2ED0BAA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7E7B9D-592E-36FD-D026-9B3B40E54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24FCB1-88D5-AF36-D2F8-4B809D58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6CF115-B7C1-C8EA-0718-40885D93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B61EC2-071C-FDB5-4A81-4E1559C3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356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6272CE-73FB-C7B4-5A94-309DDDBF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3B3834D-8BFA-942D-1FC2-AB9256C07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938EE5-4237-2429-8D2E-F2D703D6E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83625F-F790-8000-626D-46ED12B5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0B7E8E-A4D7-6F39-67D5-080B7026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23A60F-87D1-089B-76F9-36297F55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28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F259E-309D-766D-EA50-A194D5EE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8B6B11-156F-0A48-BE16-2430DB60E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47682F-A8BF-5723-2811-C119A15F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5F8848-75CF-E38A-3E66-997CC158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4B2D44-452A-E651-EA02-A61F31B5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48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5A0F4A-CF4E-B99E-2E0C-D6C429D57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AC81AB-244D-FA74-15D9-FD1955B95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6D33C3-5C81-F77E-11A4-4C2C3FE7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CF586D-80C2-FCEC-2E37-D6910A77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8DA2CC-9033-2AC4-CBE5-106FFE86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96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5A2A8-C8BD-EEF8-32B6-7F0C1CB0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5EE811-B05E-D3C0-11DE-6D09C326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01C75-6B54-4F8E-B186-FFC3A4FD8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2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163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1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32200" y="6510344"/>
            <a:ext cx="2063750" cy="433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113110" tIns="113110" rIns="113110" bIns="113110" anchor="ctr"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rgbClr val="00000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D291E6D-8EB5-4CCE-805D-1E14095580F7}" type="slidenum">
              <a:rPr lang="en-US" altLang="ja-JP" sz="1400" smtClean="0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sz="140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64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8A6A3-6D6D-C351-659C-F035AAC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FA0D4E-821F-9406-6DC7-B63C5687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2061-17CA-E95D-224E-22C6F7CF8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2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5BBED-71F5-4D12-8A98-EDA7BDB90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7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16BC38-320C-4E4B-AF55-8D03003A7E92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25D3BC-1F8C-43F1-8F16-342A5CFE4F9B}"/>
              </a:ext>
            </a:extLst>
          </p:cNvPr>
          <p:cNvCxnSpPr>
            <a:cxnSpLocks/>
          </p:cNvCxnSpPr>
          <p:nvPr userDrawn="1"/>
        </p:nvCxnSpPr>
        <p:spPr>
          <a:xfrm>
            <a:off x="4538330" y="0"/>
            <a:ext cx="5448300" cy="988828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6C5559-6ECF-46F1-97E2-297F582EB8BD}"/>
              </a:ext>
            </a:extLst>
          </p:cNvPr>
          <p:cNvCxnSpPr>
            <a:cxnSpLocks/>
          </p:cNvCxnSpPr>
          <p:nvPr userDrawn="1"/>
        </p:nvCxnSpPr>
        <p:spPr>
          <a:xfrm>
            <a:off x="7153057" y="5"/>
            <a:ext cx="2833576" cy="1360967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0790E0D-1712-4ADC-86E4-337CCDAA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C58AE8AF-E6A0-43CA-9D68-E719CB7516A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AA77F1E-7EC8-84DF-4497-3E6CEB9B51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296" y="5838107"/>
            <a:ext cx="2228850" cy="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205ABD-7B7D-4B28-B292-452AE25C8D2A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16A200-341D-47A7-B266-C511D5DC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D018E3E-3164-4210-B3C2-2375D5EFBAB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7D40D67-3B73-6D94-8FCD-2D35FF7B51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401" y="293629"/>
            <a:ext cx="1864735" cy="4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09CD40-06C9-4FDF-A190-698866CCBEB0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 flip="none" rotWithShape="1"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08E8224-D5CA-4A4C-A4EE-35631CEF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FDBFB04A-B34C-40E6-9C0E-C65AFF027731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3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E448122F-CD11-4439-A383-063096E07E3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4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F70CDB-368E-477B-B55E-BFBEEC1A1A15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128D3E-3EC4-4D26-8F63-577891671F81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B9D71A9-632C-4190-B6AF-84E477DC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E41AB2B2-B05D-4FE4-AEE0-7301460BE6A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8FD6449-C229-8CB4-056E-1D45318DF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299" y="156939"/>
            <a:ext cx="1445364" cy="3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6AD63-CDFF-4C3A-8909-D6DF03673FB0}"/>
              </a:ext>
            </a:extLst>
          </p:cNvPr>
          <p:cNvSpPr txBox="1"/>
          <p:nvPr userDrawn="1"/>
        </p:nvSpPr>
        <p:spPr>
          <a:xfrm>
            <a:off x="89432" y="6565614"/>
            <a:ext cx="3008810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67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67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4465-26AC-4650-AB21-DE7391BA24EC}" type="datetime1">
              <a:rPr lang="en-US" altLang="ja-JP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F9C289-5794-4AD8-AD0D-D3D1E5EE33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12">
            <a:extLst>
              <a:ext uri="{FF2B5EF4-FFF2-40B4-BE49-F238E27FC236}">
                <a16:creationId xmlns:a16="http://schemas.microsoft.com/office/drawing/2014/main" id="{6DEFF54A-0623-4AFF-91C9-084DA27823F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4EC6E0DC-1537-452E-B4C8-21F29903FDBA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5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DC00-756B-4167-9C74-F5DF23EB67D2}" type="datetime1">
              <a:rPr lang="en-US" altLang="ja-JP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D40A31-A283-420F-A051-15446D9A79DD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DF861B4-F982-41BB-A516-13EB9DD4F105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AD0D17F5-5026-4930-BEFB-70A34180508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8A6FFD5-D821-4139-BCF5-EBEE2A6F663D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5" name="図 1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9A538A0D-0591-E007-8377-A64FE695D5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78" y="172429"/>
            <a:ext cx="1506113" cy="3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50F35EF-29F5-CBEC-3F60-C47BEC1E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E5AB7E-75AF-8F41-534B-99661991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FD0826-2482-7AEB-479E-BFE3392F5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168D56-3501-C549-937D-D32770BD14FC}" type="datetimeFigureOut">
              <a:rPr kumimoji="1" lang="ja-JP" altLang="en-US" smtClean="0"/>
              <a:t>2026/4/14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BD0B5D-E9E0-9445-F910-FE2EA70B4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6A003F-ACBC-0C2C-89A1-2A787DDC0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28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dmin.support.recruit-insides.net/hc/ja/articles/390896410934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s.~~~~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admin.support.recruit-insides.net/hc/ja/articles/39089571339929" TargetMode="Externa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admin.support.recruit-insides.net/hc/ja/articles/39089630078873" TargetMode="Externa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admin.support.recruit-insides.net/hc/ja/articles/39089697471257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dmin.support.recruit-insides.net/hc/ja/articles/39089749443481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25386-D8D9-8505-3F24-6527FC8A6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800" b="1" dirty="0"/>
              <a:t>インサイズ導入のご説明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951780-7461-8233-1FDE-46FB56505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800" dirty="0"/>
              <a:t>メリット と マネジメントへの活用法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225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132E9A09-D115-44FA-6553-E3CF5085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参考）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への取り組み姿勢</a:t>
            </a:r>
            <a:endParaRPr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0CA6D1-352C-BB09-8647-3B06C3E1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77301FA-D71F-8424-A8B6-B0C3DDD49E6A}"/>
              </a:ext>
            </a:extLst>
          </p:cNvPr>
          <p:cNvSpPr/>
          <p:nvPr/>
        </p:nvSpPr>
        <p:spPr>
          <a:xfrm>
            <a:off x="5667183" y="687473"/>
            <a:ext cx="3960000" cy="5687580"/>
          </a:xfrm>
          <a:prstGeom prst="rect">
            <a:avLst/>
          </a:prstGeom>
          <a:solidFill>
            <a:srgbClr val="DFEDF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95" fontAlgn="base">
              <a:spcBef>
                <a:spcPct val="0"/>
              </a:spcBef>
              <a:spcAft>
                <a:spcPct val="0"/>
              </a:spcAft>
            </a:pPr>
            <a:endParaRPr lang="en-US" altLang="ja-JP" sz="2000" b="1" kern="0" dirty="0">
              <a:solidFill>
                <a:srgbClr val="000000"/>
              </a:solidFill>
              <a:latin typeface="游ゴシック" panose="020B0400000000000000" pitchFamily="50" charset="-128"/>
              <a:ea typeface="Meiryo UI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1BBC3-5E37-F030-6E80-3AEFA89504EA}"/>
              </a:ext>
            </a:extLst>
          </p:cNvPr>
          <p:cNvSpPr/>
          <p:nvPr/>
        </p:nvSpPr>
        <p:spPr>
          <a:xfrm>
            <a:off x="300709" y="765756"/>
            <a:ext cx="3960000" cy="5687580"/>
          </a:xfrm>
          <a:prstGeom prst="rect">
            <a:avLst/>
          </a:prstGeom>
          <a:solidFill>
            <a:srgbClr val="DFEDF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6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9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Meiryo UI"/>
              <a:cs typeface="メイリオ" panose="020B0604030504040204" pitchFamily="50" charset="-128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41E41B71-5A2A-41EB-BDF7-52E17AE522BC}"/>
              </a:ext>
            </a:extLst>
          </p:cNvPr>
          <p:cNvGrpSpPr/>
          <p:nvPr/>
        </p:nvGrpSpPr>
        <p:grpSpPr>
          <a:xfrm>
            <a:off x="986207" y="4729412"/>
            <a:ext cx="2513156" cy="1645641"/>
            <a:chOff x="2648801" y="1740721"/>
            <a:chExt cx="4501083" cy="4078968"/>
          </a:xfrm>
        </p:grpSpPr>
        <p:sp>
          <p:nvSpPr>
            <p:cNvPr id="44" name="Arc 18">
              <a:extLst>
                <a:ext uri="{FF2B5EF4-FFF2-40B4-BE49-F238E27FC236}">
                  <a16:creationId xmlns:a16="http://schemas.microsoft.com/office/drawing/2014/main" id="{7BABCEF5-4124-E98E-BB9A-A44578468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881" y="2324475"/>
              <a:ext cx="1379483" cy="1127156"/>
            </a:xfrm>
            <a:custGeom>
              <a:avLst/>
              <a:gdLst>
                <a:gd name="G0" fmla="+- 0 0 0"/>
                <a:gd name="G1" fmla="+- 18163 0 0"/>
                <a:gd name="G2" fmla="+- 21600 0 0"/>
                <a:gd name="T0" fmla="*/ 11691 w 20600"/>
                <a:gd name="T1" fmla="*/ 0 h 18163"/>
                <a:gd name="T2" fmla="*/ 20600 w 20600"/>
                <a:gd name="T3" fmla="*/ 11668 h 18163"/>
                <a:gd name="T4" fmla="*/ 0 w 20600"/>
                <a:gd name="T5" fmla="*/ 18163 h 18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0" h="18163" fill="none" extrusionOk="0">
                  <a:moveTo>
                    <a:pt x="11690" y="0"/>
                  </a:moveTo>
                  <a:cubicBezTo>
                    <a:pt x="15931" y="2730"/>
                    <a:pt x="19083" y="6857"/>
                    <a:pt x="20600" y="11667"/>
                  </a:cubicBezTo>
                </a:path>
                <a:path w="20600" h="18163" stroke="0" extrusionOk="0">
                  <a:moveTo>
                    <a:pt x="11690" y="0"/>
                  </a:moveTo>
                  <a:cubicBezTo>
                    <a:pt x="15931" y="2730"/>
                    <a:pt x="19083" y="6857"/>
                    <a:pt x="20600" y="11667"/>
                  </a:cubicBezTo>
                  <a:lnTo>
                    <a:pt x="0" y="18163"/>
                  </a:lnTo>
                  <a:close/>
                </a:path>
              </a:pathLst>
            </a:custGeom>
            <a:noFill/>
            <a:ln w="76200" cap="rnd">
              <a:solidFill>
                <a:srgbClr val="0A50A1"/>
              </a:solidFill>
              <a:round/>
              <a:headEnd/>
              <a:tailEnd type="triangl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 marL="0" marR="0" lvl="0" indent="0" defTabSz="9143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5" name="Arc 19">
              <a:extLst>
                <a:ext uri="{FF2B5EF4-FFF2-40B4-BE49-F238E27FC236}">
                  <a16:creationId xmlns:a16="http://schemas.microsoft.com/office/drawing/2014/main" id="{8894EBD0-326D-5DFC-F925-3E7FA2CC3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491" y="2301855"/>
              <a:ext cx="1468716" cy="1127159"/>
            </a:xfrm>
            <a:custGeom>
              <a:avLst/>
              <a:gdLst>
                <a:gd name="G0" fmla="+- 20536 0 0"/>
                <a:gd name="G1" fmla="+- 17761 0 0"/>
                <a:gd name="G2" fmla="+- 21600 0 0"/>
                <a:gd name="T0" fmla="*/ 0 w 20536"/>
                <a:gd name="T1" fmla="*/ 11067 h 17761"/>
                <a:gd name="T2" fmla="*/ 8244 w 20536"/>
                <a:gd name="T3" fmla="*/ 0 h 17761"/>
                <a:gd name="T4" fmla="*/ 20536 w 20536"/>
                <a:gd name="T5" fmla="*/ 17761 h 17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36" h="17761" fill="none" extrusionOk="0">
                  <a:moveTo>
                    <a:pt x="-1" y="11066"/>
                  </a:moveTo>
                  <a:cubicBezTo>
                    <a:pt x="1463" y="6575"/>
                    <a:pt x="4359" y="2688"/>
                    <a:pt x="8243" y="-1"/>
                  </a:cubicBezTo>
                </a:path>
                <a:path w="20536" h="17761" stroke="0" extrusionOk="0">
                  <a:moveTo>
                    <a:pt x="-1" y="11066"/>
                  </a:moveTo>
                  <a:cubicBezTo>
                    <a:pt x="1463" y="6575"/>
                    <a:pt x="4359" y="2688"/>
                    <a:pt x="8243" y="-1"/>
                  </a:cubicBezTo>
                  <a:lnTo>
                    <a:pt x="20536" y="17761"/>
                  </a:lnTo>
                  <a:close/>
                </a:path>
              </a:pathLst>
            </a:custGeom>
            <a:noFill/>
            <a:ln w="76200" cap="rnd">
              <a:solidFill>
                <a:srgbClr val="0A50A1"/>
              </a:solidFill>
              <a:round/>
              <a:headEnd/>
              <a:tailEnd type="triangl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 marL="0" marR="0" lvl="0" indent="0" defTabSz="9143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6" name="Arc 20">
              <a:extLst>
                <a:ext uri="{FF2B5EF4-FFF2-40B4-BE49-F238E27FC236}">
                  <a16:creationId xmlns:a16="http://schemas.microsoft.com/office/drawing/2014/main" id="{A1397713-FEBF-DBFE-4557-BBB2F2862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584" y="4379172"/>
              <a:ext cx="1565828" cy="98378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915 w 20915"/>
                <a:gd name="T1" fmla="*/ 5395 h 17813"/>
                <a:gd name="T2" fmla="*/ 12217 w 20915"/>
                <a:gd name="T3" fmla="*/ 17813 h 17813"/>
                <a:gd name="T4" fmla="*/ 0 w 20915"/>
                <a:gd name="T5" fmla="*/ 0 h 17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15" h="17813" fill="none" extrusionOk="0">
                  <a:moveTo>
                    <a:pt x="20915" y="5395"/>
                  </a:moveTo>
                  <a:cubicBezTo>
                    <a:pt x="19611" y="10449"/>
                    <a:pt x="16521" y="14860"/>
                    <a:pt x="12217" y="17813"/>
                  </a:cubicBezTo>
                </a:path>
                <a:path w="20915" h="17813" stroke="0" extrusionOk="0">
                  <a:moveTo>
                    <a:pt x="20915" y="5395"/>
                  </a:moveTo>
                  <a:cubicBezTo>
                    <a:pt x="19611" y="10449"/>
                    <a:pt x="16521" y="14860"/>
                    <a:pt x="12217" y="1781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rgbClr val="0A50A1"/>
              </a:solidFill>
              <a:round/>
              <a:headEnd/>
              <a:tailEnd type="triangl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 marL="0" marR="0" lvl="0" indent="0" defTabSz="9143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7" name="Arc 21">
              <a:extLst>
                <a:ext uri="{FF2B5EF4-FFF2-40B4-BE49-F238E27FC236}">
                  <a16:creationId xmlns:a16="http://schemas.microsoft.com/office/drawing/2014/main" id="{B25B8089-3002-4795-04F6-AC06D397D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109" y="4048290"/>
              <a:ext cx="1475067" cy="1349375"/>
            </a:xfrm>
            <a:custGeom>
              <a:avLst/>
              <a:gdLst>
                <a:gd name="G0" fmla="+- 20611 0 0"/>
                <a:gd name="G1" fmla="+- 0 0 0"/>
                <a:gd name="G2" fmla="+- 21600 0 0"/>
                <a:gd name="T0" fmla="*/ 8499 w 20611"/>
                <a:gd name="T1" fmla="*/ 17885 h 17885"/>
                <a:gd name="T2" fmla="*/ 0 w 20611"/>
                <a:gd name="T3" fmla="*/ 6460 h 17885"/>
                <a:gd name="T4" fmla="*/ 20611 w 20611"/>
                <a:gd name="T5" fmla="*/ 0 h 17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11" h="17885" fill="none" extrusionOk="0">
                  <a:moveTo>
                    <a:pt x="8499" y="17884"/>
                  </a:moveTo>
                  <a:cubicBezTo>
                    <a:pt x="4456" y="15146"/>
                    <a:pt x="1460" y="11119"/>
                    <a:pt x="-1" y="6460"/>
                  </a:cubicBezTo>
                </a:path>
                <a:path w="20611" h="17885" stroke="0" extrusionOk="0">
                  <a:moveTo>
                    <a:pt x="8499" y="17884"/>
                  </a:moveTo>
                  <a:cubicBezTo>
                    <a:pt x="4456" y="15146"/>
                    <a:pt x="1460" y="11119"/>
                    <a:pt x="-1" y="6460"/>
                  </a:cubicBezTo>
                  <a:lnTo>
                    <a:pt x="20611" y="0"/>
                  </a:lnTo>
                  <a:close/>
                </a:path>
              </a:pathLst>
            </a:custGeom>
            <a:noFill/>
            <a:ln w="76200" cap="rnd">
              <a:solidFill>
                <a:srgbClr val="0A50A1"/>
              </a:solidFill>
              <a:round/>
              <a:headEnd/>
              <a:tailEnd type="triangl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 marL="0" marR="0" lvl="0" indent="0" defTabSz="9143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7F1BC54F-CDFF-CA3B-CE3E-597D6ADAD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864" y="1740721"/>
              <a:ext cx="1547431" cy="1427702"/>
            </a:xfrm>
            <a:prstGeom prst="ellipse">
              <a:avLst/>
            </a:prstGeom>
            <a:solidFill>
              <a:srgbClr val="7599FA">
                <a:lumMod val="20000"/>
                <a:lumOff val="80000"/>
              </a:srgbClr>
            </a:solidFill>
            <a:ln w="635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419100" indent="-22860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736600" indent="-17145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390650" indent="-24765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1809750" indent="-22860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2669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7241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1813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6385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39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Meiryo UI" panose="020B0604030504040204" pitchFamily="50" charset="-128"/>
                </a:rPr>
                <a:t>ステップ①</a:t>
              </a:r>
              <a:endParaRPr kumimoji="1" lang="en-US" altLang="ja-JP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endParaRPr>
            </a:p>
            <a:p>
              <a:pPr marL="0" marR="0" lvl="0" indent="0" algn="ctr" defTabSz="91439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Meiryo UI" panose="020B0604030504040204" pitchFamily="50" charset="-128"/>
                </a:rPr>
                <a:t>前回の振り返り</a:t>
              </a:r>
              <a:endParaRPr kumimoji="1" lang="en-US" altLang="ja-JP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endParaRPr>
            </a:p>
            <a:p>
              <a:pPr marL="0" marR="0" lvl="0" indent="0" algn="ctr" defTabSz="91439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Meiryo UI" panose="020B0604030504040204" pitchFamily="50" charset="-128"/>
                </a:rPr>
                <a:t>テーマ決め</a:t>
              </a:r>
              <a:endParaRPr kumimoji="1" lang="en-US" altLang="ja-JP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98CAE0AB-837A-468A-E45B-C4E157E8A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801" y="3098131"/>
              <a:ext cx="1547431" cy="1427702"/>
            </a:xfrm>
            <a:prstGeom prst="ellipse">
              <a:avLst/>
            </a:prstGeom>
            <a:solidFill>
              <a:srgbClr val="7599FA">
                <a:lumMod val="20000"/>
                <a:lumOff val="80000"/>
              </a:srgbClr>
            </a:solidFill>
            <a:ln w="635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419100" indent="-22860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736600" indent="-17145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390650" indent="-24765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1809750" indent="-22860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2669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7241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1813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6385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39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Meiryo UI" panose="020B0604030504040204" pitchFamily="50" charset="-128"/>
                </a:rPr>
                <a:t>ステップ④</a:t>
              </a:r>
              <a:endParaRPr kumimoji="1" lang="en-US" altLang="ja-JP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endParaRPr>
            </a:p>
            <a:p>
              <a:pPr marL="0" marR="0" lvl="0" indent="0" algn="ctr" defTabSz="91439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Meiryo UI" panose="020B0604030504040204" pitchFamily="50" charset="-128"/>
                </a:rPr>
                <a:t>励ましと</a:t>
              </a:r>
              <a:endParaRPr kumimoji="1" lang="en-US" altLang="ja-JP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endParaRPr>
            </a:p>
            <a:p>
              <a:pPr marL="0" marR="0" lvl="0" indent="0" algn="ctr" defTabSz="91439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Meiryo UI" panose="020B0604030504040204" pitchFamily="50" charset="-128"/>
                </a:rPr>
                <a:t>サポート</a:t>
              </a:r>
              <a:endParaRPr kumimoji="1" lang="en-US" altLang="ja-JP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0" name="Oval 24">
              <a:extLst>
                <a:ext uri="{FF2B5EF4-FFF2-40B4-BE49-F238E27FC236}">
                  <a16:creationId xmlns:a16="http://schemas.microsoft.com/office/drawing/2014/main" id="{CB0461EA-A62D-CECC-04A5-EECB30EE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453" y="3072998"/>
              <a:ext cx="1547431" cy="1427702"/>
            </a:xfrm>
            <a:prstGeom prst="ellipse">
              <a:avLst/>
            </a:prstGeom>
            <a:solidFill>
              <a:srgbClr val="7599FA">
                <a:lumMod val="20000"/>
                <a:lumOff val="80000"/>
              </a:srgbClr>
            </a:solidFill>
            <a:ln w="635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419100" indent="-22860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736600" indent="-17145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390650" indent="-24765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1809750" indent="-22860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2669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7241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1813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6385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39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Meiryo UI" panose="020B0604030504040204" pitchFamily="50" charset="-128"/>
                </a:rPr>
                <a:t>ステップ②</a:t>
              </a:r>
              <a:endParaRPr kumimoji="1" lang="en-US" altLang="ja-JP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endParaRPr>
            </a:p>
            <a:p>
              <a:pPr marL="0" marR="0" lvl="0" indent="0" algn="ctr" defTabSz="91439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Meiryo UI" panose="020B0604030504040204" pitchFamily="50" charset="-128"/>
                </a:rPr>
                <a:t>部下の話を聴く</a:t>
              </a:r>
              <a:endParaRPr kumimoji="1" lang="en-US" altLang="ja-JP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1B0BB200-2086-63CD-B437-133CBE14E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864" y="4391987"/>
              <a:ext cx="1547431" cy="1427702"/>
            </a:xfrm>
            <a:prstGeom prst="ellipse">
              <a:avLst/>
            </a:prstGeom>
            <a:solidFill>
              <a:srgbClr val="7599FA">
                <a:lumMod val="20000"/>
                <a:lumOff val="80000"/>
              </a:srgbClr>
            </a:solidFill>
            <a:ln w="635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419100" indent="-22860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736600" indent="-17145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390650" indent="-24765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1809750" indent="-228600" algn="l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2669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7241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1813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63855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39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Meiryo UI" panose="020B0604030504040204" pitchFamily="50" charset="-128"/>
                </a:rPr>
                <a:t>ステップ③</a:t>
              </a:r>
              <a:endParaRPr kumimoji="1" lang="en-US" altLang="ja-JP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endParaRPr>
            </a:p>
            <a:p>
              <a:pPr marL="0" marR="0" lvl="0" indent="0" algn="ctr" defTabSz="91439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Meiryo UI" panose="020B0604030504040204" pitchFamily="50" charset="-128"/>
                </a:rPr>
                <a:t>学びとアクション</a:t>
              </a:r>
              <a:endParaRPr kumimoji="1" lang="en-US" altLang="ja-JP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endParaRPr>
            </a:p>
            <a:p>
              <a:pPr marL="0" marR="0" lvl="0" indent="0" algn="ctr" defTabSz="91439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Meiryo UI" panose="020B0604030504040204" pitchFamily="50" charset="-128"/>
                </a:rPr>
                <a:t>の確定</a:t>
              </a:r>
              <a:endParaRPr kumimoji="1" lang="en-US" altLang="ja-JP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463E33C-0047-B614-262F-0E8D2AB2D19C}"/>
              </a:ext>
            </a:extLst>
          </p:cNvPr>
          <p:cNvSpPr txBox="1"/>
          <p:nvPr/>
        </p:nvSpPr>
        <p:spPr>
          <a:xfrm>
            <a:off x="529007" y="3354825"/>
            <a:ext cx="3166251" cy="7946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285750" indent="-28575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 sz="1400"/>
            </a:lvl1pPr>
            <a:lvl2pPr marL="266700" lvl="1" indent="-266700" defTabSz="914395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 sz="140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defRPr>
            </a:lvl2pPr>
          </a:lstStyle>
          <a:p>
            <a:pPr>
              <a:buClr>
                <a:srgbClr val="0A50A1"/>
              </a:buClr>
            </a:pPr>
            <a:r>
              <a:rPr lang="ja-JP" altLang="en-US" dirty="0">
                <a:solidFill>
                  <a:srgbClr val="3F3F3F"/>
                </a:solidFill>
                <a:latin typeface="游ゴシック" panose="020B0400000000000000" pitchFamily="50" charset="-128"/>
              </a:rPr>
              <a:t>ティーチング</a:t>
            </a:r>
            <a:endParaRPr lang="en-US" altLang="ja-JP" dirty="0">
              <a:solidFill>
                <a:srgbClr val="3F3F3F"/>
              </a:solidFill>
              <a:latin typeface="游ゴシック" panose="020B0400000000000000" pitchFamily="50" charset="-128"/>
            </a:endParaRPr>
          </a:p>
          <a:p>
            <a:pPr>
              <a:buClr>
                <a:srgbClr val="0A50A1"/>
              </a:buClr>
            </a:pPr>
            <a:r>
              <a:rPr lang="ja-JP" altLang="en-US" dirty="0">
                <a:solidFill>
                  <a:srgbClr val="3F3F3F"/>
                </a:solidFill>
                <a:latin typeface="游ゴシック" panose="020B0400000000000000" pitchFamily="50" charset="-128"/>
              </a:rPr>
              <a:t>コーチング（傾聴・質問・認知）</a:t>
            </a:r>
            <a:endParaRPr lang="en-US" altLang="ja-JP" dirty="0">
              <a:solidFill>
                <a:srgbClr val="3F3F3F"/>
              </a:solidFill>
              <a:latin typeface="游ゴシック" panose="020B0400000000000000" pitchFamily="50" charset="-128"/>
            </a:endParaRPr>
          </a:p>
          <a:p>
            <a:pPr>
              <a:buClr>
                <a:srgbClr val="0A50A1"/>
              </a:buClr>
            </a:pPr>
            <a:r>
              <a:rPr lang="ja-JP" altLang="en-US" dirty="0">
                <a:solidFill>
                  <a:srgbClr val="3F3F3F"/>
                </a:solidFill>
                <a:latin typeface="游ゴシック" panose="020B0400000000000000" pitchFamily="50" charset="-128"/>
              </a:rPr>
              <a:t>フィードバック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F30CFB9-021C-975E-66C8-F51993B28FA9}"/>
              </a:ext>
            </a:extLst>
          </p:cNvPr>
          <p:cNvSpPr txBox="1"/>
          <p:nvPr/>
        </p:nvSpPr>
        <p:spPr>
          <a:xfrm>
            <a:off x="529007" y="2020591"/>
            <a:ext cx="3704860" cy="7946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285750" indent="-28575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 sz="1400"/>
            </a:lvl1pPr>
            <a:lvl2pPr marL="266700" lvl="1" indent="-266700" defTabSz="914395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 sz="140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defRPr>
            </a:lvl2pPr>
          </a:lstStyle>
          <a:p>
            <a:pPr>
              <a:buClr>
                <a:srgbClr val="0A50A1"/>
              </a:buClr>
            </a:pPr>
            <a:r>
              <a:rPr lang="ja-JP" altLang="en-US" dirty="0">
                <a:solidFill>
                  <a:srgbClr val="3F3F3F"/>
                </a:solidFill>
                <a:latin typeface="游ゴシック" panose="020B0400000000000000" pitchFamily="50" charset="-128"/>
              </a:rPr>
              <a:t>部下のための時間である</a:t>
            </a:r>
            <a:endParaRPr lang="en-US" altLang="ja-JP" dirty="0">
              <a:solidFill>
                <a:srgbClr val="3F3F3F"/>
              </a:solidFill>
              <a:latin typeface="游ゴシック" panose="020B0400000000000000" pitchFamily="50" charset="-128"/>
            </a:endParaRPr>
          </a:p>
          <a:p>
            <a:pPr>
              <a:buClr>
                <a:srgbClr val="0A50A1"/>
              </a:buClr>
            </a:pPr>
            <a:r>
              <a:rPr lang="ja-JP" altLang="en-US" dirty="0">
                <a:solidFill>
                  <a:srgbClr val="3F3F3F"/>
                </a:solidFill>
                <a:latin typeface="游ゴシック" panose="020B0400000000000000" pitchFamily="50" charset="-128"/>
              </a:rPr>
              <a:t>部下の経験と学習を促進させる場である</a:t>
            </a:r>
            <a:endParaRPr lang="en-US" altLang="ja-JP" dirty="0">
              <a:solidFill>
                <a:srgbClr val="3F3F3F"/>
              </a:solidFill>
              <a:latin typeface="游ゴシック" panose="020B0400000000000000" pitchFamily="50" charset="-128"/>
            </a:endParaRPr>
          </a:p>
          <a:p>
            <a:pPr>
              <a:buClr>
                <a:srgbClr val="0A50A1"/>
              </a:buClr>
            </a:pPr>
            <a:r>
              <a:rPr lang="ja-JP" altLang="en-US" dirty="0">
                <a:solidFill>
                  <a:srgbClr val="3F3F3F"/>
                </a:solidFill>
                <a:latin typeface="游ゴシック" panose="020B0400000000000000" pitchFamily="50" charset="-128"/>
              </a:rPr>
              <a:t>部下にも主体的な参加を求める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281F608-DE5F-3A84-D85D-848DC150A1F9}"/>
              </a:ext>
            </a:extLst>
          </p:cNvPr>
          <p:cNvSpPr txBox="1"/>
          <p:nvPr/>
        </p:nvSpPr>
        <p:spPr>
          <a:xfrm>
            <a:off x="6114723" y="2029353"/>
            <a:ext cx="2807179" cy="7946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2pPr marL="266700" lvl="1" indent="-266700" defTabSz="914395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 sz="140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defRPr>
            </a:lvl2pPr>
          </a:lstStyle>
          <a:p>
            <a:pPr marL="285750" indent="-285750">
              <a:lnSpc>
                <a:spcPct val="110000"/>
              </a:lnSpc>
              <a:buClr>
                <a:srgbClr val="0A50A1"/>
              </a:buClr>
              <a:buFont typeface="Wingdings" panose="05000000000000000000" pitchFamily="2" charset="2"/>
              <a:buChar char="l"/>
            </a:pPr>
            <a:r>
              <a:rPr lang="ja-JP" altLang="ja-JP" sz="1400" dirty="0">
                <a:solidFill>
                  <a:srgbClr val="3F3F3F"/>
                </a:solidFill>
                <a:latin typeface="游ゴシック" panose="020B0400000000000000" pitchFamily="50" charset="-128"/>
              </a:rPr>
              <a:t>肯定的・</a:t>
            </a:r>
            <a:r>
              <a:rPr lang="ja-JP" altLang="en-US" sz="1400" dirty="0">
                <a:solidFill>
                  <a:srgbClr val="3F3F3F"/>
                </a:solidFill>
                <a:latin typeface="游ゴシック" panose="020B0400000000000000" pitchFamily="50" charset="-128"/>
              </a:rPr>
              <a:t>主体的に</a:t>
            </a:r>
            <a:r>
              <a:rPr lang="ja-JP" altLang="ja-JP" sz="1400" dirty="0">
                <a:solidFill>
                  <a:srgbClr val="3F3F3F"/>
                </a:solidFill>
                <a:latin typeface="游ゴシック" panose="020B0400000000000000" pitchFamily="50" charset="-128"/>
              </a:rPr>
              <a:t>取り組む</a:t>
            </a:r>
            <a:endParaRPr lang="en-US" altLang="ja-JP" sz="1400" dirty="0">
              <a:solidFill>
                <a:srgbClr val="3F3F3F"/>
              </a:solidFill>
              <a:latin typeface="游ゴシック" panose="020B0400000000000000" pitchFamily="50" charset="-128"/>
            </a:endParaRPr>
          </a:p>
          <a:p>
            <a:pPr marL="285750" indent="-285750">
              <a:lnSpc>
                <a:spcPct val="110000"/>
              </a:lnSpc>
              <a:buClr>
                <a:srgbClr val="0A50A1"/>
              </a:buClr>
              <a:buFont typeface="Wingdings" panose="05000000000000000000" pitchFamily="2" charset="2"/>
              <a:buChar char="l"/>
            </a:pPr>
            <a:r>
              <a:rPr lang="ja-JP" altLang="en-US" sz="1400" dirty="0">
                <a:solidFill>
                  <a:srgbClr val="3F3F3F"/>
                </a:solidFill>
                <a:latin typeface="游ゴシック" panose="020B0400000000000000" pitchFamily="50" charset="-128"/>
              </a:rPr>
              <a:t>対話のテーマを持参する</a:t>
            </a:r>
            <a:endParaRPr lang="en-US" altLang="ja-JP" sz="1400" dirty="0">
              <a:solidFill>
                <a:srgbClr val="3F3F3F"/>
              </a:solidFill>
              <a:latin typeface="游ゴシック" panose="020B0400000000000000" pitchFamily="50" charset="-128"/>
            </a:endParaRPr>
          </a:p>
          <a:p>
            <a:pPr marL="285750" indent="-285750">
              <a:lnSpc>
                <a:spcPct val="110000"/>
              </a:lnSpc>
              <a:buClr>
                <a:srgbClr val="0A50A1"/>
              </a:buClr>
              <a:buFont typeface="Wingdings" panose="05000000000000000000" pitchFamily="2" charset="2"/>
              <a:buChar char="l"/>
            </a:pPr>
            <a:r>
              <a:rPr lang="ja-JP" altLang="en-US" sz="1400" dirty="0">
                <a:solidFill>
                  <a:srgbClr val="3F3F3F"/>
                </a:solidFill>
                <a:latin typeface="游ゴシック" panose="020B0400000000000000" pitchFamily="50" charset="-128"/>
              </a:rPr>
              <a:t>自ら伝達や提案を働きかける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3E9B051-7744-23C3-2204-A6FAD0CA730D}"/>
              </a:ext>
            </a:extLst>
          </p:cNvPr>
          <p:cNvSpPr txBox="1"/>
          <p:nvPr/>
        </p:nvSpPr>
        <p:spPr>
          <a:xfrm>
            <a:off x="6114723" y="3622112"/>
            <a:ext cx="2268570" cy="320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285750" indent="-28575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 sz="1400"/>
            </a:lvl1pPr>
            <a:lvl2pPr marL="266700" lvl="1" indent="-266700" defTabSz="914395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 sz="140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defRPr>
            </a:lvl2pPr>
          </a:lstStyle>
          <a:p>
            <a:pPr>
              <a:buClr>
                <a:srgbClr val="0A50A1"/>
              </a:buClr>
            </a:pPr>
            <a:r>
              <a:rPr lang="ja-JP" altLang="en-US" dirty="0">
                <a:solidFill>
                  <a:srgbClr val="3F3F3F"/>
                </a:solidFill>
                <a:latin typeface="游ゴシック" panose="020B0400000000000000" pitchFamily="50" charset="-128"/>
              </a:rPr>
              <a:t>アサーションのスキル</a:t>
            </a: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7C5EDC5F-72A0-9465-6EA8-50B4C320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79" y="4652645"/>
            <a:ext cx="2303166" cy="1638198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374A69A-FA51-7FFE-4C73-2D1118939235}"/>
              </a:ext>
            </a:extLst>
          </p:cNvPr>
          <p:cNvSpPr txBox="1"/>
          <p:nvPr/>
        </p:nvSpPr>
        <p:spPr>
          <a:xfrm>
            <a:off x="6114723" y="4331980"/>
            <a:ext cx="2492990" cy="320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285750" indent="-28575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 sz="1400"/>
            </a:lvl1pPr>
            <a:lvl2pPr marL="266700" lvl="1" indent="-266700" defTabSz="914395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 sz="140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defRPr>
            </a:lvl2pPr>
          </a:lstStyle>
          <a:p>
            <a:pPr>
              <a:buClr>
                <a:srgbClr val="0A50A1"/>
              </a:buClr>
            </a:pPr>
            <a:r>
              <a:rPr lang="en-US" altLang="ja-JP" dirty="0">
                <a:solidFill>
                  <a:srgbClr val="3F3F3F"/>
                </a:solidFill>
                <a:latin typeface="游ゴシック" panose="020B0400000000000000" pitchFamily="50" charset="-128"/>
              </a:rPr>
              <a:t>1on1</a:t>
            </a:r>
            <a:r>
              <a:rPr lang="ja-JP" altLang="en-US" dirty="0">
                <a:solidFill>
                  <a:srgbClr val="3F3F3F"/>
                </a:solidFill>
                <a:latin typeface="游ゴシック" panose="020B0400000000000000" pitchFamily="50" charset="-128"/>
              </a:rPr>
              <a:t>テーマの検討・持参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2D3E14A-4A51-6FF5-59A1-5253011159BD}"/>
              </a:ext>
            </a:extLst>
          </p:cNvPr>
          <p:cNvSpPr txBox="1"/>
          <p:nvPr/>
        </p:nvSpPr>
        <p:spPr>
          <a:xfrm>
            <a:off x="529007" y="4355504"/>
            <a:ext cx="2313454" cy="320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285750" indent="-285750">
              <a:lnSpc>
                <a:spcPct val="11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 sz="1400"/>
            </a:lvl1pPr>
            <a:lvl2pPr marL="266700" lvl="1" indent="-266700" defTabSz="914395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l"/>
              <a:defRPr sz="140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defRPr>
            </a:lvl2pPr>
          </a:lstStyle>
          <a:p>
            <a:pPr>
              <a:buClr>
                <a:srgbClr val="0A50A1"/>
              </a:buClr>
            </a:pPr>
            <a:r>
              <a:rPr lang="en-US" altLang="ja-JP" dirty="0">
                <a:solidFill>
                  <a:srgbClr val="3F3F3F"/>
                </a:solidFill>
                <a:latin typeface="游ゴシック" panose="020B0400000000000000" pitchFamily="50" charset="-128"/>
              </a:rPr>
              <a:t>1on1</a:t>
            </a:r>
            <a:r>
              <a:rPr lang="ja-JP" altLang="en-US" dirty="0">
                <a:solidFill>
                  <a:srgbClr val="3F3F3F"/>
                </a:solidFill>
                <a:latin typeface="游ゴシック" panose="020B0400000000000000" pitchFamily="50" charset="-128"/>
              </a:rPr>
              <a:t>のファシリテート</a:t>
            </a: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B55DD2CF-A419-437C-E9F3-D5F6D76E4CBB}"/>
              </a:ext>
            </a:extLst>
          </p:cNvPr>
          <p:cNvGrpSpPr/>
          <p:nvPr/>
        </p:nvGrpSpPr>
        <p:grpSpPr>
          <a:xfrm>
            <a:off x="1708544" y="830605"/>
            <a:ext cx="1144329" cy="919238"/>
            <a:chOff x="1715453" y="823432"/>
            <a:chExt cx="1144329" cy="919238"/>
          </a:xfrm>
        </p:grpSpPr>
        <p:sp>
          <p:nvSpPr>
            <p:cNvPr id="60" name="正方形/長方形 24">
              <a:extLst>
                <a:ext uri="{FF2B5EF4-FFF2-40B4-BE49-F238E27FC236}">
                  <a16:creationId xmlns:a16="http://schemas.microsoft.com/office/drawing/2014/main" id="{D745E3B9-D1BB-7CB8-240F-27E43D480238}"/>
                </a:ext>
              </a:extLst>
            </p:cNvPr>
            <p:cNvSpPr/>
            <p:nvPr/>
          </p:nvSpPr>
          <p:spPr bwMode="gray">
            <a:xfrm>
              <a:off x="1990956" y="823432"/>
              <a:ext cx="644407" cy="590911"/>
            </a:xfrm>
            <a:custGeom>
              <a:avLst/>
              <a:gdLst/>
              <a:ahLst/>
              <a:cxnLst/>
              <a:rect l="l" t="t" r="r" b="b"/>
              <a:pathLst>
                <a:path w="900000" h="862701">
                  <a:moveTo>
                    <a:pt x="424812" y="0"/>
                  </a:moveTo>
                  <a:lnTo>
                    <a:pt x="473529" y="0"/>
                  </a:lnTo>
                  <a:cubicBezTo>
                    <a:pt x="554071" y="0"/>
                    <a:pt x="623890" y="53729"/>
                    <a:pt x="638026" y="129740"/>
                  </a:cubicBezTo>
                  <a:cubicBezTo>
                    <a:pt x="639914" y="161781"/>
                    <a:pt x="635328" y="207487"/>
                    <a:pt x="625726" y="254904"/>
                  </a:cubicBezTo>
                  <a:cubicBezTo>
                    <a:pt x="629180" y="252454"/>
                    <a:pt x="632705" y="251555"/>
                    <a:pt x="635977" y="252371"/>
                  </a:cubicBezTo>
                  <a:cubicBezTo>
                    <a:pt x="648227" y="255425"/>
                    <a:pt x="652309" y="281360"/>
                    <a:pt x="645094" y="310297"/>
                  </a:cubicBezTo>
                  <a:cubicBezTo>
                    <a:pt x="637880" y="339234"/>
                    <a:pt x="622100" y="360217"/>
                    <a:pt x="609850" y="357163"/>
                  </a:cubicBezTo>
                  <a:cubicBezTo>
                    <a:pt x="607627" y="356609"/>
                    <a:pt x="605673" y="355301"/>
                    <a:pt x="604609" y="352843"/>
                  </a:cubicBezTo>
                  <a:cubicBezTo>
                    <a:pt x="588275" y="413367"/>
                    <a:pt x="568030" y="462440"/>
                    <a:pt x="550875" y="471108"/>
                  </a:cubicBezTo>
                  <a:lnTo>
                    <a:pt x="547889" y="472672"/>
                  </a:lnTo>
                  <a:cubicBezTo>
                    <a:pt x="534384" y="653836"/>
                    <a:pt x="877937" y="656249"/>
                    <a:pt x="900000" y="759000"/>
                  </a:cubicBezTo>
                  <a:lnTo>
                    <a:pt x="900000" y="862701"/>
                  </a:lnTo>
                  <a:lnTo>
                    <a:pt x="0" y="862701"/>
                  </a:lnTo>
                  <a:lnTo>
                    <a:pt x="0" y="759000"/>
                  </a:lnTo>
                  <a:cubicBezTo>
                    <a:pt x="25838" y="654801"/>
                    <a:pt x="367647" y="654945"/>
                    <a:pt x="350888" y="472899"/>
                  </a:cubicBezTo>
                  <a:cubicBezTo>
                    <a:pt x="349484" y="472660"/>
                    <a:pt x="348471" y="471891"/>
                    <a:pt x="347467" y="471108"/>
                  </a:cubicBezTo>
                  <a:cubicBezTo>
                    <a:pt x="325584" y="449094"/>
                    <a:pt x="306861" y="406570"/>
                    <a:pt x="294400" y="357098"/>
                  </a:cubicBezTo>
                  <a:cubicBezTo>
                    <a:pt x="282222" y="359885"/>
                    <a:pt x="266634" y="339005"/>
                    <a:pt x="259476" y="310297"/>
                  </a:cubicBezTo>
                  <a:cubicBezTo>
                    <a:pt x="252261" y="281360"/>
                    <a:pt x="256343" y="255425"/>
                    <a:pt x="268593" y="252371"/>
                  </a:cubicBezTo>
                  <a:lnTo>
                    <a:pt x="271200" y="252901"/>
                  </a:lnTo>
                  <a:cubicBezTo>
                    <a:pt x="262478" y="205327"/>
                    <a:pt x="259794" y="160347"/>
                    <a:pt x="262699" y="129730"/>
                  </a:cubicBezTo>
                  <a:cubicBezTo>
                    <a:pt x="276838" y="53724"/>
                    <a:pt x="344274" y="0"/>
                    <a:pt x="424812" y="0"/>
                  </a:cubicBezTo>
                  <a:close/>
                </a:path>
              </a:pathLst>
            </a:custGeom>
            <a:solidFill>
              <a:srgbClr val="BBBCBC"/>
            </a:solidFill>
            <a:ln w="3175" cap="flat" cmpd="sng" algn="ctr">
              <a:noFill/>
              <a:prstDash val="solid"/>
            </a:ln>
            <a:effectLst/>
          </p:spPr>
          <p:txBody>
            <a:bodyPr lIns="66462" tIns="66462" rIns="66462" bIns="66462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游ゴシック" panose="020B0400000000000000" pitchFamily="50" charset="-128"/>
                <a:ea typeface="Meiryo UI"/>
                <a:cs typeface="+mn-cs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C91A084E-A4C8-9190-9F8C-FEDE4B702880}"/>
                </a:ext>
              </a:extLst>
            </p:cNvPr>
            <p:cNvSpPr txBox="1"/>
            <p:nvPr/>
          </p:nvSpPr>
          <p:spPr>
            <a:xfrm>
              <a:off x="1715453" y="1460115"/>
              <a:ext cx="1144329" cy="282555"/>
            </a:xfrm>
            <a:prstGeom prst="rect">
              <a:avLst/>
            </a:prstGeom>
            <a:noFill/>
          </p:spPr>
          <p:txBody>
            <a:bodyPr wrap="none" lIns="33231" tIns="33231" rIns="33231" bIns="33231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游ゴシック" panose="020B0400000000000000" pitchFamily="50" charset="-128"/>
                </a:rPr>
                <a:t>上司の持ち物</a:t>
              </a: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A636B0D-312E-986D-FBA7-E58CC0B87BE3}"/>
              </a:ext>
            </a:extLst>
          </p:cNvPr>
          <p:cNvGrpSpPr/>
          <p:nvPr/>
        </p:nvGrpSpPr>
        <p:grpSpPr>
          <a:xfrm>
            <a:off x="6946147" y="828380"/>
            <a:ext cx="1144329" cy="921463"/>
            <a:chOff x="6819508" y="823433"/>
            <a:chExt cx="1144329" cy="921463"/>
          </a:xfrm>
        </p:grpSpPr>
        <p:sp>
          <p:nvSpPr>
            <p:cNvPr id="63" name="正方形/長方形 24">
              <a:extLst>
                <a:ext uri="{FF2B5EF4-FFF2-40B4-BE49-F238E27FC236}">
                  <a16:creationId xmlns:a16="http://schemas.microsoft.com/office/drawing/2014/main" id="{C4D3AC02-C557-5BC0-AF78-5C0BA071ABA1}"/>
                </a:ext>
              </a:extLst>
            </p:cNvPr>
            <p:cNvSpPr/>
            <p:nvPr/>
          </p:nvSpPr>
          <p:spPr bwMode="gray">
            <a:xfrm>
              <a:off x="7069470" y="823433"/>
              <a:ext cx="644407" cy="590911"/>
            </a:xfrm>
            <a:custGeom>
              <a:avLst/>
              <a:gdLst/>
              <a:ahLst/>
              <a:cxnLst/>
              <a:rect l="l" t="t" r="r" b="b"/>
              <a:pathLst>
                <a:path w="900000" h="862701">
                  <a:moveTo>
                    <a:pt x="424812" y="0"/>
                  </a:moveTo>
                  <a:lnTo>
                    <a:pt x="473529" y="0"/>
                  </a:lnTo>
                  <a:cubicBezTo>
                    <a:pt x="554071" y="0"/>
                    <a:pt x="623890" y="53729"/>
                    <a:pt x="638026" y="129740"/>
                  </a:cubicBezTo>
                  <a:cubicBezTo>
                    <a:pt x="639914" y="161781"/>
                    <a:pt x="635328" y="207487"/>
                    <a:pt x="625726" y="254904"/>
                  </a:cubicBezTo>
                  <a:cubicBezTo>
                    <a:pt x="629180" y="252454"/>
                    <a:pt x="632705" y="251555"/>
                    <a:pt x="635977" y="252371"/>
                  </a:cubicBezTo>
                  <a:cubicBezTo>
                    <a:pt x="648227" y="255425"/>
                    <a:pt x="652309" y="281360"/>
                    <a:pt x="645094" y="310297"/>
                  </a:cubicBezTo>
                  <a:cubicBezTo>
                    <a:pt x="637880" y="339234"/>
                    <a:pt x="622100" y="360217"/>
                    <a:pt x="609850" y="357163"/>
                  </a:cubicBezTo>
                  <a:cubicBezTo>
                    <a:pt x="607627" y="356609"/>
                    <a:pt x="605673" y="355301"/>
                    <a:pt x="604609" y="352843"/>
                  </a:cubicBezTo>
                  <a:cubicBezTo>
                    <a:pt x="588275" y="413367"/>
                    <a:pt x="568030" y="462440"/>
                    <a:pt x="550875" y="471108"/>
                  </a:cubicBezTo>
                  <a:lnTo>
                    <a:pt x="547889" y="472672"/>
                  </a:lnTo>
                  <a:cubicBezTo>
                    <a:pt x="534384" y="653836"/>
                    <a:pt x="877937" y="656249"/>
                    <a:pt x="900000" y="759000"/>
                  </a:cubicBezTo>
                  <a:lnTo>
                    <a:pt x="900000" y="862701"/>
                  </a:lnTo>
                  <a:lnTo>
                    <a:pt x="0" y="862701"/>
                  </a:lnTo>
                  <a:lnTo>
                    <a:pt x="0" y="759000"/>
                  </a:lnTo>
                  <a:cubicBezTo>
                    <a:pt x="25838" y="654801"/>
                    <a:pt x="367647" y="654945"/>
                    <a:pt x="350888" y="472899"/>
                  </a:cubicBezTo>
                  <a:cubicBezTo>
                    <a:pt x="349484" y="472660"/>
                    <a:pt x="348471" y="471891"/>
                    <a:pt x="347467" y="471108"/>
                  </a:cubicBezTo>
                  <a:cubicBezTo>
                    <a:pt x="325584" y="449094"/>
                    <a:pt x="306861" y="406570"/>
                    <a:pt x="294400" y="357098"/>
                  </a:cubicBezTo>
                  <a:cubicBezTo>
                    <a:pt x="282222" y="359885"/>
                    <a:pt x="266634" y="339005"/>
                    <a:pt x="259476" y="310297"/>
                  </a:cubicBezTo>
                  <a:cubicBezTo>
                    <a:pt x="252261" y="281360"/>
                    <a:pt x="256343" y="255425"/>
                    <a:pt x="268593" y="252371"/>
                  </a:cubicBezTo>
                  <a:lnTo>
                    <a:pt x="271200" y="252901"/>
                  </a:lnTo>
                  <a:cubicBezTo>
                    <a:pt x="262478" y="205327"/>
                    <a:pt x="259794" y="160347"/>
                    <a:pt x="262699" y="129730"/>
                  </a:cubicBezTo>
                  <a:cubicBezTo>
                    <a:pt x="276838" y="53724"/>
                    <a:pt x="344274" y="0"/>
                    <a:pt x="424812" y="0"/>
                  </a:cubicBezTo>
                  <a:close/>
                </a:path>
              </a:pathLst>
            </a:custGeom>
            <a:solidFill>
              <a:srgbClr val="BBBCBC"/>
            </a:solidFill>
            <a:ln w="3175" cap="flat" cmpd="sng" algn="ctr">
              <a:noFill/>
              <a:prstDash val="solid"/>
            </a:ln>
            <a:effectLst/>
          </p:spPr>
          <p:txBody>
            <a:bodyPr lIns="66462" tIns="66462" rIns="66462" bIns="66462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游ゴシック" panose="020B0400000000000000" pitchFamily="50" charset="-128"/>
                <a:ea typeface="Meiryo UI"/>
                <a:cs typeface="+mn-cs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623358E8-BEAD-D0BD-83CE-425871B005DB}"/>
                </a:ext>
              </a:extLst>
            </p:cNvPr>
            <p:cNvSpPr txBox="1"/>
            <p:nvPr/>
          </p:nvSpPr>
          <p:spPr>
            <a:xfrm>
              <a:off x="6819508" y="1462341"/>
              <a:ext cx="1144329" cy="282555"/>
            </a:xfrm>
            <a:prstGeom prst="rect">
              <a:avLst/>
            </a:prstGeom>
            <a:noFill/>
          </p:spPr>
          <p:txBody>
            <a:bodyPr wrap="none" lIns="33231" tIns="33231" rIns="33231" bIns="33231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游ゴシック" panose="020B0400000000000000" pitchFamily="50" charset="-128"/>
                </a:rPr>
                <a:t>部下の持ち物</a:t>
              </a:r>
            </a:p>
          </p:txBody>
        </p: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4527D7D-B14F-5E68-4CAE-ABD8A5E1C5A6}"/>
              </a:ext>
            </a:extLst>
          </p:cNvPr>
          <p:cNvSpPr txBox="1"/>
          <p:nvPr/>
        </p:nvSpPr>
        <p:spPr>
          <a:xfrm>
            <a:off x="4509076" y="2301403"/>
            <a:ext cx="887849" cy="313332"/>
          </a:xfrm>
          <a:prstGeom prst="rect">
            <a:avLst/>
          </a:prstGeom>
          <a:noFill/>
        </p:spPr>
        <p:txBody>
          <a:bodyPr wrap="none" lIns="33231" tIns="33231" rIns="33231" bIns="33231" rtlCol="0" anchor="ctr" anchorCtr="0">
            <a:spAutoFit/>
          </a:bodyPr>
          <a:lstStyle/>
          <a:p>
            <a:pPr algn="ctr">
              <a:buSzPct val="100000"/>
            </a:pPr>
            <a:r>
              <a:rPr lang="ja-JP" altLang="en-US" sz="1600" b="1" dirty="0">
                <a:solidFill>
                  <a:srgbClr val="3F3F3F"/>
                </a:solidFill>
                <a:latin typeface="游ゴシック" panose="020B0400000000000000" pitchFamily="50" charset="-128"/>
              </a:rPr>
              <a:t>スタンス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1289CE3-0FEE-25D9-1B2D-52EB5E819A3B}"/>
              </a:ext>
            </a:extLst>
          </p:cNvPr>
          <p:cNvSpPr txBox="1"/>
          <p:nvPr/>
        </p:nvSpPr>
        <p:spPr>
          <a:xfrm>
            <a:off x="4611668" y="3625779"/>
            <a:ext cx="682665" cy="313332"/>
          </a:xfrm>
          <a:prstGeom prst="rect">
            <a:avLst/>
          </a:prstGeom>
          <a:noFill/>
        </p:spPr>
        <p:txBody>
          <a:bodyPr wrap="none" lIns="33231" tIns="33231" rIns="33231" bIns="33231" rtlCol="0" anchor="ctr" anchorCtr="0">
            <a:spAutoFit/>
          </a:bodyPr>
          <a:lstStyle/>
          <a:p>
            <a:pPr algn="ctr">
              <a:buSzPct val="100000"/>
            </a:pPr>
            <a:r>
              <a:rPr lang="ja-JP" altLang="en-US" sz="1600" b="1" dirty="0">
                <a:solidFill>
                  <a:srgbClr val="3F3F3F"/>
                </a:solidFill>
                <a:latin typeface="游ゴシック" panose="020B0400000000000000" pitchFamily="50" charset="-128"/>
              </a:rPr>
              <a:t>スキル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6A709E3-C263-9A00-4A85-2492CCBD7D10}"/>
              </a:ext>
            </a:extLst>
          </p:cNvPr>
          <p:cNvSpPr txBox="1"/>
          <p:nvPr/>
        </p:nvSpPr>
        <p:spPr>
          <a:xfrm>
            <a:off x="4406484" y="5168162"/>
            <a:ext cx="1093033" cy="313332"/>
          </a:xfrm>
          <a:prstGeom prst="rect">
            <a:avLst/>
          </a:prstGeom>
          <a:noFill/>
        </p:spPr>
        <p:txBody>
          <a:bodyPr wrap="none" lIns="33231" tIns="33231" rIns="33231" bIns="33231" rtlCol="0" anchor="ctr" anchorCtr="0">
            <a:spAutoFit/>
          </a:bodyPr>
          <a:lstStyle/>
          <a:p>
            <a:pPr algn="ctr">
              <a:buSzPct val="100000"/>
            </a:pPr>
            <a:r>
              <a:rPr lang="ja-JP" altLang="en-US" sz="1600" b="1" dirty="0">
                <a:solidFill>
                  <a:srgbClr val="3F3F3F"/>
                </a:solidFill>
                <a:latin typeface="游ゴシック" panose="020B0400000000000000" pitchFamily="50" charset="-128"/>
              </a:rPr>
              <a:t>場の進め方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1E682D06-B611-D671-6195-1AA86A4F2932}"/>
              </a:ext>
            </a:extLst>
          </p:cNvPr>
          <p:cNvCxnSpPr>
            <a:cxnSpLocks/>
          </p:cNvCxnSpPr>
          <p:nvPr/>
        </p:nvCxnSpPr>
        <p:spPr>
          <a:xfrm>
            <a:off x="567298" y="3281591"/>
            <a:ext cx="8771404" cy="0"/>
          </a:xfrm>
          <a:prstGeom prst="line">
            <a:avLst/>
          </a:prstGeom>
          <a:noFill/>
          <a:ln w="44450" cap="rnd" cmpd="sng" algn="ctr">
            <a:solidFill>
              <a:srgbClr val="FFFFFF">
                <a:lumMod val="75000"/>
              </a:srgbClr>
            </a:solidFill>
            <a:prstDash val="sysDot"/>
            <a:round/>
          </a:ln>
          <a:effectLst/>
        </p:spPr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811D738B-2149-E8CC-E3A4-E1D2C184A6EA}"/>
              </a:ext>
            </a:extLst>
          </p:cNvPr>
          <p:cNvCxnSpPr>
            <a:cxnSpLocks/>
          </p:cNvCxnSpPr>
          <p:nvPr/>
        </p:nvCxnSpPr>
        <p:spPr>
          <a:xfrm>
            <a:off x="567298" y="4247964"/>
            <a:ext cx="8771404" cy="0"/>
          </a:xfrm>
          <a:prstGeom prst="line">
            <a:avLst/>
          </a:prstGeom>
          <a:noFill/>
          <a:ln w="44450" cap="rnd" cmpd="sng" algn="ctr">
            <a:solidFill>
              <a:srgbClr val="FFFFFF">
                <a:lumMod val="75000"/>
              </a:srgbClr>
            </a:solidFill>
            <a:prstDash val="sysDot"/>
            <a:round/>
          </a:ln>
          <a:effectLst/>
        </p:spPr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A1678BB7-C7DD-647F-EFA2-47E456301095}"/>
              </a:ext>
            </a:extLst>
          </p:cNvPr>
          <p:cNvCxnSpPr>
            <a:cxnSpLocks/>
          </p:cNvCxnSpPr>
          <p:nvPr/>
        </p:nvCxnSpPr>
        <p:spPr>
          <a:xfrm>
            <a:off x="567298" y="1831564"/>
            <a:ext cx="8771404" cy="0"/>
          </a:xfrm>
          <a:prstGeom prst="line">
            <a:avLst/>
          </a:prstGeom>
          <a:noFill/>
          <a:ln w="44450" cap="rnd" cmpd="sng" algn="ctr">
            <a:solidFill>
              <a:srgbClr val="FFFFFF">
                <a:lumMod val="75000"/>
              </a:srgbClr>
            </a:solidFill>
            <a:prstDash val="sysDot"/>
            <a:round/>
          </a:ln>
          <a:effectLst/>
        </p:spPr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8BAAF6A-8092-957D-4EC5-D47C8E7A621B}"/>
              </a:ext>
            </a:extLst>
          </p:cNvPr>
          <p:cNvSpPr/>
          <p:nvPr/>
        </p:nvSpPr>
        <p:spPr>
          <a:xfrm>
            <a:off x="1921933" y="2765833"/>
            <a:ext cx="6062133" cy="382974"/>
          </a:xfrm>
          <a:prstGeom prst="rect">
            <a:avLst/>
          </a:prstGeom>
          <a:solidFill>
            <a:srgbClr val="0A50A1"/>
          </a:solidFill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</a:rPr>
              <a:t>双方が「意味のある場」にするための意識を持ち、工夫すること</a:t>
            </a:r>
          </a:p>
        </p:txBody>
      </p:sp>
    </p:spTree>
    <p:extLst>
      <p:ext uri="{BB962C8B-B14F-4D97-AF65-F5344CB8AC3E}">
        <p14:creationId xmlns:p14="http://schemas.microsoft.com/office/powerpoint/2010/main" val="284146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インサイズ実施概要</a:t>
            </a:r>
            <a:endParaRPr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5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コネクタ: カギ線 34">
            <a:extLst>
              <a:ext uri="{FF2B5EF4-FFF2-40B4-BE49-F238E27FC236}">
                <a16:creationId xmlns:a16="http://schemas.microsoft.com/office/drawing/2014/main" id="{E1B91B1A-F5D3-7191-DB79-4207EA37B98A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 rot="5400000">
            <a:off x="6216911" y="3973323"/>
            <a:ext cx="544635" cy="535934"/>
          </a:xfrm>
          <a:prstGeom prst="bentConnector3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インサイズ実施のステップ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E2BBCC9-4859-D7D9-A809-54B9F9CD6865}"/>
              </a:ext>
            </a:extLst>
          </p:cNvPr>
          <p:cNvGrpSpPr/>
          <p:nvPr/>
        </p:nvGrpSpPr>
        <p:grpSpPr>
          <a:xfrm>
            <a:off x="1688691" y="4513608"/>
            <a:ext cx="8217309" cy="703006"/>
            <a:chOff x="1491356" y="4401664"/>
            <a:chExt cx="8217309" cy="703006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C335000-4C2B-778A-59E5-432302A0B7F8}"/>
                </a:ext>
              </a:extLst>
            </p:cNvPr>
            <p:cNvSpPr/>
            <p:nvPr/>
          </p:nvSpPr>
          <p:spPr>
            <a:xfrm>
              <a:off x="4655157" y="4401664"/>
              <a:ext cx="2737538" cy="7030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</a:rPr>
                <a:t>設定されたトピック（定性情報）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8FE48D7-F5A7-A523-5BFB-986C00313570}"/>
                </a:ext>
              </a:extLst>
            </p:cNvPr>
            <p:cNvSpPr txBox="1"/>
            <p:nvPr/>
          </p:nvSpPr>
          <p:spPr>
            <a:xfrm>
              <a:off x="4178978" y="4522334"/>
              <a:ext cx="512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/>
                <a:t>＋</a:t>
              </a: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229E6413-B23F-BCCE-7FF8-C39C46B91922}"/>
                </a:ext>
              </a:extLst>
            </p:cNvPr>
            <p:cNvSpPr/>
            <p:nvPr/>
          </p:nvSpPr>
          <p:spPr>
            <a:xfrm>
              <a:off x="1491356" y="4401664"/>
              <a:ext cx="2737538" cy="70300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>
                  <a:solidFill>
                    <a:schemeClr val="tx1"/>
                  </a:solidFill>
                  <a:latin typeface="+mn-ea"/>
                </a:rPr>
                <a:t>アンケート結果</a:t>
              </a:r>
              <a:br>
                <a:rPr lang="en-US" altLang="ja-JP" b="1" dirty="0">
                  <a:solidFill>
                    <a:schemeClr val="tx1"/>
                  </a:solidFill>
                  <a:latin typeface="+mn-ea"/>
                </a:rPr>
              </a:br>
              <a:r>
                <a:rPr lang="ja-JP" altLang="en-US" b="1" dirty="0">
                  <a:solidFill>
                    <a:schemeClr val="tx1"/>
                  </a:solidFill>
                  <a:latin typeface="+mn-ea"/>
                </a:rPr>
                <a:t>（定量情報）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96562C4-89C8-F078-36D1-48901425AC4F}"/>
                </a:ext>
              </a:extLst>
            </p:cNvPr>
            <p:cNvSpPr txBox="1"/>
            <p:nvPr/>
          </p:nvSpPr>
          <p:spPr>
            <a:xfrm>
              <a:off x="7387751" y="4593392"/>
              <a:ext cx="2320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をもとに</a:t>
              </a:r>
              <a:r>
                <a:rPr kumimoji="1" lang="en-US" altLang="ja-JP" b="1" dirty="0"/>
                <a:t>1on1</a:t>
              </a:r>
            </a:p>
          </p:txBody>
        </p:sp>
      </p:grp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D3CE7A77-339E-1943-768C-17F77AC83890}"/>
              </a:ext>
            </a:extLst>
          </p:cNvPr>
          <p:cNvSpPr/>
          <p:nvPr/>
        </p:nvSpPr>
        <p:spPr>
          <a:xfrm>
            <a:off x="612317" y="2665984"/>
            <a:ext cx="3763996" cy="1312264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一人ひとりへの関わり方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を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レポートにして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+mn-ea"/>
              </a:rPr>
              <a:t>マネジャーへ配信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7E6EA57E-0EEF-5F50-9E3A-2A22FD792AD3}"/>
              </a:ext>
            </a:extLst>
          </p:cNvPr>
          <p:cNvSpPr/>
          <p:nvPr/>
        </p:nvSpPr>
        <p:spPr>
          <a:xfrm>
            <a:off x="612318" y="1129787"/>
            <a:ext cx="3763996" cy="1312265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アンケートで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メンバー一人ひとりの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b="1" dirty="0">
                <a:solidFill>
                  <a:schemeClr val="tx1"/>
                </a:solidFill>
                <a:latin typeface="+mn-ea"/>
              </a:rPr>
              <a:t>状態を測定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1E1DB1EF-9C5D-414C-7915-C93022CDE4B1}"/>
              </a:ext>
            </a:extLst>
          </p:cNvPr>
          <p:cNvSpPr/>
          <p:nvPr/>
        </p:nvSpPr>
        <p:spPr>
          <a:xfrm>
            <a:off x="4914500" y="2656709"/>
            <a:ext cx="3685390" cy="1312264"/>
          </a:xfrm>
          <a:prstGeom prst="homePlate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+mn-ea"/>
              </a:rPr>
              <a:t>メンバーが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en-US" altLang="ja-JP" b="1" dirty="0">
                <a:solidFill>
                  <a:schemeClr val="tx1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で話したいトピック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を設定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1BB58549-3FE6-A81A-82B2-8A2F371D67BA}"/>
              </a:ext>
            </a:extLst>
          </p:cNvPr>
          <p:cNvSpPr/>
          <p:nvPr/>
        </p:nvSpPr>
        <p:spPr>
          <a:xfrm>
            <a:off x="4914500" y="1128809"/>
            <a:ext cx="3685390" cy="1312265"/>
          </a:xfrm>
          <a:prstGeom prst="homePlate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を招集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935CCE0-AEE6-CAF2-06B2-FF7298FECD53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6757195" y="2441074"/>
            <a:ext cx="0" cy="21563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D1BAEDA-E65B-4785-CCFC-A189DD969797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flipH="1">
            <a:off x="2494315" y="2442052"/>
            <a:ext cx="1" cy="223932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E762FD8C-4059-F846-70BE-B56667CB1D83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 rot="16200000" flipH="1">
            <a:off x="2508207" y="3964355"/>
            <a:ext cx="535360" cy="563145"/>
          </a:xfrm>
          <a:prstGeom prst="bentConnector3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3CB63E9C-E283-0E1F-9084-6D06694AD9BD}"/>
              </a:ext>
            </a:extLst>
          </p:cNvPr>
          <p:cNvCxnSpPr>
            <a:cxnSpLocks/>
          </p:cNvCxnSpPr>
          <p:nvPr/>
        </p:nvCxnSpPr>
        <p:spPr>
          <a:xfrm>
            <a:off x="4914500" y="5383914"/>
            <a:ext cx="0" cy="344129"/>
          </a:xfrm>
          <a:prstGeom prst="straightConnector1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F15FADB-D90E-C3E6-E3FA-280E8DB5F2E4}"/>
              </a:ext>
            </a:extLst>
          </p:cNvPr>
          <p:cNvSpPr txBox="1"/>
          <p:nvPr/>
        </p:nvSpPr>
        <p:spPr>
          <a:xfrm>
            <a:off x="1688691" y="5663584"/>
            <a:ext cx="652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アンケート結果の変化・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履歴などをもとに</a:t>
            </a:r>
            <a:r>
              <a:rPr kumimoji="1" lang="en-US" altLang="ja-JP" b="1" dirty="0"/>
              <a:t>PDCA</a:t>
            </a:r>
          </a:p>
          <a:p>
            <a:pPr algn="ctr"/>
            <a:r>
              <a:rPr kumimoji="1" lang="ja-JP" altLang="en-US" dirty="0"/>
              <a:t>ラーニングや相談機能などで</a:t>
            </a:r>
            <a:r>
              <a:rPr kumimoji="1" lang="ja-JP" altLang="en-US" b="1" dirty="0"/>
              <a:t>スキルアップ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BEC7F2EC-4401-B8E9-4858-A5C0940B918E}"/>
              </a:ext>
            </a:extLst>
          </p:cNvPr>
          <p:cNvSpPr/>
          <p:nvPr/>
        </p:nvSpPr>
        <p:spPr>
          <a:xfrm>
            <a:off x="4793529" y="1040975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88D7FD59-5DE0-866D-917D-08B1C5A27305}"/>
              </a:ext>
            </a:extLst>
          </p:cNvPr>
          <p:cNvSpPr/>
          <p:nvPr/>
        </p:nvSpPr>
        <p:spPr>
          <a:xfrm>
            <a:off x="4793529" y="2581833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STEP2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3D2EEA9C-036D-D6E5-081E-B299B79F48C1}"/>
              </a:ext>
            </a:extLst>
          </p:cNvPr>
          <p:cNvSpPr/>
          <p:nvPr/>
        </p:nvSpPr>
        <p:spPr>
          <a:xfrm>
            <a:off x="870672" y="4749783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STEP3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2C875902-1623-672E-9493-0DC6CF2168E9}"/>
              </a:ext>
            </a:extLst>
          </p:cNvPr>
          <p:cNvSpPr/>
          <p:nvPr/>
        </p:nvSpPr>
        <p:spPr>
          <a:xfrm>
            <a:off x="870672" y="5805403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STEP4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FBC8C2E5-EE51-8BC8-75FA-B8E69BE6BC61}"/>
              </a:ext>
            </a:extLst>
          </p:cNvPr>
          <p:cNvSpPr/>
          <p:nvPr/>
        </p:nvSpPr>
        <p:spPr>
          <a:xfrm>
            <a:off x="529420" y="1041954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F043152B-ABDA-A1E5-1E15-49A3B1DCFBE8}"/>
              </a:ext>
            </a:extLst>
          </p:cNvPr>
          <p:cNvSpPr/>
          <p:nvPr/>
        </p:nvSpPr>
        <p:spPr>
          <a:xfrm>
            <a:off x="529420" y="2581833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STEP2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EB5CB07-845A-91BB-9960-AD1F8515B6DB}"/>
              </a:ext>
            </a:extLst>
          </p:cNvPr>
          <p:cNvSpPr txBox="1"/>
          <p:nvPr/>
        </p:nvSpPr>
        <p:spPr>
          <a:xfrm>
            <a:off x="5793030" y="776254"/>
            <a:ext cx="1928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u="sng" dirty="0">
                <a:solidFill>
                  <a:schemeClr val="accent2"/>
                </a:solidFill>
              </a:rPr>
              <a:t>1on1</a:t>
            </a:r>
            <a:endParaRPr kumimoji="1" lang="ja-JP" altLang="en-US" sz="1600" b="1" u="sng" dirty="0">
              <a:solidFill>
                <a:schemeClr val="accent2"/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3AF4EF8-9FA9-8E67-53F6-C5A84F48ED09}"/>
              </a:ext>
            </a:extLst>
          </p:cNvPr>
          <p:cNvSpPr txBox="1"/>
          <p:nvPr/>
        </p:nvSpPr>
        <p:spPr>
          <a:xfrm>
            <a:off x="1530150" y="776254"/>
            <a:ext cx="1928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u="sng" dirty="0">
                <a:solidFill>
                  <a:schemeClr val="accent6"/>
                </a:solidFill>
              </a:rPr>
              <a:t>アンケート</a:t>
            </a:r>
          </a:p>
        </p:txBody>
      </p:sp>
    </p:spTree>
    <p:extLst>
      <p:ext uri="{BB962C8B-B14F-4D97-AF65-F5344CB8AC3E}">
        <p14:creationId xmlns:p14="http://schemas.microsoft.com/office/powerpoint/2010/main" val="187278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インサイズ対象者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CC97C31-7C6A-C0C8-24D7-E89692FD5344}"/>
              </a:ext>
            </a:extLst>
          </p:cNvPr>
          <p:cNvSpPr/>
          <p:nvPr/>
        </p:nvSpPr>
        <p:spPr>
          <a:xfrm>
            <a:off x="327897" y="803389"/>
            <a:ext cx="9250206" cy="800219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インサイズでは、「メンバー」 「上司」 「閲覧者」という３つの役割があります。</a:t>
            </a:r>
            <a:endParaRPr lang="en-US" altLang="ja-JP" dirty="0"/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皆様は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「閲覧者」</a:t>
            </a:r>
            <a:r>
              <a:rPr lang="ja-JP" altLang="en-US" dirty="0">
                <a:solidFill>
                  <a:schemeClr val="tx1"/>
                </a:solidFill>
              </a:rPr>
              <a:t>です。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19E5F4F-B2AA-25FA-B8FC-B28387F9BF14}"/>
              </a:ext>
            </a:extLst>
          </p:cNvPr>
          <p:cNvSpPr/>
          <p:nvPr/>
        </p:nvSpPr>
        <p:spPr>
          <a:xfrm>
            <a:off x="4949379" y="4877425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メンバー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C57FC5B-8AED-B84F-5272-EA027B1B87E4}"/>
              </a:ext>
            </a:extLst>
          </p:cNvPr>
          <p:cNvSpPr/>
          <p:nvPr/>
        </p:nvSpPr>
        <p:spPr>
          <a:xfrm>
            <a:off x="4959497" y="2233285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上司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5F5EF60-EE45-3B20-B5DA-5E8E26BC7758}"/>
              </a:ext>
            </a:extLst>
          </p:cNvPr>
          <p:cNvSpPr/>
          <p:nvPr/>
        </p:nvSpPr>
        <p:spPr>
          <a:xfrm>
            <a:off x="1322520" y="2233284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閲覧者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C665651-79D0-38C5-0112-570FB9DB2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074" y="2827170"/>
            <a:ext cx="936104" cy="913298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2" name="図 41">
            <a:extLst>
              <a:ext uri="{FF2B5EF4-FFF2-40B4-BE49-F238E27FC236}">
                <a16:creationId xmlns:a16="http://schemas.microsoft.com/office/drawing/2014/main" id="{B7702DCD-DFE9-92D3-07D3-71201FAEF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844" y="5586573"/>
            <a:ext cx="681484" cy="682772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10E6BEC-E760-C20C-13C8-2F94897A0A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403" y="3517929"/>
            <a:ext cx="936104" cy="9377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1E12C55-5398-868F-AF01-B5E5867261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120" y="5586573"/>
            <a:ext cx="682772" cy="68277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FBC990-7CEE-FBD8-E842-06B9C97EE2D9}"/>
              </a:ext>
            </a:extLst>
          </p:cNvPr>
          <p:cNvSpPr txBox="1"/>
          <p:nvPr/>
        </p:nvSpPr>
        <p:spPr>
          <a:xfrm>
            <a:off x="6637398" y="5512460"/>
            <a:ext cx="304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自分のコンディションについて回答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自分の結果レポートの閲覧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上司との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en-US" altLang="ja-JP" sz="1100" dirty="0"/>
              <a:t>1on1</a:t>
            </a:r>
            <a:r>
              <a:rPr kumimoji="1" lang="ja-JP" altLang="en-US" sz="1100" dirty="0"/>
              <a:t>トピックを設定</a:t>
            </a:r>
            <a:endParaRPr kumimoji="1" lang="en-US" altLang="ja-JP" sz="11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37128A-14EA-688C-C098-0868657DFB37}"/>
              </a:ext>
            </a:extLst>
          </p:cNvPr>
          <p:cNvSpPr txBox="1"/>
          <p:nvPr/>
        </p:nvSpPr>
        <p:spPr>
          <a:xfrm>
            <a:off x="14170321" y="3829336"/>
            <a:ext cx="29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メンバーのパフォーマンス評価について回答する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メンバーと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を実施し、フォローする</a:t>
            </a:r>
            <a:endParaRPr kumimoji="1" lang="en-US" altLang="ja-JP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446BB0-BAD7-9EC5-F120-8B22EE1AD3D1}"/>
              </a:ext>
            </a:extLst>
          </p:cNvPr>
          <p:cNvSpPr txBox="1"/>
          <p:nvPr/>
        </p:nvSpPr>
        <p:spPr>
          <a:xfrm>
            <a:off x="17220819" y="3829336"/>
            <a:ext cx="29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アンケート結果を閲覧する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必要に応じて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し、上司・メンバーをサポートする</a:t>
            </a:r>
            <a:endParaRPr kumimoji="1" lang="en-US" altLang="ja-JP" dirty="0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7F322361-4901-B3E1-993D-A2C5A68C4A87}"/>
              </a:ext>
            </a:extLst>
          </p:cNvPr>
          <p:cNvSpPr/>
          <p:nvPr/>
        </p:nvSpPr>
        <p:spPr>
          <a:xfrm>
            <a:off x="3261360" y="3763743"/>
            <a:ext cx="685800" cy="80021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7BEE6F-BA51-31A6-EAEA-E515242673EB}"/>
              </a:ext>
            </a:extLst>
          </p:cNvPr>
          <p:cNvSpPr txBox="1"/>
          <p:nvPr/>
        </p:nvSpPr>
        <p:spPr>
          <a:xfrm>
            <a:off x="2759458" y="3869444"/>
            <a:ext cx="156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1on1</a:t>
            </a:r>
            <a:r>
              <a:rPr kumimoji="1" lang="ja-JP" altLang="en-US" b="1" dirty="0"/>
              <a:t>の推進</a:t>
            </a:r>
            <a:br>
              <a:rPr kumimoji="1" lang="en-US" altLang="ja-JP" b="1" dirty="0"/>
            </a:br>
            <a:r>
              <a:rPr kumimoji="1" lang="ja-JP" altLang="en-US" b="1" dirty="0"/>
              <a:t>・支援</a:t>
            </a:r>
            <a:endParaRPr kumimoji="1" lang="en-US" altLang="ja-JP" b="1" dirty="0"/>
          </a:p>
        </p:txBody>
      </p:sp>
      <p:sp>
        <p:nvSpPr>
          <p:cNvPr id="31" name="左中かっこ 30">
            <a:extLst>
              <a:ext uri="{FF2B5EF4-FFF2-40B4-BE49-F238E27FC236}">
                <a16:creationId xmlns:a16="http://schemas.microsoft.com/office/drawing/2014/main" id="{BF91907B-5C51-956C-83E7-D16D041F961B}"/>
              </a:ext>
            </a:extLst>
          </p:cNvPr>
          <p:cNvSpPr/>
          <p:nvPr/>
        </p:nvSpPr>
        <p:spPr>
          <a:xfrm>
            <a:off x="4318326" y="2115877"/>
            <a:ext cx="512904" cy="4153467"/>
          </a:xfrm>
          <a:prstGeom prst="leftBrace">
            <a:avLst>
              <a:gd name="adj1" fmla="val 67759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上下 32">
            <a:extLst>
              <a:ext uri="{FF2B5EF4-FFF2-40B4-BE49-F238E27FC236}">
                <a16:creationId xmlns:a16="http://schemas.microsoft.com/office/drawing/2014/main" id="{2055FEC2-52C5-C30B-3A1C-55E6D15D970B}"/>
              </a:ext>
            </a:extLst>
          </p:cNvPr>
          <p:cNvSpPr/>
          <p:nvPr/>
        </p:nvSpPr>
        <p:spPr>
          <a:xfrm>
            <a:off x="5554065" y="3938721"/>
            <a:ext cx="445446" cy="752166"/>
          </a:xfrm>
          <a:prstGeom prst="upDown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D6D8428-5843-4B79-0EF0-C58CB967C09D}"/>
              </a:ext>
            </a:extLst>
          </p:cNvPr>
          <p:cNvSpPr txBox="1"/>
          <p:nvPr/>
        </p:nvSpPr>
        <p:spPr>
          <a:xfrm>
            <a:off x="5082361" y="4098008"/>
            <a:ext cx="196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1on1</a:t>
            </a:r>
            <a:r>
              <a:rPr kumimoji="1" lang="ja-JP" altLang="en-US" b="1" dirty="0"/>
              <a:t>の実施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D01400B-C619-2F5C-8CF5-1F63A78B03D3}"/>
              </a:ext>
            </a:extLst>
          </p:cNvPr>
          <p:cNvSpPr txBox="1"/>
          <p:nvPr/>
        </p:nvSpPr>
        <p:spPr>
          <a:xfrm>
            <a:off x="6637398" y="3087759"/>
            <a:ext cx="3040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自身のメンバーの期待到達度について回答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自身のメンバーの結果レポートの閲覧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メンバーとの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2BAF78B-C9AD-9CEC-2EC6-96E78D266EE6}"/>
              </a:ext>
            </a:extLst>
          </p:cNvPr>
          <p:cNvSpPr txBox="1"/>
          <p:nvPr/>
        </p:nvSpPr>
        <p:spPr>
          <a:xfrm>
            <a:off x="525178" y="4817132"/>
            <a:ext cx="3793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閲覧権限が付与されている結果レポートの閲覧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結果閲覧・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実施の促進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メンバーフォローに悩む上司の相談に乗る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組織全体の状態を確認し、</a:t>
            </a:r>
            <a:br>
              <a:rPr kumimoji="1" lang="en-US" altLang="ja-JP" sz="1100" dirty="0"/>
            </a:br>
            <a:r>
              <a:rPr kumimoji="1" lang="ja-JP" altLang="en-US" sz="1100" dirty="0"/>
              <a:t>必要に応じて打ち手を検討する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（必要に応じて）メンバーとの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25EBAC1-87E5-815F-B959-9206661F7067}"/>
              </a:ext>
            </a:extLst>
          </p:cNvPr>
          <p:cNvSpPr txBox="1"/>
          <p:nvPr/>
        </p:nvSpPr>
        <p:spPr>
          <a:xfrm>
            <a:off x="6637398" y="2233285"/>
            <a:ext cx="2940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＝●●（例：●●部門の課長、新人受け入れ先の課長など）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045364C-F8C3-6278-9FD5-B89ECCC98900}"/>
              </a:ext>
            </a:extLst>
          </p:cNvPr>
          <p:cNvSpPr txBox="1"/>
          <p:nvPr/>
        </p:nvSpPr>
        <p:spPr>
          <a:xfrm>
            <a:off x="6637398" y="4767868"/>
            <a:ext cx="294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＝●●（例：●●部門のメンバー、新入社員など）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2E0316-3983-BC64-E69D-D87465A3E8A4}"/>
              </a:ext>
            </a:extLst>
          </p:cNvPr>
          <p:cNvSpPr txBox="1"/>
          <p:nvPr/>
        </p:nvSpPr>
        <p:spPr>
          <a:xfrm>
            <a:off x="846539" y="2749269"/>
            <a:ext cx="252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＝●●（例：●●部門の部長など）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E5E9ADF-1D9B-12E8-302F-EAF18C45986F}"/>
              </a:ext>
            </a:extLst>
          </p:cNvPr>
          <p:cNvSpPr/>
          <p:nvPr/>
        </p:nvSpPr>
        <p:spPr>
          <a:xfrm>
            <a:off x="6943854" y="647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貴社の運用に合わせて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変更してください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186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インサイズ実施概要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0348E10-F7BC-5193-2D19-6A1672A9781D}"/>
              </a:ext>
            </a:extLst>
          </p:cNvPr>
          <p:cNvSpPr/>
          <p:nvPr/>
        </p:nvSpPr>
        <p:spPr>
          <a:xfrm>
            <a:off x="515944" y="4577474"/>
            <a:ext cx="1320603" cy="14479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初回</a:t>
            </a:r>
            <a:br>
              <a:rPr kumimoji="1" lang="en-US" altLang="ja-JP" sz="1600" dirty="0">
                <a:solidFill>
                  <a:schemeClr val="tx1"/>
                </a:solidFill>
              </a:rPr>
            </a:br>
            <a:r>
              <a:rPr kumimoji="1" lang="ja-JP" altLang="en-US" sz="1600" dirty="0">
                <a:solidFill>
                  <a:schemeClr val="tx1"/>
                </a:solidFill>
              </a:rPr>
              <a:t>実施時期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A4BECB-AE92-8BE6-8780-9EDC8D4430F0}"/>
              </a:ext>
            </a:extLst>
          </p:cNvPr>
          <p:cNvSpPr txBox="1"/>
          <p:nvPr/>
        </p:nvSpPr>
        <p:spPr>
          <a:xfrm>
            <a:off x="3594167" y="1126774"/>
            <a:ext cx="76469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ja-JP" altLang="en-US" b="1" dirty="0">
                <a:latin typeface="+mn-ea"/>
              </a:rPr>
              <a:t>上司・メンバーが期間内に</a:t>
            </a:r>
            <a:r>
              <a:rPr lang="ja-JP" altLang="en-US" b="1" dirty="0">
                <a:solidFill>
                  <a:schemeClr val="accent6"/>
                </a:solidFill>
                <a:latin typeface="+mn-ea"/>
                <a:cs typeface="Meiryo UI" panose="020B0604030504040204" pitchFamily="50" charset="-128"/>
              </a:rPr>
              <a:t>回答</a:t>
            </a: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するよう、</a:t>
            </a:r>
            <a:br>
              <a:rPr lang="ja-JP" altLang="en-US" b="1" dirty="0">
                <a:solidFill>
                  <a:schemeClr val="accent6"/>
                </a:solidFill>
                <a:latin typeface="+mn-ea"/>
              </a:rPr>
            </a:b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推進</a:t>
            </a:r>
            <a:r>
              <a:rPr lang="ja-JP" altLang="en-US" b="1" dirty="0">
                <a:latin typeface="+mn-ea"/>
              </a:rPr>
              <a:t>をお願いします。</a:t>
            </a:r>
            <a:br>
              <a:rPr lang="en-US" altLang="ja-JP" dirty="0">
                <a:latin typeface="+mn-ea"/>
                <a:cs typeface="Meiryo UI" panose="020B0604030504040204" pitchFamily="50" charset="-128"/>
              </a:rPr>
            </a:b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上司は、メンバー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名あたり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問。メンバーは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39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問。</a:t>
            </a:r>
            <a:endParaRPr lang="en-US" altLang="ja-JP" sz="1200" dirty="0">
              <a:latin typeface="+mn-ea"/>
              <a:cs typeface="Meiryo UI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アンケート実施月は、上司が</a:t>
            </a: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結果レポートを必ず確認</a:t>
            </a:r>
            <a:br>
              <a:rPr lang="en-US" altLang="ja-JP" b="1" dirty="0">
                <a:solidFill>
                  <a:schemeClr val="accent6"/>
                </a:solidFill>
                <a:latin typeface="+mn-ea"/>
              </a:rPr>
            </a:b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した上で、</a:t>
            </a:r>
            <a:r>
              <a:rPr lang="en-US" altLang="ja-JP" b="1" dirty="0">
                <a:solidFill>
                  <a:schemeClr val="accent6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を実施するよう、推進</a:t>
            </a: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をお願いします。</a:t>
            </a:r>
            <a:endParaRPr lang="en-US" altLang="ja-JP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248DD78-E36F-3F25-40BE-80A99AC5AB9E}"/>
              </a:ext>
            </a:extLst>
          </p:cNvPr>
          <p:cNvSpPr/>
          <p:nvPr/>
        </p:nvSpPr>
        <p:spPr>
          <a:xfrm>
            <a:off x="515944" y="1107145"/>
            <a:ext cx="1320603" cy="327596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皆様への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お願い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4F737C-C22E-858D-40D4-0897F09394E1}"/>
              </a:ext>
            </a:extLst>
          </p:cNvPr>
          <p:cNvSpPr/>
          <p:nvPr/>
        </p:nvSpPr>
        <p:spPr>
          <a:xfrm>
            <a:off x="2051127" y="4577474"/>
            <a:ext cx="1392085" cy="6411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84F1B0-C332-0597-6E2B-81235BB3A6C4}"/>
              </a:ext>
            </a:extLst>
          </p:cNvPr>
          <p:cNvSpPr/>
          <p:nvPr/>
        </p:nvSpPr>
        <p:spPr>
          <a:xfrm>
            <a:off x="2051127" y="5366467"/>
            <a:ext cx="1392085" cy="6411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89698C-5E5F-4199-64FD-5CA53AF878F3}"/>
              </a:ext>
            </a:extLst>
          </p:cNvPr>
          <p:cNvSpPr txBox="1"/>
          <p:nvPr/>
        </p:nvSpPr>
        <p:spPr>
          <a:xfrm>
            <a:off x="3544320" y="4577474"/>
            <a:ext cx="531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回答期間：●年●月●日～●日</a:t>
            </a:r>
            <a:endParaRPr kumimoji="1" lang="en-US" altLang="ja-JP" dirty="0"/>
          </a:p>
          <a:p>
            <a:r>
              <a:rPr kumimoji="1" lang="ja-JP" altLang="en-US" dirty="0"/>
              <a:t>以降、●ヶ月に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</a:t>
            </a:r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1FE6543-7991-D82F-AED9-6257EAFE77C3}"/>
              </a:ext>
            </a:extLst>
          </p:cNvPr>
          <p:cNvSpPr txBox="1"/>
          <p:nvPr/>
        </p:nvSpPr>
        <p:spPr>
          <a:xfrm>
            <a:off x="3544320" y="5363890"/>
            <a:ext cx="531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●年●月中に初回実施</a:t>
            </a:r>
            <a:endParaRPr kumimoji="1" lang="en-US" altLang="ja-JP" dirty="0"/>
          </a:p>
          <a:p>
            <a:r>
              <a:rPr kumimoji="1" lang="ja-JP" altLang="en-US" dirty="0"/>
              <a:t>以降、●ヶ月に●回</a:t>
            </a:r>
            <a:endParaRPr kumimoji="1" lang="en-US" altLang="ja-JP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1767D35-3542-F76C-AD6C-8A70206557C0}"/>
              </a:ext>
            </a:extLst>
          </p:cNvPr>
          <p:cNvSpPr/>
          <p:nvPr/>
        </p:nvSpPr>
        <p:spPr>
          <a:xfrm>
            <a:off x="6943854" y="647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貴社の運用に合わせて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変更してください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D73FB35-686B-40C8-D23A-47D56FECE988}"/>
              </a:ext>
            </a:extLst>
          </p:cNvPr>
          <p:cNvSpPr/>
          <p:nvPr/>
        </p:nvSpPr>
        <p:spPr>
          <a:xfrm>
            <a:off x="2051127" y="1107146"/>
            <a:ext cx="1392085" cy="135421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9BEAFC-C0C5-08EE-945B-030F97198485}"/>
              </a:ext>
            </a:extLst>
          </p:cNvPr>
          <p:cNvSpPr/>
          <p:nvPr/>
        </p:nvSpPr>
        <p:spPr>
          <a:xfrm>
            <a:off x="2051127" y="2751891"/>
            <a:ext cx="1392085" cy="16312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33E75-740E-B3A1-B711-4EC76B3093C2}"/>
              </a:ext>
            </a:extLst>
          </p:cNvPr>
          <p:cNvSpPr txBox="1"/>
          <p:nvPr/>
        </p:nvSpPr>
        <p:spPr>
          <a:xfrm>
            <a:off x="3594167" y="2814445"/>
            <a:ext cx="59434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期間内に</a:t>
            </a:r>
            <a:r>
              <a:rPr lang="en-US" altLang="ja-JP" b="1" dirty="0">
                <a:solidFill>
                  <a:schemeClr val="accent2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accent2"/>
                </a:solidFill>
                <a:latin typeface="+mn-ea"/>
              </a:rPr>
              <a:t>を実施するよう、推進</a:t>
            </a: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をお願いします。</a:t>
            </a:r>
            <a:endParaRPr lang="en-US" altLang="ja-JP" b="1" dirty="0">
              <a:latin typeface="+mn-ea"/>
              <a:cs typeface="Meiryo UI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●●なメンバーに対しては、</a:t>
            </a:r>
            <a:r>
              <a:rPr lang="ja-JP" altLang="en-US" b="1" dirty="0">
                <a:solidFill>
                  <a:schemeClr val="accent2"/>
                </a:solidFill>
                <a:latin typeface="+mn-ea"/>
              </a:rPr>
              <a:t>皆様から</a:t>
            </a:r>
            <a:r>
              <a:rPr lang="en-US" altLang="ja-JP" b="1" dirty="0">
                <a:solidFill>
                  <a:schemeClr val="accent2"/>
                </a:solidFill>
                <a:latin typeface="+mn-ea"/>
              </a:rPr>
              <a:t>1on1</a:t>
            </a: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をお願いします。</a:t>
            </a:r>
            <a:br>
              <a:rPr lang="en-US" altLang="ja-JP" b="1" dirty="0">
                <a:latin typeface="+mn-ea"/>
                <a:cs typeface="Meiryo UI" panose="020B0604030504040204" pitchFamily="50" charset="-128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※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インサイズ上で、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1on1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の予定を作成してください。</a:t>
            </a:r>
            <a:r>
              <a:rPr lang="en-US" altLang="ja-JP" sz="1200" dirty="0">
                <a:solidFill>
                  <a:srgbClr val="333333"/>
                </a:solidFill>
                <a:latin typeface="游ゴシック"/>
                <a:ea typeface="游ゴシック"/>
                <a:cs typeface="Meiryo UI" panose="020B0604030504040204" pitchFamily="50" charset="-128"/>
              </a:rPr>
              <a:t>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メンバーが予定を作成します。お待ち下さい。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※1on1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前に、メンバーが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1on1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で話したいトピックを設定します。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</a:b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　必ずご確認ください。</a:t>
            </a:r>
            <a:endParaRPr lang="en-US" altLang="ja-JP" b="1" dirty="0"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8B487C4-A0C1-12B4-C006-386F3934B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559" y="4648682"/>
            <a:ext cx="2324957" cy="17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4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marR="0" lvl="0" indent="-630238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97AF7"/>
              </a:buClr>
              <a:buSzTx/>
              <a:buFont typeface="+mj-lt"/>
              <a:buAutoNum type="arabicPeriod"/>
              <a:tabLst/>
              <a:defRPr/>
            </a:pPr>
            <a:r>
              <a:rPr kumimoji="1" lang="ja-JP" altLang="en-US" sz="2800" b="1" i="0" u="none" strike="noStrike" kern="1200" cap="none" spc="16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4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アンケート結果の活用方法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63215B-3FF6-5716-4F49-95C4EF02088E}"/>
              </a:ext>
            </a:extLst>
          </p:cNvPr>
          <p:cNvSpPr txBox="1"/>
          <p:nvPr/>
        </p:nvSpPr>
        <p:spPr>
          <a:xfrm>
            <a:off x="910867" y="932877"/>
            <a:ext cx="8084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ja-JP" altLang="en-US" dirty="0"/>
              <a:t>状態が悪いメンバー</a:t>
            </a:r>
            <a:r>
              <a:rPr lang="en-US" altLang="ja-JP" dirty="0"/>
              <a:t>/</a:t>
            </a:r>
            <a:r>
              <a:rPr lang="ja-JP" altLang="en-US" dirty="0"/>
              <a:t>組織を問題視せず、</a:t>
            </a:r>
            <a:endParaRPr lang="en-US" altLang="ja-JP" dirty="0"/>
          </a:p>
          <a:p>
            <a:pPr marL="0" indent="0" algn="ctr">
              <a:buFont typeface="Wingdings" pitchFamily="2" charset="2"/>
              <a:buNone/>
            </a:pPr>
            <a:r>
              <a:rPr kumimoji="1" lang="ja-JP" altLang="en-US" sz="2800" b="1" dirty="0">
                <a:solidFill>
                  <a:schemeClr val="accent5"/>
                </a:solidFill>
              </a:rPr>
              <a:t>「どうしたら組織がよくなるか」を議論する材料</a:t>
            </a:r>
            <a:endParaRPr kumimoji="1" lang="en-US" altLang="ja-JP" sz="2800" b="1" dirty="0">
              <a:solidFill>
                <a:schemeClr val="accent5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ja-JP" altLang="en-US" dirty="0"/>
              <a:t>としてご活用ください。</a:t>
            </a:r>
            <a:endParaRPr lang="en-US" altLang="ja-JP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E42D1D9-F974-3D87-4014-3EF07AD69691}"/>
              </a:ext>
            </a:extLst>
          </p:cNvPr>
          <p:cNvSpPr/>
          <p:nvPr/>
        </p:nvSpPr>
        <p:spPr>
          <a:xfrm>
            <a:off x="388128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CFD7C17-29EA-6E55-37EC-9A73A87EC760}"/>
              </a:ext>
            </a:extLst>
          </p:cNvPr>
          <p:cNvSpPr/>
          <p:nvPr/>
        </p:nvSpPr>
        <p:spPr>
          <a:xfrm>
            <a:off x="5302205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115CF1-52C7-13CA-818B-9D642E468061}"/>
              </a:ext>
            </a:extLst>
          </p:cNvPr>
          <p:cNvSpPr txBox="1"/>
          <p:nvPr/>
        </p:nvSpPr>
        <p:spPr>
          <a:xfrm>
            <a:off x="460489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5"/>
                </a:solidFill>
              </a:rPr>
              <a:t>INSIDES</a:t>
            </a:r>
            <a:r>
              <a:rPr kumimoji="1" lang="ja-JP" altLang="en-US" sz="1400" dirty="0">
                <a:solidFill>
                  <a:schemeClr val="accent5"/>
                </a:solidFill>
              </a:rPr>
              <a:t>を材料に、</a:t>
            </a:r>
            <a:br>
              <a:rPr kumimoji="1" lang="en-US" altLang="ja-JP" sz="1400" dirty="0">
                <a:solidFill>
                  <a:schemeClr val="accent5"/>
                </a:solidFill>
              </a:rPr>
            </a:br>
            <a:r>
              <a:rPr kumimoji="1" lang="ja-JP" altLang="en-US" sz="1400" dirty="0">
                <a:solidFill>
                  <a:schemeClr val="accent5"/>
                </a:solidFill>
              </a:rPr>
              <a:t>メンバーへの関わりを一緒に考える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A9A0E5-0D7F-9486-F5C0-6CCAC236E8B4}"/>
              </a:ext>
            </a:extLst>
          </p:cNvPr>
          <p:cNvSpPr txBox="1"/>
          <p:nvPr/>
        </p:nvSpPr>
        <p:spPr>
          <a:xfrm>
            <a:off x="5469016" y="2650787"/>
            <a:ext cx="4135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1"/>
                </a:solidFill>
              </a:rPr>
              <a:t>INSIDES</a:t>
            </a:r>
            <a:r>
              <a:rPr kumimoji="1" lang="ja-JP" altLang="en-US" sz="1400" dirty="0">
                <a:solidFill>
                  <a:schemeClr val="accent1"/>
                </a:solidFill>
              </a:rPr>
              <a:t>を結果を良くするよう、指示する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04181FF-03B4-6164-087D-B5BABFBD6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78" y="4245387"/>
            <a:ext cx="1949202" cy="13566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BB7AE60-A3A7-41B9-81A6-7DF66BE39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255" y="4235213"/>
            <a:ext cx="2171733" cy="1628800"/>
          </a:xfrm>
          <a:prstGeom prst="rect">
            <a:avLst/>
          </a:prstGeom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E1AEDFF5-108C-FE83-B0C3-FD751252454D}"/>
              </a:ext>
            </a:extLst>
          </p:cNvPr>
          <p:cNvSpPr/>
          <p:nvPr/>
        </p:nvSpPr>
        <p:spPr>
          <a:xfrm>
            <a:off x="2346012" y="3429000"/>
            <a:ext cx="2488316" cy="1074031"/>
          </a:xfrm>
          <a:prstGeom prst="wedgeRoundRectCallout">
            <a:avLst>
              <a:gd name="adj1" fmla="val -49949"/>
              <a:gd name="adj2" fmla="val 746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窮々になったメンバーがいるね。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この得点が低いけど、</a:t>
            </a:r>
            <a:br>
              <a:rPr kumimoji="1" lang="ja-JP" altLang="en-US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どう関われるといいと思う？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この点は私からも支援するよ。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CA9470B-8836-35D5-DBD9-157E05FCCE00}"/>
              </a:ext>
            </a:extLst>
          </p:cNvPr>
          <p:cNvSpPr/>
          <p:nvPr/>
        </p:nvSpPr>
        <p:spPr>
          <a:xfrm>
            <a:off x="2346012" y="4893849"/>
            <a:ext cx="2488316" cy="1409515"/>
          </a:xfrm>
          <a:prstGeom prst="wedgeRoundRectCallout">
            <a:avLst>
              <a:gd name="adj1" fmla="val -56575"/>
              <a:gd name="adj2" fmla="val -5231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繁忙期で状態が悪化しているね。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大変な中、なんとか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乗り切ってくれてありがとう。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これ以上悪化しないように、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◯◯だけはやっておこう。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部長としては、◯◯を支援したいと考えているが、どうだろう？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CC71180-9525-ADB4-A45D-856741DB21F6}"/>
              </a:ext>
            </a:extLst>
          </p:cNvPr>
          <p:cNvSpPr txBox="1"/>
          <p:nvPr/>
        </p:nvSpPr>
        <p:spPr>
          <a:xfrm>
            <a:off x="384669" y="4038314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マネジャー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B99010-A053-F817-01FA-2C7AAA3B03F5}"/>
              </a:ext>
            </a:extLst>
          </p:cNvPr>
          <p:cNvSpPr txBox="1"/>
          <p:nvPr/>
        </p:nvSpPr>
        <p:spPr>
          <a:xfrm>
            <a:off x="1508378" y="4038314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部長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FBF328DF-7619-8A55-C4DD-2B41EA33EDD7}"/>
              </a:ext>
            </a:extLst>
          </p:cNvPr>
          <p:cNvSpPr/>
          <p:nvPr/>
        </p:nvSpPr>
        <p:spPr>
          <a:xfrm>
            <a:off x="7465184" y="3498883"/>
            <a:ext cx="2013338" cy="1267989"/>
          </a:xfrm>
          <a:prstGeom prst="wedgeRoundRectCallout">
            <a:avLst>
              <a:gd name="adj1" fmla="val -52716"/>
              <a:gd name="adj2" fmla="val 631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窮々のメンバーが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多いじゃないか。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マネジメントできていないんじゃないか？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どうにかしなさい。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F2A1D0-989A-B96D-986D-D2772111BC29}"/>
              </a:ext>
            </a:extLst>
          </p:cNvPr>
          <p:cNvSpPr txBox="1"/>
          <p:nvPr/>
        </p:nvSpPr>
        <p:spPr>
          <a:xfrm>
            <a:off x="6321854" y="5864013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部長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4A85574-AD40-7150-812A-C5AABFDEE889}"/>
              </a:ext>
            </a:extLst>
          </p:cNvPr>
          <p:cNvSpPr/>
          <p:nvPr/>
        </p:nvSpPr>
        <p:spPr>
          <a:xfrm>
            <a:off x="5942232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FB2DE1D-A806-2BC1-1A22-1F59766B00FD}"/>
              </a:ext>
            </a:extLst>
          </p:cNvPr>
          <p:cNvSpPr/>
          <p:nvPr/>
        </p:nvSpPr>
        <p:spPr>
          <a:xfrm>
            <a:off x="7045341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参考）「上司」向けにお伝えしている活用方法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11B5B51-B30D-CF48-82CB-46A22A0DB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14" y="3778110"/>
            <a:ext cx="2296826" cy="172262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59BB93B-1FE5-1D53-4645-8A6C37099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889" y="3727791"/>
            <a:ext cx="2431011" cy="18232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78EABA5-5398-8837-D854-CB636956DA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23"/>
          <a:stretch/>
        </p:blipFill>
        <p:spPr>
          <a:xfrm flipH="1">
            <a:off x="6969197" y="3910815"/>
            <a:ext cx="2084724" cy="145721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9F3092-1D27-9297-AFD2-F61A92660B9A}"/>
              </a:ext>
            </a:extLst>
          </p:cNvPr>
          <p:cNvSpPr txBox="1"/>
          <p:nvPr/>
        </p:nvSpPr>
        <p:spPr>
          <a:xfrm>
            <a:off x="654388" y="932877"/>
            <a:ext cx="85972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インサイズの結果が出たら、</a:t>
            </a:r>
            <a:br>
              <a:rPr kumimoji="1" lang="en-US" altLang="ja-JP" dirty="0"/>
            </a:br>
            <a:r>
              <a:rPr kumimoji="1" lang="ja-JP" altLang="en-US" sz="2800" b="1" dirty="0">
                <a:solidFill>
                  <a:schemeClr val="accent5"/>
                </a:solidFill>
              </a:rPr>
              <a:t>結果のご確認＆タイムリーなフォロー</a:t>
            </a:r>
            <a:r>
              <a:rPr kumimoji="1" lang="ja-JP" altLang="en-US" dirty="0"/>
              <a:t>をお願いいたします。</a:t>
            </a:r>
          </a:p>
        </p:txBody>
      </p:sp>
      <p:sp>
        <p:nvSpPr>
          <p:cNvPr id="23" name="矢印: 五方向 22">
            <a:extLst>
              <a:ext uri="{FF2B5EF4-FFF2-40B4-BE49-F238E27FC236}">
                <a16:creationId xmlns:a16="http://schemas.microsoft.com/office/drawing/2014/main" id="{364D4029-0901-920A-5E3E-2AE1CBE740C1}"/>
              </a:ext>
            </a:extLst>
          </p:cNvPr>
          <p:cNvSpPr/>
          <p:nvPr/>
        </p:nvSpPr>
        <p:spPr>
          <a:xfrm>
            <a:off x="6039393" y="2505816"/>
            <a:ext cx="3600000" cy="1011087"/>
          </a:xfrm>
          <a:prstGeom prst="homePlate">
            <a:avLst>
              <a:gd name="adj" fmla="val 27943"/>
            </a:avLst>
          </a:prstGeom>
          <a:gradFill>
            <a:gsLst>
              <a:gs pos="100000">
                <a:schemeClr val="accent5"/>
              </a:gs>
              <a:gs pos="0">
                <a:srgbClr val="AB9FE7"/>
              </a:gs>
              <a:gs pos="0">
                <a:srgbClr val="909BEA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ja-JP" altLang="en-US" b="1" dirty="0">
                <a:solidFill>
                  <a:schemeClr val="bg2"/>
                </a:solidFill>
                <a:latin typeface="+mn-ea"/>
              </a:rPr>
              <a:t>結果をもとに</a:t>
            </a:r>
            <a:br>
              <a:rPr lang="en-US" altLang="ja-JP" b="1" dirty="0">
                <a:solidFill>
                  <a:schemeClr val="bg2"/>
                </a:solidFill>
                <a:latin typeface="+mn-ea"/>
              </a:rPr>
            </a:b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メンバーと対話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4" name="矢印: 五方向 23">
            <a:extLst>
              <a:ext uri="{FF2B5EF4-FFF2-40B4-BE49-F238E27FC236}">
                <a16:creationId xmlns:a16="http://schemas.microsoft.com/office/drawing/2014/main" id="{E6B8F0B7-140D-4725-F3BE-A9E3084E70F7}"/>
              </a:ext>
            </a:extLst>
          </p:cNvPr>
          <p:cNvSpPr/>
          <p:nvPr/>
        </p:nvSpPr>
        <p:spPr>
          <a:xfrm>
            <a:off x="3333000" y="2505816"/>
            <a:ext cx="3048065" cy="1011091"/>
          </a:xfrm>
          <a:prstGeom prst="homePlate">
            <a:avLst>
              <a:gd name="adj" fmla="val 20924"/>
            </a:avLst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メンバーに声掛け・</a:t>
            </a:r>
            <a:br>
              <a:rPr lang="en-US" altLang="ja-JP" b="1" dirty="0">
                <a:solidFill>
                  <a:schemeClr val="bg2"/>
                </a:solidFill>
                <a:latin typeface="+mn-ea"/>
              </a:rPr>
            </a:br>
            <a:r>
              <a:rPr lang="en-US" altLang="ja-JP" b="1" dirty="0">
                <a:solidFill>
                  <a:schemeClr val="bg2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の設定</a:t>
            </a:r>
            <a:endParaRPr lang="en-US" altLang="ja-JP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5" name="矢印: 五方向 24">
            <a:extLst>
              <a:ext uri="{FF2B5EF4-FFF2-40B4-BE49-F238E27FC236}">
                <a16:creationId xmlns:a16="http://schemas.microsoft.com/office/drawing/2014/main" id="{248132D7-EC64-EC2E-1B2A-E02C0A8741B8}"/>
              </a:ext>
            </a:extLst>
          </p:cNvPr>
          <p:cNvSpPr/>
          <p:nvPr/>
        </p:nvSpPr>
        <p:spPr>
          <a:xfrm>
            <a:off x="324000" y="2505812"/>
            <a:ext cx="3280973" cy="1011092"/>
          </a:xfrm>
          <a:prstGeom prst="homePlate">
            <a:avLst>
              <a:gd name="adj" fmla="val 18418"/>
            </a:avLst>
          </a:prstGeom>
          <a:gradFill>
            <a:gsLst>
              <a:gs pos="0">
                <a:schemeClr val="accent1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2"/>
                </a:solidFill>
                <a:latin typeface="+mn-ea"/>
              </a:rPr>
              <a:t>すぐに結果を確認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811D531-211B-EDCA-1A12-6723C3682860}"/>
              </a:ext>
            </a:extLst>
          </p:cNvPr>
          <p:cNvSpPr/>
          <p:nvPr/>
        </p:nvSpPr>
        <p:spPr>
          <a:xfrm>
            <a:off x="3371143" y="204414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CE7AEC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CE7AEC"/>
                </a:solidFill>
                <a:cs typeface="Meiryo UI" panose="020B0604030504040204" pitchFamily="50" charset="-128"/>
              </a:rPr>
              <a:t>2</a:t>
            </a:r>
            <a:endParaRPr kumimoji="1" lang="ja-JP" altLang="en-US" sz="2400" b="1" dirty="0">
              <a:solidFill>
                <a:srgbClr val="CE7AEC"/>
              </a:solidFill>
              <a:cs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99869F0-75F8-31F7-15F7-B9162590F4E5}"/>
              </a:ext>
            </a:extLst>
          </p:cNvPr>
          <p:cNvSpPr/>
          <p:nvPr/>
        </p:nvSpPr>
        <p:spPr>
          <a:xfrm>
            <a:off x="313875" y="2045426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FD7479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FD7479"/>
                </a:solidFill>
                <a:cs typeface="Meiryo UI" panose="020B0604030504040204" pitchFamily="50" charset="-128"/>
              </a:rPr>
              <a:t>1</a:t>
            </a:r>
            <a:endParaRPr kumimoji="1" lang="ja-JP" altLang="en-US" sz="2400" b="1" dirty="0">
              <a:solidFill>
                <a:srgbClr val="FD7479"/>
              </a:solidFill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59995EE-4F36-097D-F6F7-BF69770F74B2}"/>
              </a:ext>
            </a:extLst>
          </p:cNvPr>
          <p:cNvSpPr/>
          <p:nvPr/>
        </p:nvSpPr>
        <p:spPr>
          <a:xfrm>
            <a:off x="6182604" y="204414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8494ED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8494ED"/>
                </a:solidFill>
                <a:cs typeface="Meiryo UI" panose="020B0604030504040204" pitchFamily="50" charset="-128"/>
              </a:rPr>
              <a:t>3</a:t>
            </a:r>
            <a:endParaRPr kumimoji="1" lang="ja-JP" altLang="en-US" sz="2400" b="1" dirty="0">
              <a:solidFill>
                <a:srgbClr val="8494ED"/>
              </a:solidFill>
              <a:cs typeface="Meiryo UI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B91BFE8-8FBC-07CB-7096-3B5199B643FA}"/>
              </a:ext>
            </a:extLst>
          </p:cNvPr>
          <p:cNvSpPr/>
          <p:nvPr/>
        </p:nvSpPr>
        <p:spPr>
          <a:xfrm>
            <a:off x="5942232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7ECB1CB-EA3C-A5E5-F884-7B621F67D866}"/>
              </a:ext>
            </a:extLst>
          </p:cNvPr>
          <p:cNvSpPr/>
          <p:nvPr/>
        </p:nvSpPr>
        <p:spPr>
          <a:xfrm>
            <a:off x="7045341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9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参考）「上司」向けにお伝えしている活用方法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9F3092-1D27-9297-AFD2-F61A92660B9A}"/>
              </a:ext>
            </a:extLst>
          </p:cNvPr>
          <p:cNvSpPr txBox="1"/>
          <p:nvPr/>
        </p:nvSpPr>
        <p:spPr>
          <a:xfrm>
            <a:off x="821105" y="833273"/>
            <a:ext cx="826380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タイムリーな声掛けにより、「</a:t>
            </a:r>
            <a:r>
              <a:rPr kumimoji="1" lang="ja-JP" altLang="en-US" b="1" dirty="0"/>
              <a:t>気にかけてもらえている</a:t>
            </a:r>
            <a:r>
              <a:rPr kumimoji="1" lang="ja-JP" altLang="en-US" dirty="0"/>
              <a:t>」ことが伝わります。</a:t>
            </a:r>
            <a:br>
              <a:rPr kumimoji="1" lang="en-US" altLang="ja-JP" dirty="0"/>
            </a:br>
            <a:r>
              <a:rPr kumimoji="1" lang="ja-JP" altLang="en-US" dirty="0"/>
              <a:t>その後の改善率が</a:t>
            </a:r>
            <a:r>
              <a:rPr kumimoji="1" lang="en-US" altLang="ja-JP" dirty="0"/>
              <a:t>40%</a:t>
            </a:r>
            <a:r>
              <a:rPr kumimoji="1" lang="ja-JP" altLang="en-US" dirty="0"/>
              <a:t>以上も変わった他社例もあるそうです。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対話により、メンバーへの見立てと現実をすり合わせることで、</a:t>
            </a:r>
            <a:br>
              <a:rPr kumimoji="1" lang="en-US" altLang="ja-JP" dirty="0"/>
            </a:br>
            <a:r>
              <a:rPr kumimoji="1" lang="ja-JP" altLang="en-US" dirty="0"/>
              <a:t>「</a:t>
            </a:r>
            <a:r>
              <a:rPr kumimoji="1" lang="ja-JP" altLang="en-US" b="1" dirty="0"/>
              <a:t>わかってもらえている</a:t>
            </a:r>
            <a:r>
              <a:rPr kumimoji="1" lang="ja-JP" altLang="en-US" dirty="0"/>
              <a:t>」という安心感の醸成・負担感の解消に繋がります。</a:t>
            </a:r>
            <a:endParaRPr kumimoji="1" lang="en-US" altLang="ja-JP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3E01251-5A83-EE4C-EA6B-015908CF1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23"/>
          <a:stretch/>
        </p:blipFill>
        <p:spPr>
          <a:xfrm flipH="1">
            <a:off x="1147297" y="4542852"/>
            <a:ext cx="2589244" cy="180986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C00B632-E82D-5225-7916-A58B81F569F7}"/>
              </a:ext>
            </a:extLst>
          </p:cNvPr>
          <p:cNvSpPr/>
          <p:nvPr/>
        </p:nvSpPr>
        <p:spPr>
          <a:xfrm>
            <a:off x="388128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E356D76A-00F8-8605-E1C0-932FC3B2AFF3}"/>
              </a:ext>
            </a:extLst>
          </p:cNvPr>
          <p:cNvSpPr/>
          <p:nvPr/>
        </p:nvSpPr>
        <p:spPr>
          <a:xfrm>
            <a:off x="388127" y="3321414"/>
            <a:ext cx="2026152" cy="1074031"/>
          </a:xfrm>
          <a:prstGeom prst="wedgeRoundRectCallout">
            <a:avLst>
              <a:gd name="adj1" fmla="val -11093"/>
              <a:gd name="adj2" fmla="val 635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◯◯が一番負担になっていると思っているんだけど、実際はどう？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99F6D9D7-4A06-1EE0-8AB1-0ADDFF8993DA}"/>
              </a:ext>
            </a:extLst>
          </p:cNvPr>
          <p:cNvSpPr/>
          <p:nvPr/>
        </p:nvSpPr>
        <p:spPr>
          <a:xfrm>
            <a:off x="2569810" y="3321414"/>
            <a:ext cx="2026152" cy="1074031"/>
          </a:xfrm>
          <a:prstGeom prst="wedgeRoundRectCallout">
            <a:avLst>
              <a:gd name="adj1" fmla="val -11093"/>
              <a:gd name="adj2" fmla="val 635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まさにそうです！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他にも実はこんなことが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（わかってくれていたんだ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業務は減らせないけど、なんとか頑張ろう）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166F3F2-D36F-2CB9-EA7B-1E9A213327F0}"/>
              </a:ext>
            </a:extLst>
          </p:cNvPr>
          <p:cNvGrpSpPr/>
          <p:nvPr/>
        </p:nvGrpSpPr>
        <p:grpSpPr>
          <a:xfrm>
            <a:off x="7584914" y="4662578"/>
            <a:ext cx="2097683" cy="1597399"/>
            <a:chOff x="7348091" y="4664098"/>
            <a:chExt cx="2097683" cy="159739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AE71546-90F8-00F4-C7F8-9D8F85C51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7348091" y="4664098"/>
              <a:ext cx="2097683" cy="1597399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39F3242-1526-72FD-FB6E-D55AAD30AE4C}"/>
                </a:ext>
              </a:extLst>
            </p:cNvPr>
            <p:cNvSpPr/>
            <p:nvPr/>
          </p:nvSpPr>
          <p:spPr>
            <a:xfrm>
              <a:off x="7348091" y="5118009"/>
              <a:ext cx="401285" cy="30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BB570AC-4FBA-2D8B-FBBD-D27F2D1324AC}"/>
              </a:ext>
            </a:extLst>
          </p:cNvPr>
          <p:cNvGrpSpPr/>
          <p:nvPr/>
        </p:nvGrpSpPr>
        <p:grpSpPr>
          <a:xfrm>
            <a:off x="5997789" y="3750486"/>
            <a:ext cx="1375762" cy="1860904"/>
            <a:chOff x="5997789" y="3750486"/>
            <a:chExt cx="1264784" cy="1710791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96F1BE9-618D-BD59-FC70-CCEA11ACB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997789" y="3750486"/>
              <a:ext cx="1205578" cy="1710791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D5C35BF-B6EB-33C3-ED9E-47BBDD1C3CD8}"/>
                </a:ext>
              </a:extLst>
            </p:cNvPr>
            <p:cNvSpPr/>
            <p:nvPr/>
          </p:nvSpPr>
          <p:spPr>
            <a:xfrm>
              <a:off x="7078377" y="4795666"/>
              <a:ext cx="184196" cy="57890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33EE8AA-5ADC-DF8D-74E3-0E88723BE806}"/>
              </a:ext>
            </a:extLst>
          </p:cNvPr>
          <p:cNvSpPr/>
          <p:nvPr/>
        </p:nvSpPr>
        <p:spPr>
          <a:xfrm>
            <a:off x="5302205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8620ACB-2FB8-0BD0-8A89-4F867371D64D}"/>
              </a:ext>
            </a:extLst>
          </p:cNvPr>
          <p:cNvGrpSpPr/>
          <p:nvPr/>
        </p:nvGrpSpPr>
        <p:grpSpPr>
          <a:xfrm>
            <a:off x="5578594" y="3233074"/>
            <a:ext cx="1716112" cy="1385683"/>
            <a:chOff x="5657439" y="2808984"/>
            <a:chExt cx="1716112" cy="1385683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2F43A561-0EE9-9B03-07BE-330EBD633B51}"/>
                </a:ext>
              </a:extLst>
            </p:cNvPr>
            <p:cNvSpPr/>
            <p:nvPr/>
          </p:nvSpPr>
          <p:spPr>
            <a:xfrm>
              <a:off x="5657439" y="2808984"/>
              <a:ext cx="1716112" cy="1078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tx1"/>
                  </a:solidFill>
                </a:rPr>
                <a:t>大変そうだけど、</a:t>
              </a:r>
              <a:br>
                <a:rPr kumimoji="1" lang="en-US" altLang="ja-JP" sz="1100" b="1" dirty="0">
                  <a:solidFill>
                    <a:schemeClr val="tx1"/>
                  </a:solidFill>
                </a:rPr>
              </a:br>
              <a:r>
                <a:rPr kumimoji="1" lang="ja-JP" altLang="en-US" sz="1100" b="1" dirty="0">
                  <a:solidFill>
                    <a:schemeClr val="tx1"/>
                  </a:solidFill>
                </a:rPr>
                <a:t>今忙しいのは</a:t>
              </a:r>
              <a:br>
                <a:rPr kumimoji="1" lang="en-US" altLang="ja-JP" sz="1100" b="1" dirty="0">
                  <a:solidFill>
                    <a:schemeClr val="tx1"/>
                  </a:solidFill>
                </a:rPr>
              </a:br>
              <a:r>
                <a:rPr kumimoji="1" lang="ja-JP" altLang="en-US" sz="1100" b="1" dirty="0">
                  <a:solidFill>
                    <a:schemeClr val="tx1"/>
                  </a:solidFill>
                </a:rPr>
                <a:t>しょうがないしな</a:t>
              </a:r>
              <a:r>
                <a:rPr kumimoji="1" lang="en-US" altLang="ja-JP" sz="11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0FFE9FB4-2636-4CC1-A188-22F42EAD6129}"/>
                </a:ext>
              </a:extLst>
            </p:cNvPr>
            <p:cNvSpPr/>
            <p:nvPr/>
          </p:nvSpPr>
          <p:spPr>
            <a:xfrm>
              <a:off x="5997789" y="3792852"/>
              <a:ext cx="343805" cy="1899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C2ED1B84-87C4-4ACF-1CB6-F79DE65C7C3C}"/>
                </a:ext>
              </a:extLst>
            </p:cNvPr>
            <p:cNvSpPr/>
            <p:nvPr/>
          </p:nvSpPr>
          <p:spPr>
            <a:xfrm>
              <a:off x="6219462" y="3982838"/>
              <a:ext cx="244264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9F62CC8F-3AC6-CC79-AA1F-A10325980D10}"/>
                </a:ext>
              </a:extLst>
            </p:cNvPr>
            <p:cNvSpPr/>
            <p:nvPr/>
          </p:nvSpPr>
          <p:spPr>
            <a:xfrm>
              <a:off x="6463726" y="4077831"/>
              <a:ext cx="189743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</p:grp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7102E09-A689-5953-129A-6A93A9595E6F}"/>
              </a:ext>
            </a:extLst>
          </p:cNvPr>
          <p:cNvSpPr/>
          <p:nvPr/>
        </p:nvSpPr>
        <p:spPr>
          <a:xfrm>
            <a:off x="7743421" y="3264853"/>
            <a:ext cx="1716112" cy="1078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誰も自分のことなんて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気にしていないんだ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D0B06A64-6BC8-B7CD-CE9E-69F168337926}"/>
              </a:ext>
            </a:extLst>
          </p:cNvPr>
          <p:cNvGrpSpPr/>
          <p:nvPr/>
        </p:nvGrpSpPr>
        <p:grpSpPr>
          <a:xfrm flipH="1">
            <a:off x="8710977" y="4231774"/>
            <a:ext cx="564862" cy="346160"/>
            <a:chOff x="7743421" y="4004681"/>
            <a:chExt cx="655680" cy="401815"/>
          </a:xfrm>
        </p:grpSpPr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E265FAE6-359D-246E-9DB4-08DAF1D1CEDA}"/>
                </a:ext>
              </a:extLst>
            </p:cNvPr>
            <p:cNvSpPr/>
            <p:nvPr/>
          </p:nvSpPr>
          <p:spPr>
            <a:xfrm>
              <a:off x="7743421" y="4004681"/>
              <a:ext cx="343805" cy="1899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31BCFB4D-8679-F5B5-441B-C8B642D52520}"/>
                </a:ext>
              </a:extLst>
            </p:cNvPr>
            <p:cNvSpPr/>
            <p:nvPr/>
          </p:nvSpPr>
          <p:spPr>
            <a:xfrm>
              <a:off x="7965094" y="4194667"/>
              <a:ext cx="244264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E48F40E-51D4-20E6-D85F-90ADCBB2AEBA}"/>
                </a:ext>
              </a:extLst>
            </p:cNvPr>
            <p:cNvSpPr/>
            <p:nvPr/>
          </p:nvSpPr>
          <p:spPr>
            <a:xfrm>
              <a:off x="8209358" y="4289660"/>
              <a:ext cx="189743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A14522E-341B-6211-1529-79AFFD33DBB0}"/>
              </a:ext>
            </a:extLst>
          </p:cNvPr>
          <p:cNvSpPr txBox="1"/>
          <p:nvPr/>
        </p:nvSpPr>
        <p:spPr>
          <a:xfrm>
            <a:off x="460489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5"/>
                </a:solidFill>
              </a:rPr>
              <a:t>負担そのものを減らせなくても、</a:t>
            </a:r>
            <a:br>
              <a:rPr kumimoji="1" lang="en-US" altLang="ja-JP" sz="1400" dirty="0">
                <a:solidFill>
                  <a:schemeClr val="accent5"/>
                </a:solidFill>
              </a:rPr>
            </a:br>
            <a:r>
              <a:rPr kumimoji="1" lang="ja-JP" altLang="en-US" sz="1400" dirty="0">
                <a:solidFill>
                  <a:schemeClr val="accent5"/>
                </a:solidFill>
              </a:rPr>
              <a:t>タイムリーな対話が負担感の解消に繋がります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9519D7-0F59-D550-DB0C-7F90FACEDFB9}"/>
              </a:ext>
            </a:extLst>
          </p:cNvPr>
          <p:cNvSpPr txBox="1"/>
          <p:nvPr/>
        </p:nvSpPr>
        <p:spPr>
          <a:xfrm>
            <a:off x="5469016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1"/>
                </a:solidFill>
              </a:rPr>
              <a:t>状況はお互いわかっているはず</a:t>
            </a:r>
            <a:r>
              <a:rPr kumimoji="1" lang="en-US" altLang="ja-JP" sz="1400" dirty="0">
                <a:solidFill>
                  <a:schemeClr val="accent1"/>
                </a:solidFill>
              </a:rPr>
              <a:t>…</a:t>
            </a:r>
            <a:r>
              <a:rPr kumimoji="1" lang="ja-JP" altLang="en-US" sz="1400" dirty="0">
                <a:solidFill>
                  <a:schemeClr val="accent1"/>
                </a:solidFill>
              </a:rPr>
              <a:t>と声をかけずにいると、さらに状態が悪化する可能性があります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F7DD1D-E6B7-510D-FE3C-4A334E184A5E}"/>
              </a:ext>
            </a:extLst>
          </p:cNvPr>
          <p:cNvSpPr/>
          <p:nvPr/>
        </p:nvSpPr>
        <p:spPr>
          <a:xfrm>
            <a:off x="5942232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0A39B46-5AEE-7323-6644-6500DC9535B0}"/>
              </a:ext>
            </a:extLst>
          </p:cNvPr>
          <p:cNvSpPr/>
          <p:nvPr/>
        </p:nvSpPr>
        <p:spPr>
          <a:xfrm>
            <a:off x="7045341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7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アンケート結果閲覧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8D5944-1C4F-3D4F-D6CD-99808F5FEEB9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「</a:t>
            </a:r>
            <a:r>
              <a:rPr kumimoji="1" lang="ja-JP" altLang="en-US" b="1" dirty="0"/>
              <a:t>インサイズ事務局</a:t>
            </a:r>
            <a:r>
              <a:rPr kumimoji="1" lang="ja-JP" altLang="en-US" dirty="0"/>
              <a:t>」から、結果通知のメールが届きます。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kumimoji="1" lang="en-US" altLang="ja-JP" dirty="0"/>
              <a:t>URL</a:t>
            </a:r>
            <a:r>
              <a:rPr kumimoji="1" lang="ja-JP" altLang="en-US" dirty="0"/>
              <a:t>をクリックしログインすると、</a:t>
            </a:r>
            <a:r>
              <a:rPr kumimoji="1" lang="ja-JP" altLang="en-US" b="1" dirty="0"/>
              <a:t>ダッシュボード</a:t>
            </a:r>
            <a:r>
              <a:rPr kumimoji="1" lang="ja-JP" altLang="en-US" dirty="0"/>
              <a:t>（次ページ）が開きます。</a:t>
            </a:r>
            <a:endParaRPr kumimoji="1"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C4D9C3-6EE0-7894-1757-56B36B78089C}"/>
              </a:ext>
            </a:extLst>
          </p:cNvPr>
          <p:cNvSpPr/>
          <p:nvPr/>
        </p:nvSpPr>
        <p:spPr>
          <a:xfrm>
            <a:off x="1091469" y="1966947"/>
            <a:ext cx="7723062" cy="436149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</a:rPr>
              <a:t>件名：</a:t>
            </a: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ご確認ください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メンバーのコンディションに関するアンケート結果</a:t>
            </a: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インサイズ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◯◯さん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${</a:t>
            </a:r>
            <a:r>
              <a:rPr kumimoji="1" lang="ja-JP" altLang="en-US" sz="1000" dirty="0">
                <a:solidFill>
                  <a:schemeClr val="tx1"/>
                </a:solidFill>
              </a:rPr>
              <a:t>氏名</a:t>
            </a:r>
            <a:r>
              <a:rPr kumimoji="1" lang="en-US" altLang="ja-JP" sz="1000" dirty="0">
                <a:solidFill>
                  <a:schemeClr val="tx1"/>
                </a:solidFill>
              </a:rPr>
              <a:t>}</a:t>
            </a:r>
            <a:r>
              <a:rPr kumimoji="1" lang="ja-JP" altLang="en-US" sz="1000" dirty="0">
                <a:solidFill>
                  <a:schemeClr val="tx1"/>
                </a:solidFill>
              </a:rPr>
              <a:t>さん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「メンバーのコンディションに関するアンケート（インサイズ）」について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あなたが</a:t>
            </a:r>
            <a:r>
              <a:rPr kumimoji="1" lang="en-US" altLang="ja-JP" sz="1000" dirty="0">
                <a:solidFill>
                  <a:schemeClr val="tx1"/>
                </a:solidFill>
              </a:rPr>
              <a:t>〔</a:t>
            </a:r>
            <a:r>
              <a:rPr kumimoji="1" lang="ja-JP" altLang="en-US" sz="1000" dirty="0">
                <a:solidFill>
                  <a:schemeClr val="tx1"/>
                </a:solidFill>
              </a:rPr>
              <a:t>閲覧者</a:t>
            </a:r>
            <a:r>
              <a:rPr kumimoji="1" lang="en-US" altLang="ja-JP" sz="1000" dirty="0">
                <a:solidFill>
                  <a:schemeClr val="tx1"/>
                </a:solidFill>
              </a:rPr>
              <a:t>〕</a:t>
            </a:r>
            <a:r>
              <a:rPr kumimoji="1" lang="ja-JP" altLang="en-US" sz="1000" dirty="0">
                <a:solidFill>
                  <a:schemeClr val="tx1"/>
                </a:solidFill>
              </a:rPr>
              <a:t>として見ることができるアンケート結果があります。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メンバーのコンディションを確認しましょう。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</a:rPr>
              <a:t>は今後も利用しますので、本メールは保管してください。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▼ログイン情報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ログイン</a:t>
            </a:r>
            <a:r>
              <a:rPr lang="en-US" altLang="ja-JP" sz="1000" dirty="0">
                <a:solidFill>
                  <a:schemeClr val="tx1"/>
                </a:solidFill>
              </a:rPr>
              <a:t>URL: </a:t>
            </a:r>
            <a:r>
              <a:rPr lang="en-US" altLang="ja-JP" sz="1000" dirty="0">
                <a:solidFill>
                  <a:schemeClr val="tx1"/>
                </a:solidFill>
                <a:hlinkClick r:id="rId3"/>
              </a:rPr>
              <a:t>https://insides</a:t>
            </a:r>
            <a:r>
              <a:rPr lang="en-US" altLang="ja-JP" sz="1000" dirty="0">
                <a:solidFill>
                  <a:schemeClr val="tx1"/>
                </a:solidFill>
              </a:rPr>
              <a:t>...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企業</a:t>
            </a:r>
            <a:r>
              <a:rPr lang="en-US" altLang="ja-JP" sz="1000" dirty="0">
                <a:solidFill>
                  <a:schemeClr val="tx1"/>
                </a:solidFill>
              </a:rPr>
              <a:t>ID: XXXXXXXXX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ユーザー</a:t>
            </a:r>
            <a:r>
              <a:rPr lang="en-US" altLang="ja-JP" sz="1000" dirty="0">
                <a:solidFill>
                  <a:schemeClr val="tx1"/>
                </a:solidFill>
              </a:rPr>
              <a:t>ID: XXXXXXXXX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パスワード</a:t>
            </a:r>
            <a:r>
              <a:rPr lang="en-US" altLang="ja-JP" sz="1000" dirty="0">
                <a:solidFill>
                  <a:schemeClr val="tx1"/>
                </a:solidFill>
              </a:rPr>
              <a:t>: </a:t>
            </a:r>
            <a:r>
              <a:rPr lang="ja-JP" altLang="en-US" sz="1000" dirty="0">
                <a:solidFill>
                  <a:schemeClr val="tx1"/>
                </a:solidFill>
              </a:rPr>
              <a:t>ご自身で設定したパスワード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</a:t>
            </a:r>
            <a:r>
              <a:rPr kumimoji="1" lang="ja-JP" altLang="en-US" sz="1000" dirty="0">
                <a:solidFill>
                  <a:schemeClr val="tx1"/>
                </a:solidFill>
              </a:rPr>
              <a:t>インサイズとは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メンバー一人ひとりの仕事に取り組むこころの状態を捉えて、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より的確なマネジメントを行うことを支援する</a:t>
            </a:r>
            <a:r>
              <a:rPr kumimoji="1" lang="en-US" altLang="ja-JP" sz="1000" dirty="0">
                <a:solidFill>
                  <a:schemeClr val="tx1"/>
                </a:solidFill>
              </a:rPr>
              <a:t>WEB</a:t>
            </a:r>
            <a:r>
              <a:rPr kumimoji="1" lang="ja-JP" altLang="en-US" sz="1000" dirty="0">
                <a:solidFill>
                  <a:schemeClr val="tx1"/>
                </a:solidFill>
              </a:rPr>
              <a:t>サービスです。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活躍しているメンバーのコンディションが、実は悪かった</a:t>
            </a:r>
            <a:r>
              <a:rPr kumimoji="1" lang="en-US" altLang="ja-JP" sz="1000" dirty="0">
                <a:solidFill>
                  <a:schemeClr val="tx1"/>
                </a:solidFill>
              </a:rPr>
              <a:t>…</a:t>
            </a:r>
            <a:r>
              <a:rPr kumimoji="1" lang="ja-JP" altLang="en-US" sz="1000" dirty="0">
                <a:solidFill>
                  <a:schemeClr val="tx1"/>
                </a:solidFill>
              </a:rPr>
              <a:t>ということはないか？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早急にケアしたほうがいいメンバーはいないか？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関わり方に困っているあのメンバーに、どう接すればいいのか？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などがわかります。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ことはありません）。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F58B5F-593E-31B8-440F-7484B1F4A97A}"/>
              </a:ext>
            </a:extLst>
          </p:cNvPr>
          <p:cNvSpPr/>
          <p:nvPr/>
        </p:nvSpPr>
        <p:spPr>
          <a:xfrm>
            <a:off x="6709986" y="5953468"/>
            <a:ext cx="2923558" cy="3157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※</a:t>
            </a:r>
            <a:r>
              <a:rPr kumimoji="1" lang="ja-JP" alt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文面は実際のものとは異なる可能性があります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E9ECD0-CB85-F98A-17A1-7DB8A9030673}"/>
              </a:ext>
            </a:extLst>
          </p:cNvPr>
          <p:cNvSpPr/>
          <p:nvPr/>
        </p:nvSpPr>
        <p:spPr>
          <a:xfrm>
            <a:off x="1091469" y="3872220"/>
            <a:ext cx="2513504" cy="95633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hlinkClick r:id="rId4"/>
            <a:extLst>
              <a:ext uri="{FF2B5EF4-FFF2-40B4-BE49-F238E27FC236}">
                <a16:creationId xmlns:a16="http://schemas.microsoft.com/office/drawing/2014/main" id="{2CF3A4E0-C65D-356F-C353-5270F64EED4F}"/>
              </a:ext>
            </a:extLst>
          </p:cNvPr>
          <p:cNvSpPr/>
          <p:nvPr/>
        </p:nvSpPr>
        <p:spPr>
          <a:xfrm>
            <a:off x="6709986" y="5121963"/>
            <a:ext cx="3037640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517F17B-AECD-B0C3-3F67-F6B15D1C9223}"/>
              </a:ext>
            </a:extLst>
          </p:cNvPr>
          <p:cNvSpPr/>
          <p:nvPr/>
        </p:nvSpPr>
        <p:spPr>
          <a:xfrm>
            <a:off x="5942232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CBC5047-0463-3619-4B06-584BCEF8CA6A}"/>
              </a:ext>
            </a:extLst>
          </p:cNvPr>
          <p:cNvSpPr/>
          <p:nvPr/>
        </p:nvSpPr>
        <p:spPr>
          <a:xfrm>
            <a:off x="7045341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4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</a:t>
            </a:r>
            <a:r>
              <a:rPr kumimoji="1" lang="ja-JP" altLang="en-US" b="1" spc="160" dirty="0"/>
              <a:t>導入の背景</a:t>
            </a:r>
            <a:endParaRPr kumimoji="1"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1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「ダッシュボード」で組織全体の概要を確認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BD5C42-5338-48E7-CE49-FEB76B09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971" y="2010078"/>
            <a:ext cx="5086704" cy="42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704D1D-3501-A50A-9B86-32D083B3EB7C}"/>
              </a:ext>
            </a:extLst>
          </p:cNvPr>
          <p:cNvSpPr txBox="1"/>
          <p:nvPr/>
        </p:nvSpPr>
        <p:spPr>
          <a:xfrm>
            <a:off x="272456" y="844000"/>
            <a:ext cx="93610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800" dirty="0"/>
              <a:t>閲覧できる範囲の集計結果がわかります。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世の中の平均や・前回の結果と比べてどうか？特にどこに課題がありそうか？</a:t>
            </a:r>
            <a:br>
              <a:rPr kumimoji="1" lang="en-US" altLang="ja-JP" dirty="0"/>
            </a:br>
            <a:r>
              <a:rPr kumimoji="1" lang="ja-JP" altLang="en-US" dirty="0"/>
              <a:t>など概況を掴むことができます。</a:t>
            </a:r>
            <a:endParaRPr kumimoji="1" lang="ja-JP" altLang="en-US" sz="18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BB74C80-BEDA-ABDA-E170-044CC17C970F}"/>
              </a:ext>
            </a:extLst>
          </p:cNvPr>
          <p:cNvSpPr/>
          <p:nvPr/>
        </p:nvSpPr>
        <p:spPr>
          <a:xfrm>
            <a:off x="5942232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845B39C-7A05-7559-F996-846D0C2C90B0}"/>
              </a:ext>
            </a:extLst>
          </p:cNvPr>
          <p:cNvSpPr/>
          <p:nvPr/>
        </p:nvSpPr>
        <p:spPr>
          <a:xfrm>
            <a:off x="7045341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3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「チームマップ」で関わる優先順位を確認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E31907-AABB-00DD-D642-DF48E12CB2C9}"/>
              </a:ext>
            </a:extLst>
          </p:cNvPr>
          <p:cNvSpPr txBox="1"/>
          <p:nvPr/>
        </p:nvSpPr>
        <p:spPr>
          <a:xfrm>
            <a:off x="272456" y="844000"/>
            <a:ext cx="93610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上司が回答した「期待到達度」✕「メンバーのメンタリティ」の一覧が確認できます。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lang="ja-JP" altLang="en-US" sz="1800" dirty="0"/>
              <a:t>「活躍している」のに、メンバーは「不満をため込み今にも辞めそう」な、</a:t>
            </a:r>
            <a:br>
              <a:rPr lang="en-US" altLang="ja-JP" sz="1800" dirty="0"/>
            </a:br>
            <a:r>
              <a:rPr lang="ja-JP" altLang="en-US" sz="1800" b="1" dirty="0"/>
              <a:t>左上が最もフォロー優先度が高い</a:t>
            </a:r>
            <a:r>
              <a:rPr lang="ja-JP" altLang="en-US" sz="1800" dirty="0"/>
              <a:t>ゾーンです。</a:t>
            </a:r>
            <a:endParaRPr kumimoji="1" lang="ja-JP" altLang="en-US" sz="1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ADE531-F2E7-AF62-D9D8-358373AC1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80" y="2198217"/>
            <a:ext cx="5813317" cy="407794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B25B18F7-B15A-8EA4-F5CA-3AA2A42F3FFA}"/>
              </a:ext>
            </a:extLst>
          </p:cNvPr>
          <p:cNvSpPr/>
          <p:nvPr/>
        </p:nvSpPr>
        <p:spPr>
          <a:xfrm>
            <a:off x="1317956" y="2891166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100" dirty="0">
                <a:solidFill>
                  <a:srgbClr val="FF0000"/>
                </a:solidFill>
              </a:rPr>
              <a:t>鈴木 太郎</a:t>
            </a:r>
          </a:p>
        </p:txBody>
      </p:sp>
      <p:sp>
        <p:nvSpPr>
          <p:cNvPr id="6" name="角丸四角形 16">
            <a:extLst>
              <a:ext uri="{FF2B5EF4-FFF2-40B4-BE49-F238E27FC236}">
                <a16:creationId xmlns:a16="http://schemas.microsoft.com/office/drawing/2014/main" id="{0BD616C1-362D-DAEC-93F9-5B9A81C03240}"/>
              </a:ext>
            </a:extLst>
          </p:cNvPr>
          <p:cNvSpPr/>
          <p:nvPr/>
        </p:nvSpPr>
        <p:spPr>
          <a:xfrm>
            <a:off x="5452491" y="3543486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100" dirty="0">
                <a:solidFill>
                  <a:srgbClr val="0070C0"/>
                </a:solidFill>
              </a:rPr>
              <a:t>佐藤 花子</a:t>
            </a:r>
            <a:endParaRPr kumimoji="1" lang="en-US" altLang="ja-JP" sz="1100" dirty="0">
              <a:solidFill>
                <a:srgbClr val="0070C0"/>
              </a:solidFill>
            </a:endParaRPr>
          </a:p>
        </p:txBody>
      </p:sp>
      <p:sp>
        <p:nvSpPr>
          <p:cNvPr id="7" name="角丸四角形 17">
            <a:extLst>
              <a:ext uri="{FF2B5EF4-FFF2-40B4-BE49-F238E27FC236}">
                <a16:creationId xmlns:a16="http://schemas.microsoft.com/office/drawing/2014/main" id="{2B1186F6-E673-7BB3-DADF-7B654A60DFEF}"/>
              </a:ext>
            </a:extLst>
          </p:cNvPr>
          <p:cNvSpPr/>
          <p:nvPr/>
        </p:nvSpPr>
        <p:spPr>
          <a:xfrm>
            <a:off x="3383427" y="4842247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rgbClr val="BC43CF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100" dirty="0">
                <a:solidFill>
                  <a:srgbClr val="BC43CF"/>
                </a:solidFill>
              </a:rPr>
              <a:t>山田　隆</a:t>
            </a:r>
            <a:endParaRPr kumimoji="1" lang="en-US" altLang="ja-JP" sz="1100" dirty="0">
              <a:solidFill>
                <a:srgbClr val="BC43C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CD30D80-4381-DA0D-EE82-10CAF5DCCD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65"/>
          <a:stretch/>
        </p:blipFill>
        <p:spPr>
          <a:xfrm>
            <a:off x="566587" y="3072367"/>
            <a:ext cx="436291" cy="3230404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C9AE3F-6E2F-AB2B-94B3-5C6DF6E53B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564" y="2256815"/>
            <a:ext cx="2378391" cy="17233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8ABE92-9F4E-AE80-3EDB-BC2C347116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673" y="4600385"/>
            <a:ext cx="2234366" cy="167577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1" name="四角形吹き出し 13">
            <a:extLst>
              <a:ext uri="{FF2B5EF4-FFF2-40B4-BE49-F238E27FC236}">
                <a16:creationId xmlns:a16="http://schemas.microsoft.com/office/drawing/2014/main" id="{5E1D2255-266C-BEDA-321E-1067DB6B88D0}"/>
              </a:ext>
            </a:extLst>
          </p:cNvPr>
          <p:cNvSpPr/>
          <p:nvPr/>
        </p:nvSpPr>
        <p:spPr>
          <a:xfrm>
            <a:off x="6666670" y="3348413"/>
            <a:ext cx="2464173" cy="1103923"/>
          </a:xfrm>
          <a:prstGeom prst="wedgeRoundRectCallout">
            <a:avLst>
              <a:gd name="adj1" fmla="val 43238"/>
              <a:gd name="adj2" fmla="val 67863"/>
              <a:gd name="adj3" fmla="val 16667"/>
            </a:avLst>
          </a:prstGeom>
          <a:solidFill>
            <a:schemeClr val="accent1"/>
          </a:solidFill>
          <a:ln>
            <a:solidFill>
              <a:srgbClr val="FF8589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2"/>
                </a:solidFill>
              </a:rPr>
              <a:t>鈴木太郎さんは、</a:t>
            </a:r>
            <a:br>
              <a:rPr kumimoji="1" lang="en-US" altLang="ja-JP" sz="1200" b="1" dirty="0">
                <a:solidFill>
                  <a:schemeClr val="bg2"/>
                </a:solidFill>
              </a:rPr>
            </a:br>
            <a:r>
              <a:rPr lang="ja-JP" altLang="en-US" sz="1200" b="1" dirty="0">
                <a:solidFill>
                  <a:schemeClr val="bg2"/>
                </a:solidFill>
              </a:rPr>
              <a:t>活躍していると思ったけど</a:t>
            </a:r>
            <a:br>
              <a:rPr lang="en-US" altLang="ja-JP" sz="1200" b="1" dirty="0">
                <a:solidFill>
                  <a:schemeClr val="bg2"/>
                </a:solidFill>
              </a:rPr>
            </a:br>
            <a:r>
              <a:rPr lang="ja-JP" altLang="en-US" sz="1200" b="1" dirty="0">
                <a:solidFill>
                  <a:schemeClr val="bg2"/>
                </a:solidFill>
              </a:rPr>
              <a:t>最も辛い状態だ</a:t>
            </a:r>
            <a:r>
              <a:rPr lang="en-US" altLang="ja-JP" sz="1200" b="1" dirty="0">
                <a:solidFill>
                  <a:schemeClr val="bg2"/>
                </a:solidFill>
              </a:rPr>
              <a:t>…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2"/>
                </a:solidFill>
              </a:rPr>
              <a:t>気づけていなかった</a:t>
            </a:r>
            <a:r>
              <a:rPr kumimoji="1" lang="en-US" altLang="ja-JP" sz="1200" b="1" dirty="0">
                <a:solidFill>
                  <a:schemeClr val="bg2"/>
                </a:solidFill>
              </a:rPr>
              <a:t>…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433151-6315-30F3-E394-D6045C981EB3}"/>
              </a:ext>
            </a:extLst>
          </p:cNvPr>
          <p:cNvSpPr txBox="1"/>
          <p:nvPr/>
        </p:nvSpPr>
        <p:spPr>
          <a:xfrm>
            <a:off x="700861" y="2578691"/>
            <a:ext cx="370257" cy="370257"/>
          </a:xfrm>
          <a:prstGeom prst="rect">
            <a:avLst/>
          </a:prstGeom>
          <a:solidFill>
            <a:schemeClr val="bg2"/>
          </a:solidFill>
        </p:spPr>
        <p:txBody>
          <a:bodyPr vert="eaVert" wrap="square" lIns="91440" tIns="45720" rIns="91440" bIns="45720" rtlCol="0">
            <a:noAutofit/>
          </a:bodyPr>
          <a:lstStyle/>
          <a:p>
            <a:r>
              <a:rPr kumimoji="1" lang="ja-JP" altLang="en-US" sz="1400" spc="70" dirty="0"/>
              <a:t>高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86E4DA-D3C1-C266-B456-33455AB9AF49}"/>
              </a:ext>
            </a:extLst>
          </p:cNvPr>
          <p:cNvSpPr txBox="1"/>
          <p:nvPr/>
        </p:nvSpPr>
        <p:spPr>
          <a:xfrm>
            <a:off x="700861" y="5994298"/>
            <a:ext cx="370257" cy="370257"/>
          </a:xfrm>
          <a:prstGeom prst="rect">
            <a:avLst/>
          </a:prstGeom>
          <a:solidFill>
            <a:schemeClr val="bg2"/>
          </a:solidFill>
        </p:spPr>
        <p:txBody>
          <a:bodyPr vert="eaVert" wrap="square" lIns="91440" tIns="45720" rIns="91440" bIns="45720" rtlCol="0">
            <a:noAutofit/>
          </a:bodyPr>
          <a:lstStyle/>
          <a:p>
            <a:r>
              <a:rPr lang="ja-JP" altLang="en-US" sz="1400" spc="70" dirty="0"/>
              <a:t>低</a:t>
            </a:r>
            <a:endParaRPr kumimoji="1" lang="ja-JP" altLang="en-US" sz="1400" spc="7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16297A4-48F0-C5B0-A388-420855A42071}"/>
              </a:ext>
            </a:extLst>
          </p:cNvPr>
          <p:cNvSpPr/>
          <p:nvPr/>
        </p:nvSpPr>
        <p:spPr>
          <a:xfrm>
            <a:off x="1120009" y="2355720"/>
            <a:ext cx="1295899" cy="1295899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olid"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spcBef>
                <a:spcPts val="600"/>
              </a:spcBef>
              <a:buFont typeface="Wingdings" pitchFamily="2" charset="2"/>
              <a:buChar char="l"/>
            </a:pPr>
            <a:endParaRPr kumimoji="1" lang="ja-JP" altLang="en-US" sz="1400" dirty="0"/>
          </a:p>
        </p:txBody>
      </p:sp>
      <p:sp>
        <p:nvSpPr>
          <p:cNvPr id="15" name="四角形吹き出し 25">
            <a:extLst>
              <a:ext uri="{FF2B5EF4-FFF2-40B4-BE49-F238E27FC236}">
                <a16:creationId xmlns:a16="http://schemas.microsoft.com/office/drawing/2014/main" id="{FCE0519A-8905-E4A8-5226-286116D0DD58}"/>
              </a:ext>
            </a:extLst>
          </p:cNvPr>
          <p:cNvSpPr/>
          <p:nvPr/>
        </p:nvSpPr>
        <p:spPr>
          <a:xfrm>
            <a:off x="1417773" y="3795623"/>
            <a:ext cx="1713554" cy="778667"/>
          </a:xfrm>
          <a:prstGeom prst="wedgeRectCallout">
            <a:avLst>
              <a:gd name="adj1" fmla="val -21382"/>
              <a:gd name="adj2" fmla="val -14646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クリックすると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パーソナルレポート</a:t>
            </a:r>
            <a:br>
              <a:rPr kumimoji="1" lang="en-US" altLang="ja-JP" sz="1400" b="1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（次ページ）</a:t>
            </a:r>
            <a:r>
              <a:rPr kumimoji="1" lang="ja-JP" altLang="en-US" sz="1400" dirty="0">
                <a:solidFill>
                  <a:schemeClr val="bg2"/>
                </a:solidFill>
              </a:rPr>
              <a:t>へ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D18146F-CC68-6E6A-C999-7C154837300F}"/>
              </a:ext>
            </a:extLst>
          </p:cNvPr>
          <p:cNvSpPr/>
          <p:nvPr/>
        </p:nvSpPr>
        <p:spPr>
          <a:xfrm>
            <a:off x="5942232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6FFD1C9-765B-17CF-1031-4CC5C457B05B}"/>
              </a:ext>
            </a:extLst>
          </p:cNvPr>
          <p:cNvSpPr/>
          <p:nvPr/>
        </p:nvSpPr>
        <p:spPr>
          <a:xfrm>
            <a:off x="7045341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「パーソナルレポート」で、関わり方を確認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31CBEA-7812-1334-A6DC-B2A206405567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特に気になるメンバーについては、パーソナルレポートまでご確認ください。</a:t>
            </a:r>
            <a:endParaRPr lang="en-US" altLang="ja-JP" sz="18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画面を見ながら、直属上司とメンバーへの関わり方をすり合わせるのもおすすめです。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CBB470D-C2EE-4D3D-C807-A4BF40AA9A78}"/>
              </a:ext>
            </a:extLst>
          </p:cNvPr>
          <p:cNvGrpSpPr/>
          <p:nvPr/>
        </p:nvGrpSpPr>
        <p:grpSpPr>
          <a:xfrm>
            <a:off x="272456" y="1567275"/>
            <a:ext cx="6822612" cy="4826650"/>
            <a:chOff x="2578195" y="2083182"/>
            <a:chExt cx="6173918" cy="4367732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220CDED-9FDE-0696-1E86-37FFBC41C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78195" y="2083182"/>
              <a:ext cx="6173918" cy="4367732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2FC9D07-90F4-5B59-6FAA-675DC81B2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78195" y="2083182"/>
              <a:ext cx="6173918" cy="59285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E2743372-FCED-BBE1-E4EA-2B222E3FE605}"/>
              </a:ext>
            </a:extLst>
          </p:cNvPr>
          <p:cNvSpPr/>
          <p:nvPr/>
        </p:nvSpPr>
        <p:spPr>
          <a:xfrm>
            <a:off x="6304548" y="1729634"/>
            <a:ext cx="3465095" cy="1663137"/>
          </a:xfrm>
          <a:prstGeom prst="wedgeRoundRectCallout">
            <a:avLst>
              <a:gd name="adj1" fmla="val -81132"/>
              <a:gd name="adj2" fmla="val 120466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生成</a:t>
            </a:r>
            <a:r>
              <a:rPr kumimoji="1" lang="en-US" altLang="ja-JP" dirty="0">
                <a:solidFill>
                  <a:schemeClr val="bg2"/>
                </a:solidFill>
              </a:rPr>
              <a:t>AI</a:t>
            </a:r>
            <a:r>
              <a:rPr kumimoji="1" lang="ja-JP" altLang="en-US" dirty="0">
                <a:solidFill>
                  <a:schemeClr val="bg2"/>
                </a:solidFill>
              </a:rPr>
              <a:t>で、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メンバーが何に悩んでいるか</a:t>
            </a:r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r>
              <a:rPr kumimoji="1" lang="ja-JP" altLang="en-US" b="1" dirty="0">
                <a:solidFill>
                  <a:schemeClr val="bg2"/>
                </a:solidFill>
              </a:rPr>
              <a:t>でどう対話するとよいか</a:t>
            </a:r>
            <a:r>
              <a:rPr kumimoji="1" lang="ja-JP" altLang="en-US" dirty="0">
                <a:solidFill>
                  <a:schemeClr val="bg2"/>
                </a:solidFill>
              </a:rPr>
              <a:t>アドバイスが表示されます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6A5DCB8B-0E63-905A-0685-4BB26BC540D4}"/>
              </a:ext>
            </a:extLst>
          </p:cNvPr>
          <p:cNvSpPr/>
          <p:nvPr/>
        </p:nvSpPr>
        <p:spPr>
          <a:xfrm>
            <a:off x="5942232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C2DFF231-D755-DC74-B0CA-81FB8F92E6DE}"/>
              </a:ext>
            </a:extLst>
          </p:cNvPr>
          <p:cNvSpPr/>
          <p:nvPr/>
        </p:nvSpPr>
        <p:spPr>
          <a:xfrm>
            <a:off x="7045341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66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「結果一覧表</a:t>
            </a:r>
            <a:r>
              <a:rPr lang="en-US" altLang="ja-JP" dirty="0"/>
              <a:t>(Excel)</a:t>
            </a:r>
            <a:r>
              <a:rPr lang="ja-JP" altLang="en-US" dirty="0"/>
              <a:t>」で個人結果を一覧で確認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E31907-AABB-00DD-D642-DF48E12CB2C9}"/>
              </a:ext>
            </a:extLst>
          </p:cNvPr>
          <p:cNvSpPr txBox="1"/>
          <p:nvPr/>
        </p:nvSpPr>
        <p:spPr>
          <a:xfrm>
            <a:off x="272456" y="844000"/>
            <a:ext cx="9361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800" dirty="0"/>
              <a:t>過去からの変化・全詳細データをを個人別で見ることができます。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sz="1800" b="1" dirty="0"/>
              <a:t>改善</a:t>
            </a:r>
            <a:r>
              <a:rPr kumimoji="1" lang="en-US" altLang="ja-JP" sz="1800" b="1" dirty="0"/>
              <a:t>/</a:t>
            </a:r>
            <a:r>
              <a:rPr kumimoji="1" lang="ja-JP" altLang="en-US" sz="1800" b="1" dirty="0"/>
              <a:t>悪化した</a:t>
            </a:r>
            <a:r>
              <a:rPr kumimoji="1" lang="ja-JP" altLang="en-US" sz="1800" dirty="0"/>
              <a:t>メンバー、</a:t>
            </a:r>
            <a:r>
              <a:rPr kumimoji="1" lang="en-US" altLang="ja-JP" sz="1800" b="1" dirty="0"/>
              <a:t>2</a:t>
            </a:r>
            <a:r>
              <a:rPr kumimoji="1" lang="ja-JP" altLang="en-US" sz="1800" b="1" dirty="0"/>
              <a:t>連続で窮々・悶々</a:t>
            </a:r>
            <a:r>
              <a:rPr kumimoji="1" lang="ja-JP" altLang="en-US" sz="1800" dirty="0"/>
              <a:t>のメンバー、</a:t>
            </a:r>
            <a:r>
              <a:rPr kumimoji="1" lang="ja-JP" altLang="en-US" sz="1800" b="1" dirty="0"/>
              <a:t>異動した</a:t>
            </a:r>
            <a:r>
              <a:rPr kumimoji="1" lang="ja-JP" altLang="en-US" sz="1800" dirty="0"/>
              <a:t>メンバーなど、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気になる条件に該当するメンバーを、すぐに確認できます。</a:t>
            </a:r>
            <a:endParaRPr kumimoji="1" lang="ja-JP" altLang="en-US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C198FFC-0FCC-12BF-63D9-A88BD408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433" y="2007237"/>
            <a:ext cx="7213134" cy="44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2EA45F-D5F7-35AE-FF8F-A075A7F30113}"/>
              </a:ext>
            </a:extLst>
          </p:cNvPr>
          <p:cNvSpPr txBox="1"/>
          <p:nvPr/>
        </p:nvSpPr>
        <p:spPr>
          <a:xfrm>
            <a:off x="92098" y="6171095"/>
            <a:ext cx="36707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結果一覧表（</a:t>
            </a:r>
            <a:r>
              <a:rPr kumimoji="1" lang="en-US" altLang="ja-JP" sz="1050" dirty="0"/>
              <a:t>Excel</a:t>
            </a:r>
            <a:r>
              <a:rPr kumimoji="1" lang="ja-JP" altLang="en-US" sz="1050" dirty="0"/>
              <a:t>）は、上司ユーザーは閲覧できません。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319EB4D-DD86-1AD0-AC19-CE5DA2B44E8B}"/>
              </a:ext>
            </a:extLst>
          </p:cNvPr>
          <p:cNvSpPr/>
          <p:nvPr/>
        </p:nvSpPr>
        <p:spPr>
          <a:xfrm>
            <a:off x="5942232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8BA5088-D837-76CA-9ACA-6DEFBA947E5D}"/>
              </a:ext>
            </a:extLst>
          </p:cNvPr>
          <p:cNvSpPr/>
          <p:nvPr/>
        </p:nvSpPr>
        <p:spPr>
          <a:xfrm>
            <a:off x="7045341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3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A83C143-C249-62C6-B561-1B218FCD3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7" y="1567275"/>
            <a:ext cx="5584120" cy="471410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参考）メンバーが閲覧できるレポート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1AEE1D-E308-763F-65F1-FC44309F583F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パーソナルレポート（メンバー専用）を閲覧できます。</a:t>
            </a:r>
            <a:endParaRPr lang="en-US" altLang="ja-JP" sz="18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dirty="0"/>
              <a:t>パーソナルレポートは、皆様の閲覧できるレポートとは内容が異なります。</a:t>
            </a:r>
            <a:endParaRPr lang="ja-JP" altLang="en-US" sz="18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A6954A-DA06-2BE7-DC40-C4737906C523}"/>
              </a:ext>
            </a:extLst>
          </p:cNvPr>
          <p:cNvSpPr/>
          <p:nvPr/>
        </p:nvSpPr>
        <p:spPr>
          <a:xfrm>
            <a:off x="272456" y="5113867"/>
            <a:ext cx="9427562" cy="1207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パーソナルレポート（上司専用シート）を、</a:t>
            </a:r>
            <a:br>
              <a:rPr kumimoji="1" lang="en-US" altLang="ja-JP" sz="2400" b="1" dirty="0">
                <a:solidFill>
                  <a:schemeClr val="bg2"/>
                </a:solidFill>
              </a:rPr>
            </a:br>
            <a:r>
              <a:rPr kumimoji="1" lang="ja-JP" altLang="en-US" sz="2400" b="1" dirty="0">
                <a:solidFill>
                  <a:schemeClr val="bg2"/>
                </a:solidFill>
              </a:rPr>
              <a:t>メンバーに見せないでください。</a:t>
            </a:r>
            <a:endParaRPr kumimoji="1" lang="en-US" altLang="ja-JP" sz="24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メンバーのレポートには「窮々」などの表現は含まれません。</a:t>
            </a:r>
            <a:endParaRPr kumimoji="1" lang="en-US" altLang="ja-JP" sz="2400" b="1" dirty="0">
              <a:solidFill>
                <a:schemeClr val="bg2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71CD5E8-FCF8-EFE1-5D0B-BEB039C1FC06}"/>
              </a:ext>
            </a:extLst>
          </p:cNvPr>
          <p:cNvSpPr/>
          <p:nvPr/>
        </p:nvSpPr>
        <p:spPr>
          <a:xfrm>
            <a:off x="5942232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089FF2A-03F0-4572-0F62-8513ECAB4329}"/>
              </a:ext>
            </a:extLst>
          </p:cNvPr>
          <p:cNvSpPr/>
          <p:nvPr/>
        </p:nvSpPr>
        <p:spPr>
          <a:xfrm>
            <a:off x="7045341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81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注意点</a:t>
            </a:r>
          </a:p>
        </p:txBody>
      </p: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EC873B00-D6EB-C6CD-3A66-EEB0634C5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11" y="1368493"/>
            <a:ext cx="1484779" cy="14847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4B6DB4-E2D4-5602-BDA0-8136DF2606E6}"/>
              </a:ext>
            </a:extLst>
          </p:cNvPr>
          <p:cNvSpPr txBox="1"/>
          <p:nvPr/>
        </p:nvSpPr>
        <p:spPr>
          <a:xfrm>
            <a:off x="3591090" y="9328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下記の行為は禁止です。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3E8B4C-6D4F-2C1F-683F-F7EBDB5B8162}"/>
              </a:ext>
            </a:extLst>
          </p:cNvPr>
          <p:cNvSpPr txBox="1"/>
          <p:nvPr/>
        </p:nvSpPr>
        <p:spPr>
          <a:xfrm>
            <a:off x="245534" y="3132666"/>
            <a:ext cx="94149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メンバーのコンディションや性格について触れたレポートを、 </a:t>
            </a:r>
            <a:br>
              <a:rPr lang="en-US" altLang="ja-JP" sz="2000" dirty="0"/>
            </a:br>
            <a:r>
              <a:rPr lang="ja-JP" altLang="en-US" sz="2000" dirty="0"/>
              <a:t>机上等</a:t>
            </a:r>
            <a:r>
              <a:rPr lang="ja-JP" altLang="en-US" sz="2000" b="1" u="sng" dirty="0">
                <a:solidFill>
                  <a:schemeClr val="accent1"/>
                </a:solidFill>
              </a:rPr>
              <a:t>誰かの目に触れやすいところに放置</a:t>
            </a:r>
            <a:r>
              <a:rPr lang="ja-JP" altLang="en-US" sz="2000" dirty="0"/>
              <a:t>する </a:t>
            </a:r>
            <a:endParaRPr lang="en-US" altLang="ja-JP" sz="2000" dirty="0"/>
          </a:p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飲み会・社内等で</a:t>
            </a:r>
            <a:br>
              <a:rPr lang="en-US" altLang="ja-JP" sz="2000" dirty="0"/>
            </a:br>
            <a:r>
              <a:rPr lang="ja-JP" altLang="en-US" sz="2000" dirty="0"/>
              <a:t>「</a:t>
            </a:r>
            <a:r>
              <a:rPr lang="ja-JP" altLang="en-US" sz="2000" b="1" u="sng" dirty="0">
                <a:solidFill>
                  <a:schemeClr val="accent1"/>
                </a:solidFill>
              </a:rPr>
              <a:t>あのメンバーの性格はこうだから・状態はこうだから</a:t>
            </a:r>
            <a:r>
              <a:rPr lang="ja-JP" altLang="en-US" sz="2000" dirty="0"/>
              <a:t>」と</a:t>
            </a:r>
            <a:br>
              <a:rPr lang="en-US" altLang="ja-JP" sz="2000" dirty="0"/>
            </a:br>
            <a:r>
              <a:rPr lang="ja-JP" altLang="en-US" sz="2000" dirty="0"/>
              <a:t>オープンに会話する</a:t>
            </a:r>
            <a:endParaRPr lang="en-US" altLang="ja-JP" sz="2000" dirty="0"/>
          </a:p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メンバー本人に、</a:t>
            </a:r>
            <a:br>
              <a:rPr lang="en-US" altLang="ja-JP" sz="2000" dirty="0"/>
            </a:br>
            <a:r>
              <a:rPr lang="ja-JP" altLang="en-US" sz="2000" dirty="0"/>
              <a:t>「</a:t>
            </a:r>
            <a:r>
              <a:rPr lang="ja-JP" altLang="en-US" sz="2000" b="1" u="sng" dirty="0">
                <a:solidFill>
                  <a:schemeClr val="accent1"/>
                </a:solidFill>
              </a:rPr>
              <a:t>サーベイ結果が窮々だったけど、どういうつもりなの？</a:t>
            </a:r>
            <a:r>
              <a:rPr lang="ja-JP" altLang="en-US" sz="2000" dirty="0"/>
              <a:t>」と詰め寄る</a:t>
            </a:r>
            <a:br>
              <a:rPr lang="en-US" altLang="ja-JP" sz="2000" dirty="0"/>
            </a:br>
            <a:r>
              <a:rPr lang="ja-JP" altLang="en-US" sz="2000" dirty="0"/>
              <a:t>＊メンバー本人には「窮々」などの言葉は開示されていません</a:t>
            </a:r>
            <a:endParaRPr lang="en-US" altLang="ja-JP" sz="20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715E920-EE65-0B76-B1DD-936B1C512F0E}"/>
              </a:ext>
            </a:extLst>
          </p:cNvPr>
          <p:cNvSpPr/>
          <p:nvPr/>
        </p:nvSpPr>
        <p:spPr>
          <a:xfrm>
            <a:off x="5942232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B5954DE-BB23-4CD1-66A4-88C25B50BACF}"/>
              </a:ext>
            </a:extLst>
          </p:cNvPr>
          <p:cNvSpPr/>
          <p:nvPr/>
        </p:nvSpPr>
        <p:spPr>
          <a:xfrm>
            <a:off x="7045341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56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0F79A1D-AD68-C8EC-8F7F-2A2171C8C51B}"/>
              </a:ext>
            </a:extLst>
          </p:cNvPr>
          <p:cNvSpPr/>
          <p:nvPr/>
        </p:nvSpPr>
        <p:spPr>
          <a:xfrm>
            <a:off x="5942232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0EB90D4-9DA1-B803-AD38-E5F5CBADA9F1}"/>
              </a:ext>
            </a:extLst>
          </p:cNvPr>
          <p:cNvSpPr/>
          <p:nvPr/>
        </p:nvSpPr>
        <p:spPr>
          <a:xfrm>
            <a:off x="7045341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改めて、お願いしたいこと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55F34D-A1F8-CAEF-E29F-545956E8ADEC}"/>
              </a:ext>
            </a:extLst>
          </p:cNvPr>
          <p:cNvSpPr txBox="1"/>
          <p:nvPr/>
        </p:nvSpPr>
        <p:spPr>
          <a:xfrm>
            <a:off x="1167349" y="932877"/>
            <a:ext cx="7571303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インサイズのレポートをご確認いただき、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2800" b="1" dirty="0">
                <a:solidFill>
                  <a:schemeClr val="accent5"/>
                </a:solidFill>
              </a:rPr>
              <a:t>窮々・悶々のメンバーには必ず</a:t>
            </a:r>
            <a:r>
              <a:rPr kumimoji="1" lang="en-US" altLang="ja-JP" sz="2800" b="1" dirty="0">
                <a:solidFill>
                  <a:schemeClr val="accent5"/>
                </a:solidFill>
              </a:rPr>
              <a:t>1on1</a:t>
            </a:r>
            <a:endParaRPr kumimoji="1" lang="ja-JP" altLang="en-US" sz="2800" b="1" dirty="0">
              <a:solidFill>
                <a:schemeClr val="accent5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を実施いただくよう、上司の皆様への働きかけをお願いいたします。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b="1" dirty="0">
                <a:solidFill>
                  <a:schemeClr val="accent5"/>
                </a:solidFill>
              </a:rPr>
              <a:t>対応が早いほど、改善しやすく</a:t>
            </a:r>
            <a:r>
              <a:rPr kumimoji="1" lang="en-US" altLang="ja-JP" b="1" dirty="0">
                <a:solidFill>
                  <a:schemeClr val="accent5"/>
                </a:solidFill>
              </a:rPr>
              <a:t>/</a:t>
            </a:r>
            <a:r>
              <a:rPr kumimoji="1" lang="ja-JP" altLang="en-US" b="1" dirty="0">
                <a:solidFill>
                  <a:schemeClr val="accent5"/>
                </a:solidFill>
              </a:rPr>
              <a:t>さらなる悪化を防ぎやすく</a:t>
            </a:r>
            <a:r>
              <a:rPr kumimoji="1" lang="ja-JP" altLang="en-US" dirty="0"/>
              <a:t>なります。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081AC58-5DE7-7538-2F2D-9F84D11D7F22}"/>
              </a:ext>
            </a:extLst>
          </p:cNvPr>
          <p:cNvGrpSpPr/>
          <p:nvPr/>
        </p:nvGrpSpPr>
        <p:grpSpPr>
          <a:xfrm>
            <a:off x="3281363" y="2769766"/>
            <a:ext cx="3404104" cy="1528463"/>
            <a:chOff x="3678748" y="5312281"/>
            <a:chExt cx="1817873" cy="816236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3600908-6106-F0F5-1B98-7E4616297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8748" y="5312281"/>
              <a:ext cx="816236" cy="816236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B74E643-C100-2CBB-B2E6-B6DEB9839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0860" y="5322755"/>
              <a:ext cx="805761" cy="805761"/>
            </a:xfrm>
            <a:prstGeom prst="rect">
              <a:avLst/>
            </a:prstGeom>
            <a:solidFill>
              <a:sysClr val="window" lastClr="FFFFFF"/>
            </a:solidFill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50C19A-37D7-C9B7-F8CD-0FB3ECE88826}"/>
              </a:ext>
            </a:extLst>
          </p:cNvPr>
          <p:cNvSpPr txBox="1"/>
          <p:nvPr/>
        </p:nvSpPr>
        <p:spPr>
          <a:xfrm>
            <a:off x="1608706" y="4947902"/>
            <a:ext cx="8297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ja-JP" altLang="en-US" sz="1800" b="1" dirty="0">
                <a:solidFill>
                  <a:schemeClr val="accent5"/>
                </a:solidFill>
              </a:rPr>
              <a:t>「最近任せっきりで話せていなかったから」</a:t>
            </a:r>
            <a:br>
              <a:rPr lang="en-US" altLang="ja-JP" sz="1800" b="1" dirty="0">
                <a:solidFill>
                  <a:schemeClr val="accent5"/>
                </a:solidFill>
              </a:rPr>
            </a:br>
            <a:r>
              <a:rPr lang="ja-JP" altLang="en-US" sz="1800" b="1" dirty="0">
                <a:solidFill>
                  <a:schemeClr val="accent5"/>
                </a:solidFill>
              </a:rPr>
              <a:t>「サーベイの結果を見て、大変そうだったので、詳しく話を聞かせてほしい」</a:t>
            </a:r>
            <a:br>
              <a:rPr lang="en-US" altLang="ja-JP" sz="1800" b="1" dirty="0">
                <a:solidFill>
                  <a:schemeClr val="accent5"/>
                </a:solidFill>
              </a:rPr>
            </a:br>
            <a:r>
              <a:rPr lang="ja-JP" altLang="en-US" sz="1800" b="1" dirty="0">
                <a:solidFill>
                  <a:schemeClr val="accent5"/>
                </a:solidFill>
              </a:rPr>
              <a:t>「もしかして、◯◯だと感じているのかなと思ったけれ</a:t>
            </a:r>
            <a:r>
              <a:rPr lang="ja-JP" altLang="en-US" b="1" dirty="0">
                <a:solidFill>
                  <a:schemeClr val="accent5"/>
                </a:solidFill>
              </a:rPr>
              <a:t>ど、どう？</a:t>
            </a:r>
            <a:r>
              <a:rPr lang="ja-JP" altLang="en-US" sz="1800" b="1" dirty="0">
                <a:solidFill>
                  <a:schemeClr val="accent5"/>
                </a:solidFill>
              </a:rPr>
              <a:t>」</a:t>
            </a:r>
            <a:endParaRPr lang="ja-JP" altLang="en-US" sz="18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324C0A0-74C3-BF16-1F65-5DCE2386ED17}"/>
              </a:ext>
            </a:extLst>
          </p:cNvPr>
          <p:cNvSpPr/>
          <p:nvPr/>
        </p:nvSpPr>
        <p:spPr>
          <a:xfrm>
            <a:off x="324001" y="4820746"/>
            <a:ext cx="1200000" cy="117764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声掛け</a:t>
            </a:r>
            <a:endParaRPr kumimoji="1" lang="en-US" altLang="ja-JP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A7EE47-B0D4-1B8F-CA70-C30D3AB85E71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貴社の方針に合わせて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803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altLang="ja-JP" b="1" spc="160" dirty="0"/>
              <a:t>1on1</a:t>
            </a:r>
            <a:r>
              <a:rPr lang="ja-JP" altLang="en-US" b="1" spc="160" dirty="0"/>
              <a:t>機能の使い方</a:t>
            </a:r>
            <a:endParaRPr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90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の</a:t>
            </a:r>
            <a:r>
              <a:rPr lang="en-US" altLang="ja-JP" dirty="0"/>
              <a:t>5</a:t>
            </a:r>
            <a:r>
              <a:rPr lang="ja-JP" altLang="en-US" dirty="0"/>
              <a:t>つの機能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4100AC-BB9E-B2C5-AB33-8BC217D5B2C0}"/>
              </a:ext>
            </a:extLst>
          </p:cNvPr>
          <p:cNvSpPr/>
          <p:nvPr/>
        </p:nvSpPr>
        <p:spPr>
          <a:xfrm>
            <a:off x="834828" y="977112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1on1</a:t>
            </a:r>
            <a:r>
              <a:rPr kumimoji="1" lang="ja-JP" altLang="en-US" b="1" dirty="0">
                <a:solidFill>
                  <a:schemeClr val="tx1"/>
                </a:solidFill>
              </a:rPr>
              <a:t>の予定作成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4CA2B21-5B15-A030-D02F-E1BA965BF200}"/>
              </a:ext>
            </a:extLst>
          </p:cNvPr>
          <p:cNvSpPr/>
          <p:nvPr/>
        </p:nvSpPr>
        <p:spPr>
          <a:xfrm>
            <a:off x="834828" y="2157546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Teams/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en-US" altLang="ja-JP" b="1" dirty="0">
                <a:solidFill>
                  <a:schemeClr val="tx1"/>
                </a:solidFill>
              </a:rPr>
              <a:t>Outlook</a:t>
            </a:r>
            <a:r>
              <a:rPr kumimoji="1" lang="ja-JP" altLang="en-US" b="1" dirty="0">
                <a:solidFill>
                  <a:schemeClr val="tx1"/>
                </a:solidFill>
              </a:rPr>
              <a:t>連携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795493-4E4A-1AD0-231F-0AF4F3477229}"/>
              </a:ext>
            </a:extLst>
          </p:cNvPr>
          <p:cNvSpPr/>
          <p:nvPr/>
        </p:nvSpPr>
        <p:spPr>
          <a:xfrm>
            <a:off x="834828" y="3222653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1on1</a:t>
            </a:r>
            <a:r>
              <a:rPr kumimoji="1" lang="ja-JP" altLang="en-US" b="1" dirty="0">
                <a:solidFill>
                  <a:schemeClr val="tx1"/>
                </a:solidFill>
              </a:rPr>
              <a:t>の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b="1" dirty="0">
                <a:solidFill>
                  <a:schemeClr val="tx1"/>
                </a:solidFill>
              </a:rPr>
              <a:t>トピック設定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8E9848A-D1BF-F443-5188-9062A8BC25B6}"/>
              </a:ext>
            </a:extLst>
          </p:cNvPr>
          <p:cNvSpPr/>
          <p:nvPr/>
        </p:nvSpPr>
        <p:spPr>
          <a:xfrm>
            <a:off x="834828" y="4285418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1on1</a:t>
            </a:r>
            <a:r>
              <a:rPr kumimoji="1" lang="ja-JP" altLang="en-US" b="1" dirty="0">
                <a:solidFill>
                  <a:schemeClr val="tx1"/>
                </a:solidFill>
              </a:rPr>
              <a:t>のメモ作成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7CFC7FD-B17C-3064-AA8F-C61E9594E8D1}"/>
              </a:ext>
            </a:extLst>
          </p:cNvPr>
          <p:cNvSpPr/>
          <p:nvPr/>
        </p:nvSpPr>
        <p:spPr>
          <a:xfrm>
            <a:off x="834828" y="5348183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1on1</a:t>
            </a:r>
            <a:r>
              <a:rPr kumimoji="1" lang="ja-JP" altLang="en-US" b="1" dirty="0">
                <a:solidFill>
                  <a:schemeClr val="tx1"/>
                </a:solidFill>
              </a:rPr>
              <a:t>の履歴確認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DF4B3C4-72A0-5B23-41AD-58E756C48BC7}"/>
              </a:ext>
            </a:extLst>
          </p:cNvPr>
          <p:cNvSpPr/>
          <p:nvPr/>
        </p:nvSpPr>
        <p:spPr>
          <a:xfrm>
            <a:off x="600828" y="2042219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2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24F7BE8-428A-86A3-53D5-450ACE5910E2}"/>
              </a:ext>
            </a:extLst>
          </p:cNvPr>
          <p:cNvSpPr/>
          <p:nvPr/>
        </p:nvSpPr>
        <p:spPr>
          <a:xfrm>
            <a:off x="600828" y="861785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B76C359-19AD-97C0-DF70-5FA51D07F3EB}"/>
              </a:ext>
            </a:extLst>
          </p:cNvPr>
          <p:cNvSpPr/>
          <p:nvPr/>
        </p:nvSpPr>
        <p:spPr>
          <a:xfrm>
            <a:off x="600828" y="3113016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3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1C049DA-C029-9363-9BD0-876B3C72AE40}"/>
              </a:ext>
            </a:extLst>
          </p:cNvPr>
          <p:cNvSpPr/>
          <p:nvPr/>
        </p:nvSpPr>
        <p:spPr>
          <a:xfrm>
            <a:off x="600828" y="4191068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4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E6AEAE4-97A5-7131-EFE3-B235AB02BCD8}"/>
              </a:ext>
            </a:extLst>
          </p:cNvPr>
          <p:cNvSpPr/>
          <p:nvPr/>
        </p:nvSpPr>
        <p:spPr>
          <a:xfrm>
            <a:off x="600828" y="5232856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5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51BD32-7622-60C1-C5C5-56AB8DDE1D8F}"/>
              </a:ext>
            </a:extLst>
          </p:cNvPr>
          <p:cNvSpPr txBox="1"/>
          <p:nvPr/>
        </p:nvSpPr>
        <p:spPr>
          <a:xfrm>
            <a:off x="3592195" y="1254659"/>
            <a:ext cx="571297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dirty="0"/>
              <a:t>インサイズ上から</a:t>
            </a:r>
            <a:r>
              <a:rPr kumimoji="1" lang="en-US" altLang="ja-JP" b="1" dirty="0"/>
              <a:t>1on1</a:t>
            </a:r>
            <a:r>
              <a:rPr kumimoji="1" lang="ja-JP" altLang="en-US" b="1" dirty="0"/>
              <a:t>の日時を設定</a:t>
            </a:r>
            <a:r>
              <a:rPr kumimoji="1" lang="ja-JP" altLang="en-US" dirty="0"/>
              <a:t>し、</a:t>
            </a:r>
            <a:br>
              <a:rPr kumimoji="1" lang="en-US" altLang="ja-JP" dirty="0"/>
            </a:br>
            <a:r>
              <a:rPr kumimoji="1" lang="en-US" altLang="ja-JP" b="1" dirty="0"/>
              <a:t>Outlook</a:t>
            </a:r>
            <a:r>
              <a:rPr kumimoji="1" lang="ja-JP" altLang="en-US" b="1" dirty="0"/>
              <a:t>の予定表に連携・</a:t>
            </a:r>
            <a:r>
              <a:rPr kumimoji="1" lang="en-US" altLang="ja-JP" b="1" dirty="0"/>
              <a:t>Teams</a:t>
            </a:r>
            <a:r>
              <a:rPr kumimoji="1" lang="ja-JP" altLang="en-US" b="1" dirty="0"/>
              <a:t>会議</a:t>
            </a:r>
            <a:r>
              <a:rPr kumimoji="1" lang="en-US" altLang="ja-JP" b="1" dirty="0"/>
              <a:t>URL</a:t>
            </a:r>
            <a:r>
              <a:rPr kumimoji="1" lang="ja-JP" altLang="en-US" b="1" dirty="0"/>
              <a:t>を発行</a:t>
            </a:r>
            <a:r>
              <a:rPr kumimoji="1" lang="ja-JP" altLang="en-US" dirty="0"/>
              <a:t>することができます。</a:t>
            </a:r>
            <a:endParaRPr kumimoji="1" lang="en-US" altLang="ja-JP" dirty="0"/>
          </a:p>
          <a:p>
            <a:pPr>
              <a:spcBef>
                <a:spcPts val="600"/>
              </a:spcBef>
            </a:pPr>
            <a:r>
              <a:rPr kumimoji="1" lang="ja-JP" altLang="en-US" dirty="0"/>
              <a:t>日時を設定することで、その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の</a:t>
            </a:r>
            <a:br>
              <a:rPr kumimoji="1" lang="en-US" altLang="ja-JP" dirty="0"/>
            </a:br>
            <a:r>
              <a:rPr kumimoji="1" lang="ja-JP" altLang="en-US" dirty="0"/>
              <a:t>トピック設定・メモ作成ができるようになります。</a:t>
            </a:r>
            <a:endParaRPr kumimoji="1" lang="en-US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9C789B-16EC-51FB-31BD-D6F3D178428B}"/>
              </a:ext>
            </a:extLst>
          </p:cNvPr>
          <p:cNvSpPr txBox="1"/>
          <p:nvPr/>
        </p:nvSpPr>
        <p:spPr>
          <a:xfrm>
            <a:off x="3592195" y="3314201"/>
            <a:ext cx="571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メンバーが、その日の</a:t>
            </a:r>
            <a:r>
              <a:rPr kumimoji="1" lang="en-US" altLang="ja-JP" b="1" dirty="0"/>
              <a:t>1on1</a:t>
            </a:r>
            <a:r>
              <a:rPr kumimoji="1" lang="ja-JP" altLang="en-US" b="1" dirty="0"/>
              <a:t>で話したいトピック</a:t>
            </a:r>
            <a:r>
              <a:rPr kumimoji="1" lang="ja-JP" altLang="en-US" dirty="0"/>
              <a:t>を</a:t>
            </a:r>
            <a:br>
              <a:rPr kumimoji="1" lang="en-US" altLang="ja-JP" dirty="0"/>
            </a:br>
            <a:r>
              <a:rPr kumimoji="1" lang="ja-JP" altLang="en-US" dirty="0"/>
              <a:t>事前に申請できます。</a:t>
            </a:r>
            <a:endParaRPr kumimoji="1" lang="en-US" altLang="ja-JP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C64A893-48F4-10F5-508C-75CFD35C6B3A}"/>
              </a:ext>
            </a:extLst>
          </p:cNvPr>
          <p:cNvSpPr txBox="1"/>
          <p:nvPr/>
        </p:nvSpPr>
        <p:spPr>
          <a:xfrm>
            <a:off x="3592195" y="4236447"/>
            <a:ext cx="5712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1on1</a:t>
            </a:r>
            <a:r>
              <a:rPr kumimoji="1" lang="ja-JP" altLang="en-US" dirty="0"/>
              <a:t>の記録を残せる機能です。</a:t>
            </a:r>
            <a:endParaRPr kumimoji="1" lang="en-US" altLang="ja-JP" dirty="0"/>
          </a:p>
          <a:p>
            <a:r>
              <a:rPr kumimoji="1" lang="ja-JP" altLang="en-US" b="1" dirty="0"/>
              <a:t>自分だけが見られるメモ、メンバーと共有するメモ、上司・閲覧者・管理者で共有するメモ</a:t>
            </a:r>
            <a:r>
              <a:rPr kumimoji="1" lang="ja-JP" altLang="en-US" dirty="0"/>
              <a:t>があります。</a:t>
            </a:r>
            <a:endParaRPr kumimoji="1" lang="en-US" altLang="ja-JP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1479F5C-D1EA-87EE-DDF5-D1F91DD8ECD1}"/>
              </a:ext>
            </a:extLst>
          </p:cNvPr>
          <p:cNvSpPr txBox="1"/>
          <p:nvPr/>
        </p:nvSpPr>
        <p:spPr>
          <a:xfrm>
            <a:off x="3592195" y="5576211"/>
            <a:ext cx="57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1on1</a:t>
            </a:r>
            <a:r>
              <a:rPr kumimoji="1" lang="ja-JP" altLang="en-US" dirty="0"/>
              <a:t>の履歴を</a:t>
            </a:r>
            <a:r>
              <a:rPr kumimoji="1" lang="ja-JP" altLang="en-US" b="1" dirty="0"/>
              <a:t>振り返る</a:t>
            </a:r>
            <a:r>
              <a:rPr kumimoji="1" lang="ja-JP" altLang="en-US" dirty="0"/>
              <a:t>ことができます。</a:t>
            </a:r>
            <a:endParaRPr kumimoji="1" lang="en-US" altLang="ja-JP" dirty="0"/>
          </a:p>
        </p:txBody>
      </p:sp>
      <p:sp>
        <p:nvSpPr>
          <p:cNvPr id="19" name="右中かっこ 18">
            <a:extLst>
              <a:ext uri="{FF2B5EF4-FFF2-40B4-BE49-F238E27FC236}">
                <a16:creationId xmlns:a16="http://schemas.microsoft.com/office/drawing/2014/main" id="{ABB4E4AE-DC99-1AC4-3C68-B1413B5B66F3}"/>
              </a:ext>
            </a:extLst>
          </p:cNvPr>
          <p:cNvSpPr/>
          <p:nvPr/>
        </p:nvSpPr>
        <p:spPr>
          <a:xfrm>
            <a:off x="3091158" y="1281574"/>
            <a:ext cx="299405" cy="1521289"/>
          </a:xfrm>
          <a:prstGeom prst="rightBrace">
            <a:avLst>
              <a:gd name="adj1" fmla="val 29729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ACC4967-0F62-3231-5B82-E8D4DFC89E46}"/>
              </a:ext>
            </a:extLst>
          </p:cNvPr>
          <p:cNvSpPr/>
          <p:nvPr/>
        </p:nvSpPr>
        <p:spPr>
          <a:xfrm>
            <a:off x="5874425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0E5B4A8-7F61-6725-6B8D-9ED761F92A14}"/>
              </a:ext>
            </a:extLst>
          </p:cNvPr>
          <p:cNvSpPr/>
          <p:nvPr/>
        </p:nvSpPr>
        <p:spPr>
          <a:xfrm>
            <a:off x="6980180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AC0EF76-87A5-256F-AEDB-AF6EBEEC9DBB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貴社で利用する機能に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修正してください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2906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利用開始時に、案内メールが届きます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5DF2B3-5599-1903-55B8-C8D2EB1B5C15}"/>
              </a:ext>
            </a:extLst>
          </p:cNvPr>
          <p:cNvSpPr txBox="1"/>
          <p:nvPr/>
        </p:nvSpPr>
        <p:spPr>
          <a:xfrm>
            <a:off x="154045" y="1962330"/>
            <a:ext cx="393115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dirty="0"/>
              <a:t>「</a:t>
            </a:r>
            <a:r>
              <a:rPr kumimoji="1" lang="ja-JP" altLang="en-US" b="1" dirty="0"/>
              <a:t>インサイズ事務局</a:t>
            </a:r>
            <a:r>
              <a:rPr kumimoji="1" lang="ja-JP" altLang="en-US" dirty="0"/>
              <a:t>」から、</a:t>
            </a:r>
            <a:br>
              <a:rPr kumimoji="1" lang="en-US" altLang="ja-JP" dirty="0"/>
            </a:br>
            <a:r>
              <a:rPr kumimoji="1" lang="en-US" altLang="ja-JP" dirty="0"/>
              <a:t>1on1</a:t>
            </a:r>
            <a:r>
              <a:rPr kumimoji="1" lang="ja-JP" altLang="en-US" dirty="0"/>
              <a:t>の案内メールが届きます。</a:t>
            </a:r>
            <a:endParaRPr kumimoji="1" lang="en-US" altLang="ja-JP" dirty="0"/>
          </a:p>
          <a:p>
            <a:pPr>
              <a:spcBef>
                <a:spcPts val="600"/>
              </a:spcBef>
            </a:pPr>
            <a:r>
              <a:rPr kumimoji="1" lang="ja-JP" altLang="en-US" b="1" dirty="0"/>
              <a:t>パスワードは通知されず</a:t>
            </a:r>
            <a:r>
              <a:rPr kumimoji="1" lang="ja-JP" altLang="en-US" dirty="0"/>
              <a:t>、</a:t>
            </a:r>
            <a:br>
              <a:rPr kumimoji="1" lang="en-US" altLang="ja-JP" dirty="0"/>
            </a:br>
            <a:r>
              <a:rPr kumimoji="1" lang="ja-JP" altLang="en-US" dirty="0"/>
              <a:t>初回ログインの場合は</a:t>
            </a:r>
            <a:r>
              <a:rPr kumimoji="1" lang="en-US" altLang="ja-JP" dirty="0"/>
              <a:t>URL</a:t>
            </a:r>
            <a:r>
              <a:rPr kumimoji="1" lang="ja-JP" altLang="en-US" dirty="0"/>
              <a:t>を</a:t>
            </a:r>
            <a:br>
              <a:rPr kumimoji="1" lang="en-US" altLang="ja-JP" dirty="0"/>
            </a:br>
            <a:r>
              <a:rPr kumimoji="1" lang="ja-JP" altLang="en-US" dirty="0"/>
              <a:t>クリックするとパスワードを</a:t>
            </a:r>
            <a:br>
              <a:rPr kumimoji="1" lang="en-US" altLang="ja-JP" dirty="0"/>
            </a:br>
            <a:r>
              <a:rPr kumimoji="1" lang="ja-JP" altLang="en-US" dirty="0"/>
              <a:t>設定する画面に遷移します。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7717817-0582-0358-8AE2-BC1EAE831FFC}"/>
              </a:ext>
            </a:extLst>
          </p:cNvPr>
          <p:cNvSpPr/>
          <p:nvPr/>
        </p:nvSpPr>
        <p:spPr>
          <a:xfrm>
            <a:off x="4308315" y="1242902"/>
            <a:ext cx="5513262" cy="42442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</a:rPr>
              <a:t>件名：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支援システム「インサイズ」で、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を設定してください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ツール「インサイズ」を利用して、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設定を行いましょう！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インサイズでは、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のスケジュール設定・トピック設定・メモの記録や共有ができます。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を有効な時間にするため、ぜひ日常的にご活用ください！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================================</a:t>
            </a:r>
          </a:p>
          <a:p>
            <a:r>
              <a:rPr kumimoji="1" lang="en-US" altLang="ja-JP" sz="1000" dirty="0">
                <a:solidFill>
                  <a:schemeClr val="tx1"/>
                </a:solidFill>
                <a:hlinkClick r:id="rId3"/>
              </a:rPr>
              <a:t>https://www.insides.~~~~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企業</a:t>
            </a:r>
            <a:r>
              <a:rPr kumimoji="1" lang="en-US" altLang="ja-JP" sz="1000" dirty="0">
                <a:solidFill>
                  <a:schemeClr val="tx1"/>
                </a:solidFill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</a:rPr>
              <a:t>XXXXXXXXXX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ユーザー</a:t>
            </a:r>
            <a:r>
              <a:rPr kumimoji="1" lang="en-US" altLang="ja-JP" sz="1000" dirty="0">
                <a:solidFill>
                  <a:schemeClr val="tx1"/>
                </a:solidFill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</a:rPr>
              <a:t>XXXXXXXXXX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================================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 </a:t>
            </a:r>
            <a:r>
              <a:rPr kumimoji="1" lang="ja-JP" altLang="en-US" sz="1000" dirty="0">
                <a:solidFill>
                  <a:schemeClr val="tx1"/>
                </a:solidFill>
              </a:rPr>
              <a:t>初めて利用する場合は、初期設定を行いましょう。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上記</a:t>
            </a:r>
            <a:r>
              <a:rPr kumimoji="1" lang="en-US" altLang="ja-JP" sz="1000" dirty="0">
                <a:solidFill>
                  <a:schemeClr val="tx1"/>
                </a:solidFill>
              </a:rPr>
              <a:t>URL</a:t>
            </a:r>
            <a:r>
              <a:rPr kumimoji="1" lang="ja-JP" altLang="en-US" sz="1000" dirty="0">
                <a:solidFill>
                  <a:schemeClr val="tx1"/>
                </a:solidFill>
              </a:rPr>
              <a:t>をクリックし画面の指示に従って、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・初期パスワードの設定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</a:t>
            </a:r>
            <a:r>
              <a:rPr kumimoji="1" lang="en-US" altLang="ja-JP" sz="1000" dirty="0">
                <a:solidFill>
                  <a:schemeClr val="tx1"/>
                </a:solidFill>
              </a:rPr>
              <a:t>Outlook</a:t>
            </a:r>
            <a:r>
              <a:rPr kumimoji="1" lang="ja-JP" altLang="en-US" sz="1000" dirty="0">
                <a:solidFill>
                  <a:schemeClr val="tx1"/>
                </a:solidFill>
              </a:rPr>
              <a:t>の連携設定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・通知設定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を行ってください。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▼ 初期設定が終わったら、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の設定を行いましょう。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・メンバー向け 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設定方法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　</a:t>
            </a:r>
            <a:r>
              <a:rPr kumimoji="1" lang="en-US" altLang="ja-JP" sz="1000" dirty="0">
                <a:solidFill>
                  <a:schemeClr val="tx1"/>
                </a:solidFill>
              </a:rPr>
              <a:t>https://user.support.recruit-insides.net/hc/ja/articles/38395606899993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・上司向け 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設定方法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　</a:t>
            </a:r>
            <a:r>
              <a:rPr kumimoji="1" lang="en-US" altLang="ja-JP" sz="1000" dirty="0">
                <a:solidFill>
                  <a:schemeClr val="tx1"/>
                </a:solidFill>
              </a:rPr>
              <a:t>https://admin.support.recruit-insides.net/hc/ja/articles/39089571339929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70D07E-987E-DFEC-0870-4BF16E65BE53}"/>
              </a:ext>
            </a:extLst>
          </p:cNvPr>
          <p:cNvSpPr/>
          <p:nvPr/>
        </p:nvSpPr>
        <p:spPr>
          <a:xfrm>
            <a:off x="6834976" y="5329276"/>
            <a:ext cx="2923558" cy="3157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※</a:t>
            </a:r>
            <a:r>
              <a:rPr kumimoji="1" lang="ja-JP" alt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文面は実際のものとは異なる可能性があります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8FEBF4E-F851-4FEB-2180-D82634AC3511}"/>
              </a:ext>
            </a:extLst>
          </p:cNvPr>
          <p:cNvSpPr/>
          <p:nvPr/>
        </p:nvSpPr>
        <p:spPr>
          <a:xfrm>
            <a:off x="5874425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1C61332-8A3A-8B5A-45C6-F5FA81D37E08}"/>
              </a:ext>
            </a:extLst>
          </p:cNvPr>
          <p:cNvSpPr/>
          <p:nvPr/>
        </p:nvSpPr>
        <p:spPr>
          <a:xfrm>
            <a:off x="6980180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AEE49D-97B9-B4F2-8125-9A4D04A96819}"/>
              </a:ext>
            </a:extLst>
          </p:cNvPr>
          <p:cNvSpPr/>
          <p:nvPr/>
        </p:nvSpPr>
        <p:spPr>
          <a:xfrm>
            <a:off x="4308315" y="2351782"/>
            <a:ext cx="2513504" cy="107721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72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参考）導入の背景記入のポイント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912A09-565B-9956-7455-459463305A92}"/>
              </a:ext>
            </a:extLst>
          </p:cNvPr>
          <p:cNvSpPr/>
          <p:nvPr/>
        </p:nvSpPr>
        <p:spPr>
          <a:xfrm>
            <a:off x="470087" y="1057106"/>
            <a:ext cx="9368852" cy="1600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269875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インサイズに限らず新たな取り組みを始めるときは、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現場から「やることを増やすな」「意味あるのか」等、否定的なリアクションが一定出るものです。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現場目線に立った導入のメリットをわかりやすく伝える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ことがポイントです。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361950" indent="-269875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「現場の通信簿≒人事</a:t>
            </a:r>
            <a:r>
              <a:rPr kumimoji="1" lang="en-US" altLang="ja-JP" sz="1200" spc="70" dirty="0">
                <a:solidFill>
                  <a:schemeClr val="tx1"/>
                </a:solidFill>
              </a:rPr>
              <a:t>/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会社がマネジメント状況を監視しようとしている」と捉えられると協力を得づらくなります。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そのため、「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会社</a:t>
            </a:r>
            <a:r>
              <a:rPr kumimoji="1" lang="en-US" altLang="ja-JP" sz="1200" b="1" u="sng" spc="70" dirty="0">
                <a:solidFill>
                  <a:schemeClr val="tx1"/>
                </a:solidFill>
              </a:rPr>
              <a:t>/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人事はマネジャーの置かれた状況を理解しているからこそ、支援したい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」といった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寄り添いスタンスを示すこともポイントです。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AFCEC1-9948-4C27-2CBD-B7067BD28115}"/>
              </a:ext>
            </a:extLst>
          </p:cNvPr>
          <p:cNvSpPr/>
          <p:nvPr/>
        </p:nvSpPr>
        <p:spPr>
          <a:xfrm>
            <a:off x="470087" y="4384737"/>
            <a:ext cx="9368852" cy="1989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en-US" altLang="ja-JP" sz="1200" spc="70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について、「メンバーと何を話せば良いかわからない」と言う声を多数いただきました。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面談で対話のきっかけや適切な話題を掴みやすくするため、インサイズを導入します。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離職が続いており、皆様にも負荷がかかっています。人事としては、●●の施策を検討しております。</a:t>
            </a:r>
            <a:br>
              <a:rPr kumimoji="1" lang="ja-JP" altLang="en-US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加えて「相談できず不安や悩みを溜め込むこと」が離職に大きく影響するということがわかりました。</a:t>
            </a:r>
            <a:br>
              <a:rPr kumimoji="1" lang="ja-JP" altLang="en-US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そのため、メンバーが相談できる環境を職場ぐるみで作りたく、インサイズを導入します。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皆様としても、メンバーをフォローしたい気持ちがある中、多忙でなかなかできない状況かと思います。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その中で、フォローが必要なメンバーの優先順位をつけ、コンディション・パフォーマンス改善のための話題に短時間でたどり着けるよう、インサイズを導入します。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74FA4EF-3B62-E5BA-BFCD-664BBB7433FD}"/>
              </a:ext>
            </a:extLst>
          </p:cNvPr>
          <p:cNvSpPr/>
          <p:nvPr/>
        </p:nvSpPr>
        <p:spPr>
          <a:xfrm>
            <a:off x="249980" y="838958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Point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54B128-993B-890C-B5D5-7513C9EB2737}"/>
              </a:ext>
            </a:extLst>
          </p:cNvPr>
          <p:cNvSpPr/>
          <p:nvPr/>
        </p:nvSpPr>
        <p:spPr>
          <a:xfrm>
            <a:off x="470087" y="3094021"/>
            <a:ext cx="9368852" cy="1024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lvl="1" indent="-269875">
              <a:spcBef>
                <a:spcPts val="600"/>
              </a:spcBef>
              <a:buClr>
                <a:schemeClr val="accent1"/>
              </a:buClr>
              <a:buFont typeface="Century Gothic" panose="020B0502020202020204" pitchFamily="34" charset="0"/>
              <a:buChar char="▲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メンバーのモチベーションをあげるため、離職率を下げるため、メンバーをフォローするため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→「メンバーを甘やかして迎合しないといけないのか？」と受け取られる可能性があります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1"/>
              </a:buClr>
              <a:buFont typeface="Century Gothic" panose="020B0502020202020204" pitchFamily="34" charset="0"/>
              <a:buChar char="▲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マネジメント力を上げるため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→ 「今、マネジメント力がないと言われている」と受け取られしてしまう可能性があります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2730B9D-0572-F484-11D6-816AC5F1518F}"/>
              </a:ext>
            </a:extLst>
          </p:cNvPr>
          <p:cNvSpPr/>
          <p:nvPr/>
        </p:nvSpPr>
        <p:spPr>
          <a:xfrm>
            <a:off x="157883" y="2827373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204EF9C-E5DF-0893-68D8-09C7AD446EC6}"/>
              </a:ext>
            </a:extLst>
          </p:cNvPr>
          <p:cNvSpPr/>
          <p:nvPr/>
        </p:nvSpPr>
        <p:spPr>
          <a:xfrm>
            <a:off x="157883" y="4203830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17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1on1</a:t>
            </a:r>
            <a:r>
              <a:rPr lang="ja-JP" altLang="en-US" dirty="0"/>
              <a:t>の予定作成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E9E7AB0-A0CF-744E-2137-048DBA7CEDAF}"/>
              </a:ext>
            </a:extLst>
          </p:cNvPr>
          <p:cNvGrpSpPr/>
          <p:nvPr/>
        </p:nvGrpSpPr>
        <p:grpSpPr>
          <a:xfrm>
            <a:off x="3517901" y="792517"/>
            <a:ext cx="6052624" cy="5390385"/>
            <a:chOff x="3517901" y="792517"/>
            <a:chExt cx="6052624" cy="539038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2698F4B-5E8C-B46E-CA26-1C6B77FB3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7901" y="792517"/>
              <a:ext cx="6052624" cy="53903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FAEE4E3-9DB4-B041-6CBB-619FBBCE4F73}"/>
                </a:ext>
              </a:extLst>
            </p:cNvPr>
            <p:cNvSpPr txBox="1"/>
            <p:nvPr/>
          </p:nvSpPr>
          <p:spPr>
            <a:xfrm>
              <a:off x="4141873" y="5269486"/>
              <a:ext cx="821206" cy="149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>
                <a:defRPr kumimoji="1" sz="500" b="1">
                  <a:solidFill>
                    <a:sysClr val="windowText" lastClr="0000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ja-JP" altLang="en-US" sz="900" dirty="0"/>
                <a:t>田町 明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3E71F7E-FA29-9F88-5D0A-901A4765C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2229" y="1221088"/>
              <a:ext cx="2398296" cy="707188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3B3582A-F374-3F17-9028-F1E179A9FDF2}"/>
                </a:ext>
              </a:extLst>
            </p:cNvPr>
            <p:cNvSpPr/>
            <p:nvPr/>
          </p:nvSpPr>
          <p:spPr>
            <a:xfrm>
              <a:off x="5057243" y="1471031"/>
              <a:ext cx="2114986" cy="4666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5530155-5F48-3D31-3D12-3FCC340AD827}"/>
                </a:ext>
              </a:extLst>
            </p:cNvPr>
            <p:cNvSpPr txBox="1"/>
            <p:nvPr/>
          </p:nvSpPr>
          <p:spPr>
            <a:xfrm>
              <a:off x="3638521" y="4680020"/>
              <a:ext cx="1847849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未設定の</a:t>
              </a:r>
              <a:r>
                <a:rPr kumimoji="1" lang="en-US" altLang="ja-JP" sz="1400" b="1" dirty="0"/>
                <a:t>1on1</a:t>
              </a:r>
              <a:endParaRPr kumimoji="1" lang="ja-JP" altLang="en-US" sz="1400" b="1" dirty="0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7DD6A5-8129-C090-A03E-9BE409626AF9}"/>
              </a:ext>
            </a:extLst>
          </p:cNvPr>
          <p:cNvSpPr txBox="1"/>
          <p:nvPr/>
        </p:nvSpPr>
        <p:spPr>
          <a:xfrm>
            <a:off x="190500" y="1187430"/>
            <a:ext cx="3162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案内メールをクリックすると、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スケジュール画面</a:t>
            </a:r>
            <a:r>
              <a:rPr kumimoji="1" lang="ja-JP" altLang="en-US" dirty="0"/>
              <a:t>が開きます。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右上の「</a:t>
            </a:r>
            <a:r>
              <a:rPr kumimoji="1" lang="ja-JP" altLang="en-US" b="1" dirty="0"/>
              <a:t>連携設定</a:t>
            </a:r>
            <a:r>
              <a:rPr kumimoji="1" lang="ja-JP" altLang="en-US" dirty="0"/>
              <a:t>」から</a:t>
            </a:r>
            <a:r>
              <a:rPr kumimoji="1" lang="en-US" altLang="ja-JP" dirty="0"/>
              <a:t>Outlook</a:t>
            </a:r>
            <a:r>
              <a:rPr kumimoji="1" lang="ja-JP" altLang="en-US" dirty="0"/>
              <a:t>・</a:t>
            </a:r>
            <a:r>
              <a:rPr kumimoji="1" lang="en-US" altLang="ja-JP" dirty="0"/>
              <a:t>Teams</a:t>
            </a:r>
            <a:r>
              <a:rPr kumimoji="1" lang="ja-JP" altLang="en-US" dirty="0"/>
              <a:t>連携が</a:t>
            </a:r>
            <a:br>
              <a:rPr kumimoji="1" lang="en-US" altLang="ja-JP" dirty="0"/>
            </a:br>
            <a:r>
              <a:rPr kumimoji="1" lang="ja-JP" altLang="en-US" dirty="0"/>
              <a:t>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未設定の</a:t>
            </a:r>
            <a:r>
              <a:rPr kumimoji="1" lang="en-US" altLang="ja-JP" b="1" dirty="0"/>
              <a:t>1on1</a:t>
            </a:r>
            <a:r>
              <a:rPr kumimoji="1" lang="ja-JP" altLang="en-US" dirty="0"/>
              <a:t>」から、</a:t>
            </a:r>
            <a:br>
              <a:rPr kumimoji="1" lang="en-US" altLang="ja-JP" dirty="0"/>
            </a:br>
            <a:r>
              <a:rPr kumimoji="1" lang="ja-JP" altLang="en-US" dirty="0"/>
              <a:t>メンバーとの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予定を</a:t>
            </a:r>
            <a:br>
              <a:rPr kumimoji="1" lang="en-US" altLang="ja-JP" dirty="0"/>
            </a:br>
            <a:r>
              <a:rPr kumimoji="1" lang="ja-JP" altLang="en-US" dirty="0"/>
              <a:t>作成できます。</a:t>
            </a:r>
            <a:endParaRPr kumimoji="1"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ABAAED-1126-B1DB-0486-0D900248C443}"/>
              </a:ext>
            </a:extLst>
          </p:cNvPr>
          <p:cNvSpPr/>
          <p:nvPr/>
        </p:nvSpPr>
        <p:spPr>
          <a:xfrm>
            <a:off x="3638521" y="4603750"/>
            <a:ext cx="3092479" cy="153163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DCB268-3F89-DF5C-8881-272559F4D434}"/>
              </a:ext>
            </a:extLst>
          </p:cNvPr>
          <p:cNvSpPr/>
          <p:nvPr/>
        </p:nvSpPr>
        <p:spPr>
          <a:xfrm>
            <a:off x="7151231" y="1240981"/>
            <a:ext cx="2412295" cy="8018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9FF852B-391D-DD6E-77E2-4C22DA27334C}"/>
              </a:ext>
            </a:extLst>
          </p:cNvPr>
          <p:cNvSpPr/>
          <p:nvPr/>
        </p:nvSpPr>
        <p:spPr>
          <a:xfrm>
            <a:off x="5416550" y="5708650"/>
            <a:ext cx="920750" cy="116564"/>
          </a:xfrm>
          <a:prstGeom prst="rect">
            <a:avLst/>
          </a:prstGeom>
          <a:solidFill>
            <a:srgbClr val="287ECF"/>
          </a:solidFill>
          <a:ln>
            <a:solidFill>
              <a:srgbClr val="287E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500" b="1" dirty="0">
                <a:solidFill>
                  <a:schemeClr val="bg2"/>
                </a:solidFill>
              </a:rPr>
              <a:t>メンバーとの</a:t>
            </a:r>
            <a:r>
              <a:rPr kumimoji="1" lang="en-US" altLang="ja-JP" sz="5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500" b="1" dirty="0">
                <a:solidFill>
                  <a:schemeClr val="bg2"/>
                </a:solidFill>
              </a:rPr>
              <a:t>を設定する</a:t>
            </a:r>
          </a:p>
        </p:txBody>
      </p:sp>
      <p:sp>
        <p:nvSpPr>
          <p:cNvPr id="9" name="四角形吹き出し 15">
            <a:extLst>
              <a:ext uri="{FF2B5EF4-FFF2-40B4-BE49-F238E27FC236}">
                <a16:creationId xmlns:a16="http://schemas.microsoft.com/office/drawing/2014/main" id="{68DCB69A-D965-EC8A-0552-0AC0C669E2CD}"/>
              </a:ext>
            </a:extLst>
          </p:cNvPr>
          <p:cNvSpPr/>
          <p:nvPr/>
        </p:nvSpPr>
        <p:spPr>
          <a:xfrm>
            <a:off x="6815560" y="5269486"/>
            <a:ext cx="2251520" cy="753323"/>
          </a:xfrm>
          <a:prstGeom prst="wedgeRectCallout">
            <a:avLst>
              <a:gd name="adj1" fmla="val -61033"/>
              <a:gd name="adj2" fmla="val -67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050" b="1" dirty="0">
                <a:solidFill>
                  <a:schemeClr val="bg2"/>
                </a:solidFill>
              </a:rPr>
              <a:t>を設定していないメンバーの</a:t>
            </a:r>
            <a:br>
              <a:rPr kumimoji="1" lang="en-US" altLang="ja-JP" sz="1050" b="1" dirty="0">
                <a:solidFill>
                  <a:schemeClr val="bg2"/>
                </a:solidFill>
              </a:rPr>
            </a:br>
            <a:r>
              <a:rPr kumimoji="1" lang="ja-JP" altLang="en-US" sz="1050" b="1" dirty="0">
                <a:solidFill>
                  <a:schemeClr val="bg2"/>
                </a:solidFill>
              </a:rPr>
              <a:t>一覧が表示されます。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37" name="四角形: 角を丸くする 36">
            <a:hlinkClick r:id="rId5"/>
            <a:extLst>
              <a:ext uri="{FF2B5EF4-FFF2-40B4-BE49-F238E27FC236}">
                <a16:creationId xmlns:a16="http://schemas.microsoft.com/office/drawing/2014/main" id="{45E88A03-513A-6675-7AD9-D305F156CF11}"/>
              </a:ext>
            </a:extLst>
          </p:cNvPr>
          <p:cNvSpPr/>
          <p:nvPr/>
        </p:nvSpPr>
        <p:spPr>
          <a:xfrm>
            <a:off x="467068" y="5429579"/>
            <a:ext cx="2547388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4F1D72C-9078-862B-A3C2-E784CF5559B1}"/>
              </a:ext>
            </a:extLst>
          </p:cNvPr>
          <p:cNvSpPr/>
          <p:nvPr/>
        </p:nvSpPr>
        <p:spPr>
          <a:xfrm>
            <a:off x="7015397" y="4556234"/>
            <a:ext cx="1852528" cy="3498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吹き出し 15">
            <a:extLst>
              <a:ext uri="{FF2B5EF4-FFF2-40B4-BE49-F238E27FC236}">
                <a16:creationId xmlns:a16="http://schemas.microsoft.com/office/drawing/2014/main" id="{9ECBD3AC-4700-0A87-BF74-92561D3117AD}"/>
              </a:ext>
            </a:extLst>
          </p:cNvPr>
          <p:cNvSpPr/>
          <p:nvPr/>
        </p:nvSpPr>
        <p:spPr>
          <a:xfrm>
            <a:off x="7501229" y="4012812"/>
            <a:ext cx="1189188" cy="533987"/>
          </a:xfrm>
          <a:prstGeom prst="wedgeRectCallout">
            <a:avLst>
              <a:gd name="adj1" fmla="val 2549"/>
              <a:gd name="adj2" fmla="val 8377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メンバーを</a:t>
            </a:r>
            <a:br>
              <a:rPr kumimoji="1" lang="en-US" altLang="ja-JP" sz="1050" b="1" dirty="0">
                <a:solidFill>
                  <a:schemeClr val="bg2"/>
                </a:solidFill>
              </a:rPr>
            </a:br>
            <a:r>
              <a:rPr kumimoji="1" lang="ja-JP" altLang="en-US" sz="1050" b="1" dirty="0">
                <a:solidFill>
                  <a:schemeClr val="bg2"/>
                </a:solidFill>
              </a:rPr>
              <a:t>検索できます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0F40810-DE47-C7DC-AD89-E0EF709E6CC1}"/>
              </a:ext>
            </a:extLst>
          </p:cNvPr>
          <p:cNvSpPr/>
          <p:nvPr/>
        </p:nvSpPr>
        <p:spPr>
          <a:xfrm>
            <a:off x="4795155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D4E7B2D-C5B3-D68B-BF8A-BAB0EB884A43}"/>
              </a:ext>
            </a:extLst>
          </p:cNvPr>
          <p:cNvSpPr/>
          <p:nvPr/>
        </p:nvSpPr>
        <p:spPr>
          <a:xfrm>
            <a:off x="591583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8D4F619-43B1-BD59-149A-D0D18EDBE7FC}"/>
              </a:ext>
            </a:extLst>
          </p:cNvPr>
          <p:cNvSpPr/>
          <p:nvPr/>
        </p:nvSpPr>
        <p:spPr>
          <a:xfrm>
            <a:off x="647128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2ED8ED7-E4B8-2E3B-7657-B763733A1194}"/>
              </a:ext>
            </a:extLst>
          </p:cNvPr>
          <p:cNvSpPr/>
          <p:nvPr/>
        </p:nvSpPr>
        <p:spPr>
          <a:xfrm>
            <a:off x="7026747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34D76E6-D0B8-7FC3-F97F-A0D4C85288B5}"/>
              </a:ext>
            </a:extLst>
          </p:cNvPr>
          <p:cNvSpPr/>
          <p:nvPr/>
        </p:nvSpPr>
        <p:spPr>
          <a:xfrm>
            <a:off x="7582204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9187233-286D-9B89-F129-029C8A791B0E}"/>
              </a:ext>
            </a:extLst>
          </p:cNvPr>
          <p:cNvSpPr/>
          <p:nvPr/>
        </p:nvSpPr>
        <p:spPr>
          <a:xfrm>
            <a:off x="5915831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54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メンバーが設定したトピックの確認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CE43BA-9408-ECE0-87AB-01138A724489}"/>
              </a:ext>
            </a:extLst>
          </p:cNvPr>
          <p:cNvSpPr txBox="1"/>
          <p:nvPr/>
        </p:nvSpPr>
        <p:spPr>
          <a:xfrm>
            <a:off x="4131246" y="788671"/>
            <a:ext cx="5341674" cy="31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▼当日の通知メール（例）　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通知</a:t>
            </a:r>
            <a:r>
              <a:rPr kumimoji="1" lang="en-US" altLang="ja-JP" sz="1200" dirty="0"/>
              <a:t>ON</a:t>
            </a:r>
            <a:r>
              <a:rPr kumimoji="1" lang="ja-JP" altLang="en-US" sz="1200" dirty="0"/>
              <a:t>の場合のみ送信されます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09B3B32-67F5-6D49-AA2A-B59013B6B671}"/>
              </a:ext>
            </a:extLst>
          </p:cNvPr>
          <p:cNvSpPr txBox="1"/>
          <p:nvPr/>
        </p:nvSpPr>
        <p:spPr>
          <a:xfrm>
            <a:off x="4215284" y="3709150"/>
            <a:ext cx="4404864" cy="31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</a:t>
            </a:r>
            <a:r>
              <a:rPr kumimoji="1" lang="en-US" altLang="ja-JP" sz="1200" dirty="0"/>
              <a:t>TOP</a:t>
            </a:r>
            <a:r>
              <a:rPr kumimoji="1" lang="ja-JP" altLang="en-US" sz="1200" dirty="0"/>
              <a:t>画面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C5C47ED-A42F-AEB5-D9ED-912F91E181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120" y="4008433"/>
            <a:ext cx="5196801" cy="13280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F35FCE0-7051-C874-B375-23B649F5B9FE}"/>
              </a:ext>
            </a:extLst>
          </p:cNvPr>
          <p:cNvSpPr/>
          <p:nvPr/>
        </p:nvSpPr>
        <p:spPr>
          <a:xfrm>
            <a:off x="4276120" y="1108315"/>
            <a:ext cx="5196800" cy="25338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</a:rPr>
              <a:t>上司敦さん、お疲れ様です。本日の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予定をお知らせします。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---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田町 明さんとの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</a:t>
            </a:r>
            <a:r>
              <a:rPr kumimoji="1" lang="ja-JP" altLang="en-US" sz="1000" dirty="0">
                <a:solidFill>
                  <a:schemeClr val="tx1"/>
                </a:solidFill>
              </a:rPr>
              <a:t>日程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2025/11/17(</a:t>
            </a:r>
            <a:r>
              <a:rPr kumimoji="1" lang="ja-JP" altLang="en-US" sz="1000" dirty="0">
                <a:solidFill>
                  <a:schemeClr val="tx1"/>
                </a:solidFill>
              </a:rPr>
              <a:t>月</a:t>
            </a:r>
            <a:r>
              <a:rPr kumimoji="1" lang="en-US" altLang="ja-JP" sz="1000" dirty="0">
                <a:solidFill>
                  <a:schemeClr val="tx1"/>
                </a:solidFill>
              </a:rPr>
              <a:t>) 11:00 - 12:00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</a:t>
            </a:r>
            <a:r>
              <a:rPr kumimoji="1" lang="ja-JP" altLang="en-US" sz="1000" dirty="0">
                <a:solidFill>
                  <a:schemeClr val="tx1"/>
                </a:solidFill>
              </a:rPr>
              <a:t>トピック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・業務の状況・進め方 </a:t>
            </a:r>
            <a:r>
              <a:rPr kumimoji="1" lang="en-US" altLang="ja-JP" sz="1000" dirty="0">
                <a:solidFill>
                  <a:schemeClr val="tx1"/>
                </a:solidFill>
              </a:rPr>
              <a:t>– </a:t>
            </a:r>
            <a:r>
              <a:rPr kumimoji="1" lang="ja-JP" altLang="en-US" sz="1000" dirty="0">
                <a:solidFill>
                  <a:schemeClr val="tx1"/>
                </a:solidFill>
              </a:rPr>
              <a:t>話を聞いてほしい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・今後のキャリア </a:t>
            </a:r>
            <a:r>
              <a:rPr kumimoji="1" lang="en-US" altLang="ja-JP" sz="1000" dirty="0">
                <a:solidFill>
                  <a:schemeClr val="tx1"/>
                </a:solidFill>
              </a:rPr>
              <a:t>– </a:t>
            </a:r>
            <a:r>
              <a:rPr kumimoji="1" lang="ja-JP" altLang="en-US" sz="1000" dirty="0">
                <a:solidFill>
                  <a:schemeClr val="tx1"/>
                </a:solidFill>
              </a:rPr>
              <a:t>スキルアップしたい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▼</a:t>
            </a:r>
            <a:r>
              <a:rPr kumimoji="1" lang="en-US" altLang="ja-JP" sz="1000" dirty="0">
                <a:solidFill>
                  <a:schemeClr val="tx1"/>
                </a:solidFill>
              </a:rPr>
              <a:t>URL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https://xxxxxxxxxxxxxxxxxxxxxxxxxxxxxxxxxx</a:t>
            </a:r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企業</a:t>
            </a:r>
            <a:r>
              <a:rPr kumimoji="1" lang="en-US" altLang="ja-JP" sz="1000" dirty="0">
                <a:solidFill>
                  <a:schemeClr val="tx1"/>
                </a:solidFill>
              </a:rPr>
              <a:t>ID:XXX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ログイン</a:t>
            </a:r>
            <a:r>
              <a:rPr kumimoji="1" lang="en-US" altLang="ja-JP" sz="1000" dirty="0">
                <a:solidFill>
                  <a:schemeClr val="tx1"/>
                </a:solidFill>
              </a:rPr>
              <a:t>ID:XXX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380C74-B938-4033-C47B-A319699D0A6D}"/>
              </a:ext>
            </a:extLst>
          </p:cNvPr>
          <p:cNvSpPr/>
          <p:nvPr/>
        </p:nvSpPr>
        <p:spPr>
          <a:xfrm>
            <a:off x="4276119" y="3077581"/>
            <a:ext cx="3081271" cy="18899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C5E30C4-426A-DD1B-D31D-8702C0AB04CE}"/>
              </a:ext>
            </a:extLst>
          </p:cNvPr>
          <p:cNvSpPr/>
          <p:nvPr/>
        </p:nvSpPr>
        <p:spPr>
          <a:xfrm>
            <a:off x="4287596" y="4471374"/>
            <a:ext cx="1386181" cy="7644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2C447A-167C-E489-2C14-1EE497DC4EF9}"/>
              </a:ext>
            </a:extLst>
          </p:cNvPr>
          <p:cNvSpPr txBox="1"/>
          <p:nvPr/>
        </p:nvSpPr>
        <p:spPr>
          <a:xfrm>
            <a:off x="248889" y="1333868"/>
            <a:ext cx="3696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メンバーがトピックを設定すると、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当日に</a:t>
            </a:r>
            <a:r>
              <a:rPr kumimoji="1" lang="ja-JP" altLang="en-US" b="1" dirty="0"/>
              <a:t>通知メール</a:t>
            </a:r>
            <a:r>
              <a:rPr kumimoji="1" lang="ja-JP" altLang="en-US" dirty="0"/>
              <a:t>が届きます。</a:t>
            </a:r>
            <a:endParaRPr kumimoji="1" lang="en-US" altLang="ja-JP" dirty="0"/>
          </a:p>
          <a:p>
            <a:r>
              <a:rPr kumimoji="1" lang="en-US" altLang="ja-JP" dirty="0"/>
              <a:t>URL</a:t>
            </a:r>
            <a:r>
              <a:rPr kumimoji="1" lang="ja-JP" altLang="en-US" dirty="0"/>
              <a:t>をクリックして詳細を確認してください。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もしくは、［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］メニュー＞画面最下部の「設定済みの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」からも確認できます。</a:t>
            </a:r>
            <a:endParaRPr kumimoji="1"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79AECE4-98BF-4001-6B36-BE32A4E29D4B}"/>
              </a:ext>
            </a:extLst>
          </p:cNvPr>
          <p:cNvSpPr/>
          <p:nvPr/>
        </p:nvSpPr>
        <p:spPr>
          <a:xfrm>
            <a:off x="589828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A9EBAE2-09D2-46C0-7F35-E0DC113C4CA5}"/>
              </a:ext>
            </a:extLst>
          </p:cNvPr>
          <p:cNvSpPr/>
          <p:nvPr/>
        </p:nvSpPr>
        <p:spPr>
          <a:xfrm>
            <a:off x="4797715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A4C42ED-08A3-9066-E270-276D05EEA615}"/>
              </a:ext>
            </a:extLst>
          </p:cNvPr>
          <p:cNvSpPr/>
          <p:nvPr/>
        </p:nvSpPr>
        <p:spPr>
          <a:xfrm>
            <a:off x="645373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3B02FBF-C25A-ACA2-D919-1A1A5D1D77CF}"/>
              </a:ext>
            </a:extLst>
          </p:cNvPr>
          <p:cNvSpPr/>
          <p:nvPr/>
        </p:nvSpPr>
        <p:spPr>
          <a:xfrm>
            <a:off x="7009197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2D29449-C910-BD39-A260-250D441074E2}"/>
              </a:ext>
            </a:extLst>
          </p:cNvPr>
          <p:cNvSpPr/>
          <p:nvPr/>
        </p:nvSpPr>
        <p:spPr>
          <a:xfrm>
            <a:off x="7564654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C8C569A-CCC9-62C0-385A-CD72A9EC088E}"/>
              </a:ext>
            </a:extLst>
          </p:cNvPr>
          <p:cNvSpPr/>
          <p:nvPr/>
        </p:nvSpPr>
        <p:spPr>
          <a:xfrm>
            <a:off x="5898281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48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2DFB370-5068-8DF0-45C8-E64AACFFB11D}"/>
              </a:ext>
            </a:extLst>
          </p:cNvPr>
          <p:cNvGrpSpPr/>
          <p:nvPr/>
        </p:nvGrpSpPr>
        <p:grpSpPr>
          <a:xfrm>
            <a:off x="3591815" y="780161"/>
            <a:ext cx="6098119" cy="5516126"/>
            <a:chOff x="3591815" y="780161"/>
            <a:chExt cx="6098119" cy="5516126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906F53A6-7044-4DD2-292D-D7E2C0A1D7EE}"/>
                </a:ext>
              </a:extLst>
            </p:cNvPr>
            <p:cNvGrpSpPr/>
            <p:nvPr/>
          </p:nvGrpSpPr>
          <p:grpSpPr>
            <a:xfrm>
              <a:off x="3591815" y="780161"/>
              <a:ext cx="6098119" cy="5516126"/>
              <a:chOff x="5286222" y="1707718"/>
              <a:chExt cx="4087102" cy="3697037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365A8460-75DE-BF62-C46E-6DA9A9BB6C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86222" y="1707718"/>
                <a:ext cx="4087102" cy="369703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528F6C1E-2FF7-706C-016C-1D05C15A0BAB}"/>
                  </a:ext>
                </a:extLst>
              </p:cNvPr>
              <p:cNvSpPr/>
              <p:nvPr/>
            </p:nvSpPr>
            <p:spPr>
              <a:xfrm>
                <a:off x="5514309" y="2160782"/>
                <a:ext cx="1269675" cy="13165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600" b="1" dirty="0">
                    <a:solidFill>
                      <a:schemeClr val="tx1"/>
                    </a:solidFill>
                  </a:rPr>
                  <a:t>田町 明 </a:t>
                </a:r>
                <a:r>
                  <a:rPr kumimoji="1" lang="ja-JP" altLang="en-US" sz="1000" b="1" dirty="0">
                    <a:solidFill>
                      <a:schemeClr val="tx1"/>
                    </a:solidFill>
                  </a:rPr>
                  <a:t>さん</a:t>
                </a:r>
                <a:endParaRPr kumimoji="1" lang="ja-JP" altLang="en-US" sz="1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" name="図 5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1854E8E0-6319-81F4-AC7D-E3AA04365F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31128" y="3483660"/>
                <a:ext cx="4035890" cy="186942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C0CCDFA-8FB1-E333-010B-EAA35CEEC1F0}"/>
                  </a:ext>
                </a:extLst>
              </p:cNvPr>
              <p:cNvSpPr/>
              <p:nvPr/>
            </p:nvSpPr>
            <p:spPr>
              <a:xfrm>
                <a:off x="5354574" y="2908054"/>
                <a:ext cx="1152000" cy="21910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kumimoji="1" lang="en-US" altLang="ja-JP" sz="600" b="1" dirty="0">
                    <a:solidFill>
                      <a:srgbClr val="39728E"/>
                    </a:solidFill>
                    <a:latin typeface="+mn-ea"/>
                  </a:rPr>
                  <a:t>2025/11/17</a:t>
                </a:r>
                <a:r>
                  <a:rPr kumimoji="1" lang="ja-JP" altLang="en-US" sz="600" b="1" dirty="0">
                    <a:solidFill>
                      <a:srgbClr val="39728E"/>
                    </a:solidFill>
                    <a:latin typeface="+mn-ea"/>
                  </a:rPr>
                  <a:t>（月）</a:t>
                </a:r>
                <a:r>
                  <a:rPr kumimoji="1" lang="en-US" altLang="ja-JP" sz="600" b="1" dirty="0">
                    <a:solidFill>
                      <a:srgbClr val="39728E"/>
                    </a:solidFill>
                    <a:latin typeface="+mn-ea"/>
                  </a:rPr>
                  <a:t>11:00</a:t>
                </a:r>
                <a:r>
                  <a:rPr kumimoji="1" lang="ja-JP" altLang="en-US" sz="600" b="1" dirty="0">
                    <a:solidFill>
                      <a:srgbClr val="39728E"/>
                    </a:solidFill>
                    <a:latin typeface="+mn-ea"/>
                  </a:rPr>
                  <a:t>～</a:t>
                </a:r>
                <a:r>
                  <a:rPr kumimoji="1" lang="en-US" altLang="ja-JP" sz="600" b="1" dirty="0">
                    <a:solidFill>
                      <a:srgbClr val="39728E"/>
                    </a:solidFill>
                    <a:latin typeface="+mn-ea"/>
                  </a:rPr>
                  <a:t>12:00</a:t>
                </a:r>
                <a:endParaRPr kumimoji="1" lang="ja-JP" altLang="en-US" sz="600" b="1" dirty="0">
                  <a:solidFill>
                    <a:srgbClr val="39728E"/>
                  </a:solidFill>
                  <a:latin typeface="+mn-ea"/>
                </a:endParaRPr>
              </a:p>
            </p:txBody>
          </p:sp>
        </p:grp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C3B1B30-0E8C-1A48-61C0-460A0295039B}"/>
                </a:ext>
              </a:extLst>
            </p:cNvPr>
            <p:cNvSpPr/>
            <p:nvPr/>
          </p:nvSpPr>
          <p:spPr>
            <a:xfrm>
              <a:off x="7920074" y="2180246"/>
              <a:ext cx="1718830" cy="96606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メンバーが設定したトピックの確認</a:t>
            </a:r>
          </a:p>
        </p:txBody>
      </p:sp>
      <p:sp>
        <p:nvSpPr>
          <p:cNvPr id="8" name="四角形吹き出し 15">
            <a:extLst>
              <a:ext uri="{FF2B5EF4-FFF2-40B4-BE49-F238E27FC236}">
                <a16:creationId xmlns:a16="http://schemas.microsoft.com/office/drawing/2014/main" id="{C5129E02-D889-1C99-32A9-09136DAFD468}"/>
              </a:ext>
            </a:extLst>
          </p:cNvPr>
          <p:cNvSpPr/>
          <p:nvPr/>
        </p:nvSpPr>
        <p:spPr>
          <a:xfrm>
            <a:off x="5173915" y="1212951"/>
            <a:ext cx="966367" cy="469990"/>
          </a:xfrm>
          <a:prstGeom prst="wedgeRectCallout">
            <a:avLst>
              <a:gd name="adj1" fmla="val -64379"/>
              <a:gd name="adj2" fmla="val 576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メンバー名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5" name="四角形吹き出し 15">
            <a:extLst>
              <a:ext uri="{FF2B5EF4-FFF2-40B4-BE49-F238E27FC236}">
                <a16:creationId xmlns:a16="http://schemas.microsoft.com/office/drawing/2014/main" id="{4604497B-1F34-7559-BB13-5DF225FE7E08}"/>
              </a:ext>
            </a:extLst>
          </p:cNvPr>
          <p:cNvSpPr/>
          <p:nvPr/>
        </p:nvSpPr>
        <p:spPr>
          <a:xfrm>
            <a:off x="8222146" y="3428063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メンバーが申請したトピック①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6" name="四角形吹き出し 15">
            <a:extLst>
              <a:ext uri="{FF2B5EF4-FFF2-40B4-BE49-F238E27FC236}">
                <a16:creationId xmlns:a16="http://schemas.microsoft.com/office/drawing/2014/main" id="{37259D1E-6B69-2BD6-F771-0A492F93D8F2}"/>
              </a:ext>
            </a:extLst>
          </p:cNvPr>
          <p:cNvSpPr/>
          <p:nvPr/>
        </p:nvSpPr>
        <p:spPr>
          <a:xfrm>
            <a:off x="7138543" y="5984192"/>
            <a:ext cx="2109277" cy="469990"/>
          </a:xfrm>
          <a:prstGeom prst="wedgeRectCallout">
            <a:avLst>
              <a:gd name="adj1" fmla="val 13837"/>
              <a:gd name="adj2" fmla="val -8756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上司・閲覧者が記入できるメモ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ja-JP" altLang="en-US" sz="1050" b="1" dirty="0">
                <a:solidFill>
                  <a:schemeClr val="bg2"/>
                </a:solidFill>
              </a:rPr>
              <a:t>（メンバーにも公開されます）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8" name="四角形吹き出し 15">
            <a:extLst>
              <a:ext uri="{FF2B5EF4-FFF2-40B4-BE49-F238E27FC236}">
                <a16:creationId xmlns:a16="http://schemas.microsoft.com/office/drawing/2014/main" id="{EAB156B3-439B-BA1B-C1F3-33DAFF53E73F}"/>
              </a:ext>
            </a:extLst>
          </p:cNvPr>
          <p:cNvSpPr/>
          <p:nvPr/>
        </p:nvSpPr>
        <p:spPr>
          <a:xfrm>
            <a:off x="8193182" y="4786837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メンバーが申請したトピック②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51150C-EB49-E0B5-7FC4-7352D42DE3AB}"/>
              </a:ext>
            </a:extLst>
          </p:cNvPr>
          <p:cNvSpPr txBox="1"/>
          <p:nvPr/>
        </p:nvSpPr>
        <p:spPr>
          <a:xfrm>
            <a:off x="285665" y="971832"/>
            <a:ext cx="3162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クリックすると、</a:t>
            </a:r>
            <a:br>
              <a:rPr kumimoji="1" lang="en-US" altLang="ja-JP" dirty="0"/>
            </a:br>
            <a:r>
              <a:rPr kumimoji="1" lang="ja-JP" altLang="en-US" dirty="0"/>
              <a:t>メンバーとの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予定ページが開きます。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トピック」の下に記載されている内容が、</a:t>
            </a:r>
            <a:endParaRPr kumimoji="1" lang="en-US" altLang="ja-JP" dirty="0"/>
          </a:p>
          <a:p>
            <a:r>
              <a:rPr kumimoji="1" lang="ja-JP" altLang="en-US" dirty="0"/>
              <a:t>メンバーが選択したトピックです。</a:t>
            </a:r>
            <a:endParaRPr kumimoji="1" lang="en-US" altLang="ja-JP" dirty="0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00F5E7B7-B7F8-1BCF-5819-AF60EBB3C92B}"/>
              </a:ext>
            </a:extLst>
          </p:cNvPr>
          <p:cNvSpPr/>
          <p:nvPr/>
        </p:nvSpPr>
        <p:spPr>
          <a:xfrm>
            <a:off x="3693799" y="3428063"/>
            <a:ext cx="4384497" cy="1260909"/>
          </a:xfrm>
          <a:custGeom>
            <a:avLst/>
            <a:gdLst>
              <a:gd name="connsiteX0" fmla="*/ 0 w 4384497"/>
              <a:gd name="connsiteY0" fmla="*/ 0 h 1260909"/>
              <a:gd name="connsiteX1" fmla="*/ 4384497 w 4384497"/>
              <a:gd name="connsiteY1" fmla="*/ 0 h 1260909"/>
              <a:gd name="connsiteX2" fmla="*/ 4384497 w 4384497"/>
              <a:gd name="connsiteY2" fmla="*/ 531915 h 1260909"/>
              <a:gd name="connsiteX3" fmla="*/ 2983295 w 4384497"/>
              <a:gd name="connsiteY3" fmla="*/ 531915 h 1260909"/>
              <a:gd name="connsiteX4" fmla="*/ 2983295 w 4384497"/>
              <a:gd name="connsiteY4" fmla="*/ 1260909 h 1260909"/>
              <a:gd name="connsiteX5" fmla="*/ 0 w 4384497"/>
              <a:gd name="connsiteY5" fmla="*/ 1260909 h 1260909"/>
              <a:gd name="connsiteX6" fmla="*/ 0 w 4384497"/>
              <a:gd name="connsiteY6" fmla="*/ 531915 h 1260909"/>
              <a:gd name="connsiteX7" fmla="*/ 0 w 4384497"/>
              <a:gd name="connsiteY7" fmla="*/ 434784 h 126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4497" h="1260909">
                <a:moveTo>
                  <a:pt x="0" y="0"/>
                </a:moveTo>
                <a:lnTo>
                  <a:pt x="4384497" y="0"/>
                </a:lnTo>
                <a:lnTo>
                  <a:pt x="4384497" y="531915"/>
                </a:lnTo>
                <a:lnTo>
                  <a:pt x="2983295" y="531915"/>
                </a:lnTo>
                <a:lnTo>
                  <a:pt x="2983295" y="1260909"/>
                </a:lnTo>
                <a:lnTo>
                  <a:pt x="0" y="1260909"/>
                </a:lnTo>
                <a:lnTo>
                  <a:pt x="0" y="531915"/>
                </a:lnTo>
                <a:lnTo>
                  <a:pt x="0" y="434784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FAB1F9D-409E-E49E-4398-DD2B756182EB}"/>
              </a:ext>
            </a:extLst>
          </p:cNvPr>
          <p:cNvSpPr/>
          <p:nvPr/>
        </p:nvSpPr>
        <p:spPr>
          <a:xfrm>
            <a:off x="3693799" y="4787545"/>
            <a:ext cx="4384497" cy="1260909"/>
          </a:xfrm>
          <a:custGeom>
            <a:avLst/>
            <a:gdLst>
              <a:gd name="connsiteX0" fmla="*/ 0 w 4384497"/>
              <a:gd name="connsiteY0" fmla="*/ 0 h 1260909"/>
              <a:gd name="connsiteX1" fmla="*/ 4384497 w 4384497"/>
              <a:gd name="connsiteY1" fmla="*/ 0 h 1260909"/>
              <a:gd name="connsiteX2" fmla="*/ 4384497 w 4384497"/>
              <a:gd name="connsiteY2" fmla="*/ 531915 h 1260909"/>
              <a:gd name="connsiteX3" fmla="*/ 2983295 w 4384497"/>
              <a:gd name="connsiteY3" fmla="*/ 531915 h 1260909"/>
              <a:gd name="connsiteX4" fmla="*/ 2983295 w 4384497"/>
              <a:gd name="connsiteY4" fmla="*/ 1260909 h 1260909"/>
              <a:gd name="connsiteX5" fmla="*/ 0 w 4384497"/>
              <a:gd name="connsiteY5" fmla="*/ 1260909 h 1260909"/>
              <a:gd name="connsiteX6" fmla="*/ 0 w 4384497"/>
              <a:gd name="connsiteY6" fmla="*/ 531915 h 1260909"/>
              <a:gd name="connsiteX7" fmla="*/ 0 w 4384497"/>
              <a:gd name="connsiteY7" fmla="*/ 434784 h 126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4497" h="1260909">
                <a:moveTo>
                  <a:pt x="0" y="0"/>
                </a:moveTo>
                <a:lnTo>
                  <a:pt x="4384497" y="0"/>
                </a:lnTo>
                <a:lnTo>
                  <a:pt x="4384497" y="531915"/>
                </a:lnTo>
                <a:lnTo>
                  <a:pt x="2983295" y="531915"/>
                </a:lnTo>
                <a:lnTo>
                  <a:pt x="2983295" y="1260909"/>
                </a:lnTo>
                <a:lnTo>
                  <a:pt x="0" y="1260909"/>
                </a:lnTo>
                <a:lnTo>
                  <a:pt x="0" y="531915"/>
                </a:lnTo>
                <a:lnTo>
                  <a:pt x="0" y="434784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四角形: 角を丸くする 45">
            <a:hlinkClick r:id="rId5"/>
            <a:extLst>
              <a:ext uri="{FF2B5EF4-FFF2-40B4-BE49-F238E27FC236}">
                <a16:creationId xmlns:a16="http://schemas.microsoft.com/office/drawing/2014/main" id="{9025093F-D9D1-09A9-221C-B89124E9E283}"/>
              </a:ext>
            </a:extLst>
          </p:cNvPr>
          <p:cNvSpPr/>
          <p:nvPr/>
        </p:nvSpPr>
        <p:spPr>
          <a:xfrm>
            <a:off x="276950" y="5259919"/>
            <a:ext cx="3009861" cy="103636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</a:t>
            </a:r>
            <a:br>
              <a:rPr kumimoji="1" lang="en-US" altLang="ja-JP" dirty="0">
                <a:solidFill>
                  <a:schemeClr val="bg2"/>
                </a:solidFill>
              </a:rPr>
            </a:br>
            <a:r>
              <a:rPr kumimoji="1" lang="ja-JP" altLang="en-US" dirty="0">
                <a:solidFill>
                  <a:schemeClr val="bg2"/>
                </a:solidFill>
              </a:rPr>
              <a:t>設定できるトピック一覧はこちら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6AD3746-3922-D5DC-B851-C6B125E9727F}"/>
              </a:ext>
            </a:extLst>
          </p:cNvPr>
          <p:cNvSpPr/>
          <p:nvPr/>
        </p:nvSpPr>
        <p:spPr>
          <a:xfrm>
            <a:off x="589828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AF158C2-AFD9-D44A-FFA8-96E5336518E9}"/>
              </a:ext>
            </a:extLst>
          </p:cNvPr>
          <p:cNvSpPr/>
          <p:nvPr/>
        </p:nvSpPr>
        <p:spPr>
          <a:xfrm>
            <a:off x="4797715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AB402E1-4F53-A282-279D-0EEF9FADB381}"/>
              </a:ext>
            </a:extLst>
          </p:cNvPr>
          <p:cNvSpPr/>
          <p:nvPr/>
        </p:nvSpPr>
        <p:spPr>
          <a:xfrm>
            <a:off x="645373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365A73D-264C-FD64-9C21-795D1F7BE9EB}"/>
              </a:ext>
            </a:extLst>
          </p:cNvPr>
          <p:cNvSpPr/>
          <p:nvPr/>
        </p:nvSpPr>
        <p:spPr>
          <a:xfrm>
            <a:off x="7009197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1B72578-CB7B-2971-39FA-1558DCB6404E}"/>
              </a:ext>
            </a:extLst>
          </p:cNvPr>
          <p:cNvSpPr/>
          <p:nvPr/>
        </p:nvSpPr>
        <p:spPr>
          <a:xfrm>
            <a:off x="7564654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53AE47B-DD7C-F7EF-D5FA-4E86104ADA93}"/>
              </a:ext>
            </a:extLst>
          </p:cNvPr>
          <p:cNvSpPr/>
          <p:nvPr/>
        </p:nvSpPr>
        <p:spPr>
          <a:xfrm>
            <a:off x="5898281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15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1on1</a:t>
            </a:r>
            <a:r>
              <a:rPr lang="ja-JP" altLang="en-US" dirty="0"/>
              <a:t>メモの作成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64A439-C19E-776B-7E78-00594CA8501C}"/>
              </a:ext>
            </a:extLst>
          </p:cNvPr>
          <p:cNvSpPr txBox="1"/>
          <p:nvPr/>
        </p:nvSpPr>
        <p:spPr>
          <a:xfrm>
            <a:off x="285665" y="971832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1on1</a:t>
            </a:r>
            <a:r>
              <a:rPr kumimoji="1" lang="ja-JP" altLang="en-US" dirty="0"/>
              <a:t>メモには</a:t>
            </a:r>
            <a:r>
              <a:rPr kumimoji="1" lang="en-US" altLang="ja-JP" dirty="0"/>
              <a:t>3</a:t>
            </a:r>
            <a:r>
              <a:rPr kumimoji="1" lang="ja-JP" altLang="en-US" dirty="0"/>
              <a:t>種類あります。</a:t>
            </a:r>
            <a:endParaRPr kumimoji="1" lang="en-US" altLang="ja-JP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3C69D8E-6ADF-49F5-9EF8-366C600D35BF}"/>
              </a:ext>
            </a:extLst>
          </p:cNvPr>
          <p:cNvSpPr/>
          <p:nvPr/>
        </p:nvSpPr>
        <p:spPr>
          <a:xfrm>
            <a:off x="834828" y="1977031"/>
            <a:ext cx="2144390" cy="825388"/>
          </a:xfrm>
          <a:prstGeom prst="rect">
            <a:avLst/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600" b="1" dirty="0">
                <a:solidFill>
                  <a:schemeClr val="bg2"/>
                </a:solidFill>
              </a:rPr>
              <a:t>トピックメモ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B217314-78E3-0D6A-210F-7102ED4CA0EC}"/>
              </a:ext>
            </a:extLst>
          </p:cNvPr>
          <p:cNvSpPr/>
          <p:nvPr/>
        </p:nvSpPr>
        <p:spPr>
          <a:xfrm>
            <a:off x="834828" y="3282757"/>
            <a:ext cx="2144390" cy="825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申し送りメモ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1770CD8-C7E6-D623-B086-F8B33CB06B38}"/>
              </a:ext>
            </a:extLst>
          </p:cNvPr>
          <p:cNvSpPr/>
          <p:nvPr/>
        </p:nvSpPr>
        <p:spPr>
          <a:xfrm>
            <a:off x="834828" y="4588482"/>
            <a:ext cx="2144390" cy="8253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あなただけのメモ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67059DF-49D7-547E-A865-9B78A8CDDD08}"/>
              </a:ext>
            </a:extLst>
          </p:cNvPr>
          <p:cNvSpPr txBox="1"/>
          <p:nvPr/>
        </p:nvSpPr>
        <p:spPr>
          <a:xfrm>
            <a:off x="3447965" y="1788805"/>
            <a:ext cx="5761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メンバーとリアルタイムで共有</a:t>
            </a:r>
            <a:r>
              <a:rPr kumimoji="1" lang="ja-JP" altLang="en-US" dirty="0"/>
              <a:t>できるメモです。</a:t>
            </a:r>
            <a:endParaRPr kumimoji="1" lang="en-US" altLang="ja-JP" dirty="0"/>
          </a:p>
          <a:p>
            <a:r>
              <a:rPr kumimoji="1" lang="ja-JP" altLang="en-US" dirty="0"/>
              <a:t>各トピックについて話したことを記載するのが</a:t>
            </a:r>
            <a:br>
              <a:rPr kumimoji="1" lang="en-US" altLang="ja-JP" dirty="0"/>
            </a:br>
            <a:r>
              <a:rPr kumimoji="1" lang="ja-JP" altLang="en-US" dirty="0"/>
              <a:t>おすすめです。</a:t>
            </a:r>
            <a:endParaRPr kumimoji="1" lang="en-US" altLang="ja-JP" dirty="0"/>
          </a:p>
          <a:p>
            <a:r>
              <a:rPr kumimoji="1" lang="ja-JP" altLang="en-US" dirty="0"/>
              <a:t>◯◯にも共有されます。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864CC10-00D5-5B26-F9EA-50FBC41C6F7C}"/>
              </a:ext>
            </a:extLst>
          </p:cNvPr>
          <p:cNvSpPr txBox="1"/>
          <p:nvPr/>
        </p:nvSpPr>
        <p:spPr>
          <a:xfrm>
            <a:off x="3447965" y="3233786"/>
            <a:ext cx="5761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管理者・閲覧者・上司が共有</a:t>
            </a:r>
            <a:r>
              <a:rPr kumimoji="1" lang="ja-JP" altLang="en-US" dirty="0"/>
              <a:t>できるメモです。</a:t>
            </a:r>
            <a:endParaRPr kumimoji="1" lang="en-US" altLang="ja-JP" dirty="0"/>
          </a:p>
          <a:p>
            <a:r>
              <a:rPr kumimoji="1" lang="ja-JP" altLang="en-US" dirty="0"/>
              <a:t>関係者間での申し送り事項・相談したいこと・</a:t>
            </a:r>
            <a:br>
              <a:rPr kumimoji="1" lang="en-US" altLang="ja-JP" dirty="0"/>
            </a:br>
            <a:r>
              <a:rPr kumimoji="1" lang="ja-JP" altLang="en-US" dirty="0"/>
              <a:t>支援してほしいことを記載するのがおすすめです。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FE0BECD-ABAA-3CE0-2C0D-B690A3748190}"/>
              </a:ext>
            </a:extLst>
          </p:cNvPr>
          <p:cNvSpPr txBox="1"/>
          <p:nvPr/>
        </p:nvSpPr>
        <p:spPr>
          <a:xfrm>
            <a:off x="3447965" y="4539511"/>
            <a:ext cx="5761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記入者本人のみ閲覧</a:t>
            </a:r>
            <a:r>
              <a:rPr kumimoji="1" lang="ja-JP" altLang="en-US" dirty="0"/>
              <a:t>できるメモです。</a:t>
            </a:r>
            <a:endParaRPr kumimoji="1" lang="en-US" altLang="ja-JP" dirty="0"/>
          </a:p>
          <a:p>
            <a:r>
              <a:rPr kumimoji="1" lang="ja-JP" altLang="en-US" dirty="0"/>
              <a:t>自分で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での会話内容を振り返るために</a:t>
            </a:r>
            <a:br>
              <a:rPr kumimoji="1" lang="en-US" altLang="ja-JP" dirty="0"/>
            </a:br>
            <a:r>
              <a:rPr kumimoji="1" lang="ja-JP" altLang="en-US" dirty="0"/>
              <a:t>記載するのがおすすめです。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941A0C1-C61A-90E2-981F-65405DEC764D}"/>
              </a:ext>
            </a:extLst>
          </p:cNvPr>
          <p:cNvSpPr/>
          <p:nvPr/>
        </p:nvSpPr>
        <p:spPr>
          <a:xfrm>
            <a:off x="5915481" y="2541902"/>
            <a:ext cx="4250355" cy="1925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←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1on1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トピックを、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1on1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当事者以外にも共有する設定する場合は、誰に閲覧できるようにしているかご記入ください。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+mn-ea"/>
              </a:rPr>
              <a:t>Ex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）管理者・そのメンバーに関係する閲覧者にも共有されます。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C2C68E8-A0B1-A919-D0DF-5AB7FB166342}"/>
              </a:ext>
            </a:extLst>
          </p:cNvPr>
          <p:cNvSpPr/>
          <p:nvPr/>
        </p:nvSpPr>
        <p:spPr>
          <a:xfrm>
            <a:off x="5924795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3B8C06A-D036-F626-7ED9-5C40274EA6FB}"/>
              </a:ext>
            </a:extLst>
          </p:cNvPr>
          <p:cNvSpPr/>
          <p:nvPr/>
        </p:nvSpPr>
        <p:spPr>
          <a:xfrm>
            <a:off x="480411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87C078C5-2314-9601-946E-53BE1A991EA8}"/>
              </a:ext>
            </a:extLst>
          </p:cNvPr>
          <p:cNvSpPr/>
          <p:nvPr/>
        </p:nvSpPr>
        <p:spPr>
          <a:xfrm>
            <a:off x="648025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7CCC736-C52A-CD57-49F8-3AEA63025BC4}"/>
              </a:ext>
            </a:extLst>
          </p:cNvPr>
          <p:cNvSpPr/>
          <p:nvPr/>
        </p:nvSpPr>
        <p:spPr>
          <a:xfrm>
            <a:off x="703571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EDAC141-74E1-A06C-9ADC-0A8ADDD51F9C}"/>
              </a:ext>
            </a:extLst>
          </p:cNvPr>
          <p:cNvSpPr/>
          <p:nvPr/>
        </p:nvSpPr>
        <p:spPr>
          <a:xfrm>
            <a:off x="7591168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952F651-A756-E56A-A40D-1ED24E5263D9}"/>
              </a:ext>
            </a:extLst>
          </p:cNvPr>
          <p:cNvSpPr/>
          <p:nvPr/>
        </p:nvSpPr>
        <p:spPr>
          <a:xfrm>
            <a:off x="5924795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87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BE302CF-37BE-B409-BC65-EADD74C75A92}"/>
              </a:ext>
            </a:extLst>
          </p:cNvPr>
          <p:cNvGrpSpPr/>
          <p:nvPr/>
        </p:nvGrpSpPr>
        <p:grpSpPr>
          <a:xfrm>
            <a:off x="3894424" y="767001"/>
            <a:ext cx="5819796" cy="5571208"/>
            <a:chOff x="3894424" y="767001"/>
            <a:chExt cx="5819796" cy="5571208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82CF2CEC-5394-6DBD-06C0-E37564F47CA1}"/>
                </a:ext>
              </a:extLst>
            </p:cNvPr>
            <p:cNvGrpSpPr/>
            <p:nvPr/>
          </p:nvGrpSpPr>
          <p:grpSpPr>
            <a:xfrm>
              <a:off x="3894424" y="767001"/>
              <a:ext cx="5819796" cy="5571208"/>
              <a:chOff x="5260199" y="1774843"/>
              <a:chExt cx="3893496" cy="3727189"/>
            </a:xfrm>
          </p:grpSpPr>
          <p:pic>
            <p:nvPicPr>
              <p:cNvPr id="5" name="図 4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60EC58F9-3F6E-CEB4-A2E8-D9FBB4AAD9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60199" y="1774843"/>
                <a:ext cx="3893496" cy="3727189"/>
              </a:xfrm>
              <a:prstGeom prst="rect">
                <a:avLst/>
              </a:prstGeom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6003873F-AA27-146E-A0F0-571B7685FF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401435" y="5146580"/>
                <a:ext cx="3466490" cy="347883"/>
              </a:xfrm>
              <a:prstGeom prst="rect">
                <a:avLst/>
              </a:prstGeom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35507DDE-9DE7-A4BF-FFF1-2DE62C49668E}"/>
                </a:ext>
              </a:extLst>
            </p:cNvPr>
            <p:cNvSpPr/>
            <p:nvPr/>
          </p:nvSpPr>
          <p:spPr>
            <a:xfrm>
              <a:off x="7767993" y="2138032"/>
              <a:ext cx="1895702" cy="78172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1on1</a:t>
            </a:r>
            <a:r>
              <a:rPr lang="ja-JP" altLang="en-US" dirty="0"/>
              <a:t>メモの作成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6FCF1D-0AC5-7D77-695B-1061732BBBC6}"/>
              </a:ext>
            </a:extLst>
          </p:cNvPr>
          <p:cNvSpPr txBox="1"/>
          <p:nvPr/>
        </p:nvSpPr>
        <p:spPr>
          <a:xfrm>
            <a:off x="285664" y="971832"/>
            <a:ext cx="3444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トップページのメンバーリストもしくは当日のお知らせメールをクリックすると、</a:t>
            </a:r>
            <a:br>
              <a:rPr kumimoji="1" lang="en-US" altLang="ja-JP" dirty="0"/>
            </a:br>
            <a:r>
              <a:rPr kumimoji="1" lang="ja-JP" altLang="en-US" dirty="0"/>
              <a:t>直近の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予定が開きます。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1on1</a:t>
            </a:r>
            <a:r>
              <a:rPr kumimoji="1" lang="ja-JP" altLang="en-US" dirty="0"/>
              <a:t>実施時にこの画面を開き、</a:t>
            </a:r>
            <a:br>
              <a:rPr kumimoji="1" lang="en-US" altLang="ja-JP" dirty="0"/>
            </a:br>
            <a:r>
              <a:rPr kumimoji="1" lang="ja-JP" altLang="en-US" dirty="0"/>
              <a:t>各メモを記入してください。</a:t>
            </a:r>
            <a:endParaRPr kumimoji="1" lang="en-US" altLang="ja-JP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F5193B9-9924-0F43-8D4D-11E7B2A7CE11}"/>
              </a:ext>
            </a:extLst>
          </p:cNvPr>
          <p:cNvSpPr/>
          <p:nvPr/>
        </p:nvSpPr>
        <p:spPr>
          <a:xfrm>
            <a:off x="6804322" y="3743118"/>
            <a:ext cx="2859373" cy="205246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F78B1B-3A51-5995-525F-6B191D21A381}"/>
              </a:ext>
            </a:extLst>
          </p:cNvPr>
          <p:cNvSpPr/>
          <p:nvPr/>
        </p:nvSpPr>
        <p:spPr>
          <a:xfrm>
            <a:off x="4317681" y="5997009"/>
            <a:ext cx="2300208" cy="4045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8B82027-BB3E-517C-C548-C6B82A0607C7}"/>
              </a:ext>
            </a:extLst>
          </p:cNvPr>
          <p:cNvSpPr/>
          <p:nvPr/>
        </p:nvSpPr>
        <p:spPr>
          <a:xfrm>
            <a:off x="6617889" y="5997009"/>
            <a:ext cx="2300208" cy="4045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C6649D-C105-4E56-00F8-548D05A2F742}"/>
              </a:ext>
            </a:extLst>
          </p:cNvPr>
          <p:cNvSpPr/>
          <p:nvPr/>
        </p:nvSpPr>
        <p:spPr>
          <a:xfrm>
            <a:off x="7398549" y="3535944"/>
            <a:ext cx="1670917" cy="348784"/>
          </a:xfrm>
          <a:prstGeom prst="rect">
            <a:avLst/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</a:rPr>
              <a:t>トピックメモ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5CBE4E3-D9A7-DCEB-7A44-3D8D8F40AB68}"/>
              </a:ext>
            </a:extLst>
          </p:cNvPr>
          <p:cNvSpPr/>
          <p:nvPr/>
        </p:nvSpPr>
        <p:spPr>
          <a:xfrm>
            <a:off x="4702361" y="5872463"/>
            <a:ext cx="1670917" cy="272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申し送りメモ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A6C05F-7194-6450-0B2F-FFB6B12E5C08}"/>
              </a:ext>
            </a:extLst>
          </p:cNvPr>
          <p:cNvSpPr/>
          <p:nvPr/>
        </p:nvSpPr>
        <p:spPr>
          <a:xfrm>
            <a:off x="6934429" y="5872463"/>
            <a:ext cx="1670917" cy="27242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あなただけのメモ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96F048E4-F482-B329-8F7C-784FFE78D4F9}"/>
              </a:ext>
            </a:extLst>
          </p:cNvPr>
          <p:cNvSpPr/>
          <p:nvPr/>
        </p:nvSpPr>
        <p:spPr>
          <a:xfrm>
            <a:off x="85519" y="4493059"/>
            <a:ext cx="3863193" cy="1908487"/>
          </a:xfrm>
          <a:prstGeom prst="wedgeRectCallout">
            <a:avLst>
              <a:gd name="adj1" fmla="val 64139"/>
              <a:gd name="adj2" fmla="val 35445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54B8E8F-BB0D-8AF7-1C3F-32D000C99561}"/>
              </a:ext>
            </a:extLst>
          </p:cNvPr>
          <p:cNvSpPr txBox="1"/>
          <p:nvPr/>
        </p:nvSpPr>
        <p:spPr>
          <a:xfrm>
            <a:off x="285664" y="4564829"/>
            <a:ext cx="3444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クリックすると入力欄が表示されます</a:t>
            </a:r>
            <a:endParaRPr kumimoji="1" lang="en-US" altLang="ja-JP" sz="12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82E8678-7D6B-80E4-2B9F-3BE8D6776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66" y="4769351"/>
            <a:ext cx="3619385" cy="1565662"/>
          </a:xfrm>
          <a:prstGeom prst="rect">
            <a:avLst/>
          </a:prstGeom>
        </p:spPr>
      </p:pic>
      <p:sp>
        <p:nvSpPr>
          <p:cNvPr id="26" name="四角形: 角を丸くする 25">
            <a:hlinkClick r:id="rId6"/>
            <a:extLst>
              <a:ext uri="{FF2B5EF4-FFF2-40B4-BE49-F238E27FC236}">
                <a16:creationId xmlns:a16="http://schemas.microsoft.com/office/drawing/2014/main" id="{99DD68BA-5E0C-DCC4-FC0F-D6A73FDEA17E}"/>
              </a:ext>
            </a:extLst>
          </p:cNvPr>
          <p:cNvSpPr/>
          <p:nvPr/>
        </p:nvSpPr>
        <p:spPr>
          <a:xfrm>
            <a:off x="752807" y="3665397"/>
            <a:ext cx="2547388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270B2-6A55-B0C3-5EC3-7EE7BB4AFBD8}"/>
              </a:ext>
            </a:extLst>
          </p:cNvPr>
          <p:cNvSpPr txBox="1"/>
          <p:nvPr/>
        </p:nvSpPr>
        <p:spPr>
          <a:xfrm>
            <a:off x="373631" y="2919758"/>
            <a:ext cx="3139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※1on1</a:t>
            </a:r>
            <a:r>
              <a:rPr kumimoji="1" lang="ja-JP" altLang="en-US" sz="1100" dirty="0"/>
              <a:t>の予定を事前に作成していない場合は、</a:t>
            </a:r>
            <a:r>
              <a:rPr lang="ja-JP" altLang="en-US" sz="1100" dirty="0"/>
              <a:t> トップページから相手を選び［</a:t>
            </a:r>
            <a:r>
              <a:rPr lang="en-US" altLang="ja-JP" sz="1100" dirty="0"/>
              <a:t>1on1</a:t>
            </a:r>
            <a:r>
              <a:rPr lang="ja-JP" altLang="en-US" sz="1100" dirty="0"/>
              <a:t>を設定する］をクリック＞</a:t>
            </a:r>
            <a:r>
              <a:rPr lang="en-US" altLang="ja-JP" sz="1100" dirty="0"/>
              <a:t>1on1</a:t>
            </a:r>
            <a:r>
              <a:rPr lang="ja-JP" altLang="en-US" sz="1100" dirty="0"/>
              <a:t>の実施日時を入力すると、メモ入力画面になります。</a:t>
            </a:r>
            <a:endParaRPr kumimoji="1" lang="ja-JP" altLang="en-US" sz="1100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49E8F1C-B00F-8E71-D80A-187ACCCEAD1B}"/>
              </a:ext>
            </a:extLst>
          </p:cNvPr>
          <p:cNvSpPr/>
          <p:nvPr/>
        </p:nvSpPr>
        <p:spPr>
          <a:xfrm>
            <a:off x="7456675" y="3032433"/>
            <a:ext cx="1653064" cy="441238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メンバーにも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記入内容が見えます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D6426DA-9C20-F645-A9BD-445C1CA6907D}"/>
              </a:ext>
            </a:extLst>
          </p:cNvPr>
          <p:cNvGrpSpPr/>
          <p:nvPr/>
        </p:nvGrpSpPr>
        <p:grpSpPr>
          <a:xfrm>
            <a:off x="4384230" y="5226683"/>
            <a:ext cx="1655842" cy="452551"/>
            <a:chOff x="4384230" y="5226683"/>
            <a:chExt cx="1655842" cy="452551"/>
          </a:xfrm>
        </p:grpSpPr>
        <p:sp>
          <p:nvSpPr>
            <p:cNvPr id="9" name="吹き出し: 角を丸めた四角形 8">
              <a:extLst>
                <a:ext uri="{FF2B5EF4-FFF2-40B4-BE49-F238E27FC236}">
                  <a16:creationId xmlns:a16="http://schemas.microsoft.com/office/drawing/2014/main" id="{22AE5714-C2A1-05A6-4A27-61EA9206F4AF}"/>
                </a:ext>
              </a:extLst>
            </p:cNvPr>
            <p:cNvSpPr/>
            <p:nvPr/>
          </p:nvSpPr>
          <p:spPr>
            <a:xfrm>
              <a:off x="4384230" y="5226683"/>
              <a:ext cx="1653064" cy="441238"/>
            </a:xfrm>
            <a:prstGeom prst="wedgeRoundRectCallout">
              <a:avLst>
                <a:gd name="adj1" fmla="val -1790"/>
                <a:gd name="adj2" fmla="val 82884"/>
                <a:gd name="adj3" fmla="val 166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bg2"/>
                  </a:solidFill>
                </a:rPr>
                <a:t>メンバーには</a:t>
              </a:r>
              <a:br>
                <a:rPr kumimoji="1" lang="en-US" altLang="ja-JP" sz="1100" b="1" dirty="0">
                  <a:solidFill>
                    <a:schemeClr val="bg2"/>
                  </a:solidFill>
                </a:rPr>
              </a:br>
              <a:r>
                <a:rPr kumimoji="1" lang="ja-JP" altLang="en-US" sz="1100" b="1" dirty="0">
                  <a:solidFill>
                    <a:schemeClr val="bg2"/>
                  </a:solidFill>
                </a:rPr>
                <a:t>記入内容が見えません</a:t>
              </a:r>
            </a:p>
          </p:txBody>
        </p:sp>
        <p:sp>
          <p:nvSpPr>
            <p:cNvPr id="12" name="吹き出し: 角を丸めた四角形 11">
              <a:extLst>
                <a:ext uri="{FF2B5EF4-FFF2-40B4-BE49-F238E27FC236}">
                  <a16:creationId xmlns:a16="http://schemas.microsoft.com/office/drawing/2014/main" id="{38620E99-A7B2-F814-3336-C45C3E377CF4}"/>
                </a:ext>
              </a:extLst>
            </p:cNvPr>
            <p:cNvSpPr/>
            <p:nvPr/>
          </p:nvSpPr>
          <p:spPr>
            <a:xfrm>
              <a:off x="4387008" y="5237996"/>
              <a:ext cx="1653064" cy="441238"/>
            </a:xfrm>
            <a:prstGeom prst="wedgeRoundRectCallout">
              <a:avLst>
                <a:gd name="adj1" fmla="val 102947"/>
                <a:gd name="adj2" fmla="val 113460"/>
                <a:gd name="adj3" fmla="val 166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bg2"/>
                  </a:solidFill>
                </a:rPr>
                <a:t>メンバーには</a:t>
              </a:r>
              <a:br>
                <a:rPr kumimoji="1" lang="en-US" altLang="ja-JP" sz="1100" b="1" dirty="0">
                  <a:solidFill>
                    <a:schemeClr val="bg2"/>
                  </a:solidFill>
                </a:rPr>
              </a:br>
              <a:r>
                <a:rPr kumimoji="1" lang="ja-JP" altLang="en-US" sz="1100" b="1" dirty="0">
                  <a:solidFill>
                    <a:schemeClr val="bg2"/>
                  </a:solidFill>
                </a:rPr>
                <a:t>記入内容が見えません</a:t>
              </a:r>
            </a:p>
          </p:txBody>
        </p:sp>
      </p:grp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34AB5F37-CF23-D477-0582-6600681FDFE3}"/>
              </a:ext>
            </a:extLst>
          </p:cNvPr>
          <p:cNvSpPr/>
          <p:nvPr/>
        </p:nvSpPr>
        <p:spPr>
          <a:xfrm>
            <a:off x="5924795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30FB85CC-954E-4E95-3825-8901E9395F1C}"/>
              </a:ext>
            </a:extLst>
          </p:cNvPr>
          <p:cNvSpPr/>
          <p:nvPr/>
        </p:nvSpPr>
        <p:spPr>
          <a:xfrm>
            <a:off x="480411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3644A229-FAD9-0694-D0D8-EC17AF9ADF22}"/>
              </a:ext>
            </a:extLst>
          </p:cNvPr>
          <p:cNvSpPr/>
          <p:nvPr/>
        </p:nvSpPr>
        <p:spPr>
          <a:xfrm>
            <a:off x="648025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AE39846-2055-456C-0241-2688C2E66B02}"/>
              </a:ext>
            </a:extLst>
          </p:cNvPr>
          <p:cNvSpPr/>
          <p:nvPr/>
        </p:nvSpPr>
        <p:spPr>
          <a:xfrm>
            <a:off x="703571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7E1B7D1B-C6FB-80CE-BA99-2FEEF367E344}"/>
              </a:ext>
            </a:extLst>
          </p:cNvPr>
          <p:cNvSpPr/>
          <p:nvPr/>
        </p:nvSpPr>
        <p:spPr>
          <a:xfrm>
            <a:off x="7591168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0B1145F9-6848-11A1-4334-D9EA50F60225}"/>
              </a:ext>
            </a:extLst>
          </p:cNvPr>
          <p:cNvSpPr/>
          <p:nvPr/>
        </p:nvSpPr>
        <p:spPr>
          <a:xfrm>
            <a:off x="5924795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12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1on1</a:t>
            </a:r>
            <a:r>
              <a:rPr lang="ja-JP" altLang="en-US" dirty="0"/>
              <a:t>履歴の振り返り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5A3A6E-56EA-8C6B-586A-9ADD28842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622" y="881508"/>
            <a:ext cx="6896791" cy="5444672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B76C17-F8D1-F647-99AD-8C0AFCAAA856}"/>
              </a:ext>
            </a:extLst>
          </p:cNvPr>
          <p:cNvSpPr txBox="1"/>
          <p:nvPr/>
        </p:nvSpPr>
        <p:spPr>
          <a:xfrm>
            <a:off x="285664" y="971832"/>
            <a:ext cx="2306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メンバーごとに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b="1" dirty="0"/>
              <a:t>1on1</a:t>
            </a:r>
            <a:r>
              <a:rPr kumimoji="1" lang="ja-JP" altLang="en-US" b="1" dirty="0"/>
              <a:t>履歴</a:t>
            </a:r>
            <a:r>
              <a:rPr kumimoji="1" lang="ja-JP" altLang="en-US" dirty="0"/>
              <a:t>」タブで、</a:t>
            </a:r>
            <a:endParaRPr kumimoji="1" lang="en-US" altLang="ja-JP" dirty="0"/>
          </a:p>
          <a:p>
            <a:r>
              <a:rPr kumimoji="1" lang="ja-JP" altLang="en-US" dirty="0"/>
              <a:t>過去実施した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のメモを確認できます。</a:t>
            </a:r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8D6E2D-BB7C-1286-2805-3241F2000C44}"/>
              </a:ext>
            </a:extLst>
          </p:cNvPr>
          <p:cNvSpPr txBox="1"/>
          <p:nvPr/>
        </p:nvSpPr>
        <p:spPr>
          <a:xfrm>
            <a:off x="285664" y="3162445"/>
            <a:ext cx="2306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」メニュー＞「履歴」から、</a:t>
            </a:r>
            <a:br>
              <a:rPr kumimoji="1" lang="en-US" altLang="ja-JP" dirty="0"/>
            </a:br>
            <a:r>
              <a:rPr kumimoji="1" lang="ja-JP" altLang="en-US" dirty="0"/>
              <a:t>全員分のメモを一覧で確認することも</a:t>
            </a:r>
            <a:br>
              <a:rPr kumimoji="1" lang="en-US" altLang="ja-JP" dirty="0"/>
            </a:br>
            <a:r>
              <a:rPr kumimoji="1" lang="ja-JP" altLang="en-US" dirty="0"/>
              <a:t>できます。</a:t>
            </a:r>
            <a:endParaRPr kumimoji="1" lang="en-US" altLang="ja-JP" dirty="0"/>
          </a:p>
        </p:txBody>
      </p:sp>
      <p:sp>
        <p:nvSpPr>
          <p:cNvPr id="15" name="四角形: 角を丸くする 14">
            <a:hlinkClick r:id="rId4"/>
            <a:extLst>
              <a:ext uri="{FF2B5EF4-FFF2-40B4-BE49-F238E27FC236}">
                <a16:creationId xmlns:a16="http://schemas.microsoft.com/office/drawing/2014/main" id="{4AE9F015-C2FA-B6A1-F4A5-782223366919}"/>
              </a:ext>
            </a:extLst>
          </p:cNvPr>
          <p:cNvSpPr/>
          <p:nvPr/>
        </p:nvSpPr>
        <p:spPr>
          <a:xfrm>
            <a:off x="116871" y="5572857"/>
            <a:ext cx="2547388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41B2D0D-17AB-4122-9F58-BFC21725B77B}"/>
              </a:ext>
            </a:extLst>
          </p:cNvPr>
          <p:cNvSpPr/>
          <p:nvPr/>
        </p:nvSpPr>
        <p:spPr>
          <a:xfrm>
            <a:off x="5924795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89E12212-D986-DB3E-92AF-08E376DBEF66}"/>
              </a:ext>
            </a:extLst>
          </p:cNvPr>
          <p:cNvSpPr/>
          <p:nvPr/>
        </p:nvSpPr>
        <p:spPr>
          <a:xfrm>
            <a:off x="480411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B08B313E-5CCD-F950-71BC-592A6A306D70}"/>
              </a:ext>
            </a:extLst>
          </p:cNvPr>
          <p:cNvSpPr/>
          <p:nvPr/>
        </p:nvSpPr>
        <p:spPr>
          <a:xfrm>
            <a:off x="648025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7905D8E-29C6-9000-1C9B-229ED7EA7AE4}"/>
              </a:ext>
            </a:extLst>
          </p:cNvPr>
          <p:cNvSpPr/>
          <p:nvPr/>
        </p:nvSpPr>
        <p:spPr>
          <a:xfrm>
            <a:off x="703571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73A7D10-2C9D-2617-EC67-DD7DEAA39228}"/>
              </a:ext>
            </a:extLst>
          </p:cNvPr>
          <p:cNvSpPr/>
          <p:nvPr/>
        </p:nvSpPr>
        <p:spPr>
          <a:xfrm>
            <a:off x="7591168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9FCD32F-E720-ADA0-6931-BED15C3D71F7}"/>
              </a:ext>
            </a:extLst>
          </p:cNvPr>
          <p:cNvSpPr/>
          <p:nvPr/>
        </p:nvSpPr>
        <p:spPr>
          <a:xfrm>
            <a:off x="5924795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43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充実のマネジメント伴走機能</a:t>
            </a:r>
            <a:endParaRPr lang="en-US" altLang="ja-JP" b="1" spc="160" dirty="0"/>
          </a:p>
        </p:txBody>
      </p:sp>
    </p:spTree>
    <p:extLst>
      <p:ext uri="{BB962C8B-B14F-4D97-AF65-F5344CB8AC3E}">
        <p14:creationId xmlns:p14="http://schemas.microsoft.com/office/powerpoint/2010/main" val="3560786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】1on1</a:t>
            </a:r>
            <a:r>
              <a:rPr lang="ja-JP" altLang="en-US" dirty="0"/>
              <a:t>の基礎やインサイズの使い方が学べます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7065AC-74F8-A68C-B631-E5332FA85735}"/>
              </a:ext>
            </a:extLst>
          </p:cNvPr>
          <p:cNvSpPr txBox="1"/>
          <p:nvPr/>
        </p:nvSpPr>
        <p:spPr>
          <a:xfrm>
            <a:off x="684845" y="932877"/>
            <a:ext cx="853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「ラーニング」メニューにて、インサイズの結果が出た後のフォロー方法や、</a:t>
            </a:r>
            <a:br>
              <a:rPr lang="en-US" altLang="ja-JP" sz="1800" dirty="0"/>
            </a:br>
            <a:r>
              <a:rPr lang="en-US" altLang="ja-JP" sz="1800" dirty="0"/>
              <a:t>1on1</a:t>
            </a:r>
            <a:r>
              <a:rPr lang="ja-JP" altLang="en-US" sz="1800" dirty="0"/>
              <a:t>・マネジメントの基礎などを動画やスライドショーで学ぶことができます。</a:t>
            </a:r>
            <a:endParaRPr lang="en-US" altLang="ja-JP" sz="18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F8D19D-28F9-E4C2-417B-3FBFBE9864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7800" y="1704048"/>
            <a:ext cx="6942665" cy="4546101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10" name="四角形吹き出し 25">
            <a:extLst>
              <a:ext uri="{FF2B5EF4-FFF2-40B4-BE49-F238E27FC236}">
                <a16:creationId xmlns:a16="http://schemas.microsoft.com/office/drawing/2014/main" id="{0DB47D35-A5E4-44F8-8D25-9E6EC42495A9}"/>
              </a:ext>
            </a:extLst>
          </p:cNvPr>
          <p:cNvSpPr/>
          <p:nvPr/>
        </p:nvSpPr>
        <p:spPr>
          <a:xfrm>
            <a:off x="147773" y="3329956"/>
            <a:ext cx="2222894" cy="1597644"/>
          </a:xfrm>
          <a:prstGeom prst="wedgeRectCallout">
            <a:avLst>
              <a:gd name="adj1" fmla="val 70030"/>
              <a:gd name="adj2" fmla="val -496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あなたのメンバーの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結果に応じて、</a:t>
            </a:r>
            <a:br>
              <a:rPr kumimoji="1" lang="en-US" altLang="ja-JP" sz="1400" b="1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おすすめのコンテンツ</a:t>
            </a:r>
            <a:r>
              <a:rPr kumimoji="1" lang="ja-JP" altLang="en-US" sz="1400" dirty="0">
                <a:solidFill>
                  <a:schemeClr val="bg2"/>
                </a:solidFill>
              </a:rPr>
              <a:t>が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dirty="0">
                <a:solidFill>
                  <a:schemeClr val="bg2"/>
                </a:solidFill>
              </a:rPr>
              <a:t>表示されます。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2350154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</a:t>
            </a:r>
            <a:r>
              <a:rPr lang="ja-JP" altLang="en-US" dirty="0"/>
              <a:t>メンバーへの関わりを相談できます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43771B-C6D5-5D15-8F79-BEDD592F4896}"/>
              </a:ext>
            </a:extLst>
          </p:cNvPr>
          <p:cNvSpPr txBox="1"/>
          <p:nvPr/>
        </p:nvSpPr>
        <p:spPr>
          <a:xfrm>
            <a:off x="1051932" y="932877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リクルートマネジメントソリューションズ社のマネジメントの専門家に、</a:t>
            </a:r>
            <a:br>
              <a:rPr lang="en-US" altLang="ja-JP" sz="1800" dirty="0"/>
            </a:br>
            <a:r>
              <a:rPr lang="ja-JP" altLang="en-US" sz="1800" dirty="0"/>
              <a:t>直接相談いただけます（「相談機能」）。</a:t>
            </a:r>
            <a:endParaRPr kumimoji="1" lang="ja-JP" altLang="en-US" sz="1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BC69D0-A5B8-E900-41FF-5B4207CD745F}"/>
              </a:ext>
            </a:extLst>
          </p:cNvPr>
          <p:cNvSpPr txBox="1"/>
          <p:nvPr/>
        </p:nvSpPr>
        <p:spPr>
          <a:xfrm>
            <a:off x="305095" y="5562598"/>
            <a:ext cx="739086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  <a:defRPr sz="1200"/>
            </a:lvl1pPr>
          </a:lstStyle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en-US" altLang="ja-JP" sz="1800" dirty="0"/>
              <a:t>2</a:t>
            </a:r>
            <a:r>
              <a:rPr lang="ja-JP" altLang="en-US" sz="1800" dirty="0"/>
              <a:t>営業日以内に、メールで詳細な関わり方をお返しいたします。</a:t>
            </a:r>
            <a:endParaRPr lang="en-US" altLang="ja-JP" sz="18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800" dirty="0"/>
              <a:t>相談内容は「どうしたらいいかわかりません」だけでも構いません。</a:t>
            </a:r>
            <a:endParaRPr lang="en-US" altLang="ja-JP" sz="18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800" b="1" u="sng" dirty="0"/>
              <a:t>人事が相談内容を見ることはありません。</a:t>
            </a:r>
            <a:endParaRPr lang="en-US" altLang="ja-JP" sz="1800" b="1" u="sng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097D4F-B9B2-AECB-4F71-026385CCF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1" y="1758788"/>
            <a:ext cx="5481288" cy="3660753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64BE4E7-E53E-1C33-93EF-8D3E3E912F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46" y="4544633"/>
            <a:ext cx="2452443" cy="831509"/>
          </a:xfrm>
          <a:prstGeom prst="rect">
            <a:avLst/>
          </a:prstGeom>
          <a:effectLst/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0D6B817-8876-5741-6B1C-F2B3754CAB49}"/>
              </a:ext>
            </a:extLst>
          </p:cNvPr>
          <p:cNvSpPr/>
          <p:nvPr/>
        </p:nvSpPr>
        <p:spPr>
          <a:xfrm>
            <a:off x="3352846" y="4544632"/>
            <a:ext cx="2422468" cy="831509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7392BAC-E87F-B084-A63A-1B40AC8AC5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600" y="1726859"/>
            <a:ext cx="3124200" cy="3724052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9395B17-3E19-7C1C-1D51-51E02F621555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5775314" y="4960386"/>
            <a:ext cx="804746" cy="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cxnSp>
      <p:sp>
        <p:nvSpPr>
          <p:cNvPr id="16" name="四角形吹き出し 25">
            <a:extLst>
              <a:ext uri="{FF2B5EF4-FFF2-40B4-BE49-F238E27FC236}">
                <a16:creationId xmlns:a16="http://schemas.microsoft.com/office/drawing/2014/main" id="{E3436837-2806-2AF5-5903-95E0750BFFF7}"/>
              </a:ext>
            </a:extLst>
          </p:cNvPr>
          <p:cNvSpPr/>
          <p:nvPr/>
        </p:nvSpPr>
        <p:spPr>
          <a:xfrm>
            <a:off x="3352845" y="3526666"/>
            <a:ext cx="2422467" cy="831510"/>
          </a:xfrm>
          <a:prstGeom prst="wedgeRectCallout">
            <a:avLst>
              <a:gd name="adj1" fmla="val 3756"/>
              <a:gd name="adj2" fmla="val 70288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パーソナルレポート右下の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dirty="0">
                <a:solidFill>
                  <a:schemeClr val="bg2"/>
                </a:solidFill>
              </a:rPr>
              <a:t>ボタンから相談できます</a:t>
            </a:r>
          </a:p>
        </p:txBody>
      </p:sp>
    </p:spTree>
    <p:extLst>
      <p:ext uri="{BB962C8B-B14F-4D97-AF65-F5344CB8AC3E}">
        <p14:creationId xmlns:p14="http://schemas.microsoft.com/office/powerpoint/2010/main" val="2349390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6F02203-1250-0A62-3489-B0BB9A694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266" y="2505665"/>
            <a:ext cx="4461468" cy="3346101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EC61E48-A824-9724-F66D-8CAADFD01DC8}"/>
              </a:ext>
            </a:extLst>
          </p:cNvPr>
          <p:cNvSpPr txBox="1">
            <a:spLocks/>
          </p:cNvSpPr>
          <p:nvPr/>
        </p:nvSpPr>
        <p:spPr>
          <a:xfrm>
            <a:off x="1658409" y="1006234"/>
            <a:ext cx="6589183" cy="123112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47642" indent="-247642" algn="l" defTabSz="990570" rtl="0" eaLnBrk="1" latinLnBrk="0" hangingPunct="1">
              <a:lnSpc>
                <a:spcPct val="90000"/>
              </a:lnSpc>
              <a:spcBef>
                <a:spcPts val="1083"/>
              </a:spcBef>
              <a:buFont typeface="Arial" panose="020B0604020202020204" pitchFamily="34" charset="0"/>
              <a:buChar char="•"/>
              <a:defRPr kumimoji="1"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33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より良い組織作りのため、</a:t>
            </a:r>
            <a:endParaRPr kumimoji="1" lang="en-US" altLang="ja-JP" sz="3033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90570" rtl="0" eaLnBrk="1" fontAlgn="auto" latinLnBrk="0" hangingPunct="1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33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皆様を少しでもご支援したいと考えています。</a:t>
            </a:r>
            <a:endParaRPr kumimoji="1" lang="en-US" altLang="ja-JP" sz="3033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90570" rtl="0" eaLnBrk="1" fontAlgn="auto" latinLnBrk="0" hangingPunct="1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33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よろしくお願いいたします。</a:t>
            </a:r>
            <a:endParaRPr kumimoji="1" lang="en-US" altLang="ja-JP" sz="3033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04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インサイズ導入の背景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7FAC48-04D1-C433-E075-7A41089A05E8}"/>
              </a:ext>
            </a:extLst>
          </p:cNvPr>
          <p:cNvSpPr/>
          <p:nvPr/>
        </p:nvSpPr>
        <p:spPr>
          <a:xfrm>
            <a:off x="493381" y="940714"/>
            <a:ext cx="1776173" cy="10805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目指す状態</a:t>
            </a:r>
            <a:endParaRPr kumimoji="1" lang="en-US" altLang="ja-JP" b="1" dirty="0">
              <a:solidFill>
                <a:schemeClr val="bg2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753DE2-4485-13B5-9CB2-FF46708DA44C}"/>
              </a:ext>
            </a:extLst>
          </p:cNvPr>
          <p:cNvSpPr/>
          <p:nvPr/>
        </p:nvSpPr>
        <p:spPr>
          <a:xfrm>
            <a:off x="1052547" y="2325880"/>
            <a:ext cx="1217007" cy="10805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課題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A02FF6-12E6-84A4-84D1-0DA22AD1BE36}"/>
              </a:ext>
            </a:extLst>
          </p:cNvPr>
          <p:cNvSpPr txBox="1"/>
          <p:nvPr/>
        </p:nvSpPr>
        <p:spPr>
          <a:xfrm>
            <a:off x="2585317" y="1065467"/>
            <a:ext cx="70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例）中期経営計画「◯◯◯」実現のため、社員一人ひとりに「◯◯◯」な行動が求められている。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例）これを実現するため、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を通じて一人ひとりの従業員が主体的・自律的な課題設定・業務推進ができることを目指す。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を通じて、「上司と部下が安心感をもって本音を話せる場」づくりを目指す。</a:t>
            </a:r>
            <a:endParaRPr kumimoji="1" lang="en-US" altLang="ja-JP" sz="12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923576-342B-5AC9-E937-1C7E52FFD355}"/>
              </a:ext>
            </a:extLst>
          </p:cNvPr>
          <p:cNvSpPr/>
          <p:nvPr/>
        </p:nvSpPr>
        <p:spPr>
          <a:xfrm>
            <a:off x="493381" y="3711046"/>
            <a:ext cx="1776173" cy="10805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現状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55DBEF-10BF-E33E-1063-937274E62D56}"/>
              </a:ext>
            </a:extLst>
          </p:cNvPr>
          <p:cNvSpPr txBox="1"/>
          <p:nvPr/>
        </p:nvSpPr>
        <p:spPr>
          <a:xfrm>
            <a:off x="2585317" y="3618305"/>
            <a:ext cx="7045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例）メンバーからは「何を話せばよいかわからない」「上司も忙しそうで、話す機会がなく相談できる雰囲気ではない」「特定の社員としか接点がなく、キャリアや仕事の広がりが見えない」との声。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例）上司からは「何を話せばよいかわからない」 「メンバーが多くプレイング業務を抱える中、全員に対して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を実施しきれない」との声。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例）◯◯調査では、◯◯な結果。「上司ともっと話したい」メンバーが◯％。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例）現時点での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年位内離職率は◯％。採用も厳しい中で、現場への負担が高まり疲弊している。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A740D3-EDD7-AE9E-3CB8-C647A8A7AFA9}"/>
              </a:ext>
            </a:extLst>
          </p:cNvPr>
          <p:cNvSpPr txBox="1"/>
          <p:nvPr/>
        </p:nvSpPr>
        <p:spPr>
          <a:xfrm>
            <a:off x="2585317" y="2450633"/>
            <a:ext cx="70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例）メンバーが自律的に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の機会を活かし、上司が効果的に支援するための仕組みづくり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例）多忙を極める現場管理職の皆様が、必要な人材に必要なフォローができる仕組みづくり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例）メンバー・上司双方にとって有意義な時間</a:t>
            </a:r>
            <a:r>
              <a:rPr kumimoji="1" lang="en-US" altLang="ja-JP" sz="1200" dirty="0"/>
              <a:t>/</a:t>
            </a:r>
            <a:r>
              <a:rPr kumimoji="1" lang="ja-JP" altLang="en-US" sz="1200" dirty="0"/>
              <a:t>本音を吐き出せる時間となる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実行の支援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例）マネジャーだけでなく、部長・人事・◯◯を巻き込んだ職場ぐるみのフォロー体制の構築</a:t>
            </a:r>
          </a:p>
        </p:txBody>
      </p:sp>
      <p:sp>
        <p:nvSpPr>
          <p:cNvPr id="12" name="矢印: 上下 11">
            <a:extLst>
              <a:ext uri="{FF2B5EF4-FFF2-40B4-BE49-F238E27FC236}">
                <a16:creationId xmlns:a16="http://schemas.microsoft.com/office/drawing/2014/main" id="{2D27FC36-0D5D-BD6E-715D-89A4EF55B1D8}"/>
              </a:ext>
            </a:extLst>
          </p:cNvPr>
          <p:cNvSpPr/>
          <p:nvPr/>
        </p:nvSpPr>
        <p:spPr>
          <a:xfrm>
            <a:off x="559165" y="2110265"/>
            <a:ext cx="322343" cy="1521021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8A7061DA-316C-1886-4F82-522623B3B17A}"/>
              </a:ext>
            </a:extLst>
          </p:cNvPr>
          <p:cNvSpPr/>
          <p:nvPr/>
        </p:nvSpPr>
        <p:spPr>
          <a:xfrm>
            <a:off x="3852486" y="5119473"/>
            <a:ext cx="2201029" cy="397581"/>
          </a:xfrm>
          <a:prstGeom prst="downArrow">
            <a:avLst>
              <a:gd name="adj1" fmla="val 50000"/>
              <a:gd name="adj2" fmla="val 63954"/>
            </a:avLst>
          </a:prstGeom>
          <a:gradFill>
            <a:gsLst>
              <a:gs pos="0">
                <a:srgbClr val="FF7D7D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>
              <a:solidFill>
                <a:schemeClr val="bg2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9E6CAD-216F-92D4-6751-AE1931BB78CF}"/>
              </a:ext>
            </a:extLst>
          </p:cNvPr>
          <p:cNvSpPr txBox="1"/>
          <p:nvPr/>
        </p:nvSpPr>
        <p:spPr>
          <a:xfrm>
            <a:off x="559165" y="5572557"/>
            <a:ext cx="89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現場の負担を減らしながら、効果的な対話をサポートする</a:t>
            </a:r>
            <a:endParaRPr kumimoji="1" lang="en-US" altLang="ja-JP" sz="2000" b="1" dirty="0"/>
          </a:p>
          <a:p>
            <a:pPr algn="ctr"/>
            <a:r>
              <a:rPr kumimoji="1" lang="en-US" altLang="ja-JP" sz="2000" b="1" dirty="0"/>
              <a:t>1on1</a:t>
            </a:r>
            <a:r>
              <a:rPr kumimoji="1" lang="ja-JP" altLang="en-US" sz="2000" b="1" dirty="0"/>
              <a:t>支援ツール「インサイズ」を導入します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522468-037D-DB5F-6112-277F6D28C08B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貴社の目的に合わせて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076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インサイズとは？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2B9797-F4A1-2961-00FE-D119BA8312FD}"/>
              </a:ext>
            </a:extLst>
          </p:cNvPr>
          <p:cNvSpPr txBox="1"/>
          <p:nvPr/>
        </p:nvSpPr>
        <p:spPr>
          <a:xfrm>
            <a:off x="508763" y="785901"/>
            <a:ext cx="888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ja-JP" altLang="en-US" dirty="0"/>
              <a:t>上司・部下の</a:t>
            </a:r>
            <a:r>
              <a:rPr kumimoji="1" lang="en-US" altLang="ja-JP" sz="28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の負担を軽減</a:t>
            </a:r>
            <a:r>
              <a:rPr lang="ja-JP" altLang="en-US" dirty="0"/>
              <a:t>し、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効果的な対話</a:t>
            </a:r>
            <a:r>
              <a:rPr lang="ja-JP" altLang="en-US" dirty="0"/>
              <a:t>を</a:t>
            </a:r>
            <a:br>
              <a:rPr lang="en-US" altLang="ja-JP" dirty="0"/>
            </a:br>
            <a:r>
              <a:rPr lang="ja-JP" altLang="en-US" dirty="0"/>
              <a:t>サポートするツールです。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皆様の</a:t>
            </a:r>
            <a:r>
              <a:rPr lang="ja-JP" altLang="en-US" b="1" dirty="0">
                <a:solidFill>
                  <a:schemeClr val="accent1"/>
                </a:solidFill>
              </a:rPr>
              <a:t>通信簿ではありません</a:t>
            </a:r>
            <a:r>
              <a:rPr lang="ja-JP" altLang="en-US" dirty="0"/>
              <a:t>。インサイズで皆様を評価することもありません。</a:t>
            </a:r>
            <a:endParaRPr lang="en-US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09DC578-2047-52C9-4CC5-9E701F296254}"/>
              </a:ext>
            </a:extLst>
          </p:cNvPr>
          <p:cNvGrpSpPr/>
          <p:nvPr/>
        </p:nvGrpSpPr>
        <p:grpSpPr>
          <a:xfrm>
            <a:off x="4326863" y="2798805"/>
            <a:ext cx="507001" cy="3437047"/>
            <a:chOff x="4567557" y="2385061"/>
            <a:chExt cx="468001" cy="3566159"/>
          </a:xfrm>
        </p:grpSpPr>
        <p:sp>
          <p:nvSpPr>
            <p:cNvPr id="10" name="矢印: 五方向 9">
              <a:extLst>
                <a:ext uri="{FF2B5EF4-FFF2-40B4-BE49-F238E27FC236}">
                  <a16:creationId xmlns:a16="http://schemas.microsoft.com/office/drawing/2014/main" id="{AE351C46-CEB7-AF3A-8D30-1AC267A1B683}"/>
                </a:ext>
              </a:extLst>
            </p:cNvPr>
            <p:cNvSpPr/>
            <p:nvPr/>
          </p:nvSpPr>
          <p:spPr>
            <a:xfrm rot="5400000">
              <a:off x="3984362" y="4900025"/>
              <a:ext cx="1634391" cy="468000"/>
            </a:xfrm>
            <a:prstGeom prst="homePlate">
              <a:avLst/>
            </a:prstGeom>
            <a:gradFill>
              <a:gsLst>
                <a:gs pos="100000">
                  <a:srgbClr val="5D7CF6"/>
                </a:gs>
                <a:gs pos="0">
                  <a:srgbClr val="AB9FE7"/>
                </a:gs>
                <a:gs pos="0">
                  <a:srgbClr val="909BEA"/>
                </a:gs>
              </a:gsLst>
              <a:lin ang="0" scaled="0"/>
            </a:gra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>
                <a:solidFill>
                  <a:schemeClr val="bg2"/>
                </a:solidFill>
              </a:endParaRPr>
            </a:p>
          </p:txBody>
        </p:sp>
        <p:sp>
          <p:nvSpPr>
            <p:cNvPr id="11" name="矢印: 五方向 10">
              <a:extLst>
                <a:ext uri="{FF2B5EF4-FFF2-40B4-BE49-F238E27FC236}">
                  <a16:creationId xmlns:a16="http://schemas.microsoft.com/office/drawing/2014/main" id="{F04D4AA4-96F8-5E5B-A614-BA13835D994D}"/>
                </a:ext>
              </a:extLst>
            </p:cNvPr>
            <p:cNvSpPr/>
            <p:nvPr/>
          </p:nvSpPr>
          <p:spPr>
            <a:xfrm rot="5400000">
              <a:off x="4097051" y="3816711"/>
              <a:ext cx="1409012" cy="468000"/>
            </a:xfrm>
            <a:prstGeom prst="homePlate">
              <a:avLst/>
            </a:prstGeom>
            <a:gradFill>
              <a:gsLst>
                <a:gs pos="100000">
                  <a:srgbClr val="5D7CF6"/>
                </a:gs>
                <a:gs pos="61000">
                  <a:srgbClr val="AB9FE7"/>
                </a:gs>
                <a:gs pos="2979">
                  <a:srgbClr val="D078EC"/>
                </a:gs>
              </a:gsLst>
              <a:lin ang="0" scaled="0"/>
            </a:gra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>
                <a:solidFill>
                  <a:schemeClr val="bg2"/>
                </a:solidFill>
              </a:endParaRPr>
            </a:p>
          </p:txBody>
        </p:sp>
        <p:sp>
          <p:nvSpPr>
            <p:cNvPr id="12" name="矢印: 五方向 11">
              <a:extLst>
                <a:ext uri="{FF2B5EF4-FFF2-40B4-BE49-F238E27FC236}">
                  <a16:creationId xmlns:a16="http://schemas.microsoft.com/office/drawing/2014/main" id="{D74C84A4-6AB9-3D0D-5827-C26008B70FEF}"/>
                </a:ext>
              </a:extLst>
            </p:cNvPr>
            <p:cNvSpPr/>
            <p:nvPr/>
          </p:nvSpPr>
          <p:spPr>
            <a:xfrm rot="5400000">
              <a:off x="4178668" y="2773951"/>
              <a:ext cx="1245780" cy="468000"/>
            </a:xfrm>
            <a:prstGeom prst="homePlate">
              <a:avLst/>
            </a:prstGeom>
            <a:gradFill>
              <a:gsLst>
                <a:gs pos="0">
                  <a:srgbClr val="FF7D7D"/>
                </a:gs>
                <a:gs pos="52000">
                  <a:srgbClr val="F59BB9"/>
                </a:gs>
                <a:gs pos="100000">
                  <a:srgbClr val="D078EC"/>
                </a:gs>
              </a:gsLst>
              <a:lin ang="0" scaled="0"/>
            </a:gra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>
                <a:solidFill>
                  <a:schemeClr val="bg2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AE86D4C-82E6-1C17-881B-0AB07EA1D1F5}"/>
                </a:ext>
              </a:extLst>
            </p:cNvPr>
            <p:cNvSpPr txBox="1"/>
            <p:nvPr/>
          </p:nvSpPr>
          <p:spPr>
            <a:xfrm>
              <a:off x="4630068" y="2728590"/>
              <a:ext cx="353646" cy="4633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</a:defRPr>
              </a:lvl1pPr>
            </a:lstStyle>
            <a:p>
              <a:pPr marL="0" indent="0" algn="ctr">
                <a:buNone/>
              </a:pPr>
              <a:r>
                <a:rPr lang="en-US" altLang="ja-JP" sz="1300" b="1" dirty="0">
                  <a:solidFill>
                    <a:schemeClr val="bg2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1on1</a:t>
              </a:r>
            </a:p>
            <a:p>
              <a:pPr marL="0" indent="0" algn="ctr">
                <a:buNone/>
              </a:pPr>
              <a:r>
                <a:rPr lang="ja-JP" altLang="en-US" sz="1300" b="1" dirty="0">
                  <a:solidFill>
                    <a:schemeClr val="bg2"/>
                  </a:solidFill>
                  <a:latin typeface="+mn-ea"/>
                </a:rPr>
                <a:t>前</a:t>
              </a:r>
              <a:endParaRPr lang="en-US" altLang="ja-JP" sz="13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E7FE2E7-1372-4D13-9E62-883DF1C94AD0}"/>
                </a:ext>
              </a:extLst>
            </p:cNvPr>
            <p:cNvSpPr txBox="1"/>
            <p:nvPr/>
          </p:nvSpPr>
          <p:spPr>
            <a:xfrm>
              <a:off x="4630068" y="3893325"/>
              <a:ext cx="353646" cy="4633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</a:defRPr>
              </a:lvl1pPr>
            </a:lstStyle>
            <a:p>
              <a:pPr marL="0" indent="0" algn="ctr">
                <a:buNone/>
              </a:pPr>
              <a:r>
                <a:rPr lang="en-US" altLang="ja-JP" sz="1300" b="1" dirty="0">
                  <a:solidFill>
                    <a:schemeClr val="bg2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1on1</a:t>
              </a:r>
            </a:p>
            <a:p>
              <a:pPr marL="0" indent="0" algn="ctr">
                <a:buNone/>
              </a:pPr>
              <a:r>
                <a:rPr lang="ja-JP" altLang="en-US" sz="1300" b="1" dirty="0">
                  <a:solidFill>
                    <a:schemeClr val="bg2"/>
                  </a:solidFill>
                  <a:latin typeface="+mn-ea"/>
                </a:rPr>
                <a:t>中</a:t>
              </a:r>
              <a:endParaRPr lang="en-US" altLang="ja-JP" sz="13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ABDEE8D-FD61-FD25-8B54-E9E7B0ECC0D4}"/>
                </a:ext>
              </a:extLst>
            </p:cNvPr>
            <p:cNvSpPr txBox="1"/>
            <p:nvPr/>
          </p:nvSpPr>
          <p:spPr>
            <a:xfrm>
              <a:off x="4631362" y="4931317"/>
              <a:ext cx="355274" cy="4633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</a:defRPr>
              </a:lvl1pPr>
            </a:lstStyle>
            <a:p>
              <a:pPr marL="0" indent="0" algn="ctr">
                <a:buNone/>
              </a:pPr>
              <a:r>
                <a:rPr lang="en-US" altLang="ja-JP" sz="1300" b="1" dirty="0">
                  <a:solidFill>
                    <a:schemeClr val="bg2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1on1</a:t>
              </a:r>
            </a:p>
            <a:p>
              <a:pPr marL="0" indent="0" algn="ctr">
                <a:buNone/>
              </a:pPr>
              <a:r>
                <a:rPr lang="ja-JP" altLang="en-US" sz="1300" b="1" dirty="0">
                  <a:solidFill>
                    <a:schemeClr val="bg2"/>
                  </a:solidFill>
                  <a:latin typeface="+mn-ea"/>
                </a:rPr>
                <a:t>後</a:t>
              </a:r>
              <a:endParaRPr lang="en-US" altLang="ja-JP" sz="13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5830F44-73CC-F9DF-3C34-3AD6981A70BF}"/>
              </a:ext>
            </a:extLst>
          </p:cNvPr>
          <p:cNvSpPr/>
          <p:nvPr/>
        </p:nvSpPr>
        <p:spPr>
          <a:xfrm>
            <a:off x="4953000" y="2983210"/>
            <a:ext cx="4595602" cy="479401"/>
          </a:xfrm>
          <a:prstGeom prst="rect">
            <a:avLst/>
          </a:prstGeom>
          <a:solidFill>
            <a:srgbClr val="FD8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r>
              <a:rPr kumimoji="1" lang="ja-JP" altLang="en-US" b="1" dirty="0">
                <a:solidFill>
                  <a:schemeClr val="bg2"/>
                </a:solidFill>
              </a:rPr>
              <a:t>効率的に</a:t>
            </a:r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r>
              <a:rPr kumimoji="1" lang="ja-JP" altLang="en-US" b="1" dirty="0">
                <a:solidFill>
                  <a:schemeClr val="bg2"/>
                </a:solidFill>
              </a:rPr>
              <a:t>の準備ができる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A83F7D-8732-C7B3-5470-D3FB0430A869}"/>
              </a:ext>
            </a:extLst>
          </p:cNvPr>
          <p:cNvSpPr/>
          <p:nvPr/>
        </p:nvSpPr>
        <p:spPr>
          <a:xfrm>
            <a:off x="4953000" y="4091106"/>
            <a:ext cx="4595602" cy="479401"/>
          </a:xfrm>
          <a:prstGeom prst="rect">
            <a:avLst/>
          </a:prstGeom>
          <a:solidFill>
            <a:srgbClr val="BC8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r>
              <a:rPr kumimoji="1" lang="ja-JP" altLang="en-US" b="1" dirty="0">
                <a:solidFill>
                  <a:schemeClr val="bg2"/>
                </a:solidFill>
              </a:rPr>
              <a:t>効果的な対話ができる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A232A0-610E-DC81-B0B2-C72D75836BFF}"/>
              </a:ext>
            </a:extLst>
          </p:cNvPr>
          <p:cNvSpPr/>
          <p:nvPr/>
        </p:nvSpPr>
        <p:spPr>
          <a:xfrm>
            <a:off x="4953000" y="5199003"/>
            <a:ext cx="4595602" cy="479401"/>
          </a:xfrm>
          <a:prstGeom prst="rect">
            <a:avLst/>
          </a:prstGeom>
          <a:solidFill>
            <a:srgbClr val="7D9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r>
              <a:rPr kumimoji="1" lang="ja-JP" altLang="en-US" b="1" dirty="0">
                <a:solidFill>
                  <a:schemeClr val="bg2"/>
                </a:solidFill>
              </a:rPr>
              <a:t>を振り返り、スキルアップができる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BFBE9CB-FA8B-C99C-E400-C07FACDC402D}"/>
              </a:ext>
            </a:extLst>
          </p:cNvPr>
          <p:cNvGrpSpPr/>
          <p:nvPr/>
        </p:nvGrpSpPr>
        <p:grpSpPr>
          <a:xfrm>
            <a:off x="692205" y="2570342"/>
            <a:ext cx="3399452" cy="3501757"/>
            <a:chOff x="716462" y="2381990"/>
            <a:chExt cx="3399452" cy="3501757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EC166A4-A669-90C6-6102-B92705F2F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462" y="2381990"/>
              <a:ext cx="3399452" cy="35017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ADD15F9E-120A-AC8E-6DDF-146091D126F7}"/>
                </a:ext>
              </a:extLst>
            </p:cNvPr>
            <p:cNvSpPr/>
            <p:nvPr/>
          </p:nvSpPr>
          <p:spPr>
            <a:xfrm>
              <a:off x="3244777" y="3395402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面談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レポート</a:t>
              </a: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DEDEEE99-079D-AB82-573D-2532FBEE1CCC}"/>
                </a:ext>
              </a:extLst>
            </p:cNvPr>
            <p:cNvSpPr/>
            <p:nvPr/>
          </p:nvSpPr>
          <p:spPr>
            <a:xfrm>
              <a:off x="2633870" y="4911206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オンライン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相談</a:t>
              </a: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976105F0-5DE0-D761-D4CF-72C0F6178A3C}"/>
                </a:ext>
              </a:extLst>
            </p:cNvPr>
            <p:cNvSpPr/>
            <p:nvPr/>
          </p:nvSpPr>
          <p:spPr>
            <a:xfrm>
              <a:off x="1082597" y="4215199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en-US" altLang="ja-JP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e-</a:t>
              </a: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ラーニング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2E2FBC0C-3986-4455-0AE8-F72E10DE9999}"/>
                </a:ext>
              </a:extLst>
            </p:cNvPr>
            <p:cNvSpPr/>
            <p:nvPr/>
          </p:nvSpPr>
          <p:spPr>
            <a:xfrm>
              <a:off x="1408294" y="5502386"/>
              <a:ext cx="2052000" cy="1800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0A4D0487-86FC-D020-277E-2AA81E61CCB4}"/>
                </a:ext>
              </a:extLst>
            </p:cNvPr>
            <p:cNvSpPr/>
            <p:nvPr/>
          </p:nvSpPr>
          <p:spPr>
            <a:xfrm>
              <a:off x="1664246" y="4883967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面談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フィード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バック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19608C5E-4A6B-3B6E-2F38-FE8F0BF186E9}"/>
                </a:ext>
              </a:extLst>
            </p:cNvPr>
            <p:cNvSpPr/>
            <p:nvPr/>
          </p:nvSpPr>
          <p:spPr>
            <a:xfrm>
              <a:off x="3236517" y="4231199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面談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メモ</a:t>
              </a: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F6FD12CE-D9B6-A6DB-AE91-DE8EDAFA7171}"/>
                </a:ext>
              </a:extLst>
            </p:cNvPr>
            <p:cNvSpPr/>
            <p:nvPr/>
          </p:nvSpPr>
          <p:spPr>
            <a:xfrm>
              <a:off x="1686721" y="2752072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チームマップ</a:t>
              </a:r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122F668B-EB6A-0B4E-ABE8-DF5790FA0D0D}"/>
                </a:ext>
              </a:extLst>
            </p:cNvPr>
            <p:cNvSpPr/>
            <p:nvPr/>
          </p:nvSpPr>
          <p:spPr>
            <a:xfrm>
              <a:off x="2633870" y="2714911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パーソナル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レポート</a:t>
              </a: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4B6EA9D1-4AFC-740F-E198-A55CBBEE9014}"/>
                </a:ext>
              </a:extLst>
            </p:cNvPr>
            <p:cNvSpPr/>
            <p:nvPr/>
          </p:nvSpPr>
          <p:spPr>
            <a:xfrm>
              <a:off x="1098597" y="3391697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アンケート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5F5C8F2-B508-9912-F3BD-31E434A616C5}"/>
              </a:ext>
            </a:extLst>
          </p:cNvPr>
          <p:cNvGrpSpPr/>
          <p:nvPr/>
        </p:nvGrpSpPr>
        <p:grpSpPr>
          <a:xfrm>
            <a:off x="692206" y="2519789"/>
            <a:ext cx="3399452" cy="3465931"/>
            <a:chOff x="527556" y="2131746"/>
            <a:chExt cx="3813477" cy="3888053"/>
          </a:xfrm>
        </p:grpSpPr>
        <p:sp>
          <p:nvSpPr>
            <p:cNvPr id="31" name="円弧 30">
              <a:extLst>
                <a:ext uri="{FF2B5EF4-FFF2-40B4-BE49-F238E27FC236}">
                  <a16:creationId xmlns:a16="http://schemas.microsoft.com/office/drawing/2014/main" id="{92E64DE4-B4A8-0827-F5E9-9BD5D1880C1F}"/>
                </a:ext>
              </a:extLst>
            </p:cNvPr>
            <p:cNvSpPr/>
            <p:nvPr/>
          </p:nvSpPr>
          <p:spPr>
            <a:xfrm rot="18553760">
              <a:off x="527557" y="2131746"/>
              <a:ext cx="3813476" cy="3813476"/>
            </a:xfrm>
            <a:prstGeom prst="arc">
              <a:avLst>
                <a:gd name="adj1" fmla="val 14492506"/>
                <a:gd name="adj2" fmla="val 20791831"/>
              </a:avLst>
            </a:prstGeom>
            <a:noFill/>
            <a:ln w="101600" cap="rnd">
              <a:gradFill>
                <a:gsLst>
                  <a:gs pos="0">
                    <a:srgbClr val="FF7E7F"/>
                  </a:gs>
                  <a:gs pos="100000">
                    <a:srgbClr val="E58CCF"/>
                  </a:gs>
                </a:gsLst>
                <a:lin ang="5400000" scaled="1"/>
              </a:gradFill>
              <a:round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32" name="円弧 31">
              <a:extLst>
                <a:ext uri="{FF2B5EF4-FFF2-40B4-BE49-F238E27FC236}">
                  <a16:creationId xmlns:a16="http://schemas.microsoft.com/office/drawing/2014/main" id="{51EA522C-8FB7-C169-C2BB-AE60A0A26B50}"/>
                </a:ext>
              </a:extLst>
            </p:cNvPr>
            <p:cNvSpPr/>
            <p:nvPr/>
          </p:nvSpPr>
          <p:spPr>
            <a:xfrm rot="7672858" flipH="1">
              <a:off x="527556" y="2131746"/>
              <a:ext cx="3813476" cy="3813476"/>
            </a:xfrm>
            <a:prstGeom prst="arc">
              <a:avLst>
                <a:gd name="adj1" fmla="val 16516757"/>
                <a:gd name="adj2" fmla="val 21427141"/>
              </a:avLst>
            </a:prstGeom>
            <a:ln w="101600" cap="rnd">
              <a:gradFill>
                <a:gsLst>
                  <a:gs pos="100000">
                    <a:srgbClr val="F18BC7"/>
                  </a:gs>
                  <a:gs pos="0">
                    <a:srgbClr val="B397E8"/>
                  </a:gs>
                  <a:gs pos="50000">
                    <a:srgbClr val="D57CE6"/>
                  </a:gs>
                </a:gsLst>
                <a:lin ang="5400000" scaled="1"/>
              </a:gradFill>
              <a:round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33" name="円弧 32">
              <a:extLst>
                <a:ext uri="{FF2B5EF4-FFF2-40B4-BE49-F238E27FC236}">
                  <a16:creationId xmlns:a16="http://schemas.microsoft.com/office/drawing/2014/main" id="{42A3C44F-C99C-9B2B-E92C-F3190BEAFFF1}"/>
                </a:ext>
              </a:extLst>
            </p:cNvPr>
            <p:cNvSpPr/>
            <p:nvPr/>
          </p:nvSpPr>
          <p:spPr>
            <a:xfrm rot="18406514" flipH="1" flipV="1">
              <a:off x="527556" y="2206323"/>
              <a:ext cx="3813476" cy="3813476"/>
            </a:xfrm>
            <a:prstGeom prst="arc">
              <a:avLst>
                <a:gd name="adj1" fmla="val 16799649"/>
                <a:gd name="adj2" fmla="val 3069941"/>
              </a:avLst>
            </a:prstGeom>
            <a:ln w="101600" cap="rnd">
              <a:gradFill>
                <a:gsLst>
                  <a:gs pos="49400">
                    <a:srgbClr val="9A7CEE"/>
                  </a:gs>
                  <a:gs pos="0">
                    <a:srgbClr val="B397E8"/>
                  </a:gs>
                  <a:gs pos="100000">
                    <a:srgbClr val="5D7CF6"/>
                  </a:gs>
                </a:gsLst>
                <a:lin ang="5400000" scaled="1"/>
              </a:gradFill>
              <a:round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863FA6-6975-3274-D1F9-7B3FF1EBE275}"/>
              </a:ext>
            </a:extLst>
          </p:cNvPr>
          <p:cNvSpPr/>
          <p:nvPr/>
        </p:nvSpPr>
        <p:spPr>
          <a:xfrm>
            <a:off x="2028180" y="3999482"/>
            <a:ext cx="756000" cy="3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1F0EFDB-296B-FA6C-0EA9-EC287030E8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96" y="4053129"/>
            <a:ext cx="978861" cy="2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6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インサイズを使うと変わること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99CC5E7-3D46-9536-D5BE-9F77B1B71967}"/>
              </a:ext>
            </a:extLst>
          </p:cNvPr>
          <p:cNvSpPr/>
          <p:nvPr/>
        </p:nvSpPr>
        <p:spPr>
          <a:xfrm>
            <a:off x="5040480" y="899544"/>
            <a:ext cx="4464000" cy="547200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endParaRPr kumimoji="1" lang="ja-JP" altLang="en-US" sz="1733" b="1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BECEEBD-DBE4-8085-41C7-11D5AE4DD4FE}"/>
              </a:ext>
            </a:extLst>
          </p:cNvPr>
          <p:cNvSpPr/>
          <p:nvPr/>
        </p:nvSpPr>
        <p:spPr>
          <a:xfrm>
            <a:off x="401520" y="899544"/>
            <a:ext cx="4464000" cy="547200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endParaRPr kumimoji="1" lang="ja-JP" altLang="en-US" sz="1733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0327A93-3F91-EA62-8D32-831C6A2B932C}"/>
              </a:ext>
            </a:extLst>
          </p:cNvPr>
          <p:cNvSpPr/>
          <p:nvPr/>
        </p:nvSpPr>
        <p:spPr>
          <a:xfrm>
            <a:off x="783124" y="2389292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打合せ時のようなピリピリ感がなかった。</a:t>
            </a:r>
            <a:r>
              <a:rPr lang="ja-JP" altLang="en-US" sz="1100" b="1" dirty="0">
                <a:solidFill>
                  <a:srgbClr val="597AF7"/>
                </a:solidFill>
              </a:rPr>
              <a:t>業務以外のことを聞くという雰囲気</a:t>
            </a:r>
            <a:r>
              <a:rPr lang="ja-JP" altLang="en-US" sz="1100" dirty="0">
                <a:solidFill>
                  <a:srgbClr val="333333"/>
                </a:solidFill>
              </a:rPr>
              <a:t>があった。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0C5B8A93-5F37-BD33-89C8-9A4283BF055F}"/>
              </a:ext>
            </a:extLst>
          </p:cNvPr>
          <p:cNvSpPr/>
          <p:nvPr/>
        </p:nvSpPr>
        <p:spPr>
          <a:xfrm>
            <a:off x="783124" y="3233546"/>
            <a:ext cx="3705000" cy="767355"/>
          </a:xfrm>
          <a:prstGeom prst="wedgeRoundRectCallout">
            <a:avLst>
              <a:gd name="adj1" fmla="val 52721"/>
              <a:gd name="adj2" fmla="val -35054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家族の話なども話題にでき、</a:t>
            </a:r>
            <a:r>
              <a:rPr lang="ja-JP" altLang="en-US" sz="1100" b="1" dirty="0">
                <a:solidFill>
                  <a:srgbClr val="597AF7"/>
                </a:solidFill>
              </a:rPr>
              <a:t>話がしやすくなりありがたいです</a:t>
            </a:r>
            <a:r>
              <a:rPr lang="ja-JP" altLang="en-US" sz="1100" dirty="0">
                <a:solidFill>
                  <a:srgbClr val="333333"/>
                </a:solidFill>
              </a:rPr>
              <a:t>。仕事とプライベートの両立について、考慮していただけたことが印象的でした。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568B161-BC78-DBF9-5963-B73AF45B315B}"/>
              </a:ext>
            </a:extLst>
          </p:cNvPr>
          <p:cNvGrpSpPr/>
          <p:nvPr/>
        </p:nvGrpSpPr>
        <p:grpSpPr>
          <a:xfrm>
            <a:off x="2164281" y="1378433"/>
            <a:ext cx="920478" cy="920478"/>
            <a:chOff x="-1704515" y="-93574"/>
            <a:chExt cx="992734" cy="992734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8BBAF46-7CC6-4071-10B6-55A605360CF5}"/>
                </a:ext>
              </a:extLst>
            </p:cNvPr>
            <p:cNvSpPr/>
            <p:nvPr/>
          </p:nvSpPr>
          <p:spPr>
            <a:xfrm>
              <a:off x="-1704515" y="-93574"/>
              <a:ext cx="992734" cy="9927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1F4EB93-CD06-3B8E-FF38-90A2EE262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93" r="18936" b="41584"/>
            <a:stretch>
              <a:fillRect/>
            </a:stretch>
          </p:blipFill>
          <p:spPr>
            <a:xfrm>
              <a:off x="-1704515" y="0"/>
              <a:ext cx="992734" cy="899160"/>
            </a:xfrm>
            <a:custGeom>
              <a:avLst/>
              <a:gdLst>
                <a:gd name="connsiteX0" fmla="*/ 208175 w 992734"/>
                <a:gd name="connsiteY0" fmla="*/ 0 h 899160"/>
                <a:gd name="connsiteX1" fmla="*/ 784559 w 992734"/>
                <a:gd name="connsiteY1" fmla="*/ 0 h 899160"/>
                <a:gd name="connsiteX2" fmla="*/ 847352 w 992734"/>
                <a:gd name="connsiteY2" fmla="*/ 51809 h 899160"/>
                <a:gd name="connsiteX3" fmla="*/ 992734 w 992734"/>
                <a:gd name="connsiteY3" fmla="*/ 402793 h 899160"/>
                <a:gd name="connsiteX4" fmla="*/ 496367 w 992734"/>
                <a:gd name="connsiteY4" fmla="*/ 899160 h 899160"/>
                <a:gd name="connsiteX5" fmla="*/ 0 w 992734"/>
                <a:gd name="connsiteY5" fmla="*/ 402793 h 899160"/>
                <a:gd name="connsiteX6" fmla="*/ 145383 w 992734"/>
                <a:gd name="connsiteY6" fmla="*/ 51809 h 8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2734" h="899160">
                  <a:moveTo>
                    <a:pt x="208175" y="0"/>
                  </a:moveTo>
                  <a:lnTo>
                    <a:pt x="784559" y="0"/>
                  </a:lnTo>
                  <a:lnTo>
                    <a:pt x="847352" y="51809"/>
                  </a:lnTo>
                  <a:cubicBezTo>
                    <a:pt x="937176" y="141633"/>
                    <a:pt x="992734" y="265725"/>
                    <a:pt x="992734" y="402793"/>
                  </a:cubicBezTo>
                  <a:cubicBezTo>
                    <a:pt x="992734" y="676929"/>
                    <a:pt x="770503" y="899160"/>
                    <a:pt x="496367" y="899160"/>
                  </a:cubicBezTo>
                  <a:cubicBezTo>
                    <a:pt x="222231" y="899160"/>
                    <a:pt x="0" y="676929"/>
                    <a:pt x="0" y="402793"/>
                  </a:cubicBezTo>
                  <a:cubicBezTo>
                    <a:pt x="0" y="265725"/>
                    <a:pt x="55558" y="141633"/>
                    <a:pt x="145383" y="51809"/>
                  </a:cubicBezTo>
                  <a:close/>
                </a:path>
              </a:pathLst>
            </a:custGeom>
          </p:spPr>
        </p:pic>
      </p:grp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27243B9D-A5E4-A23C-391D-4EFBF07187F7}"/>
              </a:ext>
            </a:extLst>
          </p:cNvPr>
          <p:cNvSpPr/>
          <p:nvPr/>
        </p:nvSpPr>
        <p:spPr>
          <a:xfrm>
            <a:off x="783124" y="4080278"/>
            <a:ext cx="3705000" cy="767355"/>
          </a:xfrm>
          <a:prstGeom prst="wedgeRoundRectCallout">
            <a:avLst>
              <a:gd name="adj1" fmla="val -53112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事前アンケートと面談シートは</a:t>
            </a:r>
            <a:r>
              <a:rPr lang="ja-JP" altLang="en-US" sz="1100" b="1" dirty="0">
                <a:solidFill>
                  <a:srgbClr val="597AF7"/>
                </a:solidFill>
              </a:rPr>
              <a:t>何を話すべきか考えるきっかけに</a:t>
            </a:r>
            <a:r>
              <a:rPr lang="ja-JP" altLang="en-US" sz="1100" dirty="0">
                <a:solidFill>
                  <a:srgbClr val="333333"/>
                </a:solidFill>
              </a:rPr>
              <a:t>なって良かった。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E50DE0F7-FB0B-2BF6-D3D7-72BD7844EC64}"/>
              </a:ext>
            </a:extLst>
          </p:cNvPr>
          <p:cNvSpPr/>
          <p:nvPr/>
        </p:nvSpPr>
        <p:spPr>
          <a:xfrm>
            <a:off x="783124" y="4924239"/>
            <a:ext cx="3705000" cy="440711"/>
          </a:xfrm>
          <a:prstGeom prst="wedgeRoundRectCallout">
            <a:avLst>
              <a:gd name="adj1" fmla="val 52721"/>
              <a:gd name="adj2" fmla="val -44926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面談メモをもとに</a:t>
            </a:r>
            <a:r>
              <a:rPr lang="ja-JP" altLang="en-US" sz="1100" b="1" dirty="0">
                <a:solidFill>
                  <a:srgbClr val="597AF7"/>
                </a:solidFill>
              </a:rPr>
              <a:t>普段とは異なる会話</a:t>
            </a:r>
            <a:r>
              <a:rPr lang="ja-JP" altLang="en-US" sz="1100" dirty="0">
                <a:solidFill>
                  <a:srgbClr val="333333"/>
                </a:solidFill>
              </a:rPr>
              <a:t>ができました。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F2BF4334-058F-E376-0409-4BCC2D34A0A6}"/>
              </a:ext>
            </a:extLst>
          </p:cNvPr>
          <p:cNvSpPr/>
          <p:nvPr/>
        </p:nvSpPr>
        <p:spPr>
          <a:xfrm>
            <a:off x="783124" y="5438633"/>
            <a:ext cx="3705000" cy="765818"/>
          </a:xfrm>
          <a:prstGeom prst="wedgeRoundRectCallout">
            <a:avLst>
              <a:gd name="adj1" fmla="val -53558"/>
              <a:gd name="adj2" fmla="val -35192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面談そのものというより、</a:t>
            </a:r>
            <a:r>
              <a:rPr lang="ja-JP" altLang="en-US" sz="1100" b="1" dirty="0">
                <a:solidFill>
                  <a:srgbClr val="597AF7"/>
                </a:solidFill>
              </a:rPr>
              <a:t>普段の接し方が変わった</a:t>
            </a:r>
            <a:r>
              <a:rPr lang="ja-JP" altLang="en-US" sz="1100" dirty="0">
                <a:solidFill>
                  <a:srgbClr val="333333"/>
                </a:solidFill>
              </a:rPr>
              <a:t>。初回の結果が良くなかったためかランチに誘ってもらい、色々話した。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DFFB589-A817-F8D7-D97C-1D4DB72AE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2" t="963" r="6892" b="19442"/>
          <a:stretch>
            <a:fillRect/>
          </a:stretch>
        </p:blipFill>
        <p:spPr>
          <a:xfrm>
            <a:off x="6814592" y="1378433"/>
            <a:ext cx="915777" cy="915777"/>
          </a:xfrm>
          <a:custGeom>
            <a:avLst/>
            <a:gdLst>
              <a:gd name="connsiteX0" fmla="*/ 493832 w 987664"/>
              <a:gd name="connsiteY0" fmla="*/ 0 h 987664"/>
              <a:gd name="connsiteX1" fmla="*/ 987664 w 987664"/>
              <a:gd name="connsiteY1" fmla="*/ 493832 h 987664"/>
              <a:gd name="connsiteX2" fmla="*/ 493832 w 987664"/>
              <a:gd name="connsiteY2" fmla="*/ 987664 h 987664"/>
              <a:gd name="connsiteX3" fmla="*/ 0 w 987664"/>
              <a:gd name="connsiteY3" fmla="*/ 493832 h 987664"/>
              <a:gd name="connsiteX4" fmla="*/ 493832 w 987664"/>
              <a:gd name="connsiteY4" fmla="*/ 0 h 98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664" h="987664">
                <a:moveTo>
                  <a:pt x="493832" y="0"/>
                </a:moveTo>
                <a:cubicBezTo>
                  <a:pt x="766568" y="0"/>
                  <a:pt x="987664" y="221096"/>
                  <a:pt x="987664" y="493832"/>
                </a:cubicBezTo>
                <a:cubicBezTo>
                  <a:pt x="987664" y="766568"/>
                  <a:pt x="766568" y="987664"/>
                  <a:pt x="493832" y="987664"/>
                </a:cubicBezTo>
                <a:cubicBezTo>
                  <a:pt x="221096" y="987664"/>
                  <a:pt x="0" y="766568"/>
                  <a:pt x="0" y="493832"/>
                </a:cubicBezTo>
                <a:cubicBezTo>
                  <a:pt x="0" y="221096"/>
                  <a:pt x="221096" y="0"/>
                  <a:pt x="493832" y="0"/>
                </a:cubicBezTo>
                <a:close/>
              </a:path>
            </a:pathLst>
          </a:custGeom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F644699C-2516-47FB-E846-26BEA2A6F15A}"/>
              </a:ext>
            </a:extLst>
          </p:cNvPr>
          <p:cNvSpPr/>
          <p:nvPr/>
        </p:nvSpPr>
        <p:spPr>
          <a:xfrm>
            <a:off x="5448543" y="2387577"/>
            <a:ext cx="3705000" cy="440711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評価と関係なく、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気負わず本音の話</a:t>
            </a:r>
            <a:r>
              <a:rPr lang="ja-JP" altLang="en-US" sz="1100" dirty="0">
                <a:solidFill>
                  <a:srgbClr val="333333"/>
                </a:solidFill>
              </a:rPr>
              <a:t>が聞けました。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81FDDD80-EC0F-03CC-7136-0073130E6DDD}"/>
              </a:ext>
            </a:extLst>
          </p:cNvPr>
          <p:cNvSpPr/>
          <p:nvPr/>
        </p:nvSpPr>
        <p:spPr>
          <a:xfrm>
            <a:off x="5448543" y="2905503"/>
            <a:ext cx="3705000" cy="767355"/>
          </a:xfrm>
          <a:prstGeom prst="wedgeRoundRectCallout">
            <a:avLst>
              <a:gd name="adj1" fmla="val 53437"/>
              <a:gd name="adj2" fmla="val -40649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担当業務、職場環境、他のメンバーとの関わりにおける、自身の立場と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困っている事を聞けた</a:t>
            </a:r>
            <a:r>
              <a:rPr lang="ja-JP" altLang="en-US" sz="1100" dirty="0">
                <a:solidFill>
                  <a:srgbClr val="333333"/>
                </a:solidFill>
              </a:rPr>
              <a:t>。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C8A68027-9874-47A4-49EF-CF6A30B191D3}"/>
              </a:ext>
            </a:extLst>
          </p:cNvPr>
          <p:cNvSpPr/>
          <p:nvPr/>
        </p:nvSpPr>
        <p:spPr>
          <a:xfrm>
            <a:off x="5453307" y="3750073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性格タイプ</a:t>
            </a:r>
            <a:r>
              <a:rPr lang="ja-JP" altLang="en-US" sz="1100" dirty="0">
                <a:solidFill>
                  <a:srgbClr val="333333"/>
                </a:solidFill>
              </a:rPr>
              <a:t>による、部下一人ひとりとの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コミュニケーションのポイント</a:t>
            </a:r>
            <a:r>
              <a:rPr lang="ja-JP" altLang="en-US" sz="1100" dirty="0">
                <a:solidFill>
                  <a:srgbClr val="333333"/>
                </a:solidFill>
              </a:rPr>
              <a:t>がわかり、声掛けしやすくなった。</a:t>
            </a: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D6113EAD-36FF-AE48-E6D4-5CFF541DF148}"/>
              </a:ext>
            </a:extLst>
          </p:cNvPr>
          <p:cNvSpPr/>
          <p:nvPr/>
        </p:nvSpPr>
        <p:spPr>
          <a:xfrm>
            <a:off x="5453307" y="4597595"/>
            <a:ext cx="3705000" cy="767355"/>
          </a:xfrm>
          <a:prstGeom prst="wedgeRoundRectCallout">
            <a:avLst>
              <a:gd name="adj1" fmla="val 53022"/>
              <a:gd name="adj2" fmla="val -3792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原因を振り返り、お互い認識することで、今後の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信頼関係が築けていける感覚</a:t>
            </a:r>
            <a:r>
              <a:rPr lang="ja-JP" altLang="en-US" sz="1100" dirty="0">
                <a:solidFill>
                  <a:srgbClr val="333333"/>
                </a:solidFill>
              </a:rPr>
              <a:t>があった。</a:t>
            </a: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72C15AC1-9A0F-8346-BB84-14FCC12B61ED}"/>
              </a:ext>
            </a:extLst>
          </p:cNvPr>
          <p:cNvSpPr/>
          <p:nvPr/>
        </p:nvSpPr>
        <p:spPr>
          <a:xfrm>
            <a:off x="5448543" y="5447085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客観的データがあることで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主観的</a:t>
            </a:r>
            <a:r>
              <a:rPr lang="en-US" altLang="ja-JP" sz="1100" b="1" dirty="0">
                <a:solidFill>
                  <a:schemeClr val="accent4">
                    <a:lumMod val="75000"/>
                  </a:schemeClr>
                </a:solidFill>
              </a:rPr>
              <a:t>1on1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から脱却</a:t>
            </a:r>
            <a:r>
              <a:rPr lang="ja-JP" altLang="en-US" sz="1100" dirty="0">
                <a:solidFill>
                  <a:srgbClr val="333333"/>
                </a:solidFill>
              </a:rPr>
              <a:t>できる。また、状態把握＝こちらも業務の振り返りが出来る。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EFAE00B-4BF6-57F6-9269-58D3C89927E9}"/>
              </a:ext>
            </a:extLst>
          </p:cNvPr>
          <p:cNvSpPr txBox="1"/>
          <p:nvPr/>
        </p:nvSpPr>
        <p:spPr>
          <a:xfrm>
            <a:off x="2002578" y="104124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〈</a:t>
            </a:r>
            <a:r>
              <a:rPr kumimoji="1" lang="ja-JP" altLang="en-US" sz="1400" b="1" dirty="0"/>
              <a:t>メンバー</a:t>
            </a:r>
            <a:r>
              <a:rPr kumimoji="1" lang="en-US" altLang="ja-JP" sz="1400" b="1" dirty="0"/>
              <a:t>〉</a:t>
            </a:r>
            <a:endParaRPr kumimoji="1" lang="ja-JP" altLang="en-US" sz="14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30CAB47-3FCE-C068-A60C-0A4E39E73800}"/>
              </a:ext>
            </a:extLst>
          </p:cNvPr>
          <p:cNvSpPr txBox="1"/>
          <p:nvPr/>
        </p:nvSpPr>
        <p:spPr>
          <a:xfrm>
            <a:off x="6821075" y="104203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〈</a:t>
            </a:r>
            <a:r>
              <a:rPr kumimoji="1" lang="ja-JP" altLang="en-US" sz="1400" b="1" dirty="0"/>
              <a:t>上司</a:t>
            </a:r>
            <a:r>
              <a:rPr kumimoji="1" lang="en-US" altLang="ja-JP" sz="1400" b="1" dirty="0"/>
              <a:t>〉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6719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インサイズの</a:t>
            </a:r>
            <a:r>
              <a:rPr lang="en-US" altLang="ja-JP" dirty="0"/>
              <a:t>3</a:t>
            </a:r>
            <a:r>
              <a:rPr lang="ja-JP" altLang="en-US" dirty="0"/>
              <a:t>つの機能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56E1745-0C0A-8945-7A86-3564D6BB9ED4}"/>
              </a:ext>
            </a:extLst>
          </p:cNvPr>
          <p:cNvSpPr/>
          <p:nvPr/>
        </p:nvSpPr>
        <p:spPr>
          <a:xfrm>
            <a:off x="760969" y="2992114"/>
            <a:ext cx="2467751" cy="1084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2"/>
                </a:solidFill>
              </a:rPr>
              <a:t>1on1</a:t>
            </a:r>
            <a:endParaRPr kumimoji="1" lang="ja-JP" altLang="en-US" sz="2400" b="1" dirty="0">
              <a:solidFill>
                <a:schemeClr val="bg2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5B6BCC-CDAE-6C72-42C7-265EE14F8D25}"/>
              </a:ext>
            </a:extLst>
          </p:cNvPr>
          <p:cNvSpPr/>
          <p:nvPr/>
        </p:nvSpPr>
        <p:spPr>
          <a:xfrm>
            <a:off x="760969" y="1608376"/>
            <a:ext cx="2467751" cy="1084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0A58C5-B0F6-5B93-FC28-231848D84098}"/>
              </a:ext>
            </a:extLst>
          </p:cNvPr>
          <p:cNvSpPr/>
          <p:nvPr/>
        </p:nvSpPr>
        <p:spPr>
          <a:xfrm>
            <a:off x="760969" y="4353515"/>
            <a:ext cx="2467751" cy="1084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ラーニング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1185D3-21D5-63C4-238D-96C320D82129}"/>
              </a:ext>
            </a:extLst>
          </p:cNvPr>
          <p:cNvSpPr txBox="1"/>
          <p:nvPr/>
        </p:nvSpPr>
        <p:spPr>
          <a:xfrm>
            <a:off x="3625231" y="3180337"/>
            <a:ext cx="596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1on1</a:t>
            </a:r>
            <a:r>
              <a:rPr kumimoji="1" lang="ja-JP" altLang="en-US" sz="2000" dirty="0"/>
              <a:t>で</a:t>
            </a:r>
            <a:r>
              <a:rPr kumimoji="1" lang="ja-JP" altLang="en-US" sz="2000" b="1" dirty="0">
                <a:solidFill>
                  <a:schemeClr val="accent2"/>
                </a:solidFill>
              </a:rPr>
              <a:t>話したいテーマ</a:t>
            </a:r>
            <a:r>
              <a:rPr kumimoji="1" lang="ja-JP" altLang="en-US" sz="2000" dirty="0"/>
              <a:t>を事前に設定したり、</a:t>
            </a:r>
            <a:endParaRPr kumimoji="1" lang="en-US" altLang="ja-JP" sz="2000" dirty="0"/>
          </a:p>
          <a:p>
            <a:r>
              <a:rPr kumimoji="1" lang="en-US" altLang="ja-JP" sz="2000" dirty="0"/>
              <a:t>1on1</a:t>
            </a:r>
            <a:r>
              <a:rPr kumimoji="1" lang="ja-JP" altLang="en-US" sz="2000" dirty="0"/>
              <a:t>の</a:t>
            </a:r>
            <a:r>
              <a:rPr kumimoji="1" lang="ja-JP" altLang="en-US" sz="2000" b="1" dirty="0">
                <a:solidFill>
                  <a:schemeClr val="accent2"/>
                </a:solidFill>
              </a:rPr>
              <a:t>記録</a:t>
            </a:r>
            <a:r>
              <a:rPr kumimoji="1" lang="ja-JP" altLang="en-US" sz="2000" dirty="0"/>
              <a:t>を残したり</a:t>
            </a:r>
            <a:r>
              <a:rPr kumimoji="1" lang="ja-JP" altLang="en-US" sz="2000" b="1" dirty="0">
                <a:solidFill>
                  <a:schemeClr val="accent2"/>
                </a:solidFill>
              </a:rPr>
              <a:t>共有</a:t>
            </a:r>
            <a:r>
              <a:rPr kumimoji="1" lang="ja-JP" altLang="en-US" sz="2000" dirty="0"/>
              <a:t>できる機能です。</a:t>
            </a:r>
            <a:endParaRPr kumimoji="1" lang="en-US" altLang="ja-JP" sz="2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04BC201-5B0A-CE0D-C151-231709DE9331}"/>
              </a:ext>
            </a:extLst>
          </p:cNvPr>
          <p:cNvSpPr txBox="1"/>
          <p:nvPr/>
        </p:nvSpPr>
        <p:spPr>
          <a:xfrm>
            <a:off x="3625231" y="1796599"/>
            <a:ext cx="596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メンバーの心理状態を明らかにし、</a:t>
            </a:r>
            <a:endParaRPr kumimoji="1" lang="en-US" altLang="ja-JP" sz="2000" dirty="0"/>
          </a:p>
          <a:p>
            <a:r>
              <a:rPr kumimoji="1" lang="ja-JP" altLang="en-US" sz="2000" b="1" dirty="0">
                <a:solidFill>
                  <a:schemeClr val="accent6"/>
                </a:solidFill>
              </a:rPr>
              <a:t>適切な関わり方のヒント</a:t>
            </a:r>
            <a:r>
              <a:rPr kumimoji="1" lang="ja-JP" altLang="en-US" sz="2000" dirty="0"/>
              <a:t>を得られる機能です。</a:t>
            </a:r>
            <a:endParaRPr kumimoji="1" lang="en-US" altLang="ja-JP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8F6133E-6AD0-F41F-8F76-FED1C9C09AC1}"/>
              </a:ext>
            </a:extLst>
          </p:cNvPr>
          <p:cNvSpPr txBox="1"/>
          <p:nvPr/>
        </p:nvSpPr>
        <p:spPr>
          <a:xfrm>
            <a:off x="3625231" y="4541738"/>
            <a:ext cx="596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2000" b="1" dirty="0">
                <a:solidFill>
                  <a:schemeClr val="accent5"/>
                </a:solidFill>
              </a:rPr>
              <a:t>やマネジメントのノウハウ</a:t>
            </a:r>
            <a:r>
              <a:rPr kumimoji="1" lang="ja-JP" altLang="en-US" sz="2000" dirty="0"/>
              <a:t>を、</a:t>
            </a:r>
            <a:br>
              <a:rPr kumimoji="1" lang="en-US" altLang="ja-JP" sz="2000" dirty="0"/>
            </a:br>
            <a:r>
              <a:rPr kumimoji="1" lang="ja-JP" altLang="en-US" sz="2000" dirty="0"/>
              <a:t>動画などで学べる機能です。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90254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でインサイズを活用する理由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DFCC5F3A-D91F-162E-CC86-8682E4B0167C}"/>
              </a:ext>
            </a:extLst>
          </p:cNvPr>
          <p:cNvSpPr/>
          <p:nvPr/>
        </p:nvSpPr>
        <p:spPr>
          <a:xfrm>
            <a:off x="465221" y="1927979"/>
            <a:ext cx="3994484" cy="2021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C296D6A6-86F8-9088-11E0-ECD6CD43F539}"/>
              </a:ext>
            </a:extLst>
          </p:cNvPr>
          <p:cNvSpPr/>
          <p:nvPr/>
        </p:nvSpPr>
        <p:spPr>
          <a:xfrm>
            <a:off x="465221" y="4362291"/>
            <a:ext cx="3994484" cy="20213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8390568D-AF4A-7ACC-4177-F85EE44B13B4}"/>
              </a:ext>
            </a:extLst>
          </p:cNvPr>
          <p:cNvSpPr/>
          <p:nvPr/>
        </p:nvSpPr>
        <p:spPr>
          <a:xfrm>
            <a:off x="809100" y="1725960"/>
            <a:ext cx="3306725" cy="40403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1DE79F-89B7-4DDE-0190-68BF4B59A9FC}"/>
              </a:ext>
            </a:extLst>
          </p:cNvPr>
          <p:cNvSpPr txBox="1"/>
          <p:nvPr/>
        </p:nvSpPr>
        <p:spPr>
          <a:xfrm>
            <a:off x="745816" y="2218200"/>
            <a:ext cx="3433291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 dirty="0"/>
              <a:t>マネジャーが、メンバー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一人ひとりに合わせて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話したいテーマを検討できる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6A2A1D7-4CB2-E885-4614-8470F8507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630" y="2882780"/>
            <a:ext cx="782126" cy="881477"/>
          </a:xfrm>
          <a:prstGeom prst="rect">
            <a:avLst/>
          </a:prstGeom>
        </p:spPr>
      </p:pic>
      <p:sp>
        <p:nvSpPr>
          <p:cNvPr id="9" name="角丸四角形 9">
            <a:extLst>
              <a:ext uri="{FF2B5EF4-FFF2-40B4-BE49-F238E27FC236}">
                <a16:creationId xmlns:a16="http://schemas.microsoft.com/office/drawing/2014/main" id="{3DBF865C-1964-504A-D8C5-90C4AA008D73}"/>
              </a:ext>
            </a:extLst>
          </p:cNvPr>
          <p:cNvSpPr/>
          <p:nvPr/>
        </p:nvSpPr>
        <p:spPr>
          <a:xfrm>
            <a:off x="809100" y="4181537"/>
            <a:ext cx="3306725" cy="40403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AD6AC1-8562-D640-0012-EFC260D2B536}"/>
              </a:ext>
            </a:extLst>
          </p:cNvPr>
          <p:cNvSpPr txBox="1"/>
          <p:nvPr/>
        </p:nvSpPr>
        <p:spPr>
          <a:xfrm>
            <a:off x="745816" y="4692203"/>
            <a:ext cx="3433291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 dirty="0"/>
              <a:t>アンケートがない時期でも、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メンバーが自分で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話したいテーマを申請できる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38B31B-02DB-289D-00B9-963A2E1F6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895" y="5389548"/>
            <a:ext cx="945623" cy="792914"/>
          </a:xfrm>
          <a:prstGeom prst="rect">
            <a:avLst/>
          </a:prstGeom>
        </p:spPr>
      </p:pic>
      <p:sp>
        <p:nvSpPr>
          <p:cNvPr id="13" name="ストライプ矢印 13">
            <a:extLst>
              <a:ext uri="{FF2B5EF4-FFF2-40B4-BE49-F238E27FC236}">
                <a16:creationId xmlns:a16="http://schemas.microsoft.com/office/drawing/2014/main" id="{F7435ADC-DF27-1F7C-272B-AB3EA6B83894}"/>
              </a:ext>
            </a:extLst>
          </p:cNvPr>
          <p:cNvSpPr/>
          <p:nvPr/>
        </p:nvSpPr>
        <p:spPr>
          <a:xfrm>
            <a:off x="4690447" y="3351640"/>
            <a:ext cx="1219200" cy="1600230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645B383-0CF7-3D91-583B-8FA44376D7B1}"/>
              </a:ext>
            </a:extLst>
          </p:cNvPr>
          <p:cNvSpPr txBox="1"/>
          <p:nvPr/>
        </p:nvSpPr>
        <p:spPr>
          <a:xfrm>
            <a:off x="6048945" y="2335737"/>
            <a:ext cx="3433291" cy="154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600" b="1" dirty="0"/>
              <a:t>マネジャー＋メンバー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双方にとって</a:t>
            </a:r>
            <a:endParaRPr kumimoji="1" lang="en-US" altLang="ja-JP" sz="1600" b="1" dirty="0"/>
          </a:p>
          <a:p>
            <a:pPr algn="ctr"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5"/>
                </a:solidFill>
              </a:rPr>
              <a:t>有意義な</a:t>
            </a:r>
            <a:br>
              <a:rPr kumimoji="1" lang="en-US" altLang="ja-JP" sz="2400" b="1" dirty="0">
                <a:solidFill>
                  <a:schemeClr val="accent5"/>
                </a:solidFill>
              </a:rPr>
            </a:br>
            <a:r>
              <a:rPr kumimoji="1" lang="en-US" altLang="ja-JP" sz="24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2400" b="1" dirty="0">
                <a:solidFill>
                  <a:schemeClr val="accent5"/>
                </a:solidFill>
              </a:rPr>
              <a:t>の実現</a:t>
            </a:r>
            <a:r>
              <a:rPr kumimoji="1" lang="ja-JP" altLang="en-US" sz="1600" b="1" dirty="0"/>
              <a:t>へ！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2EA73E4-53E0-0976-AF5B-FE146FD29662}"/>
              </a:ext>
            </a:extLst>
          </p:cNvPr>
          <p:cNvCxnSpPr/>
          <p:nvPr/>
        </p:nvCxnSpPr>
        <p:spPr>
          <a:xfrm>
            <a:off x="5702300" y="2739989"/>
            <a:ext cx="693291" cy="7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13E457B-4B0E-BB31-2919-8C64654676CC}"/>
              </a:ext>
            </a:extLst>
          </p:cNvPr>
          <p:cNvCxnSpPr>
            <a:cxnSpLocks/>
          </p:cNvCxnSpPr>
          <p:nvPr/>
        </p:nvCxnSpPr>
        <p:spPr>
          <a:xfrm flipH="1">
            <a:off x="9052159" y="2739989"/>
            <a:ext cx="606788" cy="7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E3F28E91-E9CA-FCCA-C18F-14563A8BE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117" y="3978276"/>
            <a:ext cx="2344945" cy="1959068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68FD9AA-9DD1-5841-2090-3602C0AB489D}"/>
              </a:ext>
            </a:extLst>
          </p:cNvPr>
          <p:cNvSpPr/>
          <p:nvPr/>
        </p:nvSpPr>
        <p:spPr>
          <a:xfrm>
            <a:off x="327897" y="803389"/>
            <a:ext cx="9250206" cy="800219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アンケートからの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定量情報</a:t>
            </a:r>
            <a:r>
              <a:rPr lang="ja-JP" altLang="en-US" dirty="0"/>
              <a:t>・</a:t>
            </a:r>
            <a:r>
              <a:rPr lang="en-US" altLang="ja-JP" dirty="0"/>
              <a:t>1on1</a:t>
            </a:r>
            <a:r>
              <a:rPr lang="ja-JP" altLang="en-US" dirty="0"/>
              <a:t>機能からの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定性情報</a:t>
            </a:r>
            <a:r>
              <a:rPr lang="ja-JP" altLang="en-US" dirty="0">
                <a:solidFill>
                  <a:schemeClr val="tx1"/>
                </a:solidFill>
              </a:rPr>
              <a:t>を事前に把握して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dirty="0">
                <a:solidFill>
                  <a:schemeClr val="tx1"/>
                </a:solidFill>
              </a:rPr>
              <a:t>1on1</a:t>
            </a:r>
            <a:r>
              <a:rPr lang="ja-JP" altLang="en-US" dirty="0">
                <a:solidFill>
                  <a:schemeClr val="tx1"/>
                </a:solidFill>
              </a:rPr>
              <a:t>に臨むことができ、効果的な対話を支援します。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C7EB09A-38FC-7DB8-3572-FDF58D4E3875}"/>
              </a:ext>
            </a:extLst>
          </p:cNvPr>
          <p:cNvSpPr/>
          <p:nvPr/>
        </p:nvSpPr>
        <p:spPr>
          <a:xfrm>
            <a:off x="809100" y="3232996"/>
            <a:ext cx="2281084" cy="4822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accent6"/>
                </a:solidFill>
              </a:rPr>
              <a:t>マネジャーから</a:t>
            </a:r>
            <a:r>
              <a:rPr kumimoji="1" lang="ja-JP" altLang="en-US" sz="1100" b="1" dirty="0">
                <a:solidFill>
                  <a:schemeClr val="accent6"/>
                </a:solidFill>
              </a:rPr>
              <a:t>の対話</a:t>
            </a:r>
            <a:endParaRPr kumimoji="1" lang="ja-JP" altLang="en-US" sz="1200" b="1" dirty="0">
              <a:solidFill>
                <a:schemeClr val="accent6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811667E-4BCC-BF0E-E026-D52C6CB84949}"/>
              </a:ext>
            </a:extLst>
          </p:cNvPr>
          <p:cNvSpPr/>
          <p:nvPr/>
        </p:nvSpPr>
        <p:spPr>
          <a:xfrm>
            <a:off x="809100" y="5760314"/>
            <a:ext cx="2281084" cy="4822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accent2"/>
                </a:solidFill>
              </a:rPr>
              <a:t>メンバーから</a:t>
            </a:r>
            <a:r>
              <a:rPr kumimoji="1" lang="ja-JP" altLang="en-US" sz="1100" b="1" dirty="0">
                <a:solidFill>
                  <a:schemeClr val="accent2"/>
                </a:solidFill>
              </a:rPr>
              <a:t>の対話</a:t>
            </a:r>
            <a:endParaRPr kumimoji="1" lang="ja-JP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12" name="十字形 11">
            <a:extLst>
              <a:ext uri="{FF2B5EF4-FFF2-40B4-BE49-F238E27FC236}">
                <a16:creationId xmlns:a16="http://schemas.microsoft.com/office/drawing/2014/main" id="{579E9124-1903-4FFA-AA3F-681CD6B2CF07}"/>
              </a:ext>
            </a:extLst>
          </p:cNvPr>
          <p:cNvSpPr/>
          <p:nvPr/>
        </p:nvSpPr>
        <p:spPr>
          <a:xfrm>
            <a:off x="2195761" y="3701221"/>
            <a:ext cx="533400" cy="533400"/>
          </a:xfrm>
          <a:prstGeom prst="plus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994354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２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表紙３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タイトル大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中ページ特殊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597AF7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3c763c-23ee-4639-92a6-887aa7ed2867" xsi:nil="true"/>
    <lcf76f155ced4ddcb4097134ff3c332f xmlns="b00feb88-84c6-4e91-9440-c887e66897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C01CAB96D874D9C41299BFA06F23F" ma:contentTypeVersion="17" ma:contentTypeDescription="Create a new document." ma:contentTypeScope="" ma:versionID="281f437311cd04fc98c0c27d1bfcb366">
  <xsd:schema xmlns:xsd="http://www.w3.org/2001/XMLSchema" xmlns:xs="http://www.w3.org/2001/XMLSchema" xmlns:p="http://schemas.microsoft.com/office/2006/metadata/properties" xmlns:ns2="b00feb88-84c6-4e91-9440-c887e6689731" xmlns:ns3="373c763c-23ee-4639-92a6-887aa7ed2867" targetNamespace="http://schemas.microsoft.com/office/2006/metadata/properties" ma:root="true" ma:fieldsID="45bad956b00a3055c825cda6cff6e871" ns2:_="" ns3:_="">
    <xsd:import namespace="b00feb88-84c6-4e91-9440-c887e6689731"/>
    <xsd:import namespace="373c763c-23ee-4639-92a6-887aa7ed2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feb88-84c6-4e91-9440-c887e6689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c71943a-529d-42c5-a600-d531b16ddc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c763c-23ee-4639-92a6-887aa7ed28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7154fd2-2f52-41bb-bd8a-28cde0820317}" ma:internalName="TaxCatchAll" ma:showField="CatchAllData" ma:web="373c763c-23ee-4639-92a6-887aa7ed2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E0A20D-2CD2-44ED-B88B-09CCC981DFA2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373c763c-23ee-4639-92a6-887aa7ed2867"/>
    <ds:schemaRef ds:uri="b00feb88-84c6-4e91-9440-c887e668973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A30EC9-E215-442B-A36C-0E902DF4A1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50DAC-D1FC-47CF-BAF9-A25846D81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feb88-84c6-4e91-9440-c887e6689731"/>
    <ds:schemaRef ds:uri="373c763c-23ee-4639-92a6-887aa7ed2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4639</Words>
  <Application>Microsoft Office PowerPoint</Application>
  <PresentationFormat>A4 210 x 297 mm</PresentationFormat>
  <Paragraphs>600</Paragraphs>
  <Slides>39</Slides>
  <Notes>39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39</vt:i4>
      </vt:variant>
    </vt:vector>
  </HeadingPairs>
  <TitlesOfParts>
    <vt:vector size="59" baseType="lpstr">
      <vt:lpstr>DengXian</vt:lpstr>
      <vt:lpstr>Meiryo UI</vt:lpstr>
      <vt:lpstr>Yu Gothic UI</vt:lpstr>
      <vt:lpstr>游ゴシック</vt:lpstr>
      <vt:lpstr>游ゴシック</vt:lpstr>
      <vt:lpstr>游ゴシック Light</vt:lpstr>
      <vt:lpstr>Arial</vt:lpstr>
      <vt:lpstr>Calibri</vt:lpstr>
      <vt:lpstr>Calibri Light</vt:lpstr>
      <vt:lpstr>Century Gothic</vt:lpstr>
      <vt:lpstr>Wingdings</vt:lpstr>
      <vt:lpstr>表紙２</vt:lpstr>
      <vt:lpstr>表紙３</vt:lpstr>
      <vt:lpstr>タイトル大</vt:lpstr>
      <vt:lpstr>タイトル中</vt:lpstr>
      <vt:lpstr>中ページ</vt:lpstr>
      <vt:lpstr>1_タイトル中</vt:lpstr>
      <vt:lpstr>2_中ページ特殊</vt:lpstr>
      <vt:lpstr>1_中ページ</vt:lpstr>
      <vt:lpstr>1_デザインの設定</vt:lpstr>
      <vt:lpstr>インサイズ導入のご説明</vt:lpstr>
      <vt:lpstr>もくじ</vt:lpstr>
      <vt:lpstr>参考）導入の背景記入のポイント</vt:lpstr>
      <vt:lpstr>インサイズ導入の背景</vt:lpstr>
      <vt:lpstr>もくじ</vt:lpstr>
      <vt:lpstr>インサイズとは？</vt:lpstr>
      <vt:lpstr>インサイズを使うと変わること</vt:lpstr>
      <vt:lpstr>インサイズの3つの機能</vt:lpstr>
      <vt:lpstr>1on1でインサイズを活用する理由</vt:lpstr>
      <vt:lpstr>参考）1on1への取り組み姿勢</vt:lpstr>
      <vt:lpstr>もくじ</vt:lpstr>
      <vt:lpstr>インサイズ実施のステップ</vt:lpstr>
      <vt:lpstr>インサイズ対象者</vt:lpstr>
      <vt:lpstr>インサイズ実施概要</vt:lpstr>
      <vt:lpstr>もくじ</vt:lpstr>
      <vt:lpstr>アンケート結果の活用方法</vt:lpstr>
      <vt:lpstr>参考）「上司」向けにお伝えしている活用方法</vt:lpstr>
      <vt:lpstr>参考）「上司」向けにお伝えしている活用方法</vt:lpstr>
      <vt:lpstr>アンケート結果閲覧</vt:lpstr>
      <vt:lpstr>「ダッシュボード」で組織全体の概要を確認</vt:lpstr>
      <vt:lpstr>「チームマップ」で関わる優先順位を確認</vt:lpstr>
      <vt:lpstr>「パーソナルレポート」で、関わり方を確認</vt:lpstr>
      <vt:lpstr>「結果一覧表(Excel)」で個人結果を一覧で確認</vt:lpstr>
      <vt:lpstr>参考）メンバーが閲覧できるレポート</vt:lpstr>
      <vt:lpstr>注意点</vt:lpstr>
      <vt:lpstr>改めて、お願いしたいこと</vt:lpstr>
      <vt:lpstr>もくじ</vt:lpstr>
      <vt:lpstr>1on1の5つの機能</vt:lpstr>
      <vt:lpstr>利用開始時に、案内メールが届きます</vt:lpstr>
      <vt:lpstr>1on1の予定作成</vt:lpstr>
      <vt:lpstr>メンバーが設定したトピックの確認</vt:lpstr>
      <vt:lpstr>メンバーが設定したトピックの確認</vt:lpstr>
      <vt:lpstr>1on1メモの作成</vt:lpstr>
      <vt:lpstr>1on1メモの作成</vt:lpstr>
      <vt:lpstr>1on1履歴の振り返り</vt:lpstr>
      <vt:lpstr>もくじ</vt:lpstr>
      <vt:lpstr>【便利機能】1on1の基礎やインサイズの使い方が学べます</vt:lpstr>
      <vt:lpstr>【便利機能】メンバーへの関わりを相談できます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純一</dc:creator>
  <cp:lastModifiedBy>鈴木 萌々子</cp:lastModifiedBy>
  <cp:revision>38</cp:revision>
  <dcterms:created xsi:type="dcterms:W3CDTF">2023-07-18T04:04:19Z</dcterms:created>
  <dcterms:modified xsi:type="dcterms:W3CDTF">2026-04-14T00:13:51Z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0x010100993FC1CC2BD51947BBCFC44769C28B94</vt:lpwstr>
  </property>
  <property fmtid="{D5CDD505-2E9C-101B-9397-08002B2CF9AE}" pid="3" name="MediaServiceImageTags">
    <vt:lpwstr/>
  </property>
</Properties>
</file>