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5.xml" ContentType="application/vnd.openxmlformats-officedocument.theme+xml"/>
  <Override PartName="/ppt/slideLayouts/slideLayout7.xml" ContentType="application/vnd.openxmlformats-officedocument.presentationml.slideLayout+xml"/>
  <Override PartName="/ppt/theme/theme6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7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8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66" r:id="rId4"/>
    <p:sldMasterId id="2147483668" r:id="rId5"/>
    <p:sldMasterId id="2147483669" r:id="rId6"/>
    <p:sldMasterId id="2147483670" r:id="rId7"/>
    <p:sldMasterId id="2147483671" r:id="rId8"/>
    <p:sldMasterId id="2147483678" r:id="rId9"/>
    <p:sldMasterId id="2147483744" r:id="rId10"/>
    <p:sldMasterId id="2147483716" r:id="rId11"/>
    <p:sldMasterId id="2147483753" r:id="rId12"/>
  </p:sldMasterIdLst>
  <p:notesMasterIdLst>
    <p:notesMasterId r:id="rId52"/>
  </p:notesMasterIdLst>
  <p:handoutMasterIdLst>
    <p:handoutMasterId r:id="rId53"/>
  </p:handoutMasterIdLst>
  <p:sldIdLst>
    <p:sldId id="1553" r:id="rId13"/>
    <p:sldId id="1565" r:id="rId14"/>
    <p:sldId id="1504" r:id="rId15"/>
    <p:sldId id="1506" r:id="rId16"/>
    <p:sldId id="1566" r:id="rId17"/>
    <p:sldId id="1562" r:id="rId18"/>
    <p:sldId id="1508" r:id="rId19"/>
    <p:sldId id="1509" r:id="rId20"/>
    <p:sldId id="1563" r:id="rId21"/>
    <p:sldId id="547" r:id="rId22"/>
    <p:sldId id="1568" r:id="rId23"/>
    <p:sldId id="1564" r:id="rId24"/>
    <p:sldId id="1561" r:id="rId25"/>
    <p:sldId id="1512" r:id="rId26"/>
    <p:sldId id="1569" r:id="rId27"/>
    <p:sldId id="1556" r:id="rId28"/>
    <p:sldId id="1554" r:id="rId29"/>
    <p:sldId id="1555" r:id="rId30"/>
    <p:sldId id="1516" r:id="rId31"/>
    <p:sldId id="1557" r:id="rId32"/>
    <p:sldId id="1558" r:id="rId33"/>
    <p:sldId id="1559" r:id="rId34"/>
    <p:sldId id="1560" r:id="rId35"/>
    <p:sldId id="1531" r:id="rId36"/>
    <p:sldId id="1529" r:id="rId37"/>
    <p:sldId id="1528" r:id="rId38"/>
    <p:sldId id="1570" r:id="rId39"/>
    <p:sldId id="1538" r:id="rId40"/>
    <p:sldId id="1517" r:id="rId41"/>
    <p:sldId id="1518" r:id="rId42"/>
    <p:sldId id="1519" r:id="rId43"/>
    <p:sldId id="1539" r:id="rId44"/>
    <p:sldId id="1520" r:id="rId45"/>
    <p:sldId id="1513" r:id="rId46"/>
    <p:sldId id="1541" r:id="rId47"/>
    <p:sldId id="1552" r:id="rId48"/>
    <p:sldId id="1530" r:id="rId49"/>
    <p:sldId id="1536" r:id="rId50"/>
    <p:sldId id="1533" r:id="rId51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E6D6655-128B-D745-7A79-61D2EA09CC68}" name="中富 俊吾" initials="" userId="S::shungo_nakatomi@recruit-ms.co.jp::9c6c3e01-3041-460e-9567-ac9d7cff0521" providerId="AD"/>
  <p188:author id="{973F385C-9735-23E3-51A1-C24291202211}" name="井上 瑞貴" initials="井瑞" userId="S::mizuki_inoue@recruit-ms.co.jp::f6b39721-156b-4295-b428-ee29b8236850" providerId="AD"/>
  <p188:author id="{1DD6B482-C703-CD7F-5102-CBDC7F09499E}" name="宇野 渉" initials="宇渉" userId="S::wataru_uno@recruit-ms.co.jp::3c9129e8-db7f-43c6-93ff-4d6c7442c005" providerId="AD"/>
  <p188:author id="{13D5A4BC-0AAE-6B38-A736-CA7DB10A4AF0}" name="山田 純一" initials="山純" userId="S::junichi_yamada@recruit-ms.co.jp::738fccb7-c23d-484f-90e8-ae2ba85cf149" providerId="AD"/>
  <p188:author id="{D60189C1-96DC-F556-7F8B-B862042BEEF0}" name="鈴木 萌々子" initials="鈴木" userId="S::momoko_suzuki@recruit-ms.co.jp::684b9646-bc99-4d69-9c4f-dccabc81590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73CB"/>
    <a:srgbClr val="E6E6E6"/>
    <a:srgbClr val="8B8AA7"/>
    <a:srgbClr val="6995EE"/>
    <a:srgbClr val="FFFFFF"/>
    <a:srgbClr val="858585"/>
    <a:srgbClr val="287ECF"/>
    <a:srgbClr val="FD8288"/>
    <a:srgbClr val="FF566D"/>
    <a:srgbClr val="597A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5E70FC7-5930-7565-F615-BE53E2C6DBA9}" v="2" dt="2026-07-14T09:30:37.28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9" Type="http://schemas.openxmlformats.org/officeDocument/2006/relationships/slide" Target="slides/slide27.xml"/><Relationship Id="rId21" Type="http://schemas.openxmlformats.org/officeDocument/2006/relationships/slide" Target="slides/slide9.xml"/><Relationship Id="rId34" Type="http://schemas.openxmlformats.org/officeDocument/2006/relationships/slide" Target="slides/slide22.xml"/><Relationship Id="rId42" Type="http://schemas.openxmlformats.org/officeDocument/2006/relationships/slide" Target="slides/slide30.xml"/><Relationship Id="rId47" Type="http://schemas.openxmlformats.org/officeDocument/2006/relationships/slide" Target="slides/slide35.xml"/><Relationship Id="rId50" Type="http://schemas.openxmlformats.org/officeDocument/2006/relationships/slide" Target="slides/slide38.xml"/><Relationship Id="rId55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4.xml"/><Relationship Id="rId29" Type="http://schemas.openxmlformats.org/officeDocument/2006/relationships/slide" Target="slides/slide17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40" Type="http://schemas.openxmlformats.org/officeDocument/2006/relationships/slide" Target="slides/slide28.xml"/><Relationship Id="rId45" Type="http://schemas.openxmlformats.org/officeDocument/2006/relationships/slide" Target="slides/slide33.xml"/><Relationship Id="rId53" Type="http://schemas.openxmlformats.org/officeDocument/2006/relationships/handoutMaster" Target="handoutMasters/handoutMaster1.xml"/><Relationship Id="rId58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9" Type="http://schemas.openxmlformats.org/officeDocument/2006/relationships/slide" Target="slides/slide7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43" Type="http://schemas.openxmlformats.org/officeDocument/2006/relationships/slide" Target="slides/slide31.xml"/><Relationship Id="rId48" Type="http://schemas.openxmlformats.org/officeDocument/2006/relationships/slide" Target="slides/slide36.xml"/><Relationship Id="rId56" Type="http://schemas.openxmlformats.org/officeDocument/2006/relationships/theme" Target="theme/theme1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39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slide" Target="slides/slide26.xml"/><Relationship Id="rId46" Type="http://schemas.openxmlformats.org/officeDocument/2006/relationships/slide" Target="slides/slide34.xml"/><Relationship Id="rId59" Type="http://schemas.microsoft.com/office/2015/10/relationships/revisionInfo" Target="revisionInfo.xml"/><Relationship Id="rId20" Type="http://schemas.openxmlformats.org/officeDocument/2006/relationships/slide" Target="slides/slide8.xml"/><Relationship Id="rId41" Type="http://schemas.openxmlformats.org/officeDocument/2006/relationships/slide" Target="slides/slide29.xml"/><Relationship Id="rId54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49" Type="http://schemas.openxmlformats.org/officeDocument/2006/relationships/slide" Target="slides/slide37.xml"/><Relationship Id="rId57" Type="http://schemas.openxmlformats.org/officeDocument/2006/relationships/tableStyles" Target="tableStyles.xml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19.xml"/><Relationship Id="rId44" Type="http://schemas.openxmlformats.org/officeDocument/2006/relationships/slide" Target="slides/slide32.xml"/><Relationship Id="rId52" Type="http://schemas.openxmlformats.org/officeDocument/2006/relationships/notesMaster" Target="notesMasters/notesMaster1.xml"/><Relationship Id="rId60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鈴木 萌々子" userId="684b9646-bc99-4d69-9c4f-dccabc815905" providerId="ADAL" clId="{CB9B6CBF-00F4-4EC5-B7DA-7D043BBC3E79}"/>
    <pc:docChg chg="undo modSld">
      <pc:chgData name="鈴木 萌々子" userId="684b9646-bc99-4d69-9c4f-dccabc815905" providerId="ADAL" clId="{CB9B6CBF-00F4-4EC5-B7DA-7D043BBC3E79}" dt="2026-07-14T09:29:28.870" v="360" actId="1076"/>
      <pc:docMkLst>
        <pc:docMk/>
      </pc:docMkLst>
      <pc:sldChg chg="addSp modSp mod">
        <pc:chgData name="鈴木 萌々子" userId="684b9646-bc99-4d69-9c4f-dccabc815905" providerId="ADAL" clId="{CB9B6CBF-00F4-4EC5-B7DA-7D043BBC3E79}" dt="2026-07-14T09:29:28.870" v="360" actId="1076"/>
        <pc:sldMkLst>
          <pc:docMk/>
          <pc:sldMk cId="3770987989" sldId="1520"/>
        </pc:sldMkLst>
        <pc:spChg chg="add mod">
          <ac:chgData name="鈴木 萌々子" userId="684b9646-bc99-4d69-9c4f-dccabc815905" providerId="ADAL" clId="{CB9B6CBF-00F4-4EC5-B7DA-7D043BBC3E79}" dt="2026-07-14T09:29:28.870" v="360" actId="1076"/>
          <ac:spMkLst>
            <pc:docMk/>
            <pc:sldMk cId="3770987989" sldId="1520"/>
            <ac:spMk id="9" creationId="{941BE643-883E-BEEB-DDAB-B771066F3B2E}"/>
          </ac:spMkLst>
        </pc:spChg>
        <pc:spChg chg="mod">
          <ac:chgData name="鈴木 萌々子" userId="684b9646-bc99-4d69-9c4f-dccabc815905" providerId="ADAL" clId="{CB9B6CBF-00F4-4EC5-B7DA-7D043BBC3E79}" dt="2026-07-14T09:28:25.648" v="202" actId="1076"/>
          <ac:spMkLst>
            <pc:docMk/>
            <pc:sldMk cId="3770987989" sldId="1520"/>
            <ac:spMk id="42" creationId="{F941A0C1-C61A-90E2-981F-65405DEC764D}"/>
          </ac:spMkLst>
        </pc:spChg>
      </pc:sldChg>
      <pc:sldChg chg="addSp delSp modSp mod">
        <pc:chgData name="鈴木 萌々子" userId="684b9646-bc99-4d69-9c4f-dccabc815905" providerId="ADAL" clId="{CB9B6CBF-00F4-4EC5-B7DA-7D043BBC3E79}" dt="2026-06-25T09:12:26.784" v="33" actId="165"/>
        <pc:sldMkLst>
          <pc:docMk/>
          <pc:sldMk cId="3782530578" sldId="1557"/>
        </pc:sldMkLst>
        <pc:spChg chg="mod">
          <ac:chgData name="鈴木 萌々子" userId="684b9646-bc99-4d69-9c4f-dccabc815905" providerId="ADAL" clId="{CB9B6CBF-00F4-4EC5-B7DA-7D043BBC3E79}" dt="2026-06-25T09:12:26.784" v="33" actId="165"/>
          <ac:spMkLst>
            <pc:docMk/>
            <pc:sldMk cId="3782530578" sldId="1557"/>
            <ac:spMk id="18" creationId="{2193A275-1F98-E52C-F45A-E51D2F60C85F}"/>
          </ac:spMkLst>
        </pc:spChg>
        <pc:spChg chg="mod">
          <ac:chgData name="鈴木 萌々子" userId="684b9646-bc99-4d69-9c4f-dccabc815905" providerId="ADAL" clId="{CB9B6CBF-00F4-4EC5-B7DA-7D043BBC3E79}" dt="2026-06-25T09:12:26.784" v="33" actId="165"/>
          <ac:spMkLst>
            <pc:docMk/>
            <pc:sldMk cId="3782530578" sldId="1557"/>
            <ac:spMk id="19" creationId="{AC421019-A531-1561-A77E-3AE983C1DA23}"/>
          </ac:spMkLst>
        </pc:spChg>
        <pc:spChg chg="mod">
          <ac:chgData name="鈴木 萌々子" userId="684b9646-bc99-4d69-9c4f-dccabc815905" providerId="ADAL" clId="{CB9B6CBF-00F4-4EC5-B7DA-7D043BBC3E79}" dt="2026-06-25T09:12:26.784" v="33" actId="165"/>
          <ac:spMkLst>
            <pc:docMk/>
            <pc:sldMk cId="3782530578" sldId="1557"/>
            <ac:spMk id="20" creationId="{EBAD706B-ED28-6318-0F30-A8D0FEBD98D1}"/>
          </ac:spMkLst>
        </pc:spChg>
        <pc:spChg chg="mod">
          <ac:chgData name="鈴木 萌々子" userId="684b9646-bc99-4d69-9c4f-dccabc815905" providerId="ADAL" clId="{CB9B6CBF-00F4-4EC5-B7DA-7D043BBC3E79}" dt="2026-06-25T09:12:26.784" v="33" actId="165"/>
          <ac:spMkLst>
            <pc:docMk/>
            <pc:sldMk cId="3782530578" sldId="1557"/>
            <ac:spMk id="23" creationId="{AF292784-A59B-58BB-15FD-3A1E497C4D2B}"/>
          </ac:spMkLst>
        </pc:spChg>
        <pc:spChg chg="mod">
          <ac:chgData name="鈴木 萌々子" userId="684b9646-bc99-4d69-9c4f-dccabc815905" providerId="ADAL" clId="{CB9B6CBF-00F4-4EC5-B7DA-7D043BBC3E79}" dt="2026-06-25T09:12:26.784" v="33" actId="165"/>
          <ac:spMkLst>
            <pc:docMk/>
            <pc:sldMk cId="3782530578" sldId="1557"/>
            <ac:spMk id="24" creationId="{10582869-0B21-AB21-EAEE-EC7274339376}"/>
          </ac:spMkLst>
        </pc:spChg>
        <pc:spChg chg="mod">
          <ac:chgData name="鈴木 萌々子" userId="684b9646-bc99-4d69-9c4f-dccabc815905" providerId="ADAL" clId="{CB9B6CBF-00F4-4EC5-B7DA-7D043BBC3E79}" dt="2026-06-25T09:12:26.784" v="33" actId="165"/>
          <ac:spMkLst>
            <pc:docMk/>
            <pc:sldMk cId="3782530578" sldId="1557"/>
            <ac:spMk id="25" creationId="{FB036B8E-D79D-CDA2-92BC-EE70619D1988}"/>
          </ac:spMkLst>
        </pc:spChg>
        <pc:grpChg chg="add mod topLvl">
          <ac:chgData name="鈴木 萌々子" userId="684b9646-bc99-4d69-9c4f-dccabc815905" providerId="ADAL" clId="{CB9B6CBF-00F4-4EC5-B7DA-7D043BBC3E79}" dt="2026-06-25T09:07:24.872" v="13" actId="164"/>
          <ac:grpSpMkLst>
            <pc:docMk/>
            <pc:sldMk cId="3782530578" sldId="1557"/>
            <ac:grpSpMk id="17" creationId="{61F56F97-8E90-EB59-1DD4-B0FA71A249A2}"/>
          </ac:grpSpMkLst>
        </pc:grpChg>
        <pc:grpChg chg="add mod topLvl">
          <ac:chgData name="鈴木 萌々子" userId="684b9646-bc99-4d69-9c4f-dccabc815905" providerId="ADAL" clId="{CB9B6CBF-00F4-4EC5-B7DA-7D043BBC3E79}" dt="2026-06-25T09:09:12.825" v="29" actId="164"/>
          <ac:grpSpMkLst>
            <pc:docMk/>
            <pc:sldMk cId="3782530578" sldId="1557"/>
            <ac:grpSpMk id="22" creationId="{144CAC87-A7E2-FDF0-0A00-5D9603E70B9A}"/>
          </ac:grpSpMkLst>
        </pc:grpChg>
        <pc:grpChg chg="add mod topLvl">
          <ac:chgData name="鈴木 萌々子" userId="684b9646-bc99-4d69-9c4f-dccabc815905" providerId="ADAL" clId="{CB9B6CBF-00F4-4EC5-B7DA-7D043BBC3E79}" dt="2026-06-25T09:12:26.784" v="33" actId="165"/>
          <ac:grpSpMkLst>
            <pc:docMk/>
            <pc:sldMk cId="3782530578" sldId="1557"/>
            <ac:grpSpMk id="28" creationId="{5E83D76B-C0AC-4174-EA99-88BB4AAB691F}"/>
          </ac:grpSpMkLst>
        </pc:grpChg>
        <pc:picChg chg="add mod topLvl">
          <ac:chgData name="鈴木 萌々子" userId="684b9646-bc99-4d69-9c4f-dccabc815905" providerId="ADAL" clId="{CB9B6CBF-00F4-4EC5-B7DA-7D043BBC3E79}" dt="2026-06-25T09:12:26.784" v="33" actId="165"/>
          <ac:picMkLst>
            <pc:docMk/>
            <pc:sldMk cId="3782530578" sldId="1557"/>
            <ac:picMk id="16" creationId="{E5836FD3-6ECD-46BE-711B-1D2A2F6E787D}"/>
          </ac:picMkLst>
        </pc:picChg>
        <pc:picChg chg="add mod topLvl modCrop">
          <ac:chgData name="鈴木 萌々子" userId="684b9646-bc99-4d69-9c4f-dccabc815905" providerId="ADAL" clId="{CB9B6CBF-00F4-4EC5-B7DA-7D043BBC3E79}" dt="2026-06-25T09:12:26.784" v="33" actId="165"/>
          <ac:picMkLst>
            <pc:docMk/>
            <pc:sldMk cId="3782530578" sldId="1557"/>
            <ac:picMk id="21" creationId="{2ABBE49D-FD7E-5054-586E-0E87AED69B68}"/>
          </ac:picMkLst>
        </pc:picChg>
      </pc:sldChg>
    </pc:docChg>
  </pc:docChgLst>
  <pc:docChgLst>
    <pc:chgData name="鈴木 萌々子" userId="S::momoko_suzuki@recruit-ms.co.jp::684b9646-bc99-4d69-9c4f-dccabc815905" providerId="AD" clId="Web-{B5E70FC7-5930-7565-F615-BE53E2C6DBA9}"/>
    <pc:docChg chg="modSld">
      <pc:chgData name="鈴木 萌々子" userId="S::momoko_suzuki@recruit-ms.co.jp::684b9646-bc99-4d69-9c4f-dccabc815905" providerId="AD" clId="Web-{B5E70FC7-5930-7565-F615-BE53E2C6DBA9}" dt="2026-07-14T09:30:37.285" v="1" actId="1076"/>
      <pc:docMkLst>
        <pc:docMk/>
      </pc:docMkLst>
      <pc:sldChg chg="modSp">
        <pc:chgData name="鈴木 萌々子" userId="S::momoko_suzuki@recruit-ms.co.jp::684b9646-bc99-4d69-9c4f-dccabc815905" providerId="AD" clId="Web-{B5E70FC7-5930-7565-F615-BE53E2C6DBA9}" dt="2026-07-14T09:30:37.285" v="1" actId="1076"/>
        <pc:sldMkLst>
          <pc:docMk/>
          <pc:sldMk cId="3770987989" sldId="1520"/>
        </pc:sldMkLst>
        <pc:spChg chg="mod">
          <ac:chgData name="鈴木 萌々子" userId="S::momoko_suzuki@recruit-ms.co.jp::684b9646-bc99-4d69-9c4f-dccabc815905" providerId="AD" clId="Web-{B5E70FC7-5930-7565-F615-BE53E2C6DBA9}" dt="2026-07-14T09:30:37.285" v="1" actId="1076"/>
          <ac:spMkLst>
            <pc:docMk/>
            <pc:sldMk cId="3770987989" sldId="1520"/>
            <ac:spMk id="9" creationId="{941BE643-883E-BEEB-DDAB-B771066F3B2E}"/>
          </ac:spMkLst>
        </pc:spChg>
      </pc:sldChg>
    </pc:docChg>
  </pc:docChgLst>
  <pc:docChgLst>
    <pc:chgData name="鈴木 萌々子" userId="S::momoko_suzuki@recruit-ms.co.jp::684b9646-bc99-4d69-9c4f-dccabc815905" providerId="AD" clId="Web-{0DF332C5-F5D6-91F3-2262-B70F737C03E7}"/>
    <pc:docChg chg="modSld">
      <pc:chgData name="鈴木 萌々子" userId="S::momoko_suzuki@recruit-ms.co.jp::684b9646-bc99-4d69-9c4f-dccabc815905" providerId="AD" clId="Web-{0DF332C5-F5D6-91F3-2262-B70F737C03E7}" dt="2026-06-25T09:06:18.475" v="1"/>
      <pc:docMkLst>
        <pc:docMk/>
      </pc:docMkLst>
      <pc:sldChg chg="addSp delSp">
        <pc:chgData name="鈴木 萌々子" userId="S::momoko_suzuki@recruit-ms.co.jp::684b9646-bc99-4d69-9c4f-dccabc815905" providerId="AD" clId="Web-{0DF332C5-F5D6-91F3-2262-B70F737C03E7}" dt="2026-06-25T09:06:18.475" v="1"/>
        <pc:sldMkLst>
          <pc:docMk/>
          <pc:sldMk cId="3782530578" sldId="1557"/>
        </pc:sldMkLst>
        <pc:picChg chg="add del">
          <ac:chgData name="鈴木 萌々子" userId="S::momoko_suzuki@recruit-ms.co.jp::684b9646-bc99-4d69-9c4f-dccabc815905" providerId="AD" clId="Web-{0DF332C5-F5D6-91F3-2262-B70F737C03E7}" dt="2026-06-25T09:06:18.475" v="1"/>
          <ac:picMkLst>
            <pc:docMk/>
            <pc:sldMk cId="3782530578" sldId="1557"/>
            <ac:picMk id="1026" creationId="{22BD5C42-5338-48E7-CE49-FEB76B0926BA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2AB5A0CB-61CF-4DED-A86C-03B08BE6C55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EF664BEB-D3A0-45C9-994B-151CC210374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00C71A-22C7-4A9B-8B42-4CB7AAED8584}" type="datetime1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A278AEA1-7A34-4BD1-BB26-474680FC010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0F843FE-4E87-40A8-8DE5-9D263657889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2B5B67-48AF-4686-9716-029A9E6094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246109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91E3F5-323D-47C6-9A21-7034C3BFB4AB}" type="datetime1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77C432-9D8F-4E66-85A3-C7C12BB3CC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799380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200150" y="1143000"/>
            <a:ext cx="4457700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77C432-9D8F-4E66-85A3-C7C12BB3CCE6}" type="slidenum">
              <a:rPr kumimoji="1" lang="ja-JP" altLang="en-US" smtClean="0"/>
              <a:t>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50380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/>
              <a:t>メンバー側には、</a:t>
            </a:r>
            <a:r>
              <a:rPr kumimoji="1" lang="en-US" altLang="ja-JP"/>
              <a:t>1on1</a:t>
            </a:r>
            <a:r>
              <a:rPr kumimoji="1" lang="ja-JP" altLang="en-US"/>
              <a:t>はメンバーの皆様のための時間であること、</a:t>
            </a:r>
            <a:endParaRPr kumimoji="1" lang="en-US" altLang="ja-JP"/>
          </a:p>
          <a:p>
            <a:r>
              <a:rPr kumimoji="1" lang="ja-JP" altLang="en-US"/>
              <a:t>主体的にテーマを持ち込んでほしいことを伝えています。</a:t>
            </a:r>
            <a:endParaRPr kumimoji="1" lang="en-US" altLang="ja-JP"/>
          </a:p>
          <a:p>
            <a:endParaRPr kumimoji="1" lang="en-US" altLang="ja-JP"/>
          </a:p>
          <a:p>
            <a:r>
              <a:rPr kumimoji="1" lang="ja-JP" altLang="en-US"/>
              <a:t>よい</a:t>
            </a:r>
            <a:r>
              <a:rPr kumimoji="1" lang="en-US" altLang="ja-JP"/>
              <a:t>1on1</a:t>
            </a:r>
            <a:r>
              <a:rPr kumimoji="1" lang="ja-JP" altLang="en-US"/>
              <a:t>にするためには、メンバーが主体的にテーマを考え、</a:t>
            </a:r>
            <a:endParaRPr kumimoji="1" lang="en-US" altLang="ja-JP"/>
          </a:p>
          <a:p>
            <a:r>
              <a:rPr kumimoji="1" lang="en-US" altLang="ja-JP"/>
              <a:t>1on1</a:t>
            </a:r>
            <a:r>
              <a:rPr kumimoji="1" lang="ja-JP" altLang="en-US"/>
              <a:t>の場を有効活用しようとする姿勢が不可欠ではありますが、</a:t>
            </a:r>
            <a:endParaRPr kumimoji="1" lang="en-US" altLang="ja-JP"/>
          </a:p>
          <a:p>
            <a:r>
              <a:rPr kumimoji="1" lang="ja-JP" altLang="en-US"/>
              <a:t>メンバーが常に有効なテーマを選定できる状況ではないため、</a:t>
            </a:r>
            <a:endParaRPr kumimoji="1" lang="en-US" altLang="ja-JP"/>
          </a:p>
          <a:p>
            <a:r>
              <a:rPr kumimoji="1" lang="ja-JP" altLang="en-US"/>
              <a:t>上司の皆様からも、積極的な問いかけ、そして状況に応じて、ティーチング・コーチング・フィードバックをぜひお願いしたいです。</a:t>
            </a:r>
            <a:endParaRPr kumimoji="1" lang="en-US" altLang="ja-JP"/>
          </a:p>
          <a:p>
            <a:endParaRPr kumimoji="1" lang="en-US" altLang="ja-JP"/>
          </a:p>
          <a:p>
            <a:r>
              <a:rPr kumimoji="1" lang="ja-JP" altLang="en-US"/>
              <a:t>とはいえ、「何を話せばいいのか」とならないために、インサイズで</a:t>
            </a:r>
            <a:endParaRPr kumimoji="1" lang="en-US" altLang="ja-JP"/>
          </a:p>
          <a:p>
            <a:r>
              <a:rPr kumimoji="1" lang="ja-JP" altLang="en-US"/>
              <a:t>メンバーの状況、メンバーにあった</a:t>
            </a:r>
            <a:r>
              <a:rPr kumimoji="1" lang="en-US" altLang="ja-JP"/>
              <a:t>1on1</a:t>
            </a:r>
            <a:r>
              <a:rPr kumimoji="1" lang="ja-JP" altLang="en-US"/>
              <a:t>のテーマや問いかけ方、関わり方を確認し、参考にしていただきたいです。</a:t>
            </a:r>
            <a:endParaRPr kumimoji="1" lang="en-US" altLang="ja-JP"/>
          </a:p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24111-8B22-4A1B-B5EA-56336AFAB2DF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08442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77C432-9D8F-4E66-85A3-C7C12BB3CCE6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8397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77C432-9D8F-4E66-85A3-C7C12BB3CCE6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5199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77C432-9D8F-4E66-85A3-C7C12BB3CCE6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34610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77C432-9D8F-4E66-85A3-C7C12BB3CCE6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30175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77C432-9D8F-4E66-85A3-C7C12BB3CCE6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30890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77C432-9D8F-4E66-85A3-C7C12BB3CCE6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62923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77C432-9D8F-4E66-85A3-C7C12BB3CCE6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760351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77C432-9D8F-4E66-85A3-C7C12BB3CCE6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58097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77C432-9D8F-4E66-85A3-C7C12BB3CCE6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22296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77C432-9D8F-4E66-85A3-C7C12BB3CCE6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507618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77C432-9D8F-4E66-85A3-C7C12BB3CCE6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416571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77C432-9D8F-4E66-85A3-C7C12BB3CCE6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054168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77C432-9D8F-4E66-85A3-C7C12BB3CCE6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373608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77C432-9D8F-4E66-85A3-C7C12BB3CCE6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697555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77C432-9D8F-4E66-85A3-C7C12BB3CCE6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69607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77C432-9D8F-4E66-85A3-C7C12BB3CCE6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014417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77C432-9D8F-4E66-85A3-C7C12BB3CCE6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464965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77C432-9D8F-4E66-85A3-C7C12BB3CCE6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554428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77C432-9D8F-4E66-85A3-C7C12BB3CCE6}" type="slidenum">
              <a:rPr kumimoji="1" lang="ja-JP" altLang="en-US" smtClean="0"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216059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77C432-9D8F-4E66-85A3-C7C12BB3CCE6}" type="slidenum">
              <a:rPr kumimoji="1" lang="ja-JP" altLang="en-US" smtClean="0"/>
              <a:t>28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34103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77C432-9D8F-4E66-85A3-C7C12BB3CCE6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751487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77C432-9D8F-4E66-85A3-C7C12BB3CCE6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905591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77C432-9D8F-4E66-85A3-C7C12BB3CCE6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849266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77C432-9D8F-4E66-85A3-C7C12BB3CCE6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319774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77C432-9D8F-4E66-85A3-C7C12BB3CCE6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252959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77C432-9D8F-4E66-85A3-C7C12BB3CCE6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278967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77C432-9D8F-4E66-85A3-C7C12BB3CCE6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4443376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77C432-9D8F-4E66-85A3-C7C12BB3CCE6}" type="slidenum">
              <a:rPr kumimoji="1" lang="ja-JP" altLang="en-US" smtClean="0"/>
              <a:t>35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50935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77C432-9D8F-4E66-85A3-C7C12BB3CCE6}" type="slidenum">
              <a:rPr kumimoji="1" lang="ja-JP" altLang="en-US" smtClean="0"/>
              <a:t>36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228305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77C432-9D8F-4E66-85A3-C7C12BB3CCE6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563715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77C432-9D8F-4E66-85A3-C7C12BB3CCE6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16556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77C432-9D8F-4E66-85A3-C7C12BB3CCE6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6562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77C432-9D8F-4E66-85A3-C7C12BB3CCE6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54308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77C432-9D8F-4E66-85A3-C7C12BB3CCE6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38632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77C432-9D8F-4E66-85A3-C7C12BB3CCE6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77974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77C432-9D8F-4E66-85A3-C7C12BB3CCE6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64182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77C432-9D8F-4E66-85A3-C7C12BB3CCE6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1958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B3ADC80-BE17-86F7-5C0F-C5FB9F23EA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  <a:prstGeom prst="rect">
            <a:avLst/>
          </a:prstGeom>
        </p:spPr>
        <p:txBody>
          <a:bodyPr anchor="b"/>
          <a:lstStyle>
            <a:lvl1pPr algn="ctr">
              <a:defRPr sz="6500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0C5FAC34-6BCF-A2FD-1B99-4249E8C405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00"/>
            </a:lvl1pPr>
            <a:lvl2pPr marL="495285" indent="0" algn="ctr">
              <a:buNone/>
              <a:defRPr sz="2167"/>
            </a:lvl2pPr>
            <a:lvl3pPr marL="990570" indent="0" algn="ctr">
              <a:buNone/>
              <a:defRPr sz="1950"/>
            </a:lvl3pPr>
            <a:lvl4pPr marL="1485854" indent="0" algn="ctr">
              <a:buNone/>
              <a:defRPr sz="1733"/>
            </a:lvl4pPr>
            <a:lvl5pPr marL="1981139" indent="0" algn="ctr">
              <a:buNone/>
              <a:defRPr sz="1733"/>
            </a:lvl5pPr>
            <a:lvl6pPr marL="2476424" indent="0" algn="ctr">
              <a:buNone/>
              <a:defRPr sz="1733"/>
            </a:lvl6pPr>
            <a:lvl7pPr marL="2971709" indent="0" algn="ctr">
              <a:buNone/>
              <a:defRPr sz="1733"/>
            </a:lvl7pPr>
            <a:lvl8pPr marL="3466993" indent="0" algn="ctr">
              <a:buNone/>
              <a:defRPr sz="1733"/>
            </a:lvl8pPr>
            <a:lvl9pPr marL="3962278" indent="0" algn="ctr">
              <a:buNone/>
              <a:defRPr sz="1733"/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E0D9C3D-DD11-1F56-A5FD-5756899A6A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9A01FC-FF4B-4DB6-8392-0308938ABF6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80240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36524"/>
            <a:ext cx="8543925" cy="544513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000" b="1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CB7DA-5A15-43B9-BF31-321376FE391B}" type="datetime1">
              <a:rPr lang="en-US" altLang="ja-JP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639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5B963-1477-45E4-A358-80956EE648CE}" type="datetime1">
              <a:rPr lang="en-US" altLang="ja-JP" smtClean="0"/>
              <a:t>7/14/2026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A01FC-FF4B-4DB6-8392-0308938ABF6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92325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4B7C3-9C34-4F73-81EA-DFDC8D7D555E}" type="datetime1">
              <a:rPr lang="en-US" altLang="ja-JP" smtClean="0"/>
              <a:t>7/14/2026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A01FC-FF4B-4DB6-8392-0308938ABF6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94210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A693226-6E51-EA11-90CA-7979480BA2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EAE65E0B-4945-89F0-D36C-FD846FA1B9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6A59AD2-0820-127C-3E1E-743D60218E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68D56-3501-C549-937D-D32770BD14FC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F7A66E1-0EA1-D3DE-85E3-ECE8348FA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656B00C-9B10-0B45-10E3-004CF024C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9F3F2-EBAF-0248-9EEB-FFA0E8B0DB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22731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C2628C9-33DA-AB8E-3160-08123BE6D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BEB6CD4-4122-B9D8-A97C-9B1A8C7A13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1B6B766-CE68-39E1-588A-CC65D91B4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68D56-3501-C549-937D-D32770BD14FC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46E998C-13D3-3F4A-5414-D12A7A4B1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086EBCF-883C-97B7-3F4E-BFF97898C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9F3F2-EBAF-0248-9EEB-FFA0E8B0DB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19721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EBB1FEF-A0C4-5724-5020-C4528A3D5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275" y="1709738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2C29799-0CD9-3BF0-EE30-382458317A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6275" y="4589463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1FE94AD-5CB3-0DA5-5471-0A722874D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68D56-3501-C549-937D-D32770BD14FC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87F9FA4-0D58-F86B-5B29-D51A2685F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20DA7CC-5B65-69B1-011E-55B8B3741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9F3F2-EBAF-0248-9EEB-FFA0E8B0DB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02480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CFD6735-5C72-B4F5-F838-671E700DE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4E58340-8980-6F26-7EAF-6CBCF21C20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195762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C43E7D7-8A74-4C41-1544-515E487B90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29200" y="1825625"/>
            <a:ext cx="4195763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059E2E1-F524-D70F-00EF-1603FE8567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68D56-3501-C549-937D-D32770BD14FC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C5F235E-DF85-7182-A10C-14AFE3873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7A66A1E-46B4-07A4-8DBE-7F91F106F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9F3F2-EBAF-0248-9EEB-FFA0E8B0DB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95435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164F892-8BF9-CCEC-A0F8-A01345704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365125"/>
            <a:ext cx="8543925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032F334-5840-3924-ACFE-D1F0F178FE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625" y="1681163"/>
            <a:ext cx="41910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ED8E2D1-F93F-B786-DC45-CDB2962320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625" y="2505075"/>
            <a:ext cx="4191000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B990E0A-5AEA-C0F2-BF0F-58A96F0562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6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E0AA7B48-919C-95AE-5DF4-B6A2B7F036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63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957DD5B2-93EB-BFCB-84B9-4CFDB7D8D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68D56-3501-C549-937D-D32770BD14FC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CF894147-2541-1EA6-FA4F-F834CDBDA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C5F4E217-B4D2-3D4A-8EFF-3A05132B3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9F3F2-EBAF-0248-9EEB-FFA0E8B0DB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4477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419F6C1-1ED4-AB7D-D79E-8C2FBA6D9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54809B07-4445-7A2B-9C7B-C1ED54CFE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68D56-3501-C549-937D-D32770BD14FC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56266081-E720-E88F-F86D-A9D421FD5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33D78B4B-D79F-34A4-6816-099B675F1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9F3F2-EBAF-0248-9EEB-FFA0E8B0DB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43478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D80F0DDD-3035-7C61-4B2D-4D77E05A8F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68D56-3501-C549-937D-D32770BD14FC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255EE1C3-CD06-64E1-4957-3052C12BF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2AFC14E-4D40-3D53-5C49-4CF2E0916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9F3F2-EBAF-0248-9EEB-FFA0E8B0DB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67851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29C350B-3690-E498-406B-9CCB63CA76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  <a:prstGeom prst="rect">
            <a:avLst/>
          </a:prstGeom>
        </p:spPr>
        <p:txBody>
          <a:bodyPr anchor="b"/>
          <a:lstStyle>
            <a:lvl1pPr algn="ctr">
              <a:defRPr sz="6500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E94ECADA-0EF9-026E-E1CD-B793CDDFB3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00"/>
            </a:lvl1pPr>
            <a:lvl2pPr marL="495285" indent="0" algn="ctr">
              <a:buNone/>
              <a:defRPr sz="2167"/>
            </a:lvl2pPr>
            <a:lvl3pPr marL="990570" indent="0" algn="ctr">
              <a:buNone/>
              <a:defRPr sz="1950"/>
            </a:lvl3pPr>
            <a:lvl4pPr marL="1485854" indent="0" algn="ctr">
              <a:buNone/>
              <a:defRPr sz="1733"/>
            </a:lvl4pPr>
            <a:lvl5pPr marL="1981139" indent="0" algn="ctr">
              <a:buNone/>
              <a:defRPr sz="1733"/>
            </a:lvl5pPr>
            <a:lvl6pPr marL="2476424" indent="0" algn="ctr">
              <a:buNone/>
              <a:defRPr sz="1733"/>
            </a:lvl6pPr>
            <a:lvl7pPr marL="2971709" indent="0" algn="ctr">
              <a:buNone/>
              <a:defRPr sz="1733"/>
            </a:lvl7pPr>
            <a:lvl8pPr marL="3466993" indent="0" algn="ctr">
              <a:buNone/>
              <a:defRPr sz="1733"/>
            </a:lvl8pPr>
            <a:lvl9pPr marL="3962278" indent="0" algn="ctr">
              <a:buNone/>
              <a:defRPr sz="1733"/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55981A3-0AE2-8A05-C4F6-9C350316146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9A01FC-FF4B-4DB6-8392-0308938ABF6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37139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9719DA2-733D-A074-4F14-23B5F9DE83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457200"/>
            <a:ext cx="319405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2A6A2D4-638D-705E-B545-B2ED0BAAA6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638" y="987425"/>
            <a:ext cx="5014912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A7E7B9D-592E-36FD-D026-9B3B40E547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40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B24FCB1-88D5-AF36-D2F8-4B809D589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68D56-3501-C549-937D-D32770BD14FC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E6CF115-B7C1-C8EA-0718-40885D93D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8B61EC2-071C-FDB5-4A81-4E1559C3A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9F3F2-EBAF-0248-9EEB-FFA0E8B0DB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73568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B6272CE-73FB-C7B4-5A94-309DDDBFE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457200"/>
            <a:ext cx="319405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C3B3834D-8BFA-942D-1FC2-AB9256C072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1638" y="987425"/>
            <a:ext cx="501491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A938EE5-4237-2429-8D2E-F2D703D6E1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40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583625F-F790-8000-626D-46ED12B57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68D56-3501-C549-937D-D32770BD14FC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10B7E8E-A4D7-6F39-67D5-080B7026F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023A60F-87D1-089B-76F9-36297F55B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9F3F2-EBAF-0248-9EEB-FFA0E8B0DB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62881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87F259E-309D-766D-EA50-A194D5EE0C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08B6B11-156F-0A48-BE16-2430DB60EF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F47682F-A8BF-5723-2811-C119A15F5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68D56-3501-C549-937D-D32770BD14FC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E5F8848-75CF-E38A-3E66-997CC158A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74B2D44-452A-E651-EA02-A61F31B5A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9F3F2-EBAF-0248-9EEB-FFA0E8B0DB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49484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2F5A0F4A-CF4E-B99E-2E0C-D6C429D57C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89775" y="365125"/>
            <a:ext cx="2135188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4AC81AB-244D-FA74-15D9-FD1955B958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56337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F6D33C3-5C81-F77E-11A4-4C2C3FE774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68D56-3501-C549-937D-D32770BD14FC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FCF586D-80C2-FCEC-2E37-D6910A772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C8DA2CC-9033-2AC4-CBE5-106FFE864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9F3F2-EBAF-0248-9EEB-FFA0E8B0DB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3969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925A2A8-C8BD-EEF8-32B6-7F0C1CB088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  <a:prstGeom prst="rect">
            <a:avLst/>
          </a:prstGeom>
        </p:spPr>
        <p:txBody>
          <a:bodyPr anchor="b"/>
          <a:lstStyle>
            <a:lvl1pPr algn="ctr">
              <a:defRPr sz="6500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E45EE811-B05E-D3C0-11DE-6D09C32660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00"/>
            </a:lvl1pPr>
            <a:lvl2pPr marL="495285" indent="0" algn="ctr">
              <a:buNone/>
              <a:defRPr sz="2167"/>
            </a:lvl2pPr>
            <a:lvl3pPr marL="990570" indent="0" algn="ctr">
              <a:buNone/>
              <a:defRPr sz="1950"/>
            </a:lvl3pPr>
            <a:lvl4pPr marL="1485854" indent="0" algn="ctr">
              <a:buNone/>
              <a:defRPr sz="1733"/>
            </a:lvl4pPr>
            <a:lvl5pPr marL="1981139" indent="0" algn="ctr">
              <a:buNone/>
              <a:defRPr sz="1733"/>
            </a:lvl5pPr>
            <a:lvl6pPr marL="2476424" indent="0" algn="ctr">
              <a:buNone/>
              <a:defRPr sz="1733"/>
            </a:lvl6pPr>
            <a:lvl7pPr marL="2971709" indent="0" algn="ctr">
              <a:buNone/>
              <a:defRPr sz="1733"/>
            </a:lvl7pPr>
            <a:lvl8pPr marL="3466993" indent="0" algn="ctr">
              <a:buNone/>
              <a:defRPr sz="1733"/>
            </a:lvl8pPr>
            <a:lvl9pPr marL="3962278" indent="0" algn="ctr">
              <a:buNone/>
              <a:defRPr sz="1733"/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1101C75-6B54-4F8E-B186-FFC3A4FD824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9A01FC-FF4B-4DB6-8392-0308938ABF6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0625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DF7B772-04FA-9836-A02C-E1686131C9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  <a:prstGeom prst="rect">
            <a:avLst/>
          </a:prstGeom>
        </p:spPr>
        <p:txBody>
          <a:bodyPr anchor="b"/>
          <a:lstStyle>
            <a:lvl1pPr algn="ctr">
              <a:defRPr sz="6500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95469D53-B703-CBAF-F403-6D7F010714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00"/>
            </a:lvl1pPr>
            <a:lvl2pPr marL="495285" indent="0" algn="ctr">
              <a:buNone/>
              <a:defRPr sz="2167"/>
            </a:lvl2pPr>
            <a:lvl3pPr marL="990570" indent="0" algn="ctr">
              <a:buNone/>
              <a:defRPr sz="1950"/>
            </a:lvl3pPr>
            <a:lvl4pPr marL="1485854" indent="0" algn="ctr">
              <a:buNone/>
              <a:defRPr sz="1733"/>
            </a:lvl4pPr>
            <a:lvl5pPr marL="1981139" indent="0" algn="ctr">
              <a:buNone/>
              <a:defRPr sz="1733"/>
            </a:lvl5pPr>
            <a:lvl6pPr marL="2476424" indent="0" algn="ctr">
              <a:buNone/>
              <a:defRPr sz="1733"/>
            </a:lvl6pPr>
            <a:lvl7pPr marL="2971709" indent="0" algn="ctr">
              <a:buNone/>
              <a:defRPr sz="1733"/>
            </a:lvl7pPr>
            <a:lvl8pPr marL="3466993" indent="0" algn="ctr">
              <a:buNone/>
              <a:defRPr sz="1733"/>
            </a:lvl8pPr>
            <a:lvl9pPr marL="3962278" indent="0" algn="ctr">
              <a:buNone/>
              <a:defRPr sz="1733"/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43B12F3-C48C-39E6-0783-346A4ED7513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9A01FC-FF4B-4DB6-8392-0308938ABF6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7916306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57C20673-6A56-4817-8EEA-B3CCC14C48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675871" y="6491005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00">
                <a:solidFill>
                  <a:schemeClr val="bg2"/>
                </a:solidFill>
              </a:defRPr>
            </a:lvl1pPr>
          </a:lstStyle>
          <a:p>
            <a:fld id="{929A01FC-FF4B-4DB6-8392-0308938ABF6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55124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 txBox="1">
            <a:spLocks noChangeArrowheads="1"/>
          </p:cNvSpPr>
          <p:nvPr userDrawn="1"/>
        </p:nvSpPr>
        <p:spPr bwMode="auto">
          <a:xfrm>
            <a:off x="3632200" y="6510344"/>
            <a:ext cx="2063750" cy="433387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wrap="none" lIns="113110" tIns="113110" rIns="113110" bIns="113110" anchor="ctr"/>
          <a:lstStyle>
            <a:defPPr>
              <a:defRPr lang="ja-JP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0" sz="1500" kern="1200">
                <a:solidFill>
                  <a:srgbClr val="000000"/>
                </a:solidFill>
                <a:latin typeface="Arial" panose="020B0604020202020204" pitchFamily="34" charset="0"/>
                <a:ea typeface="Osaka"/>
                <a:cs typeface="Osaka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9pPr>
          </a:lstStyle>
          <a:p>
            <a:pPr>
              <a:defRPr/>
            </a:pPr>
            <a:fld id="{DD291E6D-8EB5-4CCE-805D-1E14095580F7}" type="slidenum">
              <a:rPr lang="en-US" altLang="ja-JP" sz="1400" smtClean="0">
                <a:latin typeface="Meiryo UI" panose="020B0604030504040204" pitchFamily="50" charset="-128"/>
              </a:rPr>
              <a:pPr>
                <a:defRPr/>
              </a:pPr>
              <a:t>‹#›</a:t>
            </a:fld>
            <a:endParaRPr lang="en-US" altLang="ja-JP" sz="1400">
              <a:latin typeface="Meiryo UI" panose="020B0604030504040204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>
                <a:solidFill>
                  <a:schemeClr val="tx1"/>
                </a:solidFill>
                <a:latin typeface="Meiryo UI" panose="020B0604030504040204" pitchFamily="50" charset="-128"/>
              </a:defRPr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>
              <a:buClr>
                <a:srgbClr val="0065BD"/>
              </a:buClr>
              <a:defRPr sz="3200">
                <a:solidFill>
                  <a:schemeClr val="tx1"/>
                </a:solidFill>
                <a:latin typeface="+mn-lt"/>
                <a:ea typeface="ＭＳ Ｐゴシック" pitchFamily="50" charset="-128"/>
              </a:defRPr>
            </a:lvl2pPr>
            <a:lvl3pPr>
              <a:buClr>
                <a:srgbClr val="0065BD"/>
              </a:buClr>
              <a:defRPr sz="3200">
                <a:solidFill>
                  <a:schemeClr val="tx1"/>
                </a:solidFill>
                <a:latin typeface="+mn-lt"/>
                <a:ea typeface="ＭＳ Ｐゴシック" pitchFamily="50" charset="-128"/>
              </a:defRPr>
            </a:lvl3pPr>
            <a:lvl4pPr>
              <a:buClr>
                <a:srgbClr val="0065BD"/>
              </a:buClr>
              <a:defRPr sz="1800">
                <a:solidFill>
                  <a:schemeClr val="tx1"/>
                </a:solidFill>
                <a:latin typeface="+mn-lt"/>
                <a:ea typeface="ＭＳ Ｐゴシック" pitchFamily="50" charset="-128"/>
              </a:defRPr>
            </a:lvl4pPr>
            <a:lvl5pPr>
              <a:buClr>
                <a:srgbClr val="0065BD"/>
              </a:buClr>
              <a:defRPr sz="1800">
                <a:solidFill>
                  <a:schemeClr val="tx1"/>
                </a:solidFill>
                <a:latin typeface="+mn-lt"/>
                <a:ea typeface="ＭＳ Ｐゴシック" pitchFamily="50" charset="-128"/>
              </a:defRPr>
            </a:lvl5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146644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E88A6A3-6D6D-C351-659C-F035AAC524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99FA0D4E-821F-9406-6DC7-B63C568757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4B42061-17CA-E95D-224E-22C6F7CF83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9A01FC-FF4B-4DB6-8392-0308938ABF6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1627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>
            <a:normAutofit/>
          </a:bodyPr>
          <a:lstStyle>
            <a:lvl1pPr algn="ctr">
              <a:defRPr sz="4800" b="1">
                <a:solidFill>
                  <a:schemeClr val="bg2"/>
                </a:solidFill>
                <a:latin typeface="+mn-ea"/>
                <a:ea typeface="+mn-ea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302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5D25BBED-71F5-4D12-8A98-EDA7BDB900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675871" y="6491005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00">
                <a:solidFill>
                  <a:schemeClr val="bg2"/>
                </a:solidFill>
              </a:defRPr>
            </a:lvl1pPr>
          </a:lstStyle>
          <a:p>
            <a:fld id="{929A01FC-FF4B-4DB6-8392-0308938ABF6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0672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7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jpe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.png"/><Relationship Id="rId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6416BC38-320C-4E4B-AF55-8D03003A7E92}"/>
              </a:ext>
            </a:extLst>
          </p:cNvPr>
          <p:cNvSpPr/>
          <p:nvPr userDrawn="1"/>
        </p:nvSpPr>
        <p:spPr>
          <a:xfrm>
            <a:off x="-1279" y="6498249"/>
            <a:ext cx="9906000" cy="360000"/>
          </a:xfrm>
          <a:prstGeom prst="rect">
            <a:avLst/>
          </a:prstGeom>
          <a:gradFill>
            <a:gsLst>
              <a:gs pos="0">
                <a:srgbClr val="FF7D7D"/>
              </a:gs>
              <a:gs pos="29000">
                <a:srgbClr val="F59BB9"/>
              </a:gs>
              <a:gs pos="75880">
                <a:srgbClr val="A4A7E6"/>
              </a:gs>
              <a:gs pos="53000">
                <a:srgbClr val="D078EC"/>
              </a:gs>
              <a:gs pos="100000">
                <a:srgbClr val="5779F7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950"/>
          </a:p>
        </p:txBody>
      </p: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FA25D3BC-1F8C-43F1-8F16-342A5CFE4F9B}"/>
              </a:ext>
            </a:extLst>
          </p:cNvPr>
          <p:cNvCxnSpPr>
            <a:cxnSpLocks/>
          </p:cNvCxnSpPr>
          <p:nvPr userDrawn="1"/>
        </p:nvCxnSpPr>
        <p:spPr>
          <a:xfrm>
            <a:off x="4538330" y="0"/>
            <a:ext cx="5448300" cy="988828"/>
          </a:xfrm>
          <a:prstGeom prst="line">
            <a:avLst/>
          </a:prstGeom>
          <a:ln>
            <a:solidFill>
              <a:srgbClr val="D5D6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306C5559-6ECF-46F1-97E2-297F582EB8BD}"/>
              </a:ext>
            </a:extLst>
          </p:cNvPr>
          <p:cNvCxnSpPr>
            <a:cxnSpLocks/>
          </p:cNvCxnSpPr>
          <p:nvPr userDrawn="1"/>
        </p:nvCxnSpPr>
        <p:spPr>
          <a:xfrm>
            <a:off x="7153057" y="5"/>
            <a:ext cx="2833576" cy="1360967"/>
          </a:xfrm>
          <a:prstGeom prst="line">
            <a:avLst/>
          </a:prstGeom>
          <a:ln>
            <a:solidFill>
              <a:srgbClr val="D5D6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スライド番号プレースホルダー 1">
            <a:extLst>
              <a:ext uri="{FF2B5EF4-FFF2-40B4-BE49-F238E27FC236}">
                <a16:creationId xmlns:a16="http://schemas.microsoft.com/office/drawing/2014/main" id="{20790E0D-1712-4ADC-86E4-337CCDAA80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675871" y="6491005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00">
                <a:solidFill>
                  <a:schemeClr val="bg2"/>
                </a:solidFill>
              </a:defRPr>
            </a:lvl1pPr>
          </a:lstStyle>
          <a:p>
            <a:fld id="{929A01FC-FF4B-4DB6-8392-0308938ABF6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sp>
        <p:nvSpPr>
          <p:cNvPr id="16" name="テキスト ボックス 12">
            <a:extLst>
              <a:ext uri="{FF2B5EF4-FFF2-40B4-BE49-F238E27FC236}">
                <a16:creationId xmlns:a16="http://schemas.microsoft.com/office/drawing/2014/main" id="{C58AE8AF-E6A0-43CA-9D68-E719CB7516AE}"/>
              </a:ext>
            </a:extLst>
          </p:cNvPr>
          <p:cNvSpPr txBox="1">
            <a:spLocks noChangeArrowheads="1"/>
          </p:cNvSpPr>
          <p:nvPr userDrawn="1"/>
        </p:nvSpPr>
        <p:spPr bwMode="black">
          <a:xfrm>
            <a:off x="112775" y="6565844"/>
            <a:ext cx="245541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altLang="ja-JP" sz="800" spc="88">
                <a:solidFill>
                  <a:schemeClr val="bg2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  <a:sym typeface="ＭＳ ゴシック" panose="020B0609070205080204" pitchFamily="49" charset="-128"/>
              </a:rPr>
              <a:t>©Recruit Management Solutions Co., Ltd.</a:t>
            </a:r>
            <a:endParaRPr lang="ja-JP" altLang="en-US" sz="800" spc="88">
              <a:solidFill>
                <a:schemeClr val="bg2"/>
              </a:solidFill>
              <a:latin typeface="DengXian" panose="02010600030101010101" pitchFamily="2" charset="-122"/>
              <a:ea typeface="DengXian" panose="02010600030101010101" pitchFamily="2" charset="-122"/>
              <a:cs typeface="Arial" panose="020B0604020202020204" pitchFamily="34" charset="0"/>
              <a:sym typeface="ＭＳ ゴシック" panose="020B0609070205080204" pitchFamily="49" charset="-128"/>
            </a:endParaRPr>
          </a:p>
        </p:txBody>
      </p:sp>
      <p:pic>
        <p:nvPicPr>
          <p:cNvPr id="4" name="図 3" descr="図形 が含まれている画像&#10;&#10;自動的に生成された説明">
            <a:extLst>
              <a:ext uri="{FF2B5EF4-FFF2-40B4-BE49-F238E27FC236}">
                <a16:creationId xmlns:a16="http://schemas.microsoft.com/office/drawing/2014/main" id="{DAA77F1E-7EC8-84DF-4497-3E6CEB9B51B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7296" y="5838107"/>
            <a:ext cx="2228850" cy="575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395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</p:sldLayoutIdLst>
  <p:hf hdr="0" ftr="0" dt="0"/>
  <p:txStyles>
    <p:titleStyle>
      <a:lvl1pPr algn="l" defTabSz="990570" rtl="0" eaLnBrk="1" latinLnBrk="0" hangingPunct="1">
        <a:lnSpc>
          <a:spcPct val="90000"/>
        </a:lnSpc>
        <a:spcBef>
          <a:spcPct val="0"/>
        </a:spcBef>
        <a:buNone/>
        <a:defRPr kumimoji="1" sz="47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7642" indent="-247642" algn="l" defTabSz="990570" rtl="0" eaLnBrk="1" latinLnBrk="0" hangingPunct="1">
        <a:lnSpc>
          <a:spcPct val="90000"/>
        </a:lnSpc>
        <a:spcBef>
          <a:spcPts val="1083"/>
        </a:spcBef>
        <a:buFont typeface="Arial" panose="020B0604020202020204" pitchFamily="34" charset="0"/>
        <a:buChar char="•"/>
        <a:defRPr kumimoji="1" sz="3033" kern="1200">
          <a:solidFill>
            <a:schemeClr val="tx1"/>
          </a:solidFill>
          <a:latin typeface="+mn-lt"/>
          <a:ea typeface="+mn-ea"/>
          <a:cs typeface="+mn-cs"/>
        </a:defRPr>
      </a:lvl1pPr>
      <a:lvl2pPr marL="742927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38212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2167" kern="1200">
          <a:solidFill>
            <a:schemeClr val="tx1"/>
          </a:solidFill>
          <a:latin typeface="+mn-lt"/>
          <a:ea typeface="+mn-ea"/>
          <a:cs typeface="+mn-cs"/>
        </a:defRPr>
      </a:lvl3pPr>
      <a:lvl4pPr marL="1733497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2228781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724066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3219351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714636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4209920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1pPr>
      <a:lvl2pPr marL="495285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90570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3pPr>
      <a:lvl4pPr marL="1485854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1981139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476424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09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466993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3962278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73205ABD-7B7D-4B28-B292-452AE25C8D2A}"/>
              </a:ext>
            </a:extLst>
          </p:cNvPr>
          <p:cNvSpPr/>
          <p:nvPr userDrawn="1"/>
        </p:nvSpPr>
        <p:spPr>
          <a:xfrm>
            <a:off x="0" y="6273231"/>
            <a:ext cx="9906000" cy="584775"/>
          </a:xfrm>
          <a:prstGeom prst="rect">
            <a:avLst/>
          </a:prstGeom>
          <a:gradFill>
            <a:gsLst>
              <a:gs pos="0">
                <a:srgbClr val="FF7D7D"/>
              </a:gs>
              <a:gs pos="29000">
                <a:srgbClr val="F59BB9"/>
              </a:gs>
              <a:gs pos="75880">
                <a:srgbClr val="A4A7E6"/>
              </a:gs>
              <a:gs pos="53000">
                <a:srgbClr val="D078EC"/>
              </a:gs>
              <a:gs pos="100000">
                <a:srgbClr val="5779F7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950"/>
          </a:p>
        </p:txBody>
      </p:sp>
      <p:sp>
        <p:nvSpPr>
          <p:cNvPr id="13" name="スライド番号プレースホルダー 1">
            <a:extLst>
              <a:ext uri="{FF2B5EF4-FFF2-40B4-BE49-F238E27FC236}">
                <a16:creationId xmlns:a16="http://schemas.microsoft.com/office/drawing/2014/main" id="{7916A200-341D-47A7-B266-C511D5DC09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675871" y="6491005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00">
                <a:solidFill>
                  <a:schemeClr val="bg2"/>
                </a:solidFill>
              </a:defRPr>
            </a:lvl1pPr>
          </a:lstStyle>
          <a:p>
            <a:fld id="{929A01FC-FF4B-4DB6-8392-0308938ABF6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sp>
        <p:nvSpPr>
          <p:cNvPr id="11" name="テキスト ボックス 12">
            <a:extLst>
              <a:ext uri="{FF2B5EF4-FFF2-40B4-BE49-F238E27FC236}">
                <a16:creationId xmlns:a16="http://schemas.microsoft.com/office/drawing/2014/main" id="{CD018E3E-3164-4210-B3C2-2375D5EFBAB5}"/>
              </a:ext>
            </a:extLst>
          </p:cNvPr>
          <p:cNvSpPr txBox="1">
            <a:spLocks noChangeArrowheads="1"/>
          </p:cNvSpPr>
          <p:nvPr userDrawn="1"/>
        </p:nvSpPr>
        <p:spPr bwMode="black">
          <a:xfrm>
            <a:off x="112775" y="6565844"/>
            <a:ext cx="245541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altLang="ja-JP" sz="800" spc="88">
                <a:solidFill>
                  <a:schemeClr val="bg2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  <a:sym typeface="ＭＳ ゴシック" panose="020B0609070205080204" pitchFamily="49" charset="-128"/>
              </a:rPr>
              <a:t>©Recruit Management Solutions Co., Ltd.</a:t>
            </a:r>
            <a:endParaRPr lang="ja-JP" altLang="en-US" sz="800" spc="88">
              <a:solidFill>
                <a:schemeClr val="bg2"/>
              </a:solidFill>
              <a:latin typeface="DengXian" panose="02010600030101010101" pitchFamily="2" charset="-122"/>
              <a:ea typeface="DengXian" panose="02010600030101010101" pitchFamily="2" charset="-122"/>
              <a:cs typeface="Arial" panose="020B0604020202020204" pitchFamily="34" charset="0"/>
              <a:sym typeface="ＭＳ ゴシック" panose="020B0609070205080204" pitchFamily="49" charset="-128"/>
            </a:endParaRPr>
          </a:p>
        </p:txBody>
      </p:sp>
      <p:pic>
        <p:nvPicPr>
          <p:cNvPr id="3" name="図 2" descr="図形 が含まれている画像&#10;&#10;自動的に生成された説明">
            <a:extLst>
              <a:ext uri="{FF2B5EF4-FFF2-40B4-BE49-F238E27FC236}">
                <a16:creationId xmlns:a16="http://schemas.microsoft.com/office/drawing/2014/main" id="{A7D40D67-3B73-6D94-8FCD-2D35FF7B51A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18401" y="293629"/>
            <a:ext cx="1864735" cy="481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919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</p:sldLayoutIdLst>
  <p:hf hdr="0" ftr="0" dt="0"/>
  <p:txStyles>
    <p:titleStyle>
      <a:lvl1pPr algn="l" defTabSz="990570" rtl="0" eaLnBrk="1" latinLnBrk="0" hangingPunct="1">
        <a:lnSpc>
          <a:spcPct val="90000"/>
        </a:lnSpc>
        <a:spcBef>
          <a:spcPct val="0"/>
        </a:spcBef>
        <a:buNone/>
        <a:defRPr kumimoji="1" sz="47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7642" indent="-247642" algn="l" defTabSz="990570" rtl="0" eaLnBrk="1" latinLnBrk="0" hangingPunct="1">
        <a:lnSpc>
          <a:spcPct val="90000"/>
        </a:lnSpc>
        <a:spcBef>
          <a:spcPts val="1083"/>
        </a:spcBef>
        <a:buFont typeface="Arial" panose="020B0604020202020204" pitchFamily="34" charset="0"/>
        <a:buChar char="•"/>
        <a:defRPr kumimoji="1" sz="3033" kern="1200">
          <a:solidFill>
            <a:schemeClr val="tx1"/>
          </a:solidFill>
          <a:latin typeface="+mn-lt"/>
          <a:ea typeface="+mn-ea"/>
          <a:cs typeface="+mn-cs"/>
        </a:defRPr>
      </a:lvl1pPr>
      <a:lvl2pPr marL="742927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38212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2167" kern="1200">
          <a:solidFill>
            <a:schemeClr val="tx1"/>
          </a:solidFill>
          <a:latin typeface="+mn-lt"/>
          <a:ea typeface="+mn-ea"/>
          <a:cs typeface="+mn-cs"/>
        </a:defRPr>
      </a:lvl3pPr>
      <a:lvl4pPr marL="1733497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2228781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724066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3219351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714636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4209920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1pPr>
      <a:lvl2pPr marL="495285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90570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3pPr>
      <a:lvl4pPr marL="1485854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1981139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476424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09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466993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3962278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F209CD40-06C9-4FDF-A190-698866CCBEB0}"/>
              </a:ext>
            </a:extLst>
          </p:cNvPr>
          <p:cNvSpPr/>
          <p:nvPr userDrawn="1"/>
        </p:nvSpPr>
        <p:spPr>
          <a:xfrm>
            <a:off x="0" y="3"/>
            <a:ext cx="9906000" cy="6858001"/>
          </a:xfrm>
          <a:prstGeom prst="rect">
            <a:avLst/>
          </a:prstGeom>
          <a:gradFill flip="none" rotWithShape="1">
            <a:gsLst>
              <a:gs pos="0">
                <a:srgbClr val="FF7D7D"/>
              </a:gs>
              <a:gs pos="29000">
                <a:srgbClr val="F59BB9"/>
              </a:gs>
              <a:gs pos="75880">
                <a:srgbClr val="A4A7E6"/>
              </a:gs>
              <a:gs pos="53000">
                <a:srgbClr val="D078EC"/>
              </a:gs>
              <a:gs pos="100000">
                <a:srgbClr val="5779F7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950"/>
          </a:p>
        </p:txBody>
      </p:sp>
      <p:sp>
        <p:nvSpPr>
          <p:cNvPr id="9" name="スライド番号プレースホルダー 1">
            <a:extLst>
              <a:ext uri="{FF2B5EF4-FFF2-40B4-BE49-F238E27FC236}">
                <a16:creationId xmlns:a16="http://schemas.microsoft.com/office/drawing/2014/main" id="{B08E8224-D5CA-4A4C-A4EE-35631CEFD7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675871" y="6491005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00">
                <a:solidFill>
                  <a:schemeClr val="bg2"/>
                </a:solidFill>
              </a:defRPr>
            </a:lvl1pPr>
          </a:lstStyle>
          <a:p>
            <a:fld id="{929A01FC-FF4B-4DB6-8392-0308938ABF6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sp>
        <p:nvSpPr>
          <p:cNvPr id="5" name="テキスト ボックス 12">
            <a:extLst>
              <a:ext uri="{FF2B5EF4-FFF2-40B4-BE49-F238E27FC236}">
                <a16:creationId xmlns:a16="http://schemas.microsoft.com/office/drawing/2014/main" id="{FDBFB04A-B34C-40E6-9C0E-C65AFF027731}"/>
              </a:ext>
            </a:extLst>
          </p:cNvPr>
          <p:cNvSpPr txBox="1">
            <a:spLocks noChangeArrowheads="1"/>
          </p:cNvSpPr>
          <p:nvPr userDrawn="1"/>
        </p:nvSpPr>
        <p:spPr bwMode="black">
          <a:xfrm>
            <a:off x="112775" y="6565844"/>
            <a:ext cx="245541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altLang="ja-JP" sz="800" spc="88">
                <a:solidFill>
                  <a:schemeClr val="bg2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  <a:sym typeface="ＭＳ ゴシック" panose="020B0609070205080204" pitchFamily="49" charset="-128"/>
              </a:rPr>
              <a:t>©Recruit Management Solutions Co., Ltd.</a:t>
            </a:r>
            <a:endParaRPr lang="ja-JP" altLang="en-US" sz="800" spc="88">
              <a:solidFill>
                <a:schemeClr val="bg2"/>
              </a:solidFill>
              <a:latin typeface="DengXian" panose="02010600030101010101" pitchFamily="2" charset="-122"/>
              <a:ea typeface="DengXian" panose="02010600030101010101" pitchFamily="2" charset="-122"/>
              <a:cs typeface="Arial" panose="020B0604020202020204" pitchFamily="34" charset="0"/>
              <a:sym typeface="ＭＳ ゴシック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47318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hf hdr="0" ftr="0" dt="0"/>
  <p:txStyles>
    <p:titleStyle>
      <a:lvl1pPr algn="l" defTabSz="990570" rtl="0" eaLnBrk="1" latinLnBrk="0" hangingPunct="1">
        <a:lnSpc>
          <a:spcPct val="90000"/>
        </a:lnSpc>
        <a:spcBef>
          <a:spcPct val="0"/>
        </a:spcBef>
        <a:buNone/>
        <a:defRPr kumimoji="1" sz="47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7642" indent="-247642" algn="l" defTabSz="990570" rtl="0" eaLnBrk="1" latinLnBrk="0" hangingPunct="1">
        <a:lnSpc>
          <a:spcPct val="90000"/>
        </a:lnSpc>
        <a:spcBef>
          <a:spcPts val="1083"/>
        </a:spcBef>
        <a:buFont typeface="Arial" panose="020B0604020202020204" pitchFamily="34" charset="0"/>
        <a:buChar char="•"/>
        <a:defRPr kumimoji="1" sz="3033" kern="1200">
          <a:solidFill>
            <a:schemeClr val="tx1"/>
          </a:solidFill>
          <a:latin typeface="+mn-lt"/>
          <a:ea typeface="+mn-ea"/>
          <a:cs typeface="+mn-cs"/>
        </a:defRPr>
      </a:lvl1pPr>
      <a:lvl2pPr marL="742927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38212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2167" kern="1200">
          <a:solidFill>
            <a:schemeClr val="tx1"/>
          </a:solidFill>
          <a:latin typeface="+mn-lt"/>
          <a:ea typeface="+mn-ea"/>
          <a:cs typeface="+mn-cs"/>
        </a:defRPr>
      </a:lvl3pPr>
      <a:lvl4pPr marL="1733497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2228781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724066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3219351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714636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4209920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1pPr>
      <a:lvl2pPr marL="495285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90570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3pPr>
      <a:lvl4pPr marL="1485854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1981139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476424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09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466993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3962278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BF0E8429-8E59-4567-BCDE-6AE0EC604892}"/>
              </a:ext>
            </a:extLst>
          </p:cNvPr>
          <p:cNvSpPr/>
          <p:nvPr userDrawn="1"/>
        </p:nvSpPr>
        <p:spPr>
          <a:xfrm>
            <a:off x="0" y="3"/>
            <a:ext cx="9906000" cy="6858001"/>
          </a:xfrm>
          <a:prstGeom prst="rect">
            <a:avLst/>
          </a:prstGeom>
          <a:gradFill>
            <a:gsLst>
              <a:gs pos="0">
                <a:srgbClr val="FF7D7D"/>
              </a:gs>
              <a:gs pos="29000">
                <a:srgbClr val="F59BB9"/>
              </a:gs>
              <a:gs pos="75880">
                <a:srgbClr val="A4A7E6"/>
              </a:gs>
              <a:gs pos="53000">
                <a:srgbClr val="D078EC"/>
              </a:gs>
              <a:gs pos="100000">
                <a:srgbClr val="5779F7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950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7769ECD7-195E-4B17-A1C6-8D5CB9E0B0A2}"/>
              </a:ext>
            </a:extLst>
          </p:cNvPr>
          <p:cNvSpPr/>
          <p:nvPr userDrawn="1"/>
        </p:nvSpPr>
        <p:spPr>
          <a:xfrm>
            <a:off x="276446" y="244549"/>
            <a:ext cx="9364626" cy="633700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950"/>
          </a:p>
        </p:txBody>
      </p:sp>
      <p:sp>
        <p:nvSpPr>
          <p:cNvPr id="11" name="スライド番号プレースホルダー 1">
            <a:extLst>
              <a:ext uri="{FF2B5EF4-FFF2-40B4-BE49-F238E27FC236}">
                <a16:creationId xmlns:a16="http://schemas.microsoft.com/office/drawing/2014/main" id="{EC73CB94-9450-49AA-B222-C05D693210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675871" y="6491005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00">
                <a:solidFill>
                  <a:schemeClr val="bg2"/>
                </a:solidFill>
              </a:defRPr>
            </a:lvl1pPr>
          </a:lstStyle>
          <a:p>
            <a:fld id="{929A01FC-FF4B-4DB6-8392-0308938ABF6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sp>
        <p:nvSpPr>
          <p:cNvPr id="6" name="テキスト ボックス 12">
            <a:extLst>
              <a:ext uri="{FF2B5EF4-FFF2-40B4-BE49-F238E27FC236}">
                <a16:creationId xmlns:a16="http://schemas.microsoft.com/office/drawing/2014/main" id="{E448122F-CD11-4439-A383-063096E07E3C}"/>
              </a:ext>
            </a:extLst>
          </p:cNvPr>
          <p:cNvSpPr txBox="1">
            <a:spLocks noChangeArrowheads="1"/>
          </p:cNvSpPr>
          <p:nvPr userDrawn="1"/>
        </p:nvSpPr>
        <p:spPr bwMode="black">
          <a:xfrm>
            <a:off x="112775" y="6565844"/>
            <a:ext cx="245541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altLang="ja-JP" sz="800" spc="88">
                <a:solidFill>
                  <a:schemeClr val="bg2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  <a:sym typeface="ＭＳ ゴシック" panose="020B0609070205080204" pitchFamily="49" charset="-128"/>
              </a:rPr>
              <a:t>©Recruit Management Solutions Co., Ltd.</a:t>
            </a:r>
            <a:endParaRPr lang="ja-JP" altLang="en-US" sz="800" spc="88">
              <a:solidFill>
                <a:schemeClr val="bg2"/>
              </a:solidFill>
              <a:latin typeface="DengXian" panose="02010600030101010101" pitchFamily="2" charset="-122"/>
              <a:ea typeface="DengXian" panose="02010600030101010101" pitchFamily="2" charset="-122"/>
              <a:cs typeface="Arial" panose="020B0604020202020204" pitchFamily="34" charset="0"/>
              <a:sym typeface="ＭＳ ゴシック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90400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hf hdr="0" ftr="0" dt="0"/>
  <p:txStyles>
    <p:titleStyle>
      <a:lvl1pPr algn="l" defTabSz="990570" rtl="0" eaLnBrk="1" latinLnBrk="0" hangingPunct="1">
        <a:lnSpc>
          <a:spcPct val="90000"/>
        </a:lnSpc>
        <a:spcBef>
          <a:spcPct val="0"/>
        </a:spcBef>
        <a:buNone/>
        <a:defRPr kumimoji="1" sz="47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7642" indent="-247642" algn="l" defTabSz="990570" rtl="0" eaLnBrk="1" latinLnBrk="0" hangingPunct="1">
        <a:lnSpc>
          <a:spcPct val="90000"/>
        </a:lnSpc>
        <a:spcBef>
          <a:spcPts val="1083"/>
        </a:spcBef>
        <a:buFont typeface="Arial" panose="020B0604020202020204" pitchFamily="34" charset="0"/>
        <a:buChar char="•"/>
        <a:defRPr kumimoji="1" sz="3033" kern="1200">
          <a:solidFill>
            <a:schemeClr val="tx1"/>
          </a:solidFill>
          <a:latin typeface="+mn-lt"/>
          <a:ea typeface="+mn-ea"/>
          <a:cs typeface="+mn-cs"/>
        </a:defRPr>
      </a:lvl1pPr>
      <a:lvl2pPr marL="742927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38212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2167" kern="1200">
          <a:solidFill>
            <a:schemeClr val="tx1"/>
          </a:solidFill>
          <a:latin typeface="+mn-lt"/>
          <a:ea typeface="+mn-ea"/>
          <a:cs typeface="+mn-cs"/>
        </a:defRPr>
      </a:lvl3pPr>
      <a:lvl4pPr marL="1733497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2228781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724066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3219351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714636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4209920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1pPr>
      <a:lvl2pPr marL="495285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90570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3pPr>
      <a:lvl4pPr marL="1485854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1981139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476424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09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466993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3962278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A4F70CDB-368E-477B-B55E-BFBEEC1A1A15}"/>
              </a:ext>
            </a:extLst>
          </p:cNvPr>
          <p:cNvSpPr/>
          <p:nvPr userDrawn="1"/>
        </p:nvSpPr>
        <p:spPr>
          <a:xfrm>
            <a:off x="-1279" y="6498249"/>
            <a:ext cx="9906000" cy="360000"/>
          </a:xfrm>
          <a:prstGeom prst="rect">
            <a:avLst/>
          </a:prstGeom>
          <a:gradFill>
            <a:gsLst>
              <a:gs pos="0">
                <a:srgbClr val="FF7D7D"/>
              </a:gs>
              <a:gs pos="29000">
                <a:srgbClr val="F59BB9"/>
              </a:gs>
              <a:gs pos="75880">
                <a:srgbClr val="A4A7E6"/>
              </a:gs>
              <a:gs pos="53000">
                <a:srgbClr val="D078EC"/>
              </a:gs>
              <a:gs pos="100000">
                <a:srgbClr val="5779F7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950"/>
          </a:p>
        </p:txBody>
      </p: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8E128D3E-3EC4-4D26-8F63-577891671F81}"/>
              </a:ext>
            </a:extLst>
          </p:cNvPr>
          <p:cNvCxnSpPr>
            <a:cxnSpLocks/>
          </p:cNvCxnSpPr>
          <p:nvPr userDrawn="1"/>
        </p:nvCxnSpPr>
        <p:spPr>
          <a:xfrm>
            <a:off x="316761" y="637953"/>
            <a:ext cx="9272478" cy="0"/>
          </a:xfrm>
          <a:prstGeom prst="line">
            <a:avLst/>
          </a:prstGeom>
          <a:ln>
            <a:solidFill>
              <a:srgbClr val="D5D6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スライド番号プレースホルダー 1">
            <a:extLst>
              <a:ext uri="{FF2B5EF4-FFF2-40B4-BE49-F238E27FC236}">
                <a16:creationId xmlns:a16="http://schemas.microsoft.com/office/drawing/2014/main" id="{8B9D71A9-632C-4190-B6AF-84E477DCF2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675871" y="6491005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00">
                <a:solidFill>
                  <a:schemeClr val="bg2"/>
                </a:solidFill>
              </a:defRPr>
            </a:lvl1pPr>
          </a:lstStyle>
          <a:p>
            <a:fld id="{929A01FC-FF4B-4DB6-8392-0308938ABF6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sp>
        <p:nvSpPr>
          <p:cNvPr id="14" name="テキスト ボックス 12">
            <a:extLst>
              <a:ext uri="{FF2B5EF4-FFF2-40B4-BE49-F238E27FC236}">
                <a16:creationId xmlns:a16="http://schemas.microsoft.com/office/drawing/2014/main" id="{E41AB2B2-B05D-4FE4-AEE0-7301460BE6A0}"/>
              </a:ext>
            </a:extLst>
          </p:cNvPr>
          <p:cNvSpPr txBox="1">
            <a:spLocks noChangeArrowheads="1"/>
          </p:cNvSpPr>
          <p:nvPr userDrawn="1"/>
        </p:nvSpPr>
        <p:spPr bwMode="black">
          <a:xfrm>
            <a:off x="112775" y="6565844"/>
            <a:ext cx="245541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altLang="ja-JP" sz="800" spc="88">
                <a:solidFill>
                  <a:schemeClr val="bg2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  <a:sym typeface="ＭＳ ゴシック" panose="020B0609070205080204" pitchFamily="49" charset="-128"/>
              </a:rPr>
              <a:t>©Recruit Management Solutions Co., Ltd.</a:t>
            </a:r>
            <a:endParaRPr lang="ja-JP" altLang="en-US" sz="800" spc="88">
              <a:solidFill>
                <a:schemeClr val="bg2"/>
              </a:solidFill>
              <a:latin typeface="DengXian" panose="02010600030101010101" pitchFamily="2" charset="-122"/>
              <a:ea typeface="DengXian" panose="02010600030101010101" pitchFamily="2" charset="-122"/>
              <a:cs typeface="Arial" panose="020B0604020202020204" pitchFamily="34" charset="0"/>
              <a:sym typeface="ＭＳ ゴシック" panose="020B0609070205080204" pitchFamily="49" charset="-128"/>
            </a:endParaRPr>
          </a:p>
        </p:txBody>
      </p:sp>
      <p:pic>
        <p:nvPicPr>
          <p:cNvPr id="3" name="図 2" descr="図形 が含まれている画像&#10;&#10;自動的に生成された説明">
            <a:extLst>
              <a:ext uri="{FF2B5EF4-FFF2-40B4-BE49-F238E27FC236}">
                <a16:creationId xmlns:a16="http://schemas.microsoft.com/office/drawing/2014/main" id="{78FD6449-C229-8CB4-056E-1D45318DF30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5299" y="156939"/>
            <a:ext cx="1445364" cy="373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764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85" r:id="rId2"/>
  </p:sldLayoutIdLst>
  <p:hf hdr="0" ftr="0" dt="0"/>
  <p:txStyles>
    <p:titleStyle>
      <a:lvl1pPr algn="l" defTabSz="990570" rtl="0" eaLnBrk="1" latinLnBrk="0" hangingPunct="1">
        <a:lnSpc>
          <a:spcPct val="90000"/>
        </a:lnSpc>
        <a:spcBef>
          <a:spcPct val="0"/>
        </a:spcBef>
        <a:buNone/>
        <a:defRPr kumimoji="1" sz="47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7642" indent="-247642" algn="l" defTabSz="990570" rtl="0" eaLnBrk="1" latinLnBrk="0" hangingPunct="1">
        <a:lnSpc>
          <a:spcPct val="90000"/>
        </a:lnSpc>
        <a:spcBef>
          <a:spcPts val="1083"/>
        </a:spcBef>
        <a:buFont typeface="Arial" panose="020B0604020202020204" pitchFamily="34" charset="0"/>
        <a:buChar char="•"/>
        <a:defRPr kumimoji="1" sz="3033" kern="1200">
          <a:solidFill>
            <a:schemeClr val="tx1"/>
          </a:solidFill>
          <a:latin typeface="+mn-lt"/>
          <a:ea typeface="+mn-ea"/>
          <a:cs typeface="+mn-cs"/>
        </a:defRPr>
      </a:lvl1pPr>
      <a:lvl2pPr marL="742927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38212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2167" kern="1200">
          <a:solidFill>
            <a:schemeClr val="tx1"/>
          </a:solidFill>
          <a:latin typeface="+mn-lt"/>
          <a:ea typeface="+mn-ea"/>
          <a:cs typeface="+mn-cs"/>
        </a:defRPr>
      </a:lvl3pPr>
      <a:lvl4pPr marL="1733497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2228781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724066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3219351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714636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4209920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1pPr>
      <a:lvl2pPr marL="495285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90570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3pPr>
      <a:lvl4pPr marL="1485854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1981139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476424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09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466993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3962278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BF0E8429-8E59-4567-BCDE-6AE0EC604892}"/>
              </a:ext>
            </a:extLst>
          </p:cNvPr>
          <p:cNvSpPr/>
          <p:nvPr userDrawn="1"/>
        </p:nvSpPr>
        <p:spPr>
          <a:xfrm>
            <a:off x="0" y="3"/>
            <a:ext cx="9906000" cy="6858001"/>
          </a:xfrm>
          <a:prstGeom prst="rect">
            <a:avLst/>
          </a:prstGeom>
          <a:gradFill>
            <a:gsLst>
              <a:gs pos="0">
                <a:srgbClr val="FF7D7D"/>
              </a:gs>
              <a:gs pos="29000">
                <a:srgbClr val="F59BB9"/>
              </a:gs>
              <a:gs pos="75880">
                <a:srgbClr val="A4A7E6"/>
              </a:gs>
              <a:gs pos="53000">
                <a:srgbClr val="D078EC"/>
              </a:gs>
              <a:gs pos="100000">
                <a:srgbClr val="5779F7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950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7769ECD7-195E-4B17-A1C6-8D5CB9E0B0A2}"/>
              </a:ext>
            </a:extLst>
          </p:cNvPr>
          <p:cNvSpPr/>
          <p:nvPr userDrawn="1"/>
        </p:nvSpPr>
        <p:spPr>
          <a:xfrm>
            <a:off x="276446" y="244549"/>
            <a:ext cx="9364626" cy="633700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950"/>
          </a:p>
        </p:txBody>
      </p:sp>
      <p:sp>
        <p:nvSpPr>
          <p:cNvPr id="11" name="スライド番号プレースホルダー 1">
            <a:extLst>
              <a:ext uri="{FF2B5EF4-FFF2-40B4-BE49-F238E27FC236}">
                <a16:creationId xmlns:a16="http://schemas.microsoft.com/office/drawing/2014/main" id="{EC73CB94-9450-49AA-B222-C05D693210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675871" y="6491005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00">
                <a:solidFill>
                  <a:schemeClr val="bg2"/>
                </a:solidFill>
              </a:defRPr>
            </a:lvl1pPr>
          </a:lstStyle>
          <a:p>
            <a:fld id="{929A01FC-FF4B-4DB6-8392-0308938ABF6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606AD63-CDFF-4C3A-8909-D6DF03673FB0}"/>
              </a:ext>
            </a:extLst>
          </p:cNvPr>
          <p:cNvSpPr txBox="1"/>
          <p:nvPr userDrawn="1"/>
        </p:nvSpPr>
        <p:spPr>
          <a:xfrm>
            <a:off x="89432" y="6565614"/>
            <a:ext cx="3008810" cy="225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ja-JP" sz="867" spc="88">
                <a:solidFill>
                  <a:schemeClr val="bg2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  <a:sym typeface="ＭＳ ゴシック" panose="020B0609070205080204" pitchFamily="49" charset="-128"/>
              </a:rPr>
              <a:t>©Recruit Management Solutions Co., Ltd.</a:t>
            </a:r>
            <a:endParaRPr lang="ja-JP" altLang="en-US" sz="867" spc="88">
              <a:solidFill>
                <a:schemeClr val="bg2"/>
              </a:solidFill>
              <a:latin typeface="DengXian" panose="02010600030101010101" pitchFamily="2" charset="-122"/>
              <a:ea typeface="DengXian" panose="02010600030101010101" pitchFamily="2" charset="-122"/>
              <a:cs typeface="Arial" panose="020B0604020202020204" pitchFamily="34" charset="0"/>
              <a:sym typeface="ＭＳ ゴシック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11537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</p:sldLayoutIdLst>
  <p:hf hdr="0" ftr="0" dt="0"/>
  <p:txStyles>
    <p:titleStyle>
      <a:lvl1pPr algn="l" defTabSz="990570" rtl="0" eaLnBrk="1" latinLnBrk="0" hangingPunct="1">
        <a:lnSpc>
          <a:spcPct val="90000"/>
        </a:lnSpc>
        <a:spcBef>
          <a:spcPct val="0"/>
        </a:spcBef>
        <a:buNone/>
        <a:defRPr kumimoji="1" sz="47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7642" indent="-247642" algn="l" defTabSz="990570" rtl="0" eaLnBrk="1" latinLnBrk="0" hangingPunct="1">
        <a:lnSpc>
          <a:spcPct val="90000"/>
        </a:lnSpc>
        <a:spcBef>
          <a:spcPts val="1083"/>
        </a:spcBef>
        <a:buFont typeface="Arial" panose="020B0604020202020204" pitchFamily="34" charset="0"/>
        <a:buChar char="•"/>
        <a:defRPr kumimoji="1" sz="3033" kern="1200">
          <a:solidFill>
            <a:schemeClr val="tx1"/>
          </a:solidFill>
          <a:latin typeface="+mn-lt"/>
          <a:ea typeface="+mn-ea"/>
          <a:cs typeface="+mn-cs"/>
        </a:defRPr>
      </a:lvl1pPr>
      <a:lvl2pPr marL="742927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38212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2167" kern="1200">
          <a:solidFill>
            <a:schemeClr val="tx1"/>
          </a:solidFill>
          <a:latin typeface="+mn-lt"/>
          <a:ea typeface="+mn-ea"/>
          <a:cs typeface="+mn-cs"/>
        </a:defRPr>
      </a:lvl3pPr>
      <a:lvl4pPr marL="1733497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2228781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724066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3219351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714636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4209920" indent="-247642" algn="l" defTabSz="990570" rtl="0" eaLnBrk="1" latinLnBrk="0" hangingPunct="1">
        <a:lnSpc>
          <a:spcPct val="90000"/>
        </a:lnSpc>
        <a:spcBef>
          <a:spcPts val="542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1pPr>
      <a:lvl2pPr marL="495285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90570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3pPr>
      <a:lvl4pPr marL="1485854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1981139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476424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09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466993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3962278" algn="l" defTabSz="990570" rtl="0" eaLnBrk="1" latinLnBrk="0" hangingPunct="1"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474465-26AC-4650-AB21-DE7391BA24EC}" type="datetime1">
              <a:rPr lang="en-US" altLang="ja-JP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9A01FC-FF4B-4DB6-8392-0308938ABF6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4AF9C289-5794-4AD8-AD0D-D3D1E5EE331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テキスト ボックス 12">
            <a:extLst>
              <a:ext uri="{FF2B5EF4-FFF2-40B4-BE49-F238E27FC236}">
                <a16:creationId xmlns:a16="http://schemas.microsoft.com/office/drawing/2014/main" id="{6DEFF54A-0623-4AFF-91C9-084DA27823F0}"/>
              </a:ext>
            </a:extLst>
          </p:cNvPr>
          <p:cNvSpPr txBox="1">
            <a:spLocks noChangeArrowheads="1"/>
          </p:cNvSpPr>
          <p:nvPr userDrawn="1"/>
        </p:nvSpPr>
        <p:spPr bwMode="black">
          <a:xfrm>
            <a:off x="112775" y="6565844"/>
            <a:ext cx="245541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altLang="ja-JP" sz="800" spc="88">
                <a:solidFill>
                  <a:schemeClr val="bg2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  <a:sym typeface="ＭＳ ゴシック" panose="020B0609070205080204" pitchFamily="49" charset="-128"/>
              </a:rPr>
              <a:t>©Recruit Management Solutions Co., Ltd.</a:t>
            </a:r>
            <a:endParaRPr lang="ja-JP" altLang="en-US" sz="800" spc="88">
              <a:solidFill>
                <a:schemeClr val="bg2"/>
              </a:solidFill>
              <a:latin typeface="DengXian" panose="02010600030101010101" pitchFamily="2" charset="-122"/>
              <a:ea typeface="DengXian" panose="02010600030101010101" pitchFamily="2" charset="-122"/>
              <a:cs typeface="Arial" panose="020B0604020202020204" pitchFamily="34" charset="0"/>
              <a:sym typeface="ＭＳ ゴシック" panose="020B0609070205080204" pitchFamily="49" charset="-128"/>
            </a:endParaRPr>
          </a:p>
        </p:txBody>
      </p:sp>
      <p:sp>
        <p:nvSpPr>
          <p:cNvPr id="10" name="スライド番号プレースホルダー 1">
            <a:extLst>
              <a:ext uri="{FF2B5EF4-FFF2-40B4-BE49-F238E27FC236}">
                <a16:creationId xmlns:a16="http://schemas.microsoft.com/office/drawing/2014/main" id="{4EC6E0DC-1537-452E-B4C8-21F29903FDBA}"/>
              </a:ext>
            </a:extLst>
          </p:cNvPr>
          <p:cNvSpPr txBox="1">
            <a:spLocks/>
          </p:cNvSpPr>
          <p:nvPr userDrawn="1"/>
        </p:nvSpPr>
        <p:spPr>
          <a:xfrm>
            <a:off x="7675871" y="6491005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3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29A01FC-FF4B-4DB6-8392-0308938ABF6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5597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8EDC00-756B-4167-9C74-F5DF23EB67D2}" type="datetime1">
              <a:rPr lang="en-US" altLang="ja-JP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9A01FC-FF4B-4DB6-8392-0308938ABF6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BCD40A31-A283-420F-A051-15446D9A79DD}"/>
              </a:ext>
            </a:extLst>
          </p:cNvPr>
          <p:cNvSpPr/>
          <p:nvPr userDrawn="1"/>
        </p:nvSpPr>
        <p:spPr>
          <a:xfrm>
            <a:off x="-1279" y="6498249"/>
            <a:ext cx="9906000" cy="360000"/>
          </a:xfrm>
          <a:prstGeom prst="rect">
            <a:avLst/>
          </a:prstGeom>
          <a:gradFill>
            <a:gsLst>
              <a:gs pos="0">
                <a:srgbClr val="FF7D7D"/>
              </a:gs>
              <a:gs pos="29000">
                <a:srgbClr val="F59BB9"/>
              </a:gs>
              <a:gs pos="75880">
                <a:srgbClr val="A4A7E6"/>
              </a:gs>
              <a:gs pos="53000">
                <a:srgbClr val="D078EC"/>
              </a:gs>
              <a:gs pos="100000">
                <a:srgbClr val="5779F7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950"/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8DF861B4-F982-41BB-A516-13EB9DD4F105}"/>
              </a:ext>
            </a:extLst>
          </p:cNvPr>
          <p:cNvCxnSpPr>
            <a:cxnSpLocks/>
          </p:cNvCxnSpPr>
          <p:nvPr userDrawn="1"/>
        </p:nvCxnSpPr>
        <p:spPr>
          <a:xfrm>
            <a:off x="316761" y="637953"/>
            <a:ext cx="9272478" cy="0"/>
          </a:xfrm>
          <a:prstGeom prst="line">
            <a:avLst/>
          </a:prstGeom>
          <a:ln>
            <a:solidFill>
              <a:srgbClr val="D5D6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テキスト ボックス 12">
            <a:extLst>
              <a:ext uri="{FF2B5EF4-FFF2-40B4-BE49-F238E27FC236}">
                <a16:creationId xmlns:a16="http://schemas.microsoft.com/office/drawing/2014/main" id="{AD0D17F5-5026-4930-BEFB-70A34180508C}"/>
              </a:ext>
            </a:extLst>
          </p:cNvPr>
          <p:cNvSpPr txBox="1">
            <a:spLocks noChangeArrowheads="1"/>
          </p:cNvSpPr>
          <p:nvPr userDrawn="1"/>
        </p:nvSpPr>
        <p:spPr bwMode="black">
          <a:xfrm>
            <a:off x="112775" y="6565844"/>
            <a:ext cx="245541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altLang="ja-JP" sz="800" spc="88">
                <a:solidFill>
                  <a:schemeClr val="bg2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  <a:sym typeface="ＭＳ ゴシック" panose="020B0609070205080204" pitchFamily="49" charset="-128"/>
              </a:rPr>
              <a:t>©Recruit Management Solutions Co., Ltd.</a:t>
            </a:r>
            <a:endParaRPr lang="ja-JP" altLang="en-US" sz="800" spc="88">
              <a:solidFill>
                <a:schemeClr val="bg2"/>
              </a:solidFill>
              <a:latin typeface="DengXian" panose="02010600030101010101" pitchFamily="2" charset="-122"/>
              <a:ea typeface="DengXian" panose="02010600030101010101" pitchFamily="2" charset="-122"/>
              <a:cs typeface="Arial" panose="020B0604020202020204" pitchFamily="34" charset="0"/>
              <a:sym typeface="ＭＳ ゴシック" panose="020B0609070205080204" pitchFamily="49" charset="-128"/>
            </a:endParaRPr>
          </a:p>
        </p:txBody>
      </p:sp>
      <p:sp>
        <p:nvSpPr>
          <p:cNvPr id="13" name="スライド番号プレースホルダー 1">
            <a:extLst>
              <a:ext uri="{FF2B5EF4-FFF2-40B4-BE49-F238E27FC236}">
                <a16:creationId xmlns:a16="http://schemas.microsoft.com/office/drawing/2014/main" id="{F8A6FFD5-D821-4139-BCF5-EBEE2A6F663D}"/>
              </a:ext>
            </a:extLst>
          </p:cNvPr>
          <p:cNvSpPr txBox="1">
            <a:spLocks/>
          </p:cNvSpPr>
          <p:nvPr userDrawn="1"/>
        </p:nvSpPr>
        <p:spPr>
          <a:xfrm>
            <a:off x="7675871" y="6491005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3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29A01FC-FF4B-4DB6-8392-0308938ABF6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pic>
        <p:nvPicPr>
          <p:cNvPr id="15" name="図 14" descr="図形 が含まれている画像&#10;&#10;自動的に生成された説明">
            <a:extLst>
              <a:ext uri="{FF2B5EF4-FFF2-40B4-BE49-F238E27FC236}">
                <a16:creationId xmlns:a16="http://schemas.microsoft.com/office/drawing/2014/main" id="{9A538A0D-0591-E007-8377-A64FE695D51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0278" y="172429"/>
            <a:ext cx="1506113" cy="38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07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21" r:id="rId2"/>
    <p:sldLayoutId id="2147483722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D50F35EF-29F5-CBEC-3F60-C47BEC1EC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5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1E5AB7E-75AF-8F41-534B-99661991A4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7FD0826-2482-7AEB-479E-BFE3392F50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8" y="6356350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C168D56-3501-C549-937D-D32770BD14FC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5BD0B5D-E9E0-9445-F910-FE2EA70B47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1363" y="6356350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16A003F-ACBC-0C2C-89A1-2A787DDC0A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350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899F3F2-EBAF-0248-9EEB-FFA0E8B0DB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7288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5.png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insides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Relationship Id="rId4" Type="http://schemas.openxmlformats.org/officeDocument/2006/relationships/hyperlink" Target="https://admin.support.recruit-insides.net/hc/ja/articles/39089641093401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7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sides.~~~~/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0.xml"/><Relationship Id="rId5" Type="http://schemas.openxmlformats.org/officeDocument/2006/relationships/hyperlink" Target="https://admin.support.recruit-insides.net/hc/ja/articles/39089571339929" TargetMode="External"/><Relationship Id="rId4" Type="http://schemas.openxmlformats.org/officeDocument/2006/relationships/image" Target="../media/image3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0.xml"/><Relationship Id="rId5" Type="http://schemas.openxmlformats.org/officeDocument/2006/relationships/hyperlink" Target="https://admin.support.recruit-insides.net/hc/ja/articles/39089630078873" TargetMode="External"/><Relationship Id="rId4" Type="http://schemas.openxmlformats.org/officeDocument/2006/relationships/image" Target="../media/image35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admin.support.recruit-insides.net/hc/ja/articles/39089697471257" TargetMode="Externa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0.xml"/><Relationship Id="rId4" Type="http://schemas.openxmlformats.org/officeDocument/2006/relationships/hyperlink" Target="https://admin.support.recruit-insides.net/hc/ja/articles/39089749443481" TargetMode="Externa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0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4C25386-D8D9-8505-3F24-6527FC8A6A7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ja-JP" altLang="en-US" sz="4800" b="1"/>
              <a:t>インサイズ導入のご説明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A8951780-7461-8233-1FDE-46FB56505EB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ja-JP" altLang="en-US" sz="2800"/>
              <a:t>メリット と マネジメントへの活用法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122545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タイトル 7">
            <a:extLst>
              <a:ext uri="{FF2B5EF4-FFF2-40B4-BE49-F238E27FC236}">
                <a16:creationId xmlns:a16="http://schemas.microsoft.com/office/drawing/2014/main" id="{132E9A09-D115-44FA-6553-E3CF50852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参考）</a:t>
            </a:r>
            <a:r>
              <a:rPr kumimoji="1" lang="en-US" altLang="ja-JP"/>
              <a:t>1on1</a:t>
            </a:r>
            <a:r>
              <a:rPr kumimoji="1" lang="ja-JP" altLang="en-US"/>
              <a:t>への取り組み姿勢</a:t>
            </a:r>
            <a:endParaRPr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00CA6D1-352C-BB09-8647-3B06C3E18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A01FC-FF4B-4DB6-8392-0308938ABF67}" type="slidenum">
              <a:rPr kumimoji="1" lang="ja-JP" altLang="en-US" smtClean="0"/>
              <a:pPr/>
              <a:t>9</a:t>
            </a:fld>
            <a:endParaRPr kumimoji="1" lang="ja-JP" altLang="en-US"/>
          </a:p>
        </p:txBody>
      </p: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A77301FA-D71F-8424-A8B6-B0C3DDD49E6A}"/>
              </a:ext>
            </a:extLst>
          </p:cNvPr>
          <p:cNvSpPr/>
          <p:nvPr/>
        </p:nvSpPr>
        <p:spPr>
          <a:xfrm>
            <a:off x="5667183" y="687473"/>
            <a:ext cx="3960000" cy="5687580"/>
          </a:xfrm>
          <a:prstGeom prst="rect">
            <a:avLst/>
          </a:prstGeom>
          <a:solidFill>
            <a:srgbClr val="DFEDFD"/>
          </a:solidFill>
          <a:ln w="9525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36000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914395" fontAlgn="base">
              <a:spcBef>
                <a:spcPct val="0"/>
              </a:spcBef>
              <a:spcAft>
                <a:spcPct val="0"/>
              </a:spcAft>
            </a:pPr>
            <a:endParaRPr lang="en-US" altLang="ja-JP" sz="2000" b="1" kern="0">
              <a:solidFill>
                <a:srgbClr val="000000"/>
              </a:solidFill>
              <a:latin typeface="游ゴシック" panose="020B0400000000000000" pitchFamily="50" charset="-128"/>
              <a:ea typeface="Meiryo UI"/>
            </a:endParaRPr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DFA1BBC3-5E37-F030-6E80-3AEFA89504EA}"/>
              </a:ext>
            </a:extLst>
          </p:cNvPr>
          <p:cNvSpPr/>
          <p:nvPr/>
        </p:nvSpPr>
        <p:spPr>
          <a:xfrm>
            <a:off x="300709" y="765756"/>
            <a:ext cx="3960000" cy="5687580"/>
          </a:xfrm>
          <a:prstGeom prst="rect">
            <a:avLst/>
          </a:prstGeom>
          <a:solidFill>
            <a:srgbClr val="DFEDFD"/>
          </a:solidFill>
          <a:ln w="9525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36000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395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ja-JP" sz="20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游ゴシック" panose="020B0400000000000000" pitchFamily="50" charset="-128"/>
              <a:ea typeface="Meiryo UI"/>
              <a:cs typeface="メイリオ" panose="020B0604030504040204" pitchFamily="50" charset="-128"/>
            </a:endParaRPr>
          </a:p>
        </p:txBody>
      </p:sp>
      <p:grpSp>
        <p:nvGrpSpPr>
          <p:cNvPr id="43" name="グループ化 42">
            <a:extLst>
              <a:ext uri="{FF2B5EF4-FFF2-40B4-BE49-F238E27FC236}">
                <a16:creationId xmlns:a16="http://schemas.microsoft.com/office/drawing/2014/main" id="{41E41B71-5A2A-41EB-BDF7-52E17AE522BC}"/>
              </a:ext>
            </a:extLst>
          </p:cNvPr>
          <p:cNvGrpSpPr/>
          <p:nvPr/>
        </p:nvGrpSpPr>
        <p:grpSpPr>
          <a:xfrm>
            <a:off x="986207" y="4729412"/>
            <a:ext cx="2513156" cy="1645641"/>
            <a:chOff x="2648801" y="1740721"/>
            <a:chExt cx="4501083" cy="4078968"/>
          </a:xfrm>
        </p:grpSpPr>
        <p:sp>
          <p:nvSpPr>
            <p:cNvPr id="44" name="Arc 18">
              <a:extLst>
                <a:ext uri="{FF2B5EF4-FFF2-40B4-BE49-F238E27FC236}">
                  <a16:creationId xmlns:a16="http://schemas.microsoft.com/office/drawing/2014/main" id="{7BABCEF5-4124-E98E-BB9A-A44578468164}"/>
                </a:ext>
              </a:extLst>
            </p:cNvPr>
            <p:cNvSpPr>
              <a:spLocks/>
            </p:cNvSpPr>
            <p:nvPr/>
          </p:nvSpPr>
          <p:spPr bwMode="auto">
            <a:xfrm>
              <a:off x="4973881" y="2324475"/>
              <a:ext cx="1379483" cy="1127156"/>
            </a:xfrm>
            <a:custGeom>
              <a:avLst/>
              <a:gdLst>
                <a:gd name="G0" fmla="+- 0 0 0"/>
                <a:gd name="G1" fmla="+- 18163 0 0"/>
                <a:gd name="G2" fmla="+- 21600 0 0"/>
                <a:gd name="T0" fmla="*/ 11691 w 20600"/>
                <a:gd name="T1" fmla="*/ 0 h 18163"/>
                <a:gd name="T2" fmla="*/ 20600 w 20600"/>
                <a:gd name="T3" fmla="*/ 11668 h 18163"/>
                <a:gd name="T4" fmla="*/ 0 w 20600"/>
                <a:gd name="T5" fmla="*/ 18163 h 18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600" h="18163" fill="none" extrusionOk="0">
                  <a:moveTo>
                    <a:pt x="11690" y="0"/>
                  </a:moveTo>
                  <a:cubicBezTo>
                    <a:pt x="15931" y="2730"/>
                    <a:pt x="19083" y="6857"/>
                    <a:pt x="20600" y="11667"/>
                  </a:cubicBezTo>
                </a:path>
                <a:path w="20600" h="18163" stroke="0" extrusionOk="0">
                  <a:moveTo>
                    <a:pt x="11690" y="0"/>
                  </a:moveTo>
                  <a:cubicBezTo>
                    <a:pt x="15931" y="2730"/>
                    <a:pt x="19083" y="6857"/>
                    <a:pt x="20600" y="11667"/>
                  </a:cubicBezTo>
                  <a:lnTo>
                    <a:pt x="0" y="18163"/>
                  </a:lnTo>
                  <a:close/>
                </a:path>
              </a:pathLst>
            </a:custGeom>
            <a:noFill/>
            <a:ln w="76200" cap="rnd">
              <a:solidFill>
                <a:srgbClr val="0A50A1"/>
              </a:solidFill>
              <a:round/>
              <a:headEnd/>
              <a:tailEnd type="triangle" w="med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36000" tIns="36000" rIns="36000" bIns="36000" anchor="ctr"/>
            <a:lstStyle/>
            <a:p>
              <a:pPr marL="0" marR="0" lvl="0" indent="0" defTabSz="91439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9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游ゴシック" panose="020B0400000000000000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45" name="Arc 19">
              <a:extLst>
                <a:ext uri="{FF2B5EF4-FFF2-40B4-BE49-F238E27FC236}">
                  <a16:creationId xmlns:a16="http://schemas.microsoft.com/office/drawing/2014/main" id="{8894EBD0-326D-5DFC-F925-3E7FA2CC33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8491" y="2301855"/>
              <a:ext cx="1468716" cy="1127159"/>
            </a:xfrm>
            <a:custGeom>
              <a:avLst/>
              <a:gdLst>
                <a:gd name="G0" fmla="+- 20536 0 0"/>
                <a:gd name="G1" fmla="+- 17761 0 0"/>
                <a:gd name="G2" fmla="+- 21600 0 0"/>
                <a:gd name="T0" fmla="*/ 0 w 20536"/>
                <a:gd name="T1" fmla="*/ 11067 h 17761"/>
                <a:gd name="T2" fmla="*/ 8244 w 20536"/>
                <a:gd name="T3" fmla="*/ 0 h 17761"/>
                <a:gd name="T4" fmla="*/ 20536 w 20536"/>
                <a:gd name="T5" fmla="*/ 17761 h 17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536" h="17761" fill="none" extrusionOk="0">
                  <a:moveTo>
                    <a:pt x="-1" y="11066"/>
                  </a:moveTo>
                  <a:cubicBezTo>
                    <a:pt x="1463" y="6575"/>
                    <a:pt x="4359" y="2688"/>
                    <a:pt x="8243" y="-1"/>
                  </a:cubicBezTo>
                </a:path>
                <a:path w="20536" h="17761" stroke="0" extrusionOk="0">
                  <a:moveTo>
                    <a:pt x="-1" y="11066"/>
                  </a:moveTo>
                  <a:cubicBezTo>
                    <a:pt x="1463" y="6575"/>
                    <a:pt x="4359" y="2688"/>
                    <a:pt x="8243" y="-1"/>
                  </a:cubicBezTo>
                  <a:lnTo>
                    <a:pt x="20536" y="17761"/>
                  </a:lnTo>
                  <a:close/>
                </a:path>
              </a:pathLst>
            </a:custGeom>
            <a:noFill/>
            <a:ln w="76200" cap="rnd">
              <a:solidFill>
                <a:srgbClr val="0A50A1"/>
              </a:solidFill>
              <a:round/>
              <a:headEnd/>
              <a:tailEnd type="triangle" w="med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36000" tIns="36000" rIns="36000" bIns="36000" anchor="ctr"/>
            <a:lstStyle/>
            <a:p>
              <a:pPr marL="0" marR="0" lvl="0" indent="0" defTabSz="91439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9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游ゴシック" panose="020B0400000000000000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46" name="Arc 20">
              <a:extLst>
                <a:ext uri="{FF2B5EF4-FFF2-40B4-BE49-F238E27FC236}">
                  <a16:creationId xmlns:a16="http://schemas.microsoft.com/office/drawing/2014/main" id="{A1397713-FEBF-DBFE-4557-BBB2F2862FE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0584" y="4379172"/>
              <a:ext cx="1565828" cy="983789"/>
            </a:xfrm>
            <a:custGeom>
              <a:avLst/>
              <a:gdLst>
                <a:gd name="G0" fmla="+- 0 0 0"/>
                <a:gd name="G1" fmla="+- 0 0 0"/>
                <a:gd name="G2" fmla="+- 21600 0 0"/>
                <a:gd name="T0" fmla="*/ 20915 w 20915"/>
                <a:gd name="T1" fmla="*/ 5395 h 17813"/>
                <a:gd name="T2" fmla="*/ 12217 w 20915"/>
                <a:gd name="T3" fmla="*/ 17813 h 17813"/>
                <a:gd name="T4" fmla="*/ 0 w 20915"/>
                <a:gd name="T5" fmla="*/ 0 h 178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915" h="17813" fill="none" extrusionOk="0">
                  <a:moveTo>
                    <a:pt x="20915" y="5395"/>
                  </a:moveTo>
                  <a:cubicBezTo>
                    <a:pt x="19611" y="10449"/>
                    <a:pt x="16521" y="14860"/>
                    <a:pt x="12217" y="17813"/>
                  </a:cubicBezTo>
                </a:path>
                <a:path w="20915" h="17813" stroke="0" extrusionOk="0">
                  <a:moveTo>
                    <a:pt x="20915" y="5395"/>
                  </a:moveTo>
                  <a:cubicBezTo>
                    <a:pt x="19611" y="10449"/>
                    <a:pt x="16521" y="14860"/>
                    <a:pt x="12217" y="17813"/>
                  </a:cubicBezTo>
                  <a:lnTo>
                    <a:pt x="0" y="0"/>
                  </a:lnTo>
                  <a:close/>
                </a:path>
              </a:pathLst>
            </a:custGeom>
            <a:noFill/>
            <a:ln w="76200" cap="rnd">
              <a:solidFill>
                <a:srgbClr val="0A50A1"/>
              </a:solidFill>
              <a:round/>
              <a:headEnd/>
              <a:tailEnd type="triangle" w="med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36000" tIns="36000" rIns="36000" bIns="36000" anchor="ctr"/>
            <a:lstStyle/>
            <a:p>
              <a:pPr marL="0" marR="0" lvl="0" indent="0" defTabSz="91439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9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游ゴシック" panose="020B0400000000000000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47" name="Arc 21">
              <a:extLst>
                <a:ext uri="{FF2B5EF4-FFF2-40B4-BE49-F238E27FC236}">
                  <a16:creationId xmlns:a16="http://schemas.microsoft.com/office/drawing/2014/main" id="{B25B8089-3002-4795-04F6-AC06D397DCA2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6109" y="4048290"/>
              <a:ext cx="1475067" cy="1349375"/>
            </a:xfrm>
            <a:custGeom>
              <a:avLst/>
              <a:gdLst>
                <a:gd name="G0" fmla="+- 20611 0 0"/>
                <a:gd name="G1" fmla="+- 0 0 0"/>
                <a:gd name="G2" fmla="+- 21600 0 0"/>
                <a:gd name="T0" fmla="*/ 8499 w 20611"/>
                <a:gd name="T1" fmla="*/ 17885 h 17885"/>
                <a:gd name="T2" fmla="*/ 0 w 20611"/>
                <a:gd name="T3" fmla="*/ 6460 h 17885"/>
                <a:gd name="T4" fmla="*/ 20611 w 20611"/>
                <a:gd name="T5" fmla="*/ 0 h 178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611" h="17885" fill="none" extrusionOk="0">
                  <a:moveTo>
                    <a:pt x="8499" y="17884"/>
                  </a:moveTo>
                  <a:cubicBezTo>
                    <a:pt x="4456" y="15146"/>
                    <a:pt x="1460" y="11119"/>
                    <a:pt x="-1" y="6460"/>
                  </a:cubicBezTo>
                </a:path>
                <a:path w="20611" h="17885" stroke="0" extrusionOk="0">
                  <a:moveTo>
                    <a:pt x="8499" y="17884"/>
                  </a:moveTo>
                  <a:cubicBezTo>
                    <a:pt x="4456" y="15146"/>
                    <a:pt x="1460" y="11119"/>
                    <a:pt x="-1" y="6460"/>
                  </a:cubicBezTo>
                  <a:lnTo>
                    <a:pt x="20611" y="0"/>
                  </a:lnTo>
                  <a:close/>
                </a:path>
              </a:pathLst>
            </a:custGeom>
            <a:noFill/>
            <a:ln w="76200" cap="rnd">
              <a:solidFill>
                <a:srgbClr val="0A50A1"/>
              </a:solidFill>
              <a:round/>
              <a:headEnd/>
              <a:tailEnd type="triangle" w="med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36000" tIns="36000" rIns="36000" bIns="36000" anchor="ctr"/>
            <a:lstStyle/>
            <a:p>
              <a:pPr marL="0" marR="0" lvl="0" indent="0" defTabSz="91439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9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游ゴシック" panose="020B0400000000000000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48" name="Oval 22">
              <a:extLst>
                <a:ext uri="{FF2B5EF4-FFF2-40B4-BE49-F238E27FC236}">
                  <a16:creationId xmlns:a16="http://schemas.microsoft.com/office/drawing/2014/main" id="{7F1BC54F-CDFF-CA3B-CE3E-597D6ADADA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0864" y="1740721"/>
              <a:ext cx="1547431" cy="1427702"/>
            </a:xfrm>
            <a:prstGeom prst="ellipse">
              <a:avLst/>
            </a:prstGeom>
            <a:solidFill>
              <a:srgbClr val="7599FA">
                <a:lumMod val="20000"/>
                <a:lumOff val="80000"/>
              </a:srgbClr>
            </a:solidFill>
            <a:ln w="6350">
              <a:noFill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/>
            <a:lstStyle>
              <a:lvl1pPr algn="l">
                <a:spcBef>
                  <a:spcPct val="0"/>
                </a:spcBef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419100" indent="-228600" algn="l">
                <a:spcBef>
                  <a:spcPct val="0"/>
                </a:spcBef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736600" indent="-171450" algn="l">
                <a:spcBef>
                  <a:spcPct val="0"/>
                </a:spcBef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390650" indent="-247650" algn="l">
                <a:spcBef>
                  <a:spcPct val="0"/>
                </a:spcBef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1809750" indent="-228600" algn="l">
                <a:spcBef>
                  <a:spcPct val="0"/>
                </a:spcBef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26695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72415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18135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63855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marL="0" marR="0" lvl="0" indent="0" algn="ctr" defTabSz="914395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7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游ゴシック" panose="020B0400000000000000" pitchFamily="50" charset="-128"/>
                  <a:ea typeface="游ゴシック" panose="020B0400000000000000" pitchFamily="50" charset="-128"/>
                  <a:cs typeface="Meiryo UI" panose="020B0604030504040204" pitchFamily="50" charset="-128"/>
                </a:rPr>
                <a:t>ステップ①</a:t>
              </a:r>
              <a:endParaRPr kumimoji="1" lang="en-US" altLang="ja-JP" sz="7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Meiryo UI" panose="020B0604030504040204" pitchFamily="50" charset="-128"/>
              </a:endParaRPr>
            </a:p>
            <a:p>
              <a:pPr marL="0" marR="0" lvl="0" indent="0" algn="ctr" defTabSz="914395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7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游ゴシック" panose="020B0400000000000000" pitchFamily="50" charset="-128"/>
                  <a:ea typeface="游ゴシック" panose="020B0400000000000000" pitchFamily="50" charset="-128"/>
                  <a:cs typeface="Meiryo UI" panose="020B0604030504040204" pitchFamily="50" charset="-128"/>
                </a:rPr>
                <a:t>前回の振り返り</a:t>
              </a:r>
              <a:endParaRPr kumimoji="1" lang="en-US" altLang="ja-JP" sz="7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Meiryo UI" panose="020B0604030504040204" pitchFamily="50" charset="-128"/>
              </a:endParaRPr>
            </a:p>
            <a:p>
              <a:pPr marL="0" marR="0" lvl="0" indent="0" algn="ctr" defTabSz="914395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7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游ゴシック" panose="020B0400000000000000" pitchFamily="50" charset="-128"/>
                  <a:ea typeface="游ゴシック" panose="020B0400000000000000" pitchFamily="50" charset="-128"/>
                  <a:cs typeface="Meiryo UI" panose="020B0604030504040204" pitchFamily="50" charset="-128"/>
                </a:rPr>
                <a:t>テーマ決め</a:t>
              </a:r>
              <a:endParaRPr kumimoji="1" lang="en-US" altLang="ja-JP" sz="7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49" name="Oval 23">
              <a:extLst>
                <a:ext uri="{FF2B5EF4-FFF2-40B4-BE49-F238E27FC236}">
                  <a16:creationId xmlns:a16="http://schemas.microsoft.com/office/drawing/2014/main" id="{98CAE0AB-837A-468A-E45B-C4E157E8AA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8801" y="3098131"/>
              <a:ext cx="1547431" cy="1427702"/>
            </a:xfrm>
            <a:prstGeom prst="ellipse">
              <a:avLst/>
            </a:prstGeom>
            <a:solidFill>
              <a:srgbClr val="7599FA">
                <a:lumMod val="20000"/>
                <a:lumOff val="80000"/>
              </a:srgbClr>
            </a:solidFill>
            <a:ln w="6350">
              <a:noFill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/>
            <a:lstStyle>
              <a:lvl1pPr algn="l">
                <a:spcBef>
                  <a:spcPct val="0"/>
                </a:spcBef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419100" indent="-228600" algn="l">
                <a:spcBef>
                  <a:spcPct val="0"/>
                </a:spcBef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736600" indent="-171450" algn="l">
                <a:spcBef>
                  <a:spcPct val="0"/>
                </a:spcBef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390650" indent="-247650" algn="l">
                <a:spcBef>
                  <a:spcPct val="0"/>
                </a:spcBef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1809750" indent="-228600" algn="l">
                <a:spcBef>
                  <a:spcPct val="0"/>
                </a:spcBef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26695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72415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18135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63855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marL="0" marR="0" lvl="0" indent="0" algn="ctr" defTabSz="914395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7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游ゴシック" panose="020B0400000000000000" pitchFamily="50" charset="-128"/>
                  <a:ea typeface="游ゴシック" panose="020B0400000000000000" pitchFamily="50" charset="-128"/>
                  <a:cs typeface="Meiryo UI" panose="020B0604030504040204" pitchFamily="50" charset="-128"/>
                </a:rPr>
                <a:t>ステップ④</a:t>
              </a:r>
              <a:endParaRPr kumimoji="1" lang="en-US" altLang="ja-JP" sz="7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Meiryo UI" panose="020B0604030504040204" pitchFamily="50" charset="-128"/>
              </a:endParaRPr>
            </a:p>
            <a:p>
              <a:pPr marL="0" marR="0" lvl="0" indent="0" algn="ctr" defTabSz="914395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7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游ゴシック" panose="020B0400000000000000" pitchFamily="50" charset="-128"/>
                  <a:ea typeface="游ゴシック" panose="020B0400000000000000" pitchFamily="50" charset="-128"/>
                  <a:cs typeface="Meiryo UI" panose="020B0604030504040204" pitchFamily="50" charset="-128"/>
                </a:rPr>
                <a:t>励ましと</a:t>
              </a:r>
              <a:endParaRPr kumimoji="1" lang="en-US" altLang="ja-JP" sz="7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Meiryo UI" panose="020B0604030504040204" pitchFamily="50" charset="-128"/>
              </a:endParaRPr>
            </a:p>
            <a:p>
              <a:pPr marL="0" marR="0" lvl="0" indent="0" algn="ctr" defTabSz="914395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7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游ゴシック" panose="020B0400000000000000" pitchFamily="50" charset="-128"/>
                  <a:ea typeface="游ゴシック" panose="020B0400000000000000" pitchFamily="50" charset="-128"/>
                  <a:cs typeface="Meiryo UI" panose="020B0604030504040204" pitchFamily="50" charset="-128"/>
                </a:rPr>
                <a:t>サポート</a:t>
              </a:r>
              <a:endParaRPr kumimoji="1" lang="en-US" altLang="ja-JP" sz="7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50" name="Oval 24">
              <a:extLst>
                <a:ext uri="{FF2B5EF4-FFF2-40B4-BE49-F238E27FC236}">
                  <a16:creationId xmlns:a16="http://schemas.microsoft.com/office/drawing/2014/main" id="{CB0461EA-A62D-CECC-04A5-EECB30EEF4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02453" y="3072998"/>
              <a:ext cx="1547431" cy="1427702"/>
            </a:xfrm>
            <a:prstGeom prst="ellipse">
              <a:avLst/>
            </a:prstGeom>
            <a:solidFill>
              <a:srgbClr val="7599FA">
                <a:lumMod val="20000"/>
                <a:lumOff val="80000"/>
              </a:srgbClr>
            </a:solidFill>
            <a:ln w="6350">
              <a:noFill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/>
            <a:lstStyle>
              <a:lvl1pPr algn="l">
                <a:spcBef>
                  <a:spcPct val="0"/>
                </a:spcBef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419100" indent="-228600" algn="l">
                <a:spcBef>
                  <a:spcPct val="0"/>
                </a:spcBef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736600" indent="-171450" algn="l">
                <a:spcBef>
                  <a:spcPct val="0"/>
                </a:spcBef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390650" indent="-247650" algn="l">
                <a:spcBef>
                  <a:spcPct val="0"/>
                </a:spcBef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1809750" indent="-228600" algn="l">
                <a:spcBef>
                  <a:spcPct val="0"/>
                </a:spcBef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26695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72415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18135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63855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marL="0" marR="0" lvl="0" indent="0" algn="ctr" defTabSz="914395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7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游ゴシック" panose="020B0400000000000000" pitchFamily="50" charset="-128"/>
                  <a:ea typeface="游ゴシック" panose="020B0400000000000000" pitchFamily="50" charset="-128"/>
                  <a:cs typeface="Meiryo UI" panose="020B0604030504040204" pitchFamily="50" charset="-128"/>
                </a:rPr>
                <a:t>ステップ②</a:t>
              </a:r>
              <a:endParaRPr kumimoji="1" lang="en-US" altLang="ja-JP" sz="7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Meiryo UI" panose="020B0604030504040204" pitchFamily="50" charset="-128"/>
              </a:endParaRPr>
            </a:p>
            <a:p>
              <a:pPr marL="0" marR="0" lvl="0" indent="0" algn="ctr" defTabSz="914395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7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游ゴシック" panose="020B0400000000000000" pitchFamily="50" charset="-128"/>
                  <a:ea typeface="游ゴシック" panose="020B0400000000000000" pitchFamily="50" charset="-128"/>
                  <a:cs typeface="Meiryo UI" panose="020B0604030504040204" pitchFamily="50" charset="-128"/>
                </a:rPr>
                <a:t>部下の話を聴く</a:t>
              </a:r>
              <a:endParaRPr kumimoji="1" lang="en-US" altLang="ja-JP" sz="7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51" name="Oval 25">
              <a:extLst>
                <a:ext uri="{FF2B5EF4-FFF2-40B4-BE49-F238E27FC236}">
                  <a16:creationId xmlns:a16="http://schemas.microsoft.com/office/drawing/2014/main" id="{1B0BB200-2086-63CD-B437-133CBE14E7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0864" y="4391987"/>
              <a:ext cx="1547431" cy="1427702"/>
            </a:xfrm>
            <a:prstGeom prst="ellipse">
              <a:avLst/>
            </a:prstGeom>
            <a:solidFill>
              <a:srgbClr val="7599FA">
                <a:lumMod val="20000"/>
                <a:lumOff val="80000"/>
              </a:srgbClr>
            </a:solidFill>
            <a:ln w="6350">
              <a:noFill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/>
            <a:lstStyle>
              <a:lvl1pPr algn="l">
                <a:spcBef>
                  <a:spcPct val="0"/>
                </a:spcBef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419100" indent="-228600" algn="l">
                <a:spcBef>
                  <a:spcPct val="0"/>
                </a:spcBef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736600" indent="-171450" algn="l">
                <a:spcBef>
                  <a:spcPct val="0"/>
                </a:spcBef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390650" indent="-247650" algn="l">
                <a:spcBef>
                  <a:spcPct val="0"/>
                </a:spcBef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1809750" indent="-228600" algn="l">
                <a:spcBef>
                  <a:spcPct val="0"/>
                </a:spcBef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26695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72415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18135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63855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marL="0" marR="0" lvl="0" indent="0" algn="ctr" defTabSz="914395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7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游ゴシック" panose="020B0400000000000000" pitchFamily="50" charset="-128"/>
                  <a:ea typeface="游ゴシック" panose="020B0400000000000000" pitchFamily="50" charset="-128"/>
                  <a:cs typeface="Meiryo UI" panose="020B0604030504040204" pitchFamily="50" charset="-128"/>
                </a:rPr>
                <a:t>ステップ③</a:t>
              </a:r>
              <a:endParaRPr kumimoji="1" lang="en-US" altLang="ja-JP" sz="7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Meiryo UI" panose="020B0604030504040204" pitchFamily="50" charset="-128"/>
              </a:endParaRPr>
            </a:p>
            <a:p>
              <a:pPr marL="0" marR="0" lvl="0" indent="0" algn="ctr" defTabSz="914395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7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游ゴシック" panose="020B0400000000000000" pitchFamily="50" charset="-128"/>
                  <a:ea typeface="游ゴシック" panose="020B0400000000000000" pitchFamily="50" charset="-128"/>
                  <a:cs typeface="Meiryo UI" panose="020B0604030504040204" pitchFamily="50" charset="-128"/>
                </a:rPr>
                <a:t>学びとアクション</a:t>
              </a:r>
              <a:endParaRPr kumimoji="1" lang="en-US" altLang="ja-JP" sz="7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Meiryo UI" panose="020B0604030504040204" pitchFamily="50" charset="-128"/>
              </a:endParaRPr>
            </a:p>
            <a:p>
              <a:pPr marL="0" marR="0" lvl="0" indent="0" algn="ctr" defTabSz="914395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7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游ゴシック" panose="020B0400000000000000" pitchFamily="50" charset="-128"/>
                  <a:ea typeface="游ゴシック" panose="020B0400000000000000" pitchFamily="50" charset="-128"/>
                  <a:cs typeface="Meiryo UI" panose="020B0604030504040204" pitchFamily="50" charset="-128"/>
                </a:rPr>
                <a:t>の確定</a:t>
              </a:r>
              <a:endParaRPr kumimoji="1" lang="en-US" altLang="ja-JP" sz="7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Meiryo UI" panose="020B0604030504040204" pitchFamily="50" charset="-128"/>
              </a:endParaRPr>
            </a:p>
          </p:txBody>
        </p:sp>
      </p:grp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4463E33C-0047-B614-262F-0E8D2AB2D19C}"/>
              </a:ext>
            </a:extLst>
          </p:cNvPr>
          <p:cNvSpPr txBox="1"/>
          <p:nvPr/>
        </p:nvSpPr>
        <p:spPr>
          <a:xfrm>
            <a:off x="529007" y="3354825"/>
            <a:ext cx="3166251" cy="794641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ja-JP"/>
            </a:defPPr>
            <a:lvl1pPr marL="285750" indent="-285750">
              <a:lnSpc>
                <a:spcPct val="110000"/>
              </a:lnSpc>
              <a:buClr>
                <a:schemeClr val="bg2"/>
              </a:buClr>
              <a:buFont typeface="Wingdings" panose="05000000000000000000" pitchFamily="2" charset="2"/>
              <a:buChar char="l"/>
              <a:defRPr sz="1400"/>
            </a:lvl1pPr>
            <a:lvl2pPr marL="266700" lvl="1" indent="-266700" defTabSz="914395">
              <a:lnSpc>
                <a:spcPct val="120000"/>
              </a:lnSpc>
              <a:buClr>
                <a:schemeClr val="bg2"/>
              </a:buClr>
              <a:buFont typeface="Wingdings" panose="05000000000000000000" pitchFamily="2" charset="2"/>
              <a:buChar char="l"/>
              <a:defRPr sz="1400">
                <a:solidFill>
                  <a:srgbClr val="0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メイリオ" panose="020B0604030504040204" pitchFamily="50" charset="-128"/>
              </a:defRPr>
            </a:lvl2pPr>
          </a:lstStyle>
          <a:p>
            <a:pPr>
              <a:buClr>
                <a:srgbClr val="0A50A1"/>
              </a:buClr>
            </a:pPr>
            <a:r>
              <a:rPr lang="ja-JP" altLang="en-US">
                <a:solidFill>
                  <a:srgbClr val="3F3F3F"/>
                </a:solidFill>
                <a:latin typeface="游ゴシック" panose="020B0400000000000000" pitchFamily="50" charset="-128"/>
              </a:rPr>
              <a:t>ティーチング</a:t>
            </a:r>
            <a:endParaRPr lang="en-US" altLang="ja-JP">
              <a:solidFill>
                <a:srgbClr val="3F3F3F"/>
              </a:solidFill>
              <a:latin typeface="游ゴシック" panose="020B0400000000000000" pitchFamily="50" charset="-128"/>
            </a:endParaRPr>
          </a:p>
          <a:p>
            <a:pPr>
              <a:buClr>
                <a:srgbClr val="0A50A1"/>
              </a:buClr>
            </a:pPr>
            <a:r>
              <a:rPr lang="ja-JP" altLang="en-US">
                <a:solidFill>
                  <a:srgbClr val="3F3F3F"/>
                </a:solidFill>
                <a:latin typeface="游ゴシック" panose="020B0400000000000000" pitchFamily="50" charset="-128"/>
              </a:rPr>
              <a:t>コーチング（傾聴・質問・認知）</a:t>
            </a:r>
            <a:endParaRPr lang="en-US" altLang="ja-JP">
              <a:solidFill>
                <a:srgbClr val="3F3F3F"/>
              </a:solidFill>
              <a:latin typeface="游ゴシック" panose="020B0400000000000000" pitchFamily="50" charset="-128"/>
            </a:endParaRPr>
          </a:p>
          <a:p>
            <a:pPr>
              <a:buClr>
                <a:srgbClr val="0A50A1"/>
              </a:buClr>
            </a:pPr>
            <a:r>
              <a:rPr lang="ja-JP" altLang="en-US">
                <a:solidFill>
                  <a:srgbClr val="3F3F3F"/>
                </a:solidFill>
                <a:latin typeface="游ゴシック" panose="020B0400000000000000" pitchFamily="50" charset="-128"/>
              </a:rPr>
              <a:t>フィードバック</a:t>
            </a: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3F30CFB9-021C-975E-66C8-F51993B28FA9}"/>
              </a:ext>
            </a:extLst>
          </p:cNvPr>
          <p:cNvSpPr txBox="1"/>
          <p:nvPr/>
        </p:nvSpPr>
        <p:spPr>
          <a:xfrm>
            <a:off x="529007" y="2020591"/>
            <a:ext cx="3704860" cy="794641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ja-JP"/>
            </a:defPPr>
            <a:lvl1pPr marL="285750" indent="-285750">
              <a:lnSpc>
                <a:spcPct val="110000"/>
              </a:lnSpc>
              <a:buClr>
                <a:schemeClr val="bg2"/>
              </a:buClr>
              <a:buFont typeface="Wingdings" panose="05000000000000000000" pitchFamily="2" charset="2"/>
              <a:buChar char="l"/>
              <a:defRPr sz="1400"/>
            </a:lvl1pPr>
            <a:lvl2pPr marL="266700" lvl="1" indent="-266700" defTabSz="914395">
              <a:lnSpc>
                <a:spcPct val="120000"/>
              </a:lnSpc>
              <a:buClr>
                <a:schemeClr val="bg2"/>
              </a:buClr>
              <a:buFont typeface="Wingdings" panose="05000000000000000000" pitchFamily="2" charset="2"/>
              <a:buChar char="l"/>
              <a:defRPr sz="1400">
                <a:solidFill>
                  <a:srgbClr val="0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メイリオ" panose="020B0604030504040204" pitchFamily="50" charset="-128"/>
              </a:defRPr>
            </a:lvl2pPr>
          </a:lstStyle>
          <a:p>
            <a:pPr>
              <a:buClr>
                <a:srgbClr val="0A50A1"/>
              </a:buClr>
            </a:pPr>
            <a:r>
              <a:rPr lang="ja-JP" altLang="en-US">
                <a:solidFill>
                  <a:srgbClr val="3F3F3F"/>
                </a:solidFill>
                <a:latin typeface="游ゴシック" panose="020B0400000000000000" pitchFamily="50" charset="-128"/>
              </a:rPr>
              <a:t>部下のための時間である</a:t>
            </a:r>
            <a:endParaRPr lang="en-US" altLang="ja-JP">
              <a:solidFill>
                <a:srgbClr val="3F3F3F"/>
              </a:solidFill>
              <a:latin typeface="游ゴシック" panose="020B0400000000000000" pitchFamily="50" charset="-128"/>
            </a:endParaRPr>
          </a:p>
          <a:p>
            <a:pPr>
              <a:buClr>
                <a:srgbClr val="0A50A1"/>
              </a:buClr>
            </a:pPr>
            <a:r>
              <a:rPr lang="ja-JP" altLang="en-US">
                <a:solidFill>
                  <a:srgbClr val="3F3F3F"/>
                </a:solidFill>
                <a:latin typeface="游ゴシック" panose="020B0400000000000000" pitchFamily="50" charset="-128"/>
              </a:rPr>
              <a:t>部下の経験と学習を促進させる場である</a:t>
            </a:r>
            <a:endParaRPr lang="en-US" altLang="ja-JP">
              <a:solidFill>
                <a:srgbClr val="3F3F3F"/>
              </a:solidFill>
              <a:latin typeface="游ゴシック" panose="020B0400000000000000" pitchFamily="50" charset="-128"/>
            </a:endParaRPr>
          </a:p>
          <a:p>
            <a:pPr>
              <a:buClr>
                <a:srgbClr val="0A50A1"/>
              </a:buClr>
            </a:pPr>
            <a:r>
              <a:rPr lang="ja-JP" altLang="en-US">
                <a:solidFill>
                  <a:srgbClr val="3F3F3F"/>
                </a:solidFill>
                <a:latin typeface="游ゴシック" panose="020B0400000000000000" pitchFamily="50" charset="-128"/>
              </a:rPr>
              <a:t>部下にも主体的な参加を求める</a:t>
            </a: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E281F608-DE5F-3A84-D85D-848DC150A1F9}"/>
              </a:ext>
            </a:extLst>
          </p:cNvPr>
          <p:cNvSpPr txBox="1"/>
          <p:nvPr/>
        </p:nvSpPr>
        <p:spPr>
          <a:xfrm>
            <a:off x="6114723" y="2029353"/>
            <a:ext cx="2807179" cy="794641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ja-JP"/>
            </a:defPPr>
            <a:lvl2pPr marL="266700" lvl="1" indent="-266700" defTabSz="914395">
              <a:lnSpc>
                <a:spcPct val="120000"/>
              </a:lnSpc>
              <a:buClr>
                <a:schemeClr val="bg2"/>
              </a:buClr>
              <a:buFont typeface="Wingdings" panose="05000000000000000000" pitchFamily="2" charset="2"/>
              <a:buChar char="l"/>
              <a:defRPr sz="1400">
                <a:solidFill>
                  <a:srgbClr val="0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メイリオ" panose="020B0604030504040204" pitchFamily="50" charset="-128"/>
              </a:defRPr>
            </a:lvl2pPr>
          </a:lstStyle>
          <a:p>
            <a:pPr marL="285750" indent="-285750">
              <a:lnSpc>
                <a:spcPct val="110000"/>
              </a:lnSpc>
              <a:buClr>
                <a:srgbClr val="0A50A1"/>
              </a:buClr>
              <a:buFont typeface="Wingdings" panose="05000000000000000000" pitchFamily="2" charset="2"/>
              <a:buChar char="l"/>
            </a:pPr>
            <a:r>
              <a:rPr lang="ja-JP" altLang="ja-JP" sz="1400">
                <a:solidFill>
                  <a:srgbClr val="3F3F3F"/>
                </a:solidFill>
                <a:latin typeface="游ゴシック" panose="020B0400000000000000" pitchFamily="50" charset="-128"/>
              </a:rPr>
              <a:t>肯定的・</a:t>
            </a:r>
            <a:r>
              <a:rPr lang="ja-JP" altLang="en-US" sz="1400">
                <a:solidFill>
                  <a:srgbClr val="3F3F3F"/>
                </a:solidFill>
                <a:latin typeface="游ゴシック" panose="020B0400000000000000" pitchFamily="50" charset="-128"/>
              </a:rPr>
              <a:t>主体的に</a:t>
            </a:r>
            <a:r>
              <a:rPr lang="ja-JP" altLang="ja-JP" sz="1400">
                <a:solidFill>
                  <a:srgbClr val="3F3F3F"/>
                </a:solidFill>
                <a:latin typeface="游ゴシック" panose="020B0400000000000000" pitchFamily="50" charset="-128"/>
              </a:rPr>
              <a:t>取り組む</a:t>
            </a:r>
            <a:endParaRPr lang="en-US" altLang="ja-JP" sz="1400">
              <a:solidFill>
                <a:srgbClr val="3F3F3F"/>
              </a:solidFill>
              <a:latin typeface="游ゴシック" panose="020B0400000000000000" pitchFamily="50" charset="-128"/>
            </a:endParaRPr>
          </a:p>
          <a:p>
            <a:pPr marL="285750" indent="-285750">
              <a:lnSpc>
                <a:spcPct val="110000"/>
              </a:lnSpc>
              <a:buClr>
                <a:srgbClr val="0A50A1"/>
              </a:buClr>
              <a:buFont typeface="Wingdings" panose="05000000000000000000" pitchFamily="2" charset="2"/>
              <a:buChar char="l"/>
            </a:pPr>
            <a:r>
              <a:rPr lang="ja-JP" altLang="en-US" sz="1400">
                <a:solidFill>
                  <a:srgbClr val="3F3F3F"/>
                </a:solidFill>
                <a:latin typeface="游ゴシック" panose="020B0400000000000000" pitchFamily="50" charset="-128"/>
              </a:rPr>
              <a:t>対話のテーマを持参する</a:t>
            </a:r>
            <a:endParaRPr lang="en-US" altLang="ja-JP" sz="1400">
              <a:solidFill>
                <a:srgbClr val="3F3F3F"/>
              </a:solidFill>
              <a:latin typeface="游ゴシック" panose="020B0400000000000000" pitchFamily="50" charset="-128"/>
            </a:endParaRPr>
          </a:p>
          <a:p>
            <a:pPr marL="285750" indent="-285750">
              <a:lnSpc>
                <a:spcPct val="110000"/>
              </a:lnSpc>
              <a:buClr>
                <a:srgbClr val="0A50A1"/>
              </a:buClr>
              <a:buFont typeface="Wingdings" panose="05000000000000000000" pitchFamily="2" charset="2"/>
              <a:buChar char="l"/>
            </a:pPr>
            <a:r>
              <a:rPr lang="ja-JP" altLang="en-US" sz="1400">
                <a:solidFill>
                  <a:srgbClr val="3F3F3F"/>
                </a:solidFill>
                <a:latin typeface="游ゴシック" panose="020B0400000000000000" pitchFamily="50" charset="-128"/>
              </a:rPr>
              <a:t>自ら伝達や提案を働きかける</a:t>
            </a: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C3E9B051-7744-23C3-2204-A6FAD0CA730D}"/>
              </a:ext>
            </a:extLst>
          </p:cNvPr>
          <p:cNvSpPr txBox="1"/>
          <p:nvPr/>
        </p:nvSpPr>
        <p:spPr>
          <a:xfrm>
            <a:off x="6114723" y="3622112"/>
            <a:ext cx="2268570" cy="32066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ja-JP"/>
            </a:defPPr>
            <a:lvl1pPr marL="285750" indent="-285750">
              <a:lnSpc>
                <a:spcPct val="110000"/>
              </a:lnSpc>
              <a:buClr>
                <a:schemeClr val="bg2"/>
              </a:buClr>
              <a:buFont typeface="Wingdings" panose="05000000000000000000" pitchFamily="2" charset="2"/>
              <a:buChar char="l"/>
              <a:defRPr sz="1400"/>
            </a:lvl1pPr>
            <a:lvl2pPr marL="266700" lvl="1" indent="-266700" defTabSz="914395">
              <a:lnSpc>
                <a:spcPct val="120000"/>
              </a:lnSpc>
              <a:buClr>
                <a:schemeClr val="bg2"/>
              </a:buClr>
              <a:buFont typeface="Wingdings" panose="05000000000000000000" pitchFamily="2" charset="2"/>
              <a:buChar char="l"/>
              <a:defRPr sz="1400">
                <a:solidFill>
                  <a:srgbClr val="0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メイリオ" panose="020B0604030504040204" pitchFamily="50" charset="-128"/>
              </a:defRPr>
            </a:lvl2pPr>
          </a:lstStyle>
          <a:p>
            <a:pPr>
              <a:buClr>
                <a:srgbClr val="0A50A1"/>
              </a:buClr>
            </a:pPr>
            <a:r>
              <a:rPr lang="ja-JP" altLang="en-US">
                <a:solidFill>
                  <a:srgbClr val="3F3F3F"/>
                </a:solidFill>
                <a:latin typeface="游ゴシック" panose="020B0400000000000000" pitchFamily="50" charset="-128"/>
              </a:rPr>
              <a:t>アサーションのスキル</a:t>
            </a:r>
          </a:p>
        </p:txBody>
      </p:sp>
      <p:pic>
        <p:nvPicPr>
          <p:cNvPr id="56" name="図 55">
            <a:extLst>
              <a:ext uri="{FF2B5EF4-FFF2-40B4-BE49-F238E27FC236}">
                <a16:creationId xmlns:a16="http://schemas.microsoft.com/office/drawing/2014/main" id="{7C5EDC5F-72A0-9465-6EA8-50B4C320B4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6579" y="4652645"/>
            <a:ext cx="2303166" cy="1638198"/>
          </a:xfrm>
          <a:prstGeom prst="rect">
            <a:avLst/>
          </a:prstGeom>
        </p:spPr>
      </p:pic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B374A69A-FA51-7FFE-4C73-2D1118939235}"/>
              </a:ext>
            </a:extLst>
          </p:cNvPr>
          <p:cNvSpPr txBox="1"/>
          <p:nvPr/>
        </p:nvSpPr>
        <p:spPr>
          <a:xfrm>
            <a:off x="6114723" y="4331980"/>
            <a:ext cx="2492990" cy="32066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ja-JP"/>
            </a:defPPr>
            <a:lvl1pPr marL="285750" indent="-285750">
              <a:lnSpc>
                <a:spcPct val="110000"/>
              </a:lnSpc>
              <a:buClr>
                <a:schemeClr val="bg2"/>
              </a:buClr>
              <a:buFont typeface="Wingdings" panose="05000000000000000000" pitchFamily="2" charset="2"/>
              <a:buChar char="l"/>
              <a:defRPr sz="1400"/>
            </a:lvl1pPr>
            <a:lvl2pPr marL="266700" lvl="1" indent="-266700" defTabSz="914395">
              <a:lnSpc>
                <a:spcPct val="120000"/>
              </a:lnSpc>
              <a:buClr>
                <a:schemeClr val="bg2"/>
              </a:buClr>
              <a:buFont typeface="Wingdings" panose="05000000000000000000" pitchFamily="2" charset="2"/>
              <a:buChar char="l"/>
              <a:defRPr sz="1400">
                <a:solidFill>
                  <a:srgbClr val="0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メイリオ" panose="020B0604030504040204" pitchFamily="50" charset="-128"/>
              </a:defRPr>
            </a:lvl2pPr>
          </a:lstStyle>
          <a:p>
            <a:pPr>
              <a:buClr>
                <a:srgbClr val="0A50A1"/>
              </a:buClr>
            </a:pPr>
            <a:r>
              <a:rPr lang="en-US" altLang="ja-JP">
                <a:solidFill>
                  <a:srgbClr val="3F3F3F"/>
                </a:solidFill>
                <a:latin typeface="游ゴシック" panose="020B0400000000000000" pitchFamily="50" charset="-128"/>
              </a:rPr>
              <a:t>1on1</a:t>
            </a:r>
            <a:r>
              <a:rPr lang="ja-JP" altLang="en-US">
                <a:solidFill>
                  <a:srgbClr val="3F3F3F"/>
                </a:solidFill>
                <a:latin typeface="游ゴシック" panose="020B0400000000000000" pitchFamily="50" charset="-128"/>
              </a:rPr>
              <a:t>テーマの検討・持参</a:t>
            </a: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12D3E14A-4A51-6FF5-59A1-5253011159BD}"/>
              </a:ext>
            </a:extLst>
          </p:cNvPr>
          <p:cNvSpPr txBox="1"/>
          <p:nvPr/>
        </p:nvSpPr>
        <p:spPr>
          <a:xfrm>
            <a:off x="529007" y="4355504"/>
            <a:ext cx="2313454" cy="32066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ja-JP"/>
            </a:defPPr>
            <a:lvl1pPr marL="285750" indent="-285750">
              <a:lnSpc>
                <a:spcPct val="110000"/>
              </a:lnSpc>
              <a:buClr>
                <a:schemeClr val="bg2"/>
              </a:buClr>
              <a:buFont typeface="Wingdings" panose="05000000000000000000" pitchFamily="2" charset="2"/>
              <a:buChar char="l"/>
              <a:defRPr sz="1400"/>
            </a:lvl1pPr>
            <a:lvl2pPr marL="266700" lvl="1" indent="-266700" defTabSz="914395">
              <a:lnSpc>
                <a:spcPct val="120000"/>
              </a:lnSpc>
              <a:buClr>
                <a:schemeClr val="bg2"/>
              </a:buClr>
              <a:buFont typeface="Wingdings" panose="05000000000000000000" pitchFamily="2" charset="2"/>
              <a:buChar char="l"/>
              <a:defRPr sz="1400">
                <a:solidFill>
                  <a:srgbClr val="0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メイリオ" panose="020B0604030504040204" pitchFamily="50" charset="-128"/>
              </a:defRPr>
            </a:lvl2pPr>
          </a:lstStyle>
          <a:p>
            <a:pPr>
              <a:buClr>
                <a:srgbClr val="0A50A1"/>
              </a:buClr>
            </a:pPr>
            <a:r>
              <a:rPr lang="en-US" altLang="ja-JP">
                <a:solidFill>
                  <a:srgbClr val="3F3F3F"/>
                </a:solidFill>
                <a:latin typeface="游ゴシック" panose="020B0400000000000000" pitchFamily="50" charset="-128"/>
              </a:rPr>
              <a:t>1on1</a:t>
            </a:r>
            <a:r>
              <a:rPr lang="ja-JP" altLang="en-US">
                <a:solidFill>
                  <a:srgbClr val="3F3F3F"/>
                </a:solidFill>
                <a:latin typeface="游ゴシック" panose="020B0400000000000000" pitchFamily="50" charset="-128"/>
              </a:rPr>
              <a:t>のファシリテート</a:t>
            </a:r>
          </a:p>
        </p:txBody>
      </p: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B55DD2CF-A419-437C-E9F3-D5F6D76E4CBB}"/>
              </a:ext>
            </a:extLst>
          </p:cNvPr>
          <p:cNvGrpSpPr/>
          <p:nvPr/>
        </p:nvGrpSpPr>
        <p:grpSpPr>
          <a:xfrm>
            <a:off x="1708544" y="830605"/>
            <a:ext cx="1144329" cy="919238"/>
            <a:chOff x="1715453" y="823432"/>
            <a:chExt cx="1144329" cy="919238"/>
          </a:xfrm>
        </p:grpSpPr>
        <p:sp>
          <p:nvSpPr>
            <p:cNvPr id="60" name="正方形/長方形 24">
              <a:extLst>
                <a:ext uri="{FF2B5EF4-FFF2-40B4-BE49-F238E27FC236}">
                  <a16:creationId xmlns:a16="http://schemas.microsoft.com/office/drawing/2014/main" id="{D745E3B9-D1BB-7CB8-240F-27E43D480238}"/>
                </a:ext>
              </a:extLst>
            </p:cNvPr>
            <p:cNvSpPr/>
            <p:nvPr/>
          </p:nvSpPr>
          <p:spPr bwMode="gray">
            <a:xfrm>
              <a:off x="1990956" y="823432"/>
              <a:ext cx="644407" cy="590911"/>
            </a:xfrm>
            <a:custGeom>
              <a:avLst/>
              <a:gdLst/>
              <a:ahLst/>
              <a:cxnLst/>
              <a:rect l="l" t="t" r="r" b="b"/>
              <a:pathLst>
                <a:path w="900000" h="862701">
                  <a:moveTo>
                    <a:pt x="424812" y="0"/>
                  </a:moveTo>
                  <a:lnTo>
                    <a:pt x="473529" y="0"/>
                  </a:lnTo>
                  <a:cubicBezTo>
                    <a:pt x="554071" y="0"/>
                    <a:pt x="623890" y="53729"/>
                    <a:pt x="638026" y="129740"/>
                  </a:cubicBezTo>
                  <a:cubicBezTo>
                    <a:pt x="639914" y="161781"/>
                    <a:pt x="635328" y="207487"/>
                    <a:pt x="625726" y="254904"/>
                  </a:cubicBezTo>
                  <a:cubicBezTo>
                    <a:pt x="629180" y="252454"/>
                    <a:pt x="632705" y="251555"/>
                    <a:pt x="635977" y="252371"/>
                  </a:cubicBezTo>
                  <a:cubicBezTo>
                    <a:pt x="648227" y="255425"/>
                    <a:pt x="652309" y="281360"/>
                    <a:pt x="645094" y="310297"/>
                  </a:cubicBezTo>
                  <a:cubicBezTo>
                    <a:pt x="637880" y="339234"/>
                    <a:pt x="622100" y="360217"/>
                    <a:pt x="609850" y="357163"/>
                  </a:cubicBezTo>
                  <a:cubicBezTo>
                    <a:pt x="607627" y="356609"/>
                    <a:pt x="605673" y="355301"/>
                    <a:pt x="604609" y="352843"/>
                  </a:cubicBezTo>
                  <a:cubicBezTo>
                    <a:pt x="588275" y="413367"/>
                    <a:pt x="568030" y="462440"/>
                    <a:pt x="550875" y="471108"/>
                  </a:cubicBezTo>
                  <a:lnTo>
                    <a:pt x="547889" y="472672"/>
                  </a:lnTo>
                  <a:cubicBezTo>
                    <a:pt x="534384" y="653836"/>
                    <a:pt x="877937" y="656249"/>
                    <a:pt x="900000" y="759000"/>
                  </a:cubicBezTo>
                  <a:lnTo>
                    <a:pt x="900000" y="862701"/>
                  </a:lnTo>
                  <a:lnTo>
                    <a:pt x="0" y="862701"/>
                  </a:lnTo>
                  <a:lnTo>
                    <a:pt x="0" y="759000"/>
                  </a:lnTo>
                  <a:cubicBezTo>
                    <a:pt x="25838" y="654801"/>
                    <a:pt x="367647" y="654945"/>
                    <a:pt x="350888" y="472899"/>
                  </a:cubicBezTo>
                  <a:cubicBezTo>
                    <a:pt x="349484" y="472660"/>
                    <a:pt x="348471" y="471891"/>
                    <a:pt x="347467" y="471108"/>
                  </a:cubicBezTo>
                  <a:cubicBezTo>
                    <a:pt x="325584" y="449094"/>
                    <a:pt x="306861" y="406570"/>
                    <a:pt x="294400" y="357098"/>
                  </a:cubicBezTo>
                  <a:cubicBezTo>
                    <a:pt x="282222" y="359885"/>
                    <a:pt x="266634" y="339005"/>
                    <a:pt x="259476" y="310297"/>
                  </a:cubicBezTo>
                  <a:cubicBezTo>
                    <a:pt x="252261" y="281360"/>
                    <a:pt x="256343" y="255425"/>
                    <a:pt x="268593" y="252371"/>
                  </a:cubicBezTo>
                  <a:lnTo>
                    <a:pt x="271200" y="252901"/>
                  </a:lnTo>
                  <a:cubicBezTo>
                    <a:pt x="262478" y="205327"/>
                    <a:pt x="259794" y="160347"/>
                    <a:pt x="262699" y="129730"/>
                  </a:cubicBezTo>
                  <a:cubicBezTo>
                    <a:pt x="276838" y="53724"/>
                    <a:pt x="344274" y="0"/>
                    <a:pt x="424812" y="0"/>
                  </a:cubicBezTo>
                  <a:close/>
                </a:path>
              </a:pathLst>
            </a:custGeom>
            <a:solidFill>
              <a:srgbClr val="BBBCBC"/>
            </a:solidFill>
            <a:ln w="3175" cap="flat" cmpd="sng" algn="ctr">
              <a:noFill/>
              <a:prstDash val="solid"/>
            </a:ln>
            <a:effectLst/>
          </p:spPr>
          <p:txBody>
            <a:bodyPr lIns="66462" tIns="66462" rIns="66462" bIns="66462" rtlCol="0" anchor="ctr" anchorCtr="1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600" b="1" i="0" u="none" strike="noStrike" kern="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游ゴシック" panose="020B0400000000000000" pitchFamily="50" charset="-128"/>
                <a:ea typeface="Meiryo UI"/>
                <a:cs typeface="+mn-cs"/>
              </a:endParaRPr>
            </a:p>
          </p:txBody>
        </p:sp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C91A084E-A4C8-9190-9F8C-FEDE4B702880}"/>
                </a:ext>
              </a:extLst>
            </p:cNvPr>
            <p:cNvSpPr txBox="1"/>
            <p:nvPr/>
          </p:nvSpPr>
          <p:spPr>
            <a:xfrm>
              <a:off x="1715453" y="1460115"/>
              <a:ext cx="1144329" cy="282555"/>
            </a:xfrm>
            <a:prstGeom prst="rect">
              <a:avLst/>
            </a:prstGeom>
            <a:noFill/>
          </p:spPr>
          <p:txBody>
            <a:bodyPr wrap="none" lIns="33231" tIns="33231" rIns="33231" bIns="33231" rtlCol="0" anchor="ctr" anchorCtr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r>
                <a:rPr kumimoji="0" lang="ja-JP" altLang="en-US" sz="1400" b="1" i="0" u="none" strike="noStrike" kern="0" cap="none" spc="0" normalizeH="0" baseline="0" noProof="0">
                  <a:ln>
                    <a:noFill/>
                  </a:ln>
                  <a:solidFill>
                    <a:srgbClr val="3F3F3F"/>
                  </a:solidFill>
                  <a:effectLst/>
                  <a:uLnTx/>
                  <a:uFillTx/>
                  <a:latin typeface="游ゴシック" panose="020B0400000000000000" pitchFamily="50" charset="-128"/>
                </a:rPr>
                <a:t>上司の持ち物</a:t>
              </a:r>
            </a:p>
          </p:txBody>
        </p:sp>
      </p:grpSp>
      <p:grpSp>
        <p:nvGrpSpPr>
          <p:cNvPr id="62" name="グループ化 61">
            <a:extLst>
              <a:ext uri="{FF2B5EF4-FFF2-40B4-BE49-F238E27FC236}">
                <a16:creationId xmlns:a16="http://schemas.microsoft.com/office/drawing/2014/main" id="{5A636B0D-312E-986D-FBA7-E58CC0B87BE3}"/>
              </a:ext>
            </a:extLst>
          </p:cNvPr>
          <p:cNvGrpSpPr/>
          <p:nvPr/>
        </p:nvGrpSpPr>
        <p:grpSpPr>
          <a:xfrm>
            <a:off x="6946147" y="828380"/>
            <a:ext cx="1144329" cy="921463"/>
            <a:chOff x="6819508" y="823433"/>
            <a:chExt cx="1144329" cy="921463"/>
          </a:xfrm>
        </p:grpSpPr>
        <p:sp>
          <p:nvSpPr>
            <p:cNvPr id="63" name="正方形/長方形 24">
              <a:extLst>
                <a:ext uri="{FF2B5EF4-FFF2-40B4-BE49-F238E27FC236}">
                  <a16:creationId xmlns:a16="http://schemas.microsoft.com/office/drawing/2014/main" id="{C4D3AC02-C557-5BC0-AF78-5C0BA071ABA1}"/>
                </a:ext>
              </a:extLst>
            </p:cNvPr>
            <p:cNvSpPr/>
            <p:nvPr/>
          </p:nvSpPr>
          <p:spPr bwMode="gray">
            <a:xfrm>
              <a:off x="7069470" y="823433"/>
              <a:ext cx="644407" cy="590911"/>
            </a:xfrm>
            <a:custGeom>
              <a:avLst/>
              <a:gdLst/>
              <a:ahLst/>
              <a:cxnLst/>
              <a:rect l="l" t="t" r="r" b="b"/>
              <a:pathLst>
                <a:path w="900000" h="862701">
                  <a:moveTo>
                    <a:pt x="424812" y="0"/>
                  </a:moveTo>
                  <a:lnTo>
                    <a:pt x="473529" y="0"/>
                  </a:lnTo>
                  <a:cubicBezTo>
                    <a:pt x="554071" y="0"/>
                    <a:pt x="623890" y="53729"/>
                    <a:pt x="638026" y="129740"/>
                  </a:cubicBezTo>
                  <a:cubicBezTo>
                    <a:pt x="639914" y="161781"/>
                    <a:pt x="635328" y="207487"/>
                    <a:pt x="625726" y="254904"/>
                  </a:cubicBezTo>
                  <a:cubicBezTo>
                    <a:pt x="629180" y="252454"/>
                    <a:pt x="632705" y="251555"/>
                    <a:pt x="635977" y="252371"/>
                  </a:cubicBezTo>
                  <a:cubicBezTo>
                    <a:pt x="648227" y="255425"/>
                    <a:pt x="652309" y="281360"/>
                    <a:pt x="645094" y="310297"/>
                  </a:cubicBezTo>
                  <a:cubicBezTo>
                    <a:pt x="637880" y="339234"/>
                    <a:pt x="622100" y="360217"/>
                    <a:pt x="609850" y="357163"/>
                  </a:cubicBezTo>
                  <a:cubicBezTo>
                    <a:pt x="607627" y="356609"/>
                    <a:pt x="605673" y="355301"/>
                    <a:pt x="604609" y="352843"/>
                  </a:cubicBezTo>
                  <a:cubicBezTo>
                    <a:pt x="588275" y="413367"/>
                    <a:pt x="568030" y="462440"/>
                    <a:pt x="550875" y="471108"/>
                  </a:cubicBezTo>
                  <a:lnTo>
                    <a:pt x="547889" y="472672"/>
                  </a:lnTo>
                  <a:cubicBezTo>
                    <a:pt x="534384" y="653836"/>
                    <a:pt x="877937" y="656249"/>
                    <a:pt x="900000" y="759000"/>
                  </a:cubicBezTo>
                  <a:lnTo>
                    <a:pt x="900000" y="862701"/>
                  </a:lnTo>
                  <a:lnTo>
                    <a:pt x="0" y="862701"/>
                  </a:lnTo>
                  <a:lnTo>
                    <a:pt x="0" y="759000"/>
                  </a:lnTo>
                  <a:cubicBezTo>
                    <a:pt x="25838" y="654801"/>
                    <a:pt x="367647" y="654945"/>
                    <a:pt x="350888" y="472899"/>
                  </a:cubicBezTo>
                  <a:cubicBezTo>
                    <a:pt x="349484" y="472660"/>
                    <a:pt x="348471" y="471891"/>
                    <a:pt x="347467" y="471108"/>
                  </a:cubicBezTo>
                  <a:cubicBezTo>
                    <a:pt x="325584" y="449094"/>
                    <a:pt x="306861" y="406570"/>
                    <a:pt x="294400" y="357098"/>
                  </a:cubicBezTo>
                  <a:cubicBezTo>
                    <a:pt x="282222" y="359885"/>
                    <a:pt x="266634" y="339005"/>
                    <a:pt x="259476" y="310297"/>
                  </a:cubicBezTo>
                  <a:cubicBezTo>
                    <a:pt x="252261" y="281360"/>
                    <a:pt x="256343" y="255425"/>
                    <a:pt x="268593" y="252371"/>
                  </a:cubicBezTo>
                  <a:lnTo>
                    <a:pt x="271200" y="252901"/>
                  </a:lnTo>
                  <a:cubicBezTo>
                    <a:pt x="262478" y="205327"/>
                    <a:pt x="259794" y="160347"/>
                    <a:pt x="262699" y="129730"/>
                  </a:cubicBezTo>
                  <a:cubicBezTo>
                    <a:pt x="276838" y="53724"/>
                    <a:pt x="344274" y="0"/>
                    <a:pt x="424812" y="0"/>
                  </a:cubicBezTo>
                  <a:close/>
                </a:path>
              </a:pathLst>
            </a:custGeom>
            <a:solidFill>
              <a:srgbClr val="BBBCBC"/>
            </a:solidFill>
            <a:ln w="3175" cap="flat" cmpd="sng" algn="ctr">
              <a:noFill/>
              <a:prstDash val="solid"/>
            </a:ln>
            <a:effectLst/>
          </p:spPr>
          <p:txBody>
            <a:bodyPr lIns="66462" tIns="66462" rIns="66462" bIns="66462" rtlCol="0" anchor="ctr" anchorCtr="1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600" b="1" i="0" u="none" strike="noStrike" kern="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游ゴシック" panose="020B0400000000000000" pitchFamily="50" charset="-128"/>
                <a:ea typeface="Meiryo UI"/>
                <a:cs typeface="+mn-cs"/>
              </a:endParaRPr>
            </a:p>
          </p:txBody>
        </p:sp>
        <p:sp>
          <p:nvSpPr>
            <p:cNvPr id="64" name="テキスト ボックス 63">
              <a:extLst>
                <a:ext uri="{FF2B5EF4-FFF2-40B4-BE49-F238E27FC236}">
                  <a16:creationId xmlns:a16="http://schemas.microsoft.com/office/drawing/2014/main" id="{623358E8-BEAD-D0BD-83CE-425871B005DB}"/>
                </a:ext>
              </a:extLst>
            </p:cNvPr>
            <p:cNvSpPr txBox="1"/>
            <p:nvPr/>
          </p:nvSpPr>
          <p:spPr>
            <a:xfrm>
              <a:off x="6819508" y="1462341"/>
              <a:ext cx="1144329" cy="282555"/>
            </a:xfrm>
            <a:prstGeom prst="rect">
              <a:avLst/>
            </a:prstGeom>
            <a:noFill/>
          </p:spPr>
          <p:txBody>
            <a:bodyPr wrap="none" lIns="33231" tIns="33231" rIns="33231" bIns="33231" rtlCol="0" anchor="ctr" anchorCtr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r>
                <a:rPr kumimoji="0" lang="ja-JP" altLang="en-US" sz="1400" b="1" i="0" u="none" strike="noStrike" kern="0" cap="none" spc="0" normalizeH="0" baseline="0" noProof="0">
                  <a:ln>
                    <a:noFill/>
                  </a:ln>
                  <a:solidFill>
                    <a:srgbClr val="3F3F3F"/>
                  </a:solidFill>
                  <a:effectLst/>
                  <a:uLnTx/>
                  <a:uFillTx/>
                  <a:latin typeface="游ゴシック" panose="020B0400000000000000" pitchFamily="50" charset="-128"/>
                </a:rPr>
                <a:t>部下の持ち物</a:t>
              </a:r>
            </a:p>
          </p:txBody>
        </p:sp>
      </p:grp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A4527D7D-B14F-5E68-4CAE-ABD8A5E1C5A6}"/>
              </a:ext>
            </a:extLst>
          </p:cNvPr>
          <p:cNvSpPr txBox="1"/>
          <p:nvPr/>
        </p:nvSpPr>
        <p:spPr>
          <a:xfrm>
            <a:off x="4509076" y="2301403"/>
            <a:ext cx="887849" cy="313332"/>
          </a:xfrm>
          <a:prstGeom prst="rect">
            <a:avLst/>
          </a:prstGeom>
          <a:noFill/>
        </p:spPr>
        <p:txBody>
          <a:bodyPr wrap="none" lIns="33231" tIns="33231" rIns="33231" bIns="33231" rtlCol="0" anchor="ctr" anchorCtr="0">
            <a:spAutoFit/>
          </a:bodyPr>
          <a:lstStyle/>
          <a:p>
            <a:pPr algn="ctr">
              <a:buSzPct val="100000"/>
            </a:pPr>
            <a:r>
              <a:rPr lang="ja-JP" altLang="en-US" sz="1600" b="1">
                <a:solidFill>
                  <a:srgbClr val="3F3F3F"/>
                </a:solidFill>
                <a:latin typeface="游ゴシック" panose="020B0400000000000000" pitchFamily="50" charset="-128"/>
              </a:rPr>
              <a:t>スタンス</a:t>
            </a: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31289CE3-0FEE-25D9-1B2D-52EB5E819A3B}"/>
              </a:ext>
            </a:extLst>
          </p:cNvPr>
          <p:cNvSpPr txBox="1"/>
          <p:nvPr/>
        </p:nvSpPr>
        <p:spPr>
          <a:xfrm>
            <a:off x="4611668" y="3625779"/>
            <a:ext cx="682665" cy="313332"/>
          </a:xfrm>
          <a:prstGeom prst="rect">
            <a:avLst/>
          </a:prstGeom>
          <a:noFill/>
        </p:spPr>
        <p:txBody>
          <a:bodyPr wrap="none" lIns="33231" tIns="33231" rIns="33231" bIns="33231" rtlCol="0" anchor="ctr" anchorCtr="0">
            <a:spAutoFit/>
          </a:bodyPr>
          <a:lstStyle/>
          <a:p>
            <a:pPr algn="ctr">
              <a:buSzPct val="100000"/>
            </a:pPr>
            <a:r>
              <a:rPr lang="ja-JP" altLang="en-US" sz="1600" b="1">
                <a:solidFill>
                  <a:srgbClr val="3F3F3F"/>
                </a:solidFill>
                <a:latin typeface="游ゴシック" panose="020B0400000000000000" pitchFamily="50" charset="-128"/>
              </a:rPr>
              <a:t>スキル</a:t>
            </a: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46A709E3-C263-9A00-4A85-2492CCBD7D10}"/>
              </a:ext>
            </a:extLst>
          </p:cNvPr>
          <p:cNvSpPr txBox="1"/>
          <p:nvPr/>
        </p:nvSpPr>
        <p:spPr>
          <a:xfrm>
            <a:off x="4406484" y="5168162"/>
            <a:ext cx="1093033" cy="313332"/>
          </a:xfrm>
          <a:prstGeom prst="rect">
            <a:avLst/>
          </a:prstGeom>
          <a:noFill/>
        </p:spPr>
        <p:txBody>
          <a:bodyPr wrap="none" lIns="33231" tIns="33231" rIns="33231" bIns="33231" rtlCol="0" anchor="ctr" anchorCtr="0">
            <a:spAutoFit/>
          </a:bodyPr>
          <a:lstStyle/>
          <a:p>
            <a:pPr algn="ctr">
              <a:buSzPct val="100000"/>
            </a:pPr>
            <a:r>
              <a:rPr lang="ja-JP" altLang="en-US" sz="1600" b="1">
                <a:solidFill>
                  <a:srgbClr val="3F3F3F"/>
                </a:solidFill>
                <a:latin typeface="游ゴシック" panose="020B0400000000000000" pitchFamily="50" charset="-128"/>
              </a:rPr>
              <a:t>場の進め方</a:t>
            </a:r>
          </a:p>
        </p:txBody>
      </p:sp>
      <p:cxnSp>
        <p:nvCxnSpPr>
          <p:cNvPr id="68" name="直線コネクタ 67">
            <a:extLst>
              <a:ext uri="{FF2B5EF4-FFF2-40B4-BE49-F238E27FC236}">
                <a16:creationId xmlns:a16="http://schemas.microsoft.com/office/drawing/2014/main" id="{1E682D06-B611-D671-6195-1AA86A4F2932}"/>
              </a:ext>
            </a:extLst>
          </p:cNvPr>
          <p:cNvCxnSpPr>
            <a:cxnSpLocks/>
          </p:cNvCxnSpPr>
          <p:nvPr/>
        </p:nvCxnSpPr>
        <p:spPr>
          <a:xfrm>
            <a:off x="567298" y="3281591"/>
            <a:ext cx="8771404" cy="0"/>
          </a:xfrm>
          <a:prstGeom prst="line">
            <a:avLst/>
          </a:prstGeom>
          <a:noFill/>
          <a:ln w="44450" cap="rnd" cmpd="sng" algn="ctr">
            <a:solidFill>
              <a:srgbClr val="FFFFFF">
                <a:lumMod val="75000"/>
              </a:srgbClr>
            </a:solidFill>
            <a:prstDash val="sysDot"/>
            <a:round/>
          </a:ln>
          <a:effectLst/>
        </p:spPr>
      </p:cxnSp>
      <p:cxnSp>
        <p:nvCxnSpPr>
          <p:cNvPr id="69" name="直線コネクタ 68">
            <a:extLst>
              <a:ext uri="{FF2B5EF4-FFF2-40B4-BE49-F238E27FC236}">
                <a16:creationId xmlns:a16="http://schemas.microsoft.com/office/drawing/2014/main" id="{811D738B-2149-E8CC-E3A4-E1D2C184A6EA}"/>
              </a:ext>
            </a:extLst>
          </p:cNvPr>
          <p:cNvCxnSpPr>
            <a:cxnSpLocks/>
          </p:cNvCxnSpPr>
          <p:nvPr/>
        </p:nvCxnSpPr>
        <p:spPr>
          <a:xfrm>
            <a:off x="567298" y="4247964"/>
            <a:ext cx="8771404" cy="0"/>
          </a:xfrm>
          <a:prstGeom prst="line">
            <a:avLst/>
          </a:prstGeom>
          <a:noFill/>
          <a:ln w="44450" cap="rnd" cmpd="sng" algn="ctr">
            <a:solidFill>
              <a:srgbClr val="FFFFFF">
                <a:lumMod val="75000"/>
              </a:srgbClr>
            </a:solidFill>
            <a:prstDash val="sysDot"/>
            <a:round/>
          </a:ln>
          <a:effectLst/>
        </p:spPr>
      </p:cxnSp>
      <p:cxnSp>
        <p:nvCxnSpPr>
          <p:cNvPr id="70" name="直線コネクタ 69">
            <a:extLst>
              <a:ext uri="{FF2B5EF4-FFF2-40B4-BE49-F238E27FC236}">
                <a16:creationId xmlns:a16="http://schemas.microsoft.com/office/drawing/2014/main" id="{A1678BB7-C7DD-647F-EFA2-47E456301095}"/>
              </a:ext>
            </a:extLst>
          </p:cNvPr>
          <p:cNvCxnSpPr>
            <a:cxnSpLocks/>
          </p:cNvCxnSpPr>
          <p:nvPr/>
        </p:nvCxnSpPr>
        <p:spPr>
          <a:xfrm>
            <a:off x="567298" y="1831564"/>
            <a:ext cx="8771404" cy="0"/>
          </a:xfrm>
          <a:prstGeom prst="line">
            <a:avLst/>
          </a:prstGeom>
          <a:noFill/>
          <a:ln w="44450" cap="rnd" cmpd="sng" algn="ctr">
            <a:solidFill>
              <a:srgbClr val="FFFFFF">
                <a:lumMod val="75000"/>
              </a:srgbClr>
            </a:solidFill>
            <a:prstDash val="sysDot"/>
            <a:round/>
          </a:ln>
          <a:effectLst/>
        </p:spPr>
      </p:cxnSp>
      <p:sp>
        <p:nvSpPr>
          <p:cNvPr id="71" name="正方形/長方形 70">
            <a:extLst>
              <a:ext uri="{FF2B5EF4-FFF2-40B4-BE49-F238E27FC236}">
                <a16:creationId xmlns:a16="http://schemas.microsoft.com/office/drawing/2014/main" id="{E8BAAF6A-8092-957D-4EC5-D47C8E7A621B}"/>
              </a:ext>
            </a:extLst>
          </p:cNvPr>
          <p:cNvSpPr/>
          <p:nvPr/>
        </p:nvSpPr>
        <p:spPr>
          <a:xfrm>
            <a:off x="1921933" y="2765833"/>
            <a:ext cx="6062133" cy="382974"/>
          </a:xfrm>
          <a:prstGeom prst="rect">
            <a:avLst/>
          </a:prstGeom>
          <a:solidFill>
            <a:srgbClr val="0A50A1"/>
          </a:solidFill>
          <a:ln>
            <a:noFill/>
          </a:ln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游ゴシック" panose="020B0400000000000000" pitchFamily="50" charset="-128"/>
              </a:rPr>
              <a:t>双方が「意味のある場」にするための意識を持ち、工夫すること</a:t>
            </a:r>
          </a:p>
        </p:txBody>
      </p:sp>
    </p:spTree>
    <p:extLst>
      <p:ext uri="{BB962C8B-B14F-4D97-AF65-F5344CB8AC3E}">
        <p14:creationId xmlns:p14="http://schemas.microsoft.com/office/powerpoint/2010/main" val="28414624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E5BD70BD-0787-77A2-68AF-8674DBCD1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もくじ</a:t>
            </a:r>
          </a:p>
        </p:txBody>
      </p:sp>
      <p:sp>
        <p:nvSpPr>
          <p:cNvPr id="2" name="コンテンツ プレースホルダー 2">
            <a:extLst>
              <a:ext uri="{FF2B5EF4-FFF2-40B4-BE49-F238E27FC236}">
                <a16:creationId xmlns:a16="http://schemas.microsoft.com/office/drawing/2014/main" id="{627D0D42-F624-8920-E05D-F171657FF9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000" y="589722"/>
            <a:ext cx="9247597" cy="5678556"/>
          </a:xfrm>
        </p:spPr>
        <p:txBody>
          <a:bodyPr anchor="ctr">
            <a:normAutofit/>
          </a:bodyPr>
          <a:lstStyle/>
          <a:p>
            <a:pPr marL="809625" indent="-630238">
              <a:lnSpc>
                <a:spcPct val="150000"/>
              </a:lnSpc>
              <a:buClr>
                <a:schemeClr val="accent5">
                  <a:lumMod val="20000"/>
                  <a:lumOff val="80000"/>
                </a:schemeClr>
              </a:buClr>
              <a:buFont typeface="+mj-lt"/>
              <a:buAutoNum type="arabicPeriod"/>
            </a:pPr>
            <a:r>
              <a:rPr lang="ja-JP" altLang="en-US" b="1" spc="160">
                <a:solidFill>
                  <a:schemeClr val="bg1">
                    <a:lumMod val="60000"/>
                    <a:lumOff val="40000"/>
                  </a:schemeClr>
                </a:solidFill>
              </a:rPr>
              <a:t>インサイズ導入の背景</a:t>
            </a:r>
            <a:endParaRPr lang="en-US" altLang="ja-JP" b="1" spc="160">
              <a:solidFill>
                <a:schemeClr val="bg1">
                  <a:lumMod val="60000"/>
                  <a:lumOff val="40000"/>
                </a:schemeClr>
              </a:solidFill>
            </a:endParaRPr>
          </a:p>
          <a:p>
            <a:pPr marL="809625" indent="-630238">
              <a:lnSpc>
                <a:spcPct val="150000"/>
              </a:lnSpc>
              <a:buClr>
                <a:schemeClr val="accent5">
                  <a:lumMod val="20000"/>
                  <a:lumOff val="80000"/>
                </a:schemeClr>
              </a:buClr>
              <a:buFont typeface="+mj-lt"/>
              <a:buAutoNum type="arabicPeriod"/>
            </a:pPr>
            <a:r>
              <a:rPr lang="ja-JP" altLang="en-US" b="1" spc="160">
                <a:solidFill>
                  <a:schemeClr val="bg1">
                    <a:lumMod val="60000"/>
                    <a:lumOff val="40000"/>
                  </a:schemeClr>
                </a:solidFill>
              </a:rPr>
              <a:t>インサイズ活用のメリット</a:t>
            </a:r>
          </a:p>
          <a:p>
            <a:pPr marL="809625" indent="-630238">
              <a:lnSpc>
                <a:spcPct val="150000"/>
              </a:lnSpc>
              <a:buClr>
                <a:schemeClr val="accent5"/>
              </a:buClr>
              <a:buFont typeface="+mj-lt"/>
              <a:buAutoNum type="arabicPeriod"/>
            </a:pPr>
            <a:r>
              <a:rPr lang="ja-JP" altLang="en-US" b="1" spc="160"/>
              <a:t>インサイズ実施概要</a:t>
            </a:r>
            <a:endParaRPr lang="en-US" altLang="ja-JP" b="1" spc="160"/>
          </a:p>
          <a:p>
            <a:pPr marL="809625" indent="-630238">
              <a:lnSpc>
                <a:spcPct val="150000"/>
              </a:lnSpc>
              <a:buClr>
                <a:schemeClr val="accent5">
                  <a:lumMod val="20000"/>
                  <a:lumOff val="80000"/>
                </a:schemeClr>
              </a:buClr>
              <a:buFont typeface="+mj-lt"/>
              <a:buAutoNum type="arabicPeriod"/>
            </a:pPr>
            <a:r>
              <a:rPr lang="ja-JP" altLang="en-US" b="1" spc="160">
                <a:solidFill>
                  <a:schemeClr val="bg1">
                    <a:lumMod val="60000"/>
                    <a:lumOff val="40000"/>
                  </a:schemeClr>
                </a:solidFill>
              </a:rPr>
              <a:t>アンケート機能の使い方</a:t>
            </a:r>
            <a:endParaRPr lang="en-US" altLang="ja-JP" b="1" spc="160">
              <a:solidFill>
                <a:schemeClr val="bg1">
                  <a:lumMod val="60000"/>
                  <a:lumOff val="40000"/>
                </a:schemeClr>
              </a:solidFill>
            </a:endParaRPr>
          </a:p>
          <a:p>
            <a:pPr marL="809625" indent="-630238">
              <a:lnSpc>
                <a:spcPct val="150000"/>
              </a:lnSpc>
              <a:buClr>
                <a:schemeClr val="accent5">
                  <a:lumMod val="20000"/>
                  <a:lumOff val="80000"/>
                </a:schemeClr>
              </a:buClr>
              <a:buFont typeface="+mj-lt"/>
              <a:buAutoNum type="arabicPeriod"/>
            </a:pPr>
            <a:r>
              <a:rPr lang="en-US" altLang="ja-JP" b="1" spc="160">
                <a:solidFill>
                  <a:schemeClr val="bg1">
                    <a:lumMod val="60000"/>
                    <a:lumOff val="40000"/>
                  </a:schemeClr>
                </a:solidFill>
              </a:rPr>
              <a:t>1on1</a:t>
            </a:r>
            <a:r>
              <a:rPr lang="ja-JP" altLang="en-US" b="1" spc="160">
                <a:solidFill>
                  <a:schemeClr val="bg1">
                    <a:lumMod val="60000"/>
                    <a:lumOff val="40000"/>
                  </a:schemeClr>
                </a:solidFill>
              </a:rPr>
              <a:t>機能の使い方</a:t>
            </a:r>
            <a:endParaRPr lang="en-US" altLang="ja-JP" b="1" spc="160">
              <a:solidFill>
                <a:schemeClr val="bg1">
                  <a:lumMod val="60000"/>
                  <a:lumOff val="40000"/>
                </a:schemeClr>
              </a:solidFill>
            </a:endParaRPr>
          </a:p>
          <a:p>
            <a:pPr marL="809625" indent="-630238">
              <a:lnSpc>
                <a:spcPct val="150000"/>
              </a:lnSpc>
              <a:buClr>
                <a:schemeClr val="accent5">
                  <a:lumMod val="20000"/>
                  <a:lumOff val="80000"/>
                </a:schemeClr>
              </a:buClr>
              <a:buFont typeface="+mj-lt"/>
              <a:buAutoNum type="arabicPeriod"/>
            </a:pPr>
            <a:r>
              <a:rPr lang="ja-JP" altLang="en-US" b="1" spc="160">
                <a:solidFill>
                  <a:schemeClr val="bg1">
                    <a:lumMod val="60000"/>
                    <a:lumOff val="40000"/>
                  </a:schemeClr>
                </a:solidFill>
              </a:rPr>
              <a:t>充実のマネジメント伴走機能</a:t>
            </a:r>
            <a:endParaRPr lang="en-US" altLang="ja-JP" b="1" spc="160">
              <a:solidFill>
                <a:schemeClr val="bg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7503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コネクタ: カギ線 34">
            <a:extLst>
              <a:ext uri="{FF2B5EF4-FFF2-40B4-BE49-F238E27FC236}">
                <a16:creationId xmlns:a16="http://schemas.microsoft.com/office/drawing/2014/main" id="{E1B91B1A-F5D3-7191-DB79-4207EA37B98A}"/>
              </a:ext>
            </a:extLst>
          </p:cNvPr>
          <p:cNvCxnSpPr>
            <a:cxnSpLocks/>
            <a:stCxn id="9" idx="2"/>
            <a:endCxn id="19" idx="0"/>
          </p:cNvCxnSpPr>
          <p:nvPr/>
        </p:nvCxnSpPr>
        <p:spPr>
          <a:xfrm rot="5400000">
            <a:off x="6216911" y="3973323"/>
            <a:ext cx="544635" cy="535934"/>
          </a:xfrm>
          <a:prstGeom prst="bentConnector3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タイトル 3">
            <a:extLst>
              <a:ext uri="{FF2B5EF4-FFF2-40B4-BE49-F238E27FC236}">
                <a16:creationId xmlns:a16="http://schemas.microsoft.com/office/drawing/2014/main" id="{E5BD70BD-0787-77A2-68AF-8674DBCD1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インサイズ実施のステップ</a:t>
            </a:r>
          </a:p>
        </p:txBody>
      </p: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6E2BBCC9-4859-D7D9-A809-54B9F9CD6865}"/>
              </a:ext>
            </a:extLst>
          </p:cNvPr>
          <p:cNvGrpSpPr/>
          <p:nvPr/>
        </p:nvGrpSpPr>
        <p:grpSpPr>
          <a:xfrm>
            <a:off x="1688691" y="4513608"/>
            <a:ext cx="8217309" cy="703006"/>
            <a:chOff x="1491356" y="4401664"/>
            <a:chExt cx="8217309" cy="703006"/>
          </a:xfrm>
        </p:grpSpPr>
        <p:sp>
          <p:nvSpPr>
            <p:cNvPr id="19" name="四角形: 角を丸くする 18">
              <a:extLst>
                <a:ext uri="{FF2B5EF4-FFF2-40B4-BE49-F238E27FC236}">
                  <a16:creationId xmlns:a16="http://schemas.microsoft.com/office/drawing/2014/main" id="{7C335000-4C2B-778A-59E5-432302A0B7F8}"/>
                </a:ext>
              </a:extLst>
            </p:cNvPr>
            <p:cNvSpPr/>
            <p:nvPr/>
          </p:nvSpPr>
          <p:spPr>
            <a:xfrm>
              <a:off x="4655157" y="4401664"/>
              <a:ext cx="2737538" cy="703006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b="1">
                  <a:solidFill>
                    <a:schemeClr val="tx1"/>
                  </a:solidFill>
                </a:rPr>
                <a:t>設定されたトピック（定性情報）</a:t>
              </a:r>
            </a:p>
          </p:txBody>
        </p: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C8FE48D7-F5A7-A523-5BFB-986C00313570}"/>
                </a:ext>
              </a:extLst>
            </p:cNvPr>
            <p:cNvSpPr txBox="1"/>
            <p:nvPr/>
          </p:nvSpPr>
          <p:spPr>
            <a:xfrm>
              <a:off x="4178978" y="4522334"/>
              <a:ext cx="5128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2400" b="1"/>
                <a:t>＋</a:t>
              </a:r>
            </a:p>
          </p:txBody>
        </p:sp>
        <p:sp>
          <p:nvSpPr>
            <p:cNvPr id="21" name="四角形: 角を丸くする 20">
              <a:extLst>
                <a:ext uri="{FF2B5EF4-FFF2-40B4-BE49-F238E27FC236}">
                  <a16:creationId xmlns:a16="http://schemas.microsoft.com/office/drawing/2014/main" id="{229E6413-B23F-BCCE-7FF8-C39C46B91922}"/>
                </a:ext>
              </a:extLst>
            </p:cNvPr>
            <p:cNvSpPr/>
            <p:nvPr/>
          </p:nvSpPr>
          <p:spPr>
            <a:xfrm>
              <a:off x="1491356" y="4401664"/>
              <a:ext cx="2737538" cy="703006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3810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b="1">
                  <a:solidFill>
                    <a:schemeClr val="tx1"/>
                  </a:solidFill>
                  <a:latin typeface="+mn-ea"/>
                </a:rPr>
                <a:t>アンケート結果</a:t>
              </a:r>
              <a:br>
                <a:rPr lang="en-US" altLang="ja-JP" b="1">
                  <a:solidFill>
                    <a:schemeClr val="tx1"/>
                  </a:solidFill>
                  <a:latin typeface="+mn-ea"/>
                </a:rPr>
              </a:br>
              <a:r>
                <a:rPr lang="ja-JP" altLang="en-US" b="1">
                  <a:solidFill>
                    <a:schemeClr val="tx1"/>
                  </a:solidFill>
                  <a:latin typeface="+mn-ea"/>
                </a:rPr>
                <a:t>（定量情報）</a:t>
              </a:r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796562C4-89C8-F078-36D1-48901425AC4F}"/>
                </a:ext>
              </a:extLst>
            </p:cNvPr>
            <p:cNvSpPr txBox="1"/>
            <p:nvPr/>
          </p:nvSpPr>
          <p:spPr>
            <a:xfrm>
              <a:off x="7387751" y="4593392"/>
              <a:ext cx="23209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b="1"/>
                <a:t>をもとに</a:t>
              </a:r>
              <a:r>
                <a:rPr kumimoji="1" lang="en-US" altLang="ja-JP" b="1"/>
                <a:t>1on1</a:t>
              </a:r>
            </a:p>
          </p:txBody>
        </p:sp>
      </p:grpSp>
      <p:sp>
        <p:nvSpPr>
          <p:cNvPr id="6" name="矢印: 五方向 5">
            <a:extLst>
              <a:ext uri="{FF2B5EF4-FFF2-40B4-BE49-F238E27FC236}">
                <a16:creationId xmlns:a16="http://schemas.microsoft.com/office/drawing/2014/main" id="{D3CE7A77-339E-1943-768C-17F77AC83890}"/>
              </a:ext>
            </a:extLst>
          </p:cNvPr>
          <p:cNvSpPr/>
          <p:nvPr/>
        </p:nvSpPr>
        <p:spPr>
          <a:xfrm>
            <a:off x="612317" y="2665984"/>
            <a:ext cx="3763996" cy="1312264"/>
          </a:xfrm>
          <a:prstGeom prst="homePlate">
            <a:avLst>
              <a:gd name="adj" fmla="val 0"/>
            </a:avLst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ja-JP" altLang="en-US" b="1">
                <a:solidFill>
                  <a:schemeClr val="tx1"/>
                </a:solidFill>
                <a:latin typeface="+mn-ea"/>
              </a:rPr>
              <a:t>一人ひとりへの関わり方</a:t>
            </a:r>
            <a:r>
              <a:rPr lang="ja-JP" altLang="en-US">
                <a:solidFill>
                  <a:schemeClr val="tx1"/>
                </a:solidFill>
                <a:latin typeface="+mn-ea"/>
              </a:rPr>
              <a:t>を</a:t>
            </a:r>
            <a:br>
              <a:rPr lang="en-US" altLang="ja-JP">
                <a:solidFill>
                  <a:schemeClr val="tx1"/>
                </a:solidFill>
                <a:latin typeface="+mn-ea"/>
              </a:rPr>
            </a:br>
            <a:r>
              <a:rPr lang="ja-JP" altLang="en-US">
                <a:solidFill>
                  <a:schemeClr val="tx1"/>
                </a:solidFill>
                <a:latin typeface="+mn-ea"/>
              </a:rPr>
              <a:t>レポートにして</a:t>
            </a:r>
            <a:endParaRPr lang="en-US" altLang="ja-JP">
              <a:solidFill>
                <a:schemeClr val="tx1"/>
              </a:solidFill>
              <a:latin typeface="+mn-ea"/>
            </a:endParaRPr>
          </a:p>
          <a:p>
            <a:pPr marL="0" indent="0" algn="ctr">
              <a:buNone/>
            </a:pPr>
            <a:r>
              <a:rPr lang="ja-JP" altLang="en-US">
                <a:solidFill>
                  <a:schemeClr val="tx1"/>
                </a:solidFill>
                <a:latin typeface="+mn-ea"/>
              </a:rPr>
              <a:t>マネジャーへ配信</a:t>
            </a:r>
            <a:endParaRPr lang="en-US" altLang="ja-JP">
              <a:solidFill>
                <a:schemeClr val="tx1"/>
              </a:solidFill>
              <a:latin typeface="+mn-ea"/>
            </a:endParaRPr>
          </a:p>
        </p:txBody>
      </p:sp>
      <p:sp>
        <p:nvSpPr>
          <p:cNvPr id="7" name="矢印: 五方向 6">
            <a:extLst>
              <a:ext uri="{FF2B5EF4-FFF2-40B4-BE49-F238E27FC236}">
                <a16:creationId xmlns:a16="http://schemas.microsoft.com/office/drawing/2014/main" id="{7E6EA57E-0EEF-5F50-9E3A-2A22FD792AD3}"/>
              </a:ext>
            </a:extLst>
          </p:cNvPr>
          <p:cNvSpPr/>
          <p:nvPr/>
        </p:nvSpPr>
        <p:spPr>
          <a:xfrm>
            <a:off x="612318" y="1129787"/>
            <a:ext cx="3763996" cy="1312265"/>
          </a:xfrm>
          <a:prstGeom prst="homePlate">
            <a:avLst>
              <a:gd name="adj" fmla="val 0"/>
            </a:avLst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>
                <a:solidFill>
                  <a:schemeClr val="tx1"/>
                </a:solidFill>
                <a:latin typeface="+mn-ea"/>
              </a:rPr>
              <a:t>アンケートで</a:t>
            </a:r>
            <a:br>
              <a:rPr lang="en-US" altLang="ja-JP">
                <a:solidFill>
                  <a:schemeClr val="tx1"/>
                </a:solidFill>
                <a:latin typeface="+mn-ea"/>
              </a:rPr>
            </a:br>
            <a:r>
              <a:rPr lang="ja-JP" altLang="en-US">
                <a:solidFill>
                  <a:schemeClr val="tx1"/>
                </a:solidFill>
                <a:latin typeface="+mn-ea"/>
              </a:rPr>
              <a:t>メンバー一人ひとりの</a:t>
            </a:r>
            <a:br>
              <a:rPr lang="en-US" altLang="ja-JP">
                <a:solidFill>
                  <a:schemeClr val="tx1"/>
                </a:solidFill>
                <a:latin typeface="+mn-ea"/>
              </a:rPr>
            </a:br>
            <a:r>
              <a:rPr lang="ja-JP" altLang="en-US" b="1">
                <a:solidFill>
                  <a:schemeClr val="tx1"/>
                </a:solidFill>
                <a:latin typeface="+mn-ea"/>
              </a:rPr>
              <a:t>状態を測定</a:t>
            </a:r>
            <a:endParaRPr lang="en-US" altLang="ja-JP" b="1">
              <a:solidFill>
                <a:schemeClr val="tx1"/>
              </a:solidFill>
              <a:latin typeface="+mn-ea"/>
            </a:endParaRPr>
          </a:p>
        </p:txBody>
      </p:sp>
      <p:sp>
        <p:nvSpPr>
          <p:cNvPr id="9" name="矢印: 五方向 8">
            <a:extLst>
              <a:ext uri="{FF2B5EF4-FFF2-40B4-BE49-F238E27FC236}">
                <a16:creationId xmlns:a16="http://schemas.microsoft.com/office/drawing/2014/main" id="{1E1DB1EF-9C5D-414C-7915-C93022CDE4B1}"/>
              </a:ext>
            </a:extLst>
          </p:cNvPr>
          <p:cNvSpPr/>
          <p:nvPr/>
        </p:nvSpPr>
        <p:spPr>
          <a:xfrm>
            <a:off x="4914500" y="2656709"/>
            <a:ext cx="3685390" cy="1312264"/>
          </a:xfrm>
          <a:prstGeom prst="homePlate">
            <a:avLst>
              <a:gd name="adj" fmla="val 0"/>
            </a:avLst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ja-JP" altLang="en-US">
                <a:solidFill>
                  <a:schemeClr val="tx1"/>
                </a:solidFill>
                <a:latin typeface="+mn-ea"/>
              </a:rPr>
              <a:t>メンバーが</a:t>
            </a:r>
            <a:br>
              <a:rPr lang="en-US" altLang="ja-JP">
                <a:solidFill>
                  <a:schemeClr val="tx1"/>
                </a:solidFill>
                <a:latin typeface="+mn-ea"/>
              </a:rPr>
            </a:br>
            <a:r>
              <a:rPr lang="en-US" altLang="ja-JP" b="1">
                <a:solidFill>
                  <a:schemeClr val="tx1"/>
                </a:solidFill>
                <a:latin typeface="+mn-ea"/>
              </a:rPr>
              <a:t>1on1</a:t>
            </a:r>
            <a:r>
              <a:rPr lang="ja-JP" altLang="en-US" b="1">
                <a:solidFill>
                  <a:schemeClr val="tx1"/>
                </a:solidFill>
                <a:latin typeface="+mn-ea"/>
              </a:rPr>
              <a:t>で話したいトピック</a:t>
            </a:r>
            <a:br>
              <a:rPr lang="en-US" altLang="ja-JP">
                <a:solidFill>
                  <a:schemeClr val="tx1"/>
                </a:solidFill>
                <a:latin typeface="+mn-ea"/>
              </a:rPr>
            </a:br>
            <a:r>
              <a:rPr lang="ja-JP" altLang="en-US">
                <a:solidFill>
                  <a:schemeClr val="tx1"/>
                </a:solidFill>
                <a:latin typeface="+mn-ea"/>
              </a:rPr>
              <a:t>を設定</a:t>
            </a:r>
            <a:endParaRPr lang="en-US" altLang="ja-JP">
              <a:solidFill>
                <a:schemeClr val="tx1"/>
              </a:solidFill>
              <a:latin typeface="+mn-ea"/>
            </a:endParaRPr>
          </a:p>
        </p:txBody>
      </p:sp>
      <p:sp>
        <p:nvSpPr>
          <p:cNvPr id="10" name="矢印: 五方向 9">
            <a:extLst>
              <a:ext uri="{FF2B5EF4-FFF2-40B4-BE49-F238E27FC236}">
                <a16:creationId xmlns:a16="http://schemas.microsoft.com/office/drawing/2014/main" id="{1BB58549-3FE6-A81A-82B2-8A2F371D67BA}"/>
              </a:ext>
            </a:extLst>
          </p:cNvPr>
          <p:cNvSpPr/>
          <p:nvPr/>
        </p:nvSpPr>
        <p:spPr>
          <a:xfrm>
            <a:off x="4914500" y="1128809"/>
            <a:ext cx="3685390" cy="1312265"/>
          </a:xfrm>
          <a:prstGeom prst="homePlate">
            <a:avLst>
              <a:gd name="adj" fmla="val 0"/>
            </a:avLst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b="1">
                <a:solidFill>
                  <a:schemeClr val="tx1"/>
                </a:solidFill>
                <a:latin typeface="+mn-ea"/>
              </a:rPr>
              <a:t>1on1</a:t>
            </a:r>
            <a:r>
              <a:rPr lang="ja-JP" altLang="en-US" b="1">
                <a:solidFill>
                  <a:schemeClr val="tx1"/>
                </a:solidFill>
                <a:latin typeface="+mn-ea"/>
              </a:rPr>
              <a:t>を招集</a:t>
            </a:r>
            <a:endParaRPr lang="en-US" altLang="ja-JP" b="1">
              <a:solidFill>
                <a:schemeClr val="tx1"/>
              </a:solidFill>
              <a:latin typeface="+mn-ea"/>
            </a:endParaRPr>
          </a:p>
        </p:txBody>
      </p:sp>
      <p:cxnSp>
        <p:nvCxnSpPr>
          <p:cNvPr id="15" name="直線矢印コネクタ 14">
            <a:extLst>
              <a:ext uri="{FF2B5EF4-FFF2-40B4-BE49-F238E27FC236}">
                <a16:creationId xmlns:a16="http://schemas.microsoft.com/office/drawing/2014/main" id="{3935CCE0-AEE6-CAF2-06B2-FF7298FECD53}"/>
              </a:ext>
            </a:extLst>
          </p:cNvPr>
          <p:cNvCxnSpPr>
            <a:cxnSpLocks/>
            <a:stCxn id="10" idx="2"/>
            <a:endCxn id="9" idx="0"/>
          </p:cNvCxnSpPr>
          <p:nvPr/>
        </p:nvCxnSpPr>
        <p:spPr>
          <a:xfrm>
            <a:off x="6757195" y="2441074"/>
            <a:ext cx="0" cy="215635"/>
          </a:xfrm>
          <a:prstGeom prst="straightConnector1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矢印コネクタ 15">
            <a:extLst>
              <a:ext uri="{FF2B5EF4-FFF2-40B4-BE49-F238E27FC236}">
                <a16:creationId xmlns:a16="http://schemas.microsoft.com/office/drawing/2014/main" id="{DD1BAEDA-E65B-4785-CCFC-A189DD969797}"/>
              </a:ext>
            </a:extLst>
          </p:cNvPr>
          <p:cNvCxnSpPr>
            <a:cxnSpLocks/>
            <a:stCxn id="7" idx="2"/>
            <a:endCxn id="6" idx="0"/>
          </p:cNvCxnSpPr>
          <p:nvPr/>
        </p:nvCxnSpPr>
        <p:spPr>
          <a:xfrm flipH="1">
            <a:off x="2494315" y="2442052"/>
            <a:ext cx="1" cy="223932"/>
          </a:xfrm>
          <a:prstGeom prst="straightConnector1">
            <a:avLst/>
          </a:prstGeom>
          <a:ln w="38100">
            <a:solidFill>
              <a:schemeClr val="accent6">
                <a:lumMod val="40000"/>
                <a:lumOff val="60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コネクタ: カギ線 35">
            <a:extLst>
              <a:ext uri="{FF2B5EF4-FFF2-40B4-BE49-F238E27FC236}">
                <a16:creationId xmlns:a16="http://schemas.microsoft.com/office/drawing/2014/main" id="{E762FD8C-4059-F846-70BE-B56667CB1D83}"/>
              </a:ext>
            </a:extLst>
          </p:cNvPr>
          <p:cNvCxnSpPr>
            <a:cxnSpLocks/>
            <a:stCxn id="6" idx="2"/>
            <a:endCxn id="21" idx="0"/>
          </p:cNvCxnSpPr>
          <p:nvPr/>
        </p:nvCxnSpPr>
        <p:spPr>
          <a:xfrm rot="16200000" flipH="1">
            <a:off x="2508207" y="3964355"/>
            <a:ext cx="535360" cy="563145"/>
          </a:xfrm>
          <a:prstGeom prst="bentConnector3">
            <a:avLst/>
          </a:prstGeom>
          <a:ln w="38100">
            <a:solidFill>
              <a:schemeClr val="accent6">
                <a:lumMod val="40000"/>
                <a:lumOff val="60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矢印コネクタ 39">
            <a:extLst>
              <a:ext uri="{FF2B5EF4-FFF2-40B4-BE49-F238E27FC236}">
                <a16:creationId xmlns:a16="http://schemas.microsoft.com/office/drawing/2014/main" id="{3CB63E9C-E283-0E1F-9084-6D06694AD9BD}"/>
              </a:ext>
            </a:extLst>
          </p:cNvPr>
          <p:cNvCxnSpPr>
            <a:cxnSpLocks/>
          </p:cNvCxnSpPr>
          <p:nvPr/>
        </p:nvCxnSpPr>
        <p:spPr>
          <a:xfrm>
            <a:off x="4914500" y="5383914"/>
            <a:ext cx="0" cy="344129"/>
          </a:xfrm>
          <a:prstGeom prst="straightConnector1">
            <a:avLst/>
          </a:prstGeom>
          <a:ln w="38100">
            <a:solidFill>
              <a:schemeClr val="accent5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5F15FADB-D90E-C3E6-E3FA-280E8DB5F2E4}"/>
              </a:ext>
            </a:extLst>
          </p:cNvPr>
          <p:cNvSpPr txBox="1"/>
          <p:nvPr/>
        </p:nvSpPr>
        <p:spPr>
          <a:xfrm>
            <a:off x="1688691" y="5663584"/>
            <a:ext cx="65286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/>
              <a:t>アンケート結果の変化・</a:t>
            </a:r>
            <a:r>
              <a:rPr kumimoji="1" lang="en-US" altLang="ja-JP"/>
              <a:t>1on1</a:t>
            </a:r>
            <a:r>
              <a:rPr kumimoji="1" lang="ja-JP" altLang="en-US"/>
              <a:t>履歴などをもとに</a:t>
            </a:r>
            <a:r>
              <a:rPr kumimoji="1" lang="en-US" altLang="ja-JP" b="1"/>
              <a:t>PDCA</a:t>
            </a:r>
          </a:p>
          <a:p>
            <a:pPr algn="ctr"/>
            <a:r>
              <a:rPr kumimoji="1" lang="ja-JP" altLang="en-US"/>
              <a:t>ラーニングや相談機能などで</a:t>
            </a:r>
            <a:r>
              <a:rPr kumimoji="1" lang="ja-JP" altLang="en-US" b="1"/>
              <a:t>スキルアップ</a:t>
            </a:r>
          </a:p>
        </p:txBody>
      </p:sp>
      <p:sp>
        <p:nvSpPr>
          <p:cNvPr id="46" name="四角形: 角を丸くする 45">
            <a:extLst>
              <a:ext uri="{FF2B5EF4-FFF2-40B4-BE49-F238E27FC236}">
                <a16:creationId xmlns:a16="http://schemas.microsoft.com/office/drawing/2014/main" id="{BEC7F2EC-4401-B8E9-4858-A5C0940B918E}"/>
              </a:ext>
            </a:extLst>
          </p:cNvPr>
          <p:cNvSpPr/>
          <p:nvPr/>
        </p:nvSpPr>
        <p:spPr>
          <a:xfrm>
            <a:off x="4793529" y="1040975"/>
            <a:ext cx="759603" cy="23065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000" b="1">
                <a:solidFill>
                  <a:schemeClr val="bg2"/>
                </a:solidFill>
              </a:rPr>
              <a:t>STEP1</a:t>
            </a:r>
            <a:endParaRPr kumimoji="1" lang="ja-JP" altLang="en-US" sz="1000" b="1">
              <a:solidFill>
                <a:schemeClr val="bg2"/>
              </a:solidFill>
            </a:endParaRPr>
          </a:p>
        </p:txBody>
      </p:sp>
      <p:sp>
        <p:nvSpPr>
          <p:cNvPr id="47" name="四角形: 角を丸くする 46">
            <a:extLst>
              <a:ext uri="{FF2B5EF4-FFF2-40B4-BE49-F238E27FC236}">
                <a16:creationId xmlns:a16="http://schemas.microsoft.com/office/drawing/2014/main" id="{88D7FD59-5DE0-866D-917D-08B1C5A27305}"/>
              </a:ext>
            </a:extLst>
          </p:cNvPr>
          <p:cNvSpPr/>
          <p:nvPr/>
        </p:nvSpPr>
        <p:spPr>
          <a:xfrm>
            <a:off x="4793529" y="2581833"/>
            <a:ext cx="759603" cy="23065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000" b="1">
                <a:solidFill>
                  <a:schemeClr val="bg2"/>
                </a:solidFill>
              </a:rPr>
              <a:t>STEP2</a:t>
            </a:r>
            <a:endParaRPr kumimoji="1" lang="ja-JP" altLang="en-US" sz="1000" b="1">
              <a:solidFill>
                <a:schemeClr val="bg2"/>
              </a:solidFill>
            </a:endParaRPr>
          </a:p>
        </p:txBody>
      </p:sp>
      <p:sp>
        <p:nvSpPr>
          <p:cNvPr id="48" name="四角形: 角を丸くする 47">
            <a:extLst>
              <a:ext uri="{FF2B5EF4-FFF2-40B4-BE49-F238E27FC236}">
                <a16:creationId xmlns:a16="http://schemas.microsoft.com/office/drawing/2014/main" id="{3D2EEA9C-036D-D6E5-081E-B299B79F48C1}"/>
              </a:ext>
            </a:extLst>
          </p:cNvPr>
          <p:cNvSpPr/>
          <p:nvPr/>
        </p:nvSpPr>
        <p:spPr>
          <a:xfrm>
            <a:off x="870672" y="4749783"/>
            <a:ext cx="759603" cy="230653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000" b="1">
                <a:solidFill>
                  <a:schemeClr val="bg2"/>
                </a:solidFill>
              </a:rPr>
              <a:t>STEP3</a:t>
            </a:r>
            <a:endParaRPr kumimoji="1" lang="ja-JP" altLang="en-US" sz="1000" b="1">
              <a:solidFill>
                <a:schemeClr val="bg2"/>
              </a:solidFill>
            </a:endParaRPr>
          </a:p>
        </p:txBody>
      </p:sp>
      <p:sp>
        <p:nvSpPr>
          <p:cNvPr id="49" name="四角形: 角を丸くする 48">
            <a:extLst>
              <a:ext uri="{FF2B5EF4-FFF2-40B4-BE49-F238E27FC236}">
                <a16:creationId xmlns:a16="http://schemas.microsoft.com/office/drawing/2014/main" id="{2C875902-1623-672E-9493-0DC6CF2168E9}"/>
              </a:ext>
            </a:extLst>
          </p:cNvPr>
          <p:cNvSpPr/>
          <p:nvPr/>
        </p:nvSpPr>
        <p:spPr>
          <a:xfrm>
            <a:off x="870672" y="5805403"/>
            <a:ext cx="759603" cy="230653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000" b="1">
                <a:solidFill>
                  <a:schemeClr val="bg2"/>
                </a:solidFill>
              </a:rPr>
              <a:t>STEP4</a:t>
            </a:r>
            <a:endParaRPr kumimoji="1" lang="ja-JP" altLang="en-US" sz="1000" b="1">
              <a:solidFill>
                <a:schemeClr val="bg2"/>
              </a:solidFill>
            </a:endParaRPr>
          </a:p>
        </p:txBody>
      </p:sp>
      <p:sp>
        <p:nvSpPr>
          <p:cNvPr id="50" name="四角形: 角を丸くする 49">
            <a:extLst>
              <a:ext uri="{FF2B5EF4-FFF2-40B4-BE49-F238E27FC236}">
                <a16:creationId xmlns:a16="http://schemas.microsoft.com/office/drawing/2014/main" id="{FBC8C2E5-EE51-8BC8-75FA-B8E69BE6BC61}"/>
              </a:ext>
            </a:extLst>
          </p:cNvPr>
          <p:cNvSpPr/>
          <p:nvPr/>
        </p:nvSpPr>
        <p:spPr>
          <a:xfrm>
            <a:off x="529420" y="1041954"/>
            <a:ext cx="759603" cy="230653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000" b="1">
                <a:solidFill>
                  <a:schemeClr val="bg2"/>
                </a:solidFill>
              </a:rPr>
              <a:t>STEP1</a:t>
            </a:r>
            <a:endParaRPr kumimoji="1" lang="ja-JP" altLang="en-US" sz="1000" b="1">
              <a:solidFill>
                <a:schemeClr val="bg2"/>
              </a:solidFill>
            </a:endParaRPr>
          </a:p>
        </p:txBody>
      </p:sp>
      <p:sp>
        <p:nvSpPr>
          <p:cNvPr id="51" name="四角形: 角を丸くする 50">
            <a:extLst>
              <a:ext uri="{FF2B5EF4-FFF2-40B4-BE49-F238E27FC236}">
                <a16:creationId xmlns:a16="http://schemas.microsoft.com/office/drawing/2014/main" id="{F043152B-ABDA-A1E5-1E15-49A3B1DCFBE8}"/>
              </a:ext>
            </a:extLst>
          </p:cNvPr>
          <p:cNvSpPr/>
          <p:nvPr/>
        </p:nvSpPr>
        <p:spPr>
          <a:xfrm>
            <a:off x="529420" y="2581833"/>
            <a:ext cx="759603" cy="230653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000" b="1">
                <a:solidFill>
                  <a:schemeClr val="bg2"/>
                </a:solidFill>
              </a:rPr>
              <a:t>STEP2</a:t>
            </a:r>
            <a:endParaRPr kumimoji="1" lang="ja-JP" altLang="en-US" sz="1000" b="1">
              <a:solidFill>
                <a:schemeClr val="bg2"/>
              </a:solidFill>
            </a:endParaRPr>
          </a:p>
        </p:txBody>
      </p:sp>
      <p:sp>
        <p:nvSpPr>
          <p:cNvPr id="78" name="テキスト ボックス 77">
            <a:extLst>
              <a:ext uri="{FF2B5EF4-FFF2-40B4-BE49-F238E27FC236}">
                <a16:creationId xmlns:a16="http://schemas.microsoft.com/office/drawing/2014/main" id="{1EB5CB07-845A-91BB-9960-AD1F8515B6DB}"/>
              </a:ext>
            </a:extLst>
          </p:cNvPr>
          <p:cNvSpPr txBox="1"/>
          <p:nvPr/>
        </p:nvSpPr>
        <p:spPr>
          <a:xfrm>
            <a:off x="5793030" y="776254"/>
            <a:ext cx="19283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600" b="1" u="sng">
                <a:solidFill>
                  <a:schemeClr val="accent2"/>
                </a:solidFill>
              </a:rPr>
              <a:t>1on1</a:t>
            </a:r>
            <a:endParaRPr kumimoji="1" lang="ja-JP" altLang="en-US" sz="1600" b="1" u="sng">
              <a:solidFill>
                <a:schemeClr val="accent2"/>
              </a:solidFill>
            </a:endParaRPr>
          </a:p>
        </p:txBody>
      </p:sp>
      <p:sp>
        <p:nvSpPr>
          <p:cNvPr id="79" name="テキスト ボックス 78">
            <a:extLst>
              <a:ext uri="{FF2B5EF4-FFF2-40B4-BE49-F238E27FC236}">
                <a16:creationId xmlns:a16="http://schemas.microsoft.com/office/drawing/2014/main" id="{83AF4EF8-9FA9-8E67-53F6-C5A84F48ED09}"/>
              </a:ext>
            </a:extLst>
          </p:cNvPr>
          <p:cNvSpPr txBox="1"/>
          <p:nvPr/>
        </p:nvSpPr>
        <p:spPr>
          <a:xfrm>
            <a:off x="1530150" y="776254"/>
            <a:ext cx="19283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00" b="1" u="sng">
                <a:solidFill>
                  <a:schemeClr val="accent6"/>
                </a:solidFill>
              </a:rPr>
              <a:t>アンケート</a:t>
            </a:r>
          </a:p>
        </p:txBody>
      </p:sp>
    </p:spTree>
    <p:extLst>
      <p:ext uri="{BB962C8B-B14F-4D97-AF65-F5344CB8AC3E}">
        <p14:creationId xmlns:p14="http://schemas.microsoft.com/office/powerpoint/2010/main" val="18727833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E5BD70BD-0787-77A2-68AF-8674DBCD1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インサイズ対象者</a:t>
            </a:r>
          </a:p>
        </p:txBody>
      </p:sp>
      <p:sp>
        <p:nvSpPr>
          <p:cNvPr id="2" name="四角形: 角を丸くする 1">
            <a:extLst>
              <a:ext uri="{FF2B5EF4-FFF2-40B4-BE49-F238E27FC236}">
                <a16:creationId xmlns:a16="http://schemas.microsoft.com/office/drawing/2014/main" id="{3CC97C31-7C6A-C0C8-24D7-E89692FD5344}"/>
              </a:ext>
            </a:extLst>
          </p:cNvPr>
          <p:cNvSpPr/>
          <p:nvPr/>
        </p:nvSpPr>
        <p:spPr>
          <a:xfrm>
            <a:off x="327897" y="803389"/>
            <a:ext cx="9250206" cy="800219"/>
          </a:xfrm>
          <a:prstGeom prst="roundRect">
            <a:avLst>
              <a:gd name="adj" fmla="val 0"/>
            </a:avLst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en-US"/>
              <a:t>インサイズでは、「メンバー」 「上司」 「閲覧者」という３つの役割があります。</a:t>
            </a:r>
            <a:endParaRPr lang="en-US" altLang="ja-JP"/>
          </a:p>
          <a:p>
            <a:pPr algn="ctr"/>
            <a:r>
              <a:rPr lang="ja-JP" altLang="en-US">
                <a:solidFill>
                  <a:schemeClr val="tx1"/>
                </a:solidFill>
              </a:rPr>
              <a:t>皆様は</a:t>
            </a:r>
            <a:r>
              <a:rPr kumimoji="1" lang="ja-JP" altLang="en-US" sz="2800" b="1">
                <a:solidFill>
                  <a:schemeClr val="accent5"/>
                </a:solidFill>
              </a:rPr>
              <a:t>「閲覧者」</a:t>
            </a:r>
            <a:r>
              <a:rPr lang="ja-JP" altLang="en-US">
                <a:solidFill>
                  <a:schemeClr val="tx1"/>
                </a:solidFill>
              </a:rPr>
              <a:t>です。</a:t>
            </a:r>
          </a:p>
        </p:txBody>
      </p:sp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119E5F4F-B2AA-25FA-B8FC-B28387F9BF14}"/>
              </a:ext>
            </a:extLst>
          </p:cNvPr>
          <p:cNvSpPr/>
          <p:nvPr/>
        </p:nvSpPr>
        <p:spPr>
          <a:xfrm>
            <a:off x="4949379" y="4877425"/>
            <a:ext cx="1569870" cy="427219"/>
          </a:xfrm>
          <a:prstGeom prst="roundRect">
            <a:avLst>
              <a:gd name="adj" fmla="val 50000"/>
            </a:avLst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>
                <a:solidFill>
                  <a:schemeClr val="bg2"/>
                </a:solidFill>
              </a:rPr>
              <a:t>メンバー</a:t>
            </a:r>
          </a:p>
        </p:txBody>
      </p:sp>
      <p:sp>
        <p:nvSpPr>
          <p:cNvPr id="5" name="四角形: 角を丸くする 4">
            <a:extLst>
              <a:ext uri="{FF2B5EF4-FFF2-40B4-BE49-F238E27FC236}">
                <a16:creationId xmlns:a16="http://schemas.microsoft.com/office/drawing/2014/main" id="{1C57FC5B-8AED-B84F-5272-EA027B1B87E4}"/>
              </a:ext>
            </a:extLst>
          </p:cNvPr>
          <p:cNvSpPr/>
          <p:nvPr/>
        </p:nvSpPr>
        <p:spPr>
          <a:xfrm>
            <a:off x="4959497" y="2233285"/>
            <a:ext cx="1569870" cy="427219"/>
          </a:xfrm>
          <a:prstGeom prst="roundRect">
            <a:avLst>
              <a:gd name="adj" fmla="val 50000"/>
            </a:avLst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>
                <a:solidFill>
                  <a:schemeClr val="bg2"/>
                </a:solidFill>
              </a:rPr>
              <a:t>上司</a:t>
            </a: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05F5EF60-EE45-3B20-B5DA-5E8E26BC7758}"/>
              </a:ext>
            </a:extLst>
          </p:cNvPr>
          <p:cNvSpPr/>
          <p:nvPr/>
        </p:nvSpPr>
        <p:spPr>
          <a:xfrm>
            <a:off x="1322520" y="2233284"/>
            <a:ext cx="1569870" cy="427219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>
                <a:solidFill>
                  <a:schemeClr val="bg2"/>
                </a:solidFill>
              </a:rPr>
              <a:t>閲覧者</a:t>
            </a: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0C665651-79D0-38C5-0112-570FB9DB2D2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98074" y="2827170"/>
            <a:ext cx="936104" cy="913298"/>
          </a:xfrm>
          <a:prstGeom prst="ellipse">
            <a:avLst/>
          </a:prstGeom>
          <a:ln>
            <a:solidFill>
              <a:schemeClr val="tx1">
                <a:lumMod val="20000"/>
                <a:lumOff val="80000"/>
              </a:schemeClr>
            </a:solidFill>
          </a:ln>
        </p:spPr>
      </p:pic>
      <p:pic>
        <p:nvPicPr>
          <p:cNvPr id="12" name="図 41">
            <a:extLst>
              <a:ext uri="{FF2B5EF4-FFF2-40B4-BE49-F238E27FC236}">
                <a16:creationId xmlns:a16="http://schemas.microsoft.com/office/drawing/2014/main" id="{B7702DCD-DFE9-92D3-07D3-71201FAEFA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36844" y="5586573"/>
            <a:ext cx="681484" cy="682772"/>
          </a:xfrm>
          <a:prstGeom prst="rect">
            <a:avLst/>
          </a:prstGeom>
          <a:solidFill>
            <a:schemeClr val="bg2"/>
          </a:solidFill>
          <a:ln>
            <a:noFill/>
          </a:ln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E10E6BEC-E760-C20C-13C8-2F94897A0A7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39403" y="3517929"/>
            <a:ext cx="936104" cy="937763"/>
          </a:xfrm>
          <a:prstGeom prst="ellipse">
            <a:avLst/>
          </a:prstGeom>
          <a:ln>
            <a:solidFill>
              <a:schemeClr val="tx1">
                <a:lumMod val="20000"/>
                <a:lumOff val="80000"/>
              </a:schemeClr>
            </a:solidFill>
          </a:ln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61E12C55-5398-868F-AF01-B5E58672610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38120" y="5586573"/>
            <a:ext cx="682772" cy="682772"/>
          </a:xfrm>
          <a:prstGeom prst="rect">
            <a:avLst/>
          </a:prstGeom>
          <a:solidFill>
            <a:schemeClr val="bg2"/>
          </a:solidFill>
        </p:spPr>
      </p:pic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39FBC990-7CEE-FBD8-E842-06B9C97EE2D9}"/>
              </a:ext>
            </a:extLst>
          </p:cNvPr>
          <p:cNvSpPr txBox="1"/>
          <p:nvPr/>
        </p:nvSpPr>
        <p:spPr>
          <a:xfrm>
            <a:off x="6637398" y="5512460"/>
            <a:ext cx="30400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>
              <a:buFont typeface="Wingdings" panose="05000000000000000000" pitchFamily="2" charset="2"/>
              <a:buChar char="ü"/>
            </a:pPr>
            <a:r>
              <a:rPr kumimoji="1" lang="ja-JP" altLang="en-US" sz="1100"/>
              <a:t>自分のコンディションについて回答</a:t>
            </a:r>
            <a:endParaRPr kumimoji="1" lang="en-US" altLang="ja-JP" sz="1100"/>
          </a:p>
          <a:p>
            <a:pPr marL="182563" indent="-182563">
              <a:buFont typeface="Wingdings" panose="05000000000000000000" pitchFamily="2" charset="2"/>
              <a:buChar char="ü"/>
            </a:pPr>
            <a:r>
              <a:rPr kumimoji="1" lang="ja-JP" altLang="en-US" sz="1100"/>
              <a:t>自分の結果レポートの閲覧</a:t>
            </a:r>
            <a:endParaRPr kumimoji="1" lang="en-US" altLang="ja-JP" sz="1100"/>
          </a:p>
          <a:p>
            <a:pPr marL="182563" indent="-182563">
              <a:buFont typeface="Wingdings" panose="05000000000000000000" pitchFamily="2" charset="2"/>
              <a:buChar char="ü"/>
            </a:pPr>
            <a:r>
              <a:rPr kumimoji="1" lang="ja-JP" altLang="en-US" sz="1100"/>
              <a:t>上司との</a:t>
            </a:r>
            <a:r>
              <a:rPr kumimoji="1" lang="en-US" altLang="ja-JP" sz="1100"/>
              <a:t>1on1</a:t>
            </a:r>
            <a:r>
              <a:rPr kumimoji="1" lang="ja-JP" altLang="en-US" sz="1100"/>
              <a:t>を実施</a:t>
            </a:r>
            <a:endParaRPr kumimoji="1" lang="en-US" altLang="ja-JP" sz="1100"/>
          </a:p>
          <a:p>
            <a:pPr marL="182563" indent="-182563">
              <a:buFont typeface="Wingdings" panose="05000000000000000000" pitchFamily="2" charset="2"/>
              <a:buChar char="ü"/>
            </a:pPr>
            <a:r>
              <a:rPr kumimoji="1" lang="en-US" altLang="ja-JP" sz="1100"/>
              <a:t>1on1</a:t>
            </a:r>
            <a:r>
              <a:rPr kumimoji="1" lang="ja-JP" altLang="en-US" sz="1100"/>
              <a:t>トピックを設定</a:t>
            </a:r>
            <a:endParaRPr kumimoji="1" lang="en-US" altLang="ja-JP" sz="1100"/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D737128A-14EA-688C-C098-0868657DFB37}"/>
              </a:ext>
            </a:extLst>
          </p:cNvPr>
          <p:cNvSpPr txBox="1"/>
          <p:nvPr/>
        </p:nvSpPr>
        <p:spPr>
          <a:xfrm>
            <a:off x="14170321" y="3829336"/>
            <a:ext cx="2914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/>
              <a:t>メンバーのパフォーマンス評価について回答する</a:t>
            </a:r>
            <a:endParaRPr kumimoji="1" lang="en-US" altLang="ja-JP"/>
          </a:p>
          <a:p>
            <a:pPr algn="ctr"/>
            <a:r>
              <a:rPr kumimoji="1" lang="ja-JP" altLang="en-US"/>
              <a:t>メンバーと</a:t>
            </a:r>
            <a:r>
              <a:rPr kumimoji="1" lang="en-US" altLang="ja-JP"/>
              <a:t>1on1</a:t>
            </a:r>
            <a:r>
              <a:rPr kumimoji="1" lang="ja-JP" altLang="en-US"/>
              <a:t>を実施し、フォローする</a:t>
            </a:r>
            <a:endParaRPr kumimoji="1" lang="en-US" altLang="ja-JP"/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A4446BB0-BAD7-9EC5-F120-8B22EE1AD3D1}"/>
              </a:ext>
            </a:extLst>
          </p:cNvPr>
          <p:cNvSpPr txBox="1"/>
          <p:nvPr/>
        </p:nvSpPr>
        <p:spPr>
          <a:xfrm>
            <a:off x="17220819" y="3829336"/>
            <a:ext cx="2914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/>
              <a:t>アンケート結果を閲覧する</a:t>
            </a:r>
            <a:endParaRPr kumimoji="1" lang="en-US" altLang="ja-JP"/>
          </a:p>
          <a:p>
            <a:pPr algn="ctr"/>
            <a:r>
              <a:rPr kumimoji="1" lang="ja-JP" altLang="en-US"/>
              <a:t>必要に応じて</a:t>
            </a:r>
            <a:r>
              <a:rPr kumimoji="1" lang="en-US" altLang="ja-JP"/>
              <a:t>1on1</a:t>
            </a:r>
            <a:r>
              <a:rPr kumimoji="1" lang="ja-JP" altLang="en-US"/>
              <a:t>し、上司・メンバーをサポートする</a:t>
            </a:r>
            <a:endParaRPr kumimoji="1" lang="en-US" altLang="ja-JP"/>
          </a:p>
        </p:txBody>
      </p:sp>
      <p:sp>
        <p:nvSpPr>
          <p:cNvPr id="29" name="矢印: 右 28">
            <a:extLst>
              <a:ext uri="{FF2B5EF4-FFF2-40B4-BE49-F238E27FC236}">
                <a16:creationId xmlns:a16="http://schemas.microsoft.com/office/drawing/2014/main" id="{7F322361-4901-B3E1-993D-A2C5A68C4A87}"/>
              </a:ext>
            </a:extLst>
          </p:cNvPr>
          <p:cNvSpPr/>
          <p:nvPr/>
        </p:nvSpPr>
        <p:spPr>
          <a:xfrm>
            <a:off x="3261360" y="3763743"/>
            <a:ext cx="685800" cy="800219"/>
          </a:xfrm>
          <a:prstGeom prst="rightArrow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b="1">
              <a:solidFill>
                <a:schemeClr val="bg2"/>
              </a:solidFill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D37BEE6F-BA51-31A6-EAEA-E515242673EB}"/>
              </a:ext>
            </a:extLst>
          </p:cNvPr>
          <p:cNvSpPr txBox="1"/>
          <p:nvPr/>
        </p:nvSpPr>
        <p:spPr>
          <a:xfrm>
            <a:off x="2759458" y="3869444"/>
            <a:ext cx="15698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/>
              <a:t>1on1</a:t>
            </a:r>
            <a:r>
              <a:rPr kumimoji="1" lang="ja-JP" altLang="en-US" b="1"/>
              <a:t>の推進</a:t>
            </a:r>
            <a:br>
              <a:rPr kumimoji="1" lang="en-US" altLang="ja-JP" b="1"/>
            </a:br>
            <a:r>
              <a:rPr kumimoji="1" lang="ja-JP" altLang="en-US" b="1"/>
              <a:t>・支援</a:t>
            </a:r>
            <a:endParaRPr kumimoji="1" lang="en-US" altLang="ja-JP" b="1"/>
          </a:p>
        </p:txBody>
      </p:sp>
      <p:sp>
        <p:nvSpPr>
          <p:cNvPr id="31" name="左中かっこ 30">
            <a:extLst>
              <a:ext uri="{FF2B5EF4-FFF2-40B4-BE49-F238E27FC236}">
                <a16:creationId xmlns:a16="http://schemas.microsoft.com/office/drawing/2014/main" id="{BF91907B-5C51-956C-83E7-D16D041F961B}"/>
              </a:ext>
            </a:extLst>
          </p:cNvPr>
          <p:cNvSpPr/>
          <p:nvPr/>
        </p:nvSpPr>
        <p:spPr>
          <a:xfrm>
            <a:off x="4318326" y="2115877"/>
            <a:ext cx="512904" cy="4153467"/>
          </a:xfrm>
          <a:prstGeom prst="leftBrace">
            <a:avLst>
              <a:gd name="adj1" fmla="val 67759"/>
              <a:gd name="adj2" fmla="val 50000"/>
            </a:avLst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矢印: 上下 32">
            <a:extLst>
              <a:ext uri="{FF2B5EF4-FFF2-40B4-BE49-F238E27FC236}">
                <a16:creationId xmlns:a16="http://schemas.microsoft.com/office/drawing/2014/main" id="{2055FEC2-52C5-C30B-3A1C-55E6D15D970B}"/>
              </a:ext>
            </a:extLst>
          </p:cNvPr>
          <p:cNvSpPr/>
          <p:nvPr/>
        </p:nvSpPr>
        <p:spPr>
          <a:xfrm>
            <a:off x="5554065" y="3938721"/>
            <a:ext cx="445446" cy="752166"/>
          </a:xfrm>
          <a:prstGeom prst="upDownArrow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b="1">
              <a:solidFill>
                <a:schemeClr val="bg2"/>
              </a:solidFill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AD6D8428-5843-4B79-0EF0-C58CB967C09D}"/>
              </a:ext>
            </a:extLst>
          </p:cNvPr>
          <p:cNvSpPr txBox="1"/>
          <p:nvPr/>
        </p:nvSpPr>
        <p:spPr>
          <a:xfrm>
            <a:off x="5082361" y="4098008"/>
            <a:ext cx="19620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/>
              <a:t>1on1</a:t>
            </a:r>
            <a:r>
              <a:rPr kumimoji="1" lang="ja-JP" altLang="en-US" b="1"/>
              <a:t>の実施</a:t>
            </a: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0D01400B-C619-2F5C-8CF5-1F63A78B03D3}"/>
              </a:ext>
            </a:extLst>
          </p:cNvPr>
          <p:cNvSpPr txBox="1"/>
          <p:nvPr/>
        </p:nvSpPr>
        <p:spPr>
          <a:xfrm>
            <a:off x="6637398" y="3087759"/>
            <a:ext cx="304000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>
              <a:buFont typeface="Wingdings" panose="05000000000000000000" pitchFamily="2" charset="2"/>
              <a:buChar char="ü"/>
            </a:pPr>
            <a:r>
              <a:rPr kumimoji="1" lang="ja-JP" altLang="en-US" sz="1100"/>
              <a:t>自身のメンバーの期待到達度について回答</a:t>
            </a:r>
            <a:endParaRPr kumimoji="1" lang="en-US" altLang="ja-JP" sz="1100"/>
          </a:p>
          <a:p>
            <a:pPr marL="182563" indent="-182563">
              <a:buFont typeface="Wingdings" panose="05000000000000000000" pitchFamily="2" charset="2"/>
              <a:buChar char="ü"/>
            </a:pPr>
            <a:r>
              <a:rPr kumimoji="1" lang="ja-JP" altLang="en-US" sz="1100"/>
              <a:t>自身のメンバーの結果レポートの閲覧</a:t>
            </a:r>
            <a:endParaRPr kumimoji="1" lang="en-US" altLang="ja-JP" sz="1100"/>
          </a:p>
          <a:p>
            <a:pPr marL="182563" indent="-182563">
              <a:buFont typeface="Wingdings" panose="05000000000000000000" pitchFamily="2" charset="2"/>
              <a:buChar char="ü"/>
            </a:pPr>
            <a:r>
              <a:rPr kumimoji="1" lang="ja-JP" altLang="en-US" sz="1100"/>
              <a:t>メンバーとの</a:t>
            </a:r>
            <a:r>
              <a:rPr kumimoji="1" lang="en-US" altLang="ja-JP" sz="1100"/>
              <a:t>1on1</a:t>
            </a:r>
            <a:r>
              <a:rPr kumimoji="1" lang="ja-JP" altLang="en-US" sz="1100"/>
              <a:t>を実施</a:t>
            </a:r>
            <a:endParaRPr kumimoji="1" lang="en-US" altLang="ja-JP" sz="1100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62BAF78B-C9AD-9CEC-2EC6-96E78D266EE6}"/>
              </a:ext>
            </a:extLst>
          </p:cNvPr>
          <p:cNvSpPr txBox="1"/>
          <p:nvPr/>
        </p:nvSpPr>
        <p:spPr>
          <a:xfrm>
            <a:off x="525178" y="4817132"/>
            <a:ext cx="37931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>
              <a:buFont typeface="Wingdings" panose="05000000000000000000" pitchFamily="2" charset="2"/>
              <a:buChar char="ü"/>
            </a:pPr>
            <a:r>
              <a:rPr kumimoji="1" lang="ja-JP" altLang="en-US" sz="1100"/>
              <a:t>閲覧権限が付与されている結果レポートの閲覧</a:t>
            </a:r>
            <a:endParaRPr kumimoji="1" lang="en-US" altLang="ja-JP" sz="1100"/>
          </a:p>
          <a:p>
            <a:pPr marL="182563" indent="-182563">
              <a:buFont typeface="Wingdings" panose="05000000000000000000" pitchFamily="2" charset="2"/>
              <a:buChar char="ü"/>
            </a:pPr>
            <a:r>
              <a:rPr kumimoji="1" lang="ja-JP" altLang="en-US" sz="1100"/>
              <a:t>結果閲覧・</a:t>
            </a:r>
            <a:r>
              <a:rPr kumimoji="1" lang="en-US" altLang="ja-JP" sz="1100"/>
              <a:t>1on1</a:t>
            </a:r>
            <a:r>
              <a:rPr kumimoji="1" lang="ja-JP" altLang="en-US" sz="1100"/>
              <a:t>実施の促進</a:t>
            </a:r>
            <a:endParaRPr kumimoji="1" lang="en-US" altLang="ja-JP" sz="1100"/>
          </a:p>
          <a:p>
            <a:pPr marL="182563" indent="-182563">
              <a:buFont typeface="Wingdings" panose="05000000000000000000" pitchFamily="2" charset="2"/>
              <a:buChar char="ü"/>
            </a:pPr>
            <a:r>
              <a:rPr kumimoji="1" lang="ja-JP" altLang="en-US" sz="1100"/>
              <a:t>メンバーフォローに悩む上司の相談に乗る</a:t>
            </a:r>
            <a:endParaRPr kumimoji="1" lang="en-US" altLang="ja-JP" sz="1100"/>
          </a:p>
          <a:p>
            <a:pPr marL="182563" indent="-182563">
              <a:buFont typeface="Wingdings" panose="05000000000000000000" pitchFamily="2" charset="2"/>
              <a:buChar char="ü"/>
            </a:pPr>
            <a:r>
              <a:rPr kumimoji="1" lang="ja-JP" altLang="en-US" sz="1100"/>
              <a:t>組織全体の状態を確認し、</a:t>
            </a:r>
            <a:br>
              <a:rPr kumimoji="1" lang="en-US" altLang="ja-JP" sz="1100"/>
            </a:br>
            <a:r>
              <a:rPr kumimoji="1" lang="ja-JP" altLang="en-US" sz="1100"/>
              <a:t>必要に応じて打ち手を検討する</a:t>
            </a:r>
            <a:endParaRPr kumimoji="1" lang="en-US" altLang="ja-JP" sz="1100"/>
          </a:p>
          <a:p>
            <a:pPr marL="182563" indent="-182563">
              <a:buFont typeface="Wingdings" panose="05000000000000000000" pitchFamily="2" charset="2"/>
              <a:buChar char="ü"/>
            </a:pPr>
            <a:r>
              <a:rPr kumimoji="1" lang="ja-JP" altLang="en-US" sz="1100"/>
              <a:t>（必要に応じて）メンバーとの</a:t>
            </a:r>
            <a:r>
              <a:rPr kumimoji="1" lang="en-US" altLang="ja-JP" sz="1100"/>
              <a:t>1on1</a:t>
            </a:r>
            <a:r>
              <a:rPr kumimoji="1" lang="ja-JP" altLang="en-US" sz="1100"/>
              <a:t>を実施</a:t>
            </a:r>
            <a:endParaRPr kumimoji="1" lang="en-US" altLang="ja-JP" sz="1100"/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025EBAC1-87E5-815F-B959-9206661F7067}"/>
              </a:ext>
            </a:extLst>
          </p:cNvPr>
          <p:cNvSpPr txBox="1"/>
          <p:nvPr/>
        </p:nvSpPr>
        <p:spPr>
          <a:xfrm>
            <a:off x="6637398" y="2233285"/>
            <a:ext cx="29407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/>
              <a:t>＝●●（例：●●部門の課長、新人受け入れ先の課長など）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8045364C-F8C3-6278-9FD5-B89ECCC98900}"/>
              </a:ext>
            </a:extLst>
          </p:cNvPr>
          <p:cNvSpPr txBox="1"/>
          <p:nvPr/>
        </p:nvSpPr>
        <p:spPr>
          <a:xfrm>
            <a:off x="6637398" y="4767868"/>
            <a:ext cx="29407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/>
              <a:t>＝●●（例：●●部門のメンバー、新入社員など）</a:t>
            </a: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0E2E0316-3983-BC64-E69D-D87465A3E8A4}"/>
              </a:ext>
            </a:extLst>
          </p:cNvPr>
          <p:cNvSpPr txBox="1"/>
          <p:nvPr/>
        </p:nvSpPr>
        <p:spPr>
          <a:xfrm>
            <a:off x="846539" y="2749269"/>
            <a:ext cx="2521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/>
              <a:t>＝●●（例：●●部門の部長など）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E5E9ADF-1D9B-12E8-302F-EAF18C45986F}"/>
              </a:ext>
            </a:extLst>
          </p:cNvPr>
          <p:cNvSpPr/>
          <p:nvPr/>
        </p:nvSpPr>
        <p:spPr>
          <a:xfrm>
            <a:off x="6943854" y="64798"/>
            <a:ext cx="2886268" cy="124542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>
                <a:solidFill>
                  <a:schemeClr val="tx1"/>
                </a:solidFill>
                <a:latin typeface="+mn-ea"/>
              </a:rPr>
              <a:t>貴社の運用に合わせて</a:t>
            </a:r>
            <a:br>
              <a:rPr lang="en-US" altLang="ja-JP">
                <a:solidFill>
                  <a:schemeClr val="tx1"/>
                </a:solidFill>
                <a:latin typeface="+mn-ea"/>
              </a:rPr>
            </a:br>
            <a:r>
              <a:rPr lang="ja-JP" altLang="en-US">
                <a:solidFill>
                  <a:schemeClr val="tx1"/>
                </a:solidFill>
                <a:latin typeface="+mn-ea"/>
              </a:rPr>
              <a:t>変更してください</a:t>
            </a:r>
            <a:endParaRPr lang="en-US" altLang="ja-JP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418699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E5BD70BD-0787-77A2-68AF-8674DBCD1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インサイズ実施概要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0348E10-F7BC-5193-2D19-6A1672A9781D}"/>
              </a:ext>
            </a:extLst>
          </p:cNvPr>
          <p:cNvSpPr/>
          <p:nvPr/>
        </p:nvSpPr>
        <p:spPr>
          <a:xfrm>
            <a:off x="515944" y="4577474"/>
            <a:ext cx="1320603" cy="1447907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  <a:ln>
            <a:solidFill>
              <a:schemeClr val="bg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>
                <a:solidFill>
                  <a:schemeClr val="tx1"/>
                </a:solidFill>
              </a:rPr>
              <a:t>初回</a:t>
            </a:r>
            <a:br>
              <a:rPr kumimoji="1" lang="en-US" altLang="ja-JP" sz="1600">
                <a:solidFill>
                  <a:schemeClr val="tx1"/>
                </a:solidFill>
              </a:rPr>
            </a:br>
            <a:r>
              <a:rPr kumimoji="1" lang="ja-JP" altLang="en-US" sz="1600">
                <a:solidFill>
                  <a:schemeClr val="tx1"/>
                </a:solidFill>
              </a:rPr>
              <a:t>実施時期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DA4BECB-AE92-8BE6-8780-9EDC8D4430F0}"/>
              </a:ext>
            </a:extLst>
          </p:cNvPr>
          <p:cNvSpPr txBox="1"/>
          <p:nvPr/>
        </p:nvSpPr>
        <p:spPr>
          <a:xfrm>
            <a:off x="3594167" y="1126774"/>
            <a:ext cx="7646971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200"/>
              </a:spcBef>
              <a:buClr>
                <a:schemeClr val="accent6"/>
              </a:buClr>
              <a:buFont typeface="+mj-lt"/>
              <a:buAutoNum type="arabicPeriod"/>
            </a:pPr>
            <a:r>
              <a:rPr lang="ja-JP" altLang="en-US" b="1">
                <a:latin typeface="+mn-ea"/>
              </a:rPr>
              <a:t>上司・メンバーが期間内に</a:t>
            </a:r>
            <a:r>
              <a:rPr lang="ja-JP" altLang="en-US" b="1">
                <a:solidFill>
                  <a:schemeClr val="accent6"/>
                </a:solidFill>
                <a:latin typeface="+mn-ea"/>
                <a:cs typeface="Meiryo UI" panose="020B0604030504040204" pitchFamily="50" charset="-128"/>
              </a:rPr>
              <a:t>回答</a:t>
            </a:r>
            <a:r>
              <a:rPr lang="ja-JP" altLang="en-US" b="1">
                <a:solidFill>
                  <a:schemeClr val="accent6"/>
                </a:solidFill>
                <a:latin typeface="+mn-ea"/>
              </a:rPr>
              <a:t>するよう、</a:t>
            </a:r>
            <a:br>
              <a:rPr lang="ja-JP" altLang="en-US" b="1">
                <a:solidFill>
                  <a:schemeClr val="accent6"/>
                </a:solidFill>
                <a:latin typeface="+mn-ea"/>
              </a:rPr>
            </a:br>
            <a:r>
              <a:rPr lang="ja-JP" altLang="en-US" b="1">
                <a:solidFill>
                  <a:schemeClr val="accent6"/>
                </a:solidFill>
                <a:latin typeface="+mn-ea"/>
              </a:rPr>
              <a:t>推進</a:t>
            </a:r>
            <a:r>
              <a:rPr lang="ja-JP" altLang="en-US" b="1">
                <a:latin typeface="+mn-ea"/>
              </a:rPr>
              <a:t>をお願いします。</a:t>
            </a:r>
            <a:br>
              <a:rPr lang="en-US" altLang="ja-JP">
                <a:latin typeface="+mn-ea"/>
                <a:cs typeface="Meiryo UI" panose="020B0604030504040204" pitchFamily="50" charset="-128"/>
              </a:rPr>
            </a:br>
            <a:r>
              <a:rPr lang="en-US" altLang="ja-JP" sz="1200">
                <a:latin typeface="+mn-ea"/>
                <a:cs typeface="Meiryo UI" panose="020B0604030504040204" pitchFamily="50" charset="-128"/>
              </a:rPr>
              <a:t>※</a:t>
            </a:r>
            <a:r>
              <a:rPr lang="ja-JP" altLang="en-US" sz="1200">
                <a:latin typeface="+mn-ea"/>
                <a:cs typeface="Meiryo UI" panose="020B0604030504040204" pitchFamily="50" charset="-128"/>
              </a:rPr>
              <a:t>上司は、メンバー</a:t>
            </a:r>
            <a:r>
              <a:rPr lang="en-US" altLang="ja-JP" sz="1200">
                <a:latin typeface="+mn-ea"/>
                <a:cs typeface="Meiryo UI" panose="020B0604030504040204" pitchFamily="50" charset="-128"/>
              </a:rPr>
              <a:t>1</a:t>
            </a:r>
            <a:r>
              <a:rPr lang="ja-JP" altLang="en-US" sz="1200">
                <a:latin typeface="+mn-ea"/>
                <a:cs typeface="Meiryo UI" panose="020B0604030504040204" pitchFamily="50" charset="-128"/>
              </a:rPr>
              <a:t>名あたり</a:t>
            </a:r>
            <a:r>
              <a:rPr lang="en-US" altLang="ja-JP" sz="1200">
                <a:latin typeface="+mn-ea"/>
                <a:cs typeface="Meiryo UI" panose="020B0604030504040204" pitchFamily="50" charset="-128"/>
              </a:rPr>
              <a:t>1</a:t>
            </a:r>
            <a:r>
              <a:rPr lang="ja-JP" altLang="en-US" sz="1200">
                <a:latin typeface="+mn-ea"/>
                <a:cs typeface="Meiryo UI" panose="020B0604030504040204" pitchFamily="50" charset="-128"/>
              </a:rPr>
              <a:t>問。メンバーは</a:t>
            </a:r>
            <a:r>
              <a:rPr lang="en-US" altLang="ja-JP" sz="1200">
                <a:latin typeface="+mn-ea"/>
                <a:cs typeface="Meiryo UI" panose="020B0604030504040204" pitchFamily="50" charset="-128"/>
              </a:rPr>
              <a:t>39</a:t>
            </a:r>
            <a:r>
              <a:rPr lang="ja-JP" altLang="en-US" sz="1200">
                <a:latin typeface="+mn-ea"/>
                <a:cs typeface="Meiryo UI" panose="020B0604030504040204" pitchFamily="50" charset="-128"/>
              </a:rPr>
              <a:t>問。</a:t>
            </a:r>
            <a:endParaRPr lang="en-US" altLang="ja-JP" sz="1200">
              <a:latin typeface="+mn-ea"/>
              <a:cs typeface="Meiryo UI" panose="020B0604030504040204" pitchFamily="50" charset="-128"/>
            </a:endParaRPr>
          </a:p>
          <a:p>
            <a:pPr marL="342900" indent="-342900">
              <a:spcBef>
                <a:spcPts val="1200"/>
              </a:spcBef>
              <a:buClr>
                <a:schemeClr val="accent6"/>
              </a:buClr>
              <a:buFont typeface="+mj-lt"/>
              <a:buAutoNum type="arabicPeriod"/>
            </a:pPr>
            <a:r>
              <a:rPr lang="ja-JP" altLang="en-US" b="1">
                <a:latin typeface="+mn-ea"/>
                <a:cs typeface="Meiryo UI" panose="020B0604030504040204" pitchFamily="50" charset="-128"/>
              </a:rPr>
              <a:t>アンケート実施月は、上司が</a:t>
            </a:r>
            <a:r>
              <a:rPr lang="ja-JP" altLang="en-US" b="1">
                <a:solidFill>
                  <a:schemeClr val="accent6"/>
                </a:solidFill>
                <a:latin typeface="+mn-ea"/>
              </a:rPr>
              <a:t>結果レポートを必ず確認</a:t>
            </a:r>
            <a:br>
              <a:rPr lang="en-US" altLang="ja-JP" b="1">
                <a:solidFill>
                  <a:schemeClr val="accent6"/>
                </a:solidFill>
                <a:latin typeface="+mn-ea"/>
              </a:rPr>
            </a:br>
            <a:r>
              <a:rPr lang="ja-JP" altLang="en-US" b="1">
                <a:solidFill>
                  <a:schemeClr val="accent6"/>
                </a:solidFill>
                <a:latin typeface="+mn-ea"/>
              </a:rPr>
              <a:t>した上で、</a:t>
            </a:r>
            <a:r>
              <a:rPr lang="en-US" altLang="ja-JP" b="1">
                <a:solidFill>
                  <a:schemeClr val="accent6"/>
                </a:solidFill>
                <a:latin typeface="+mn-ea"/>
              </a:rPr>
              <a:t>1on1</a:t>
            </a:r>
            <a:r>
              <a:rPr lang="ja-JP" altLang="en-US" b="1">
                <a:solidFill>
                  <a:schemeClr val="accent6"/>
                </a:solidFill>
                <a:latin typeface="+mn-ea"/>
              </a:rPr>
              <a:t>を実施するよう、推進</a:t>
            </a:r>
            <a:r>
              <a:rPr lang="ja-JP" altLang="en-US" b="1">
                <a:latin typeface="+mn-ea"/>
                <a:cs typeface="Meiryo UI" panose="020B0604030504040204" pitchFamily="50" charset="-128"/>
              </a:rPr>
              <a:t>をお願いします。</a:t>
            </a:r>
            <a:endParaRPr lang="en-US" altLang="ja-JP">
              <a:latin typeface="+mn-ea"/>
              <a:cs typeface="Meiryo UI" panose="020B0604030504040204" pitchFamily="50" charset="-128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4248DD78-E36F-3F25-40BE-80A99AC5AB9E}"/>
              </a:ext>
            </a:extLst>
          </p:cNvPr>
          <p:cNvSpPr/>
          <p:nvPr/>
        </p:nvSpPr>
        <p:spPr>
          <a:xfrm>
            <a:off x="515944" y="1107145"/>
            <a:ext cx="1320603" cy="3275961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  <a:ln>
            <a:solidFill>
              <a:schemeClr val="bg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>
                <a:solidFill>
                  <a:schemeClr val="tx1"/>
                </a:solidFill>
              </a:rPr>
              <a:t>皆様への</a:t>
            </a:r>
            <a:endParaRPr kumimoji="1" lang="en-US" altLang="ja-JP" sz="1600">
              <a:solidFill>
                <a:schemeClr val="tx1"/>
              </a:solidFill>
            </a:endParaRPr>
          </a:p>
          <a:p>
            <a:pPr algn="ctr"/>
            <a:r>
              <a:rPr kumimoji="1" lang="ja-JP" altLang="en-US" sz="1600">
                <a:solidFill>
                  <a:schemeClr val="tx1"/>
                </a:solidFill>
              </a:rPr>
              <a:t>お願い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D4F737C-C22E-858D-40D4-0897F09394E1}"/>
              </a:ext>
            </a:extLst>
          </p:cNvPr>
          <p:cNvSpPr/>
          <p:nvPr/>
        </p:nvSpPr>
        <p:spPr>
          <a:xfrm>
            <a:off x="2051127" y="4577474"/>
            <a:ext cx="1392085" cy="641179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>
                <a:solidFill>
                  <a:schemeClr val="bg2"/>
                </a:solidFill>
              </a:rPr>
              <a:t>アンケート</a:t>
            </a: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184F1B0-C332-0597-6E2B-81235BB3A6C4}"/>
              </a:ext>
            </a:extLst>
          </p:cNvPr>
          <p:cNvSpPr/>
          <p:nvPr/>
        </p:nvSpPr>
        <p:spPr>
          <a:xfrm>
            <a:off x="2051127" y="5366467"/>
            <a:ext cx="1392085" cy="641179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>
                <a:solidFill>
                  <a:schemeClr val="bg2"/>
                </a:solidFill>
              </a:rPr>
              <a:t>1on1</a:t>
            </a:r>
            <a:endParaRPr kumimoji="1" lang="ja-JP" altLang="en-US" b="1">
              <a:solidFill>
                <a:schemeClr val="bg2"/>
              </a:solidFill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989698C-5E5F-4199-64FD-5CA53AF878F3}"/>
              </a:ext>
            </a:extLst>
          </p:cNvPr>
          <p:cNvSpPr txBox="1"/>
          <p:nvPr/>
        </p:nvSpPr>
        <p:spPr>
          <a:xfrm>
            <a:off x="3544320" y="4577474"/>
            <a:ext cx="53164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/>
              <a:t>回答期間：●年●月●日～●日</a:t>
            </a:r>
            <a:endParaRPr kumimoji="1" lang="en-US" altLang="ja-JP"/>
          </a:p>
          <a:p>
            <a:r>
              <a:rPr kumimoji="1" lang="ja-JP" altLang="en-US"/>
              <a:t>以降、●ヶ月に</a:t>
            </a:r>
            <a:r>
              <a:rPr kumimoji="1" lang="en-US" altLang="ja-JP"/>
              <a:t>1</a:t>
            </a:r>
            <a:r>
              <a:rPr kumimoji="1" lang="ja-JP" altLang="en-US"/>
              <a:t>回</a:t>
            </a:r>
            <a:endParaRPr kumimoji="1" lang="en-US" altLang="ja-JP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1FE6543-7991-D82F-AED9-6257EAFE77C3}"/>
              </a:ext>
            </a:extLst>
          </p:cNvPr>
          <p:cNvSpPr txBox="1"/>
          <p:nvPr/>
        </p:nvSpPr>
        <p:spPr>
          <a:xfrm>
            <a:off x="3544320" y="5363890"/>
            <a:ext cx="53164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/>
              <a:t>●年●月中に初回実施</a:t>
            </a:r>
            <a:endParaRPr kumimoji="1" lang="en-US" altLang="ja-JP"/>
          </a:p>
          <a:p>
            <a:r>
              <a:rPr kumimoji="1" lang="ja-JP" altLang="en-US"/>
              <a:t>以降、●ヶ月に●回</a:t>
            </a:r>
            <a:endParaRPr kumimoji="1" lang="en-US" altLang="ja-JP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71767D35-3542-F76C-AD6C-8A70206557C0}"/>
              </a:ext>
            </a:extLst>
          </p:cNvPr>
          <p:cNvSpPr/>
          <p:nvPr/>
        </p:nvSpPr>
        <p:spPr>
          <a:xfrm>
            <a:off x="6943854" y="64798"/>
            <a:ext cx="2886268" cy="124542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>
                <a:solidFill>
                  <a:schemeClr val="tx1"/>
                </a:solidFill>
                <a:latin typeface="+mn-ea"/>
              </a:rPr>
              <a:t>貴社の運用に合わせて</a:t>
            </a:r>
            <a:br>
              <a:rPr lang="en-US" altLang="ja-JP">
                <a:solidFill>
                  <a:schemeClr val="tx1"/>
                </a:solidFill>
                <a:latin typeface="+mn-ea"/>
              </a:rPr>
            </a:br>
            <a:r>
              <a:rPr lang="ja-JP" altLang="en-US">
                <a:solidFill>
                  <a:schemeClr val="tx1"/>
                </a:solidFill>
                <a:latin typeface="+mn-ea"/>
              </a:rPr>
              <a:t>変更してください</a:t>
            </a:r>
            <a:endParaRPr lang="en-US" altLang="ja-JP">
              <a:solidFill>
                <a:schemeClr val="tx1"/>
              </a:solidFill>
              <a:latin typeface="+mn-ea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D73FB35-686B-40C8-D23A-47D56FECE988}"/>
              </a:ext>
            </a:extLst>
          </p:cNvPr>
          <p:cNvSpPr/>
          <p:nvPr/>
        </p:nvSpPr>
        <p:spPr>
          <a:xfrm>
            <a:off x="2051127" y="1107146"/>
            <a:ext cx="1392085" cy="1354217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>
                <a:solidFill>
                  <a:schemeClr val="bg2"/>
                </a:solidFill>
              </a:rPr>
              <a:t>アンケート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A9BEAFC-C0C5-08EE-945B-030F97198485}"/>
              </a:ext>
            </a:extLst>
          </p:cNvPr>
          <p:cNvSpPr/>
          <p:nvPr/>
        </p:nvSpPr>
        <p:spPr>
          <a:xfrm>
            <a:off x="2051127" y="2751891"/>
            <a:ext cx="1392085" cy="1631216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>
                <a:solidFill>
                  <a:schemeClr val="bg2"/>
                </a:solidFill>
              </a:rPr>
              <a:t>1on1</a:t>
            </a:r>
            <a:endParaRPr kumimoji="1" lang="ja-JP" altLang="en-US" b="1">
              <a:solidFill>
                <a:schemeClr val="bg2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E1C33E75-740E-B3A1-B711-4EC76B3093C2}"/>
              </a:ext>
            </a:extLst>
          </p:cNvPr>
          <p:cNvSpPr txBox="1"/>
          <p:nvPr/>
        </p:nvSpPr>
        <p:spPr>
          <a:xfrm>
            <a:off x="3594167" y="2814445"/>
            <a:ext cx="594344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200"/>
              </a:spcBef>
              <a:buClr>
                <a:schemeClr val="accent2"/>
              </a:buClr>
              <a:buFont typeface="+mj-lt"/>
              <a:buAutoNum type="arabicPeriod"/>
            </a:pPr>
            <a:r>
              <a:rPr lang="ja-JP" altLang="en-US" b="1">
                <a:latin typeface="+mn-ea"/>
                <a:cs typeface="Meiryo UI" panose="020B0604030504040204" pitchFamily="50" charset="-128"/>
              </a:rPr>
              <a:t>期間内に</a:t>
            </a:r>
            <a:r>
              <a:rPr lang="en-US" altLang="ja-JP" b="1">
                <a:solidFill>
                  <a:schemeClr val="accent2"/>
                </a:solidFill>
                <a:latin typeface="+mn-ea"/>
              </a:rPr>
              <a:t>1on1</a:t>
            </a:r>
            <a:r>
              <a:rPr lang="ja-JP" altLang="en-US" b="1">
                <a:solidFill>
                  <a:schemeClr val="accent2"/>
                </a:solidFill>
                <a:latin typeface="+mn-ea"/>
              </a:rPr>
              <a:t>を実施するよう、推進</a:t>
            </a:r>
            <a:r>
              <a:rPr lang="ja-JP" altLang="en-US" b="1">
                <a:latin typeface="+mn-ea"/>
                <a:cs typeface="Meiryo UI" panose="020B0604030504040204" pitchFamily="50" charset="-128"/>
              </a:rPr>
              <a:t>をお願いします。</a:t>
            </a:r>
            <a:endParaRPr lang="en-US" altLang="ja-JP" b="1">
              <a:latin typeface="+mn-ea"/>
              <a:cs typeface="Meiryo UI" panose="020B0604030504040204" pitchFamily="50" charset="-128"/>
            </a:endParaRPr>
          </a:p>
          <a:p>
            <a:pPr marL="342900" indent="-342900">
              <a:spcBef>
                <a:spcPts val="1200"/>
              </a:spcBef>
              <a:buClr>
                <a:schemeClr val="accent2"/>
              </a:buClr>
              <a:buFont typeface="+mj-lt"/>
              <a:buAutoNum type="arabicPeriod"/>
            </a:pPr>
            <a:r>
              <a:rPr lang="ja-JP" altLang="en-US" b="1">
                <a:latin typeface="+mn-ea"/>
                <a:cs typeface="Meiryo UI" panose="020B0604030504040204" pitchFamily="50" charset="-128"/>
              </a:rPr>
              <a:t>●●なメンバーに対しては、</a:t>
            </a:r>
            <a:r>
              <a:rPr lang="ja-JP" altLang="en-US" b="1">
                <a:solidFill>
                  <a:schemeClr val="accent2"/>
                </a:solidFill>
                <a:latin typeface="+mn-ea"/>
              </a:rPr>
              <a:t>皆様から</a:t>
            </a:r>
            <a:r>
              <a:rPr lang="en-US" altLang="ja-JP" b="1">
                <a:solidFill>
                  <a:schemeClr val="accent2"/>
                </a:solidFill>
                <a:latin typeface="+mn-ea"/>
              </a:rPr>
              <a:t>1on1</a:t>
            </a:r>
            <a:r>
              <a:rPr lang="ja-JP" altLang="en-US" b="1">
                <a:latin typeface="+mn-ea"/>
                <a:cs typeface="Meiryo UI" panose="020B0604030504040204" pitchFamily="50" charset="-128"/>
              </a:rPr>
              <a:t>をお願いします。</a:t>
            </a:r>
            <a:br>
              <a:rPr lang="en-US" altLang="ja-JP" b="1">
                <a:latin typeface="+mn-ea"/>
                <a:cs typeface="Meiryo UI" panose="020B0604030504040204" pitchFamily="50" charset="-128"/>
              </a:rPr>
            </a:br>
            <a:r>
              <a:rPr kumimoji="0" lang="en-US" altLang="ja-JP" sz="12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游ゴシック"/>
                <a:ea typeface="游ゴシック"/>
                <a:cs typeface="Meiryo UI" panose="020B0604030504040204" pitchFamily="50" charset="-128"/>
              </a:rPr>
              <a:t>※</a:t>
            </a:r>
            <a:r>
              <a:rPr kumimoji="0" lang="ja-JP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游ゴシック"/>
                <a:ea typeface="游ゴシック"/>
                <a:cs typeface="Meiryo UI" panose="020B0604030504040204" pitchFamily="50" charset="-128"/>
              </a:rPr>
              <a:t>インサイズ上で、</a:t>
            </a:r>
            <a:r>
              <a:rPr kumimoji="0" lang="en-US" altLang="ja-JP" sz="12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游ゴシック"/>
                <a:ea typeface="游ゴシック"/>
                <a:cs typeface="Meiryo UI" panose="020B0604030504040204" pitchFamily="50" charset="-128"/>
              </a:rPr>
              <a:t>1on1</a:t>
            </a:r>
            <a:r>
              <a:rPr kumimoji="0" lang="ja-JP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游ゴシック"/>
                <a:ea typeface="游ゴシック"/>
                <a:cs typeface="Meiryo UI" panose="020B0604030504040204" pitchFamily="50" charset="-128"/>
              </a:rPr>
              <a:t>の予定を作成してください。</a:t>
            </a:r>
            <a:r>
              <a:rPr lang="en-US" altLang="ja-JP" sz="1200">
                <a:solidFill>
                  <a:srgbClr val="333333"/>
                </a:solidFill>
                <a:latin typeface="游ゴシック"/>
                <a:ea typeface="游ゴシック"/>
                <a:cs typeface="Meiryo UI" panose="020B0604030504040204" pitchFamily="50" charset="-128"/>
              </a:rPr>
              <a:t>o</a:t>
            </a:r>
            <a:r>
              <a:rPr kumimoji="0" lang="en-US" altLang="ja-JP" sz="12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游ゴシック"/>
                <a:ea typeface="游ゴシック"/>
                <a:cs typeface="Meiryo UI" panose="020B0604030504040204" pitchFamily="50" charset="-128"/>
              </a:rPr>
              <a:t>r</a:t>
            </a:r>
            <a:r>
              <a:rPr kumimoji="0" lang="ja-JP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游ゴシック"/>
                <a:ea typeface="游ゴシック"/>
                <a:cs typeface="Meiryo UI" panose="020B0604030504040204" pitchFamily="50" charset="-128"/>
              </a:rPr>
              <a:t>メンバーが予定を作成します。お待ち下さい。</a:t>
            </a:r>
            <a:br>
              <a:rPr kumimoji="0" lang="en-US" altLang="ja-JP" sz="12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游ゴシック"/>
                <a:ea typeface="游ゴシック"/>
                <a:cs typeface="Meiryo UI" panose="020B0604030504040204" pitchFamily="50" charset="-128"/>
              </a:rPr>
            </a:br>
            <a:r>
              <a:rPr kumimoji="0" lang="en-US" altLang="ja-JP" sz="12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游ゴシック"/>
                <a:ea typeface="游ゴシック"/>
                <a:cs typeface="Meiryo UI" panose="020B0604030504040204" pitchFamily="50" charset="-128"/>
              </a:rPr>
              <a:t>※1on1</a:t>
            </a:r>
            <a:r>
              <a:rPr kumimoji="0" lang="ja-JP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游ゴシック"/>
                <a:ea typeface="游ゴシック"/>
                <a:cs typeface="Meiryo UI" panose="020B0604030504040204" pitchFamily="50" charset="-128"/>
              </a:rPr>
              <a:t>前に、メンバーが</a:t>
            </a:r>
            <a:r>
              <a:rPr kumimoji="0" lang="en-US" altLang="ja-JP" sz="12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游ゴシック"/>
                <a:ea typeface="游ゴシック"/>
                <a:cs typeface="Meiryo UI" panose="020B0604030504040204" pitchFamily="50" charset="-128"/>
              </a:rPr>
              <a:t>1on1</a:t>
            </a:r>
            <a:r>
              <a:rPr kumimoji="0" lang="ja-JP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游ゴシック"/>
                <a:ea typeface="游ゴシック"/>
                <a:cs typeface="Meiryo UI" panose="020B0604030504040204" pitchFamily="50" charset="-128"/>
              </a:rPr>
              <a:t>で話したいトピックを設定します。</a:t>
            </a:r>
            <a:br>
              <a:rPr kumimoji="0" lang="en-US" altLang="ja-JP" sz="12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游ゴシック"/>
                <a:ea typeface="游ゴシック"/>
                <a:cs typeface="Meiryo UI" panose="020B0604030504040204" pitchFamily="50" charset="-128"/>
              </a:rPr>
            </a:br>
            <a:r>
              <a:rPr kumimoji="0" lang="ja-JP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游ゴシック"/>
                <a:ea typeface="游ゴシック"/>
                <a:cs typeface="Meiryo UI" panose="020B0604030504040204" pitchFamily="50" charset="-128"/>
              </a:rPr>
              <a:t>　必ずご確認ください。</a:t>
            </a:r>
            <a:endParaRPr lang="en-US" altLang="ja-JP" b="1">
              <a:latin typeface="+mn-ea"/>
              <a:cs typeface="Meiryo UI" panose="020B0604030504040204" pitchFamily="50" charset="-128"/>
            </a:endParaRPr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A8B487C4-A0C1-12B4-C006-386F3934BD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59559" y="4648682"/>
            <a:ext cx="2324957" cy="1743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5441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E5BD70BD-0787-77A2-68AF-8674DBCD1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もくじ</a:t>
            </a:r>
          </a:p>
        </p:txBody>
      </p:sp>
      <p:sp>
        <p:nvSpPr>
          <p:cNvPr id="2" name="コンテンツ プレースホルダー 2">
            <a:extLst>
              <a:ext uri="{FF2B5EF4-FFF2-40B4-BE49-F238E27FC236}">
                <a16:creationId xmlns:a16="http://schemas.microsoft.com/office/drawing/2014/main" id="{627D0D42-F624-8920-E05D-F171657FF9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000" y="589722"/>
            <a:ext cx="9247597" cy="5678556"/>
          </a:xfrm>
        </p:spPr>
        <p:txBody>
          <a:bodyPr anchor="ctr">
            <a:normAutofit/>
          </a:bodyPr>
          <a:lstStyle/>
          <a:p>
            <a:pPr marL="809625" indent="-630238">
              <a:lnSpc>
                <a:spcPct val="150000"/>
              </a:lnSpc>
              <a:buClr>
                <a:schemeClr val="accent5">
                  <a:lumMod val="20000"/>
                  <a:lumOff val="80000"/>
                </a:schemeClr>
              </a:buClr>
              <a:buFont typeface="+mj-lt"/>
              <a:buAutoNum type="arabicPeriod"/>
            </a:pPr>
            <a:r>
              <a:rPr lang="ja-JP" altLang="en-US" b="1" spc="160">
                <a:solidFill>
                  <a:schemeClr val="bg1">
                    <a:lumMod val="60000"/>
                    <a:lumOff val="40000"/>
                  </a:schemeClr>
                </a:solidFill>
              </a:rPr>
              <a:t>インサイズ導入の背景</a:t>
            </a:r>
            <a:endParaRPr lang="en-US" altLang="ja-JP" b="1" spc="160">
              <a:solidFill>
                <a:schemeClr val="bg1">
                  <a:lumMod val="60000"/>
                  <a:lumOff val="40000"/>
                </a:schemeClr>
              </a:solidFill>
            </a:endParaRPr>
          </a:p>
          <a:p>
            <a:pPr marL="809625" indent="-630238">
              <a:lnSpc>
                <a:spcPct val="150000"/>
              </a:lnSpc>
              <a:buClr>
                <a:schemeClr val="accent5">
                  <a:lumMod val="20000"/>
                  <a:lumOff val="80000"/>
                </a:schemeClr>
              </a:buClr>
              <a:buFont typeface="+mj-lt"/>
              <a:buAutoNum type="arabicPeriod"/>
            </a:pPr>
            <a:r>
              <a:rPr lang="ja-JP" altLang="en-US" b="1" spc="160">
                <a:solidFill>
                  <a:schemeClr val="bg1">
                    <a:lumMod val="60000"/>
                    <a:lumOff val="40000"/>
                  </a:schemeClr>
                </a:solidFill>
              </a:rPr>
              <a:t>インサイズ活用のメリット</a:t>
            </a:r>
          </a:p>
          <a:p>
            <a:pPr marL="809625" indent="-630238">
              <a:lnSpc>
                <a:spcPct val="150000"/>
              </a:lnSpc>
              <a:buClr>
                <a:schemeClr val="accent5">
                  <a:lumMod val="20000"/>
                  <a:lumOff val="80000"/>
                </a:schemeClr>
              </a:buClr>
              <a:buFont typeface="+mj-lt"/>
              <a:buAutoNum type="arabicPeriod"/>
            </a:pPr>
            <a:r>
              <a:rPr lang="ja-JP" altLang="en-US" b="1" spc="160">
                <a:solidFill>
                  <a:schemeClr val="bg1">
                    <a:lumMod val="60000"/>
                    <a:lumOff val="40000"/>
                  </a:schemeClr>
                </a:solidFill>
              </a:rPr>
              <a:t>インサイズ実施概要</a:t>
            </a:r>
            <a:endParaRPr lang="en-US" altLang="ja-JP" b="1" spc="160">
              <a:solidFill>
                <a:schemeClr val="bg1">
                  <a:lumMod val="60000"/>
                  <a:lumOff val="40000"/>
                </a:schemeClr>
              </a:solidFill>
            </a:endParaRPr>
          </a:p>
          <a:p>
            <a:pPr marL="809625" marR="0" lvl="0" indent="-630238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597AF7"/>
              </a:buClr>
              <a:buSzTx/>
              <a:buFont typeface="+mj-lt"/>
              <a:buAutoNum type="arabicPeriod"/>
              <a:tabLst/>
              <a:defRPr/>
            </a:pPr>
            <a:r>
              <a:rPr kumimoji="1" lang="ja-JP" altLang="en-US" sz="2800" b="1" i="0" u="none" strike="noStrike" kern="1200" cap="none" spc="16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DengXian"/>
                <a:ea typeface="游ゴシック"/>
                <a:cs typeface="+mn-cs"/>
              </a:rPr>
              <a:t>アンケート機能の使い方</a:t>
            </a:r>
            <a:endParaRPr lang="en-US" altLang="ja-JP" b="1" spc="160">
              <a:solidFill>
                <a:schemeClr val="bg1">
                  <a:lumMod val="60000"/>
                  <a:lumOff val="40000"/>
                </a:schemeClr>
              </a:solidFill>
            </a:endParaRPr>
          </a:p>
          <a:p>
            <a:pPr marL="809625" indent="-630238">
              <a:lnSpc>
                <a:spcPct val="150000"/>
              </a:lnSpc>
              <a:buClr>
                <a:schemeClr val="accent5">
                  <a:lumMod val="20000"/>
                  <a:lumOff val="80000"/>
                </a:schemeClr>
              </a:buClr>
              <a:buFont typeface="+mj-lt"/>
              <a:buAutoNum type="arabicPeriod"/>
            </a:pPr>
            <a:r>
              <a:rPr lang="en-US" altLang="ja-JP" b="1" spc="160">
                <a:solidFill>
                  <a:schemeClr val="bg1">
                    <a:lumMod val="60000"/>
                    <a:lumOff val="40000"/>
                  </a:schemeClr>
                </a:solidFill>
              </a:rPr>
              <a:t>1on1</a:t>
            </a:r>
            <a:r>
              <a:rPr lang="ja-JP" altLang="en-US" b="1" spc="160">
                <a:solidFill>
                  <a:schemeClr val="bg1">
                    <a:lumMod val="60000"/>
                    <a:lumOff val="40000"/>
                  </a:schemeClr>
                </a:solidFill>
              </a:rPr>
              <a:t>機能の使い方</a:t>
            </a:r>
            <a:endParaRPr lang="en-US" altLang="ja-JP" b="1" spc="160">
              <a:solidFill>
                <a:schemeClr val="bg1">
                  <a:lumMod val="60000"/>
                  <a:lumOff val="40000"/>
                </a:schemeClr>
              </a:solidFill>
            </a:endParaRPr>
          </a:p>
          <a:p>
            <a:pPr marL="809625" indent="-630238">
              <a:lnSpc>
                <a:spcPct val="150000"/>
              </a:lnSpc>
              <a:buClr>
                <a:schemeClr val="accent5">
                  <a:lumMod val="20000"/>
                  <a:lumOff val="80000"/>
                </a:schemeClr>
              </a:buClr>
              <a:buFont typeface="+mj-lt"/>
              <a:buAutoNum type="arabicPeriod"/>
            </a:pPr>
            <a:r>
              <a:rPr lang="ja-JP" altLang="en-US" b="1" spc="160">
                <a:solidFill>
                  <a:schemeClr val="bg1">
                    <a:lumMod val="60000"/>
                    <a:lumOff val="40000"/>
                  </a:schemeClr>
                </a:solidFill>
              </a:rPr>
              <a:t>充実のマネジメント伴走機能</a:t>
            </a:r>
            <a:endParaRPr lang="en-US" altLang="ja-JP" b="1" spc="160">
              <a:solidFill>
                <a:schemeClr val="bg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92400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E5BD70BD-0787-77A2-68AF-8674DBCD1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アンケート結果の活用方法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C63215B-3FF6-5716-4F49-95C4EF02088E}"/>
              </a:ext>
            </a:extLst>
          </p:cNvPr>
          <p:cNvSpPr txBox="1"/>
          <p:nvPr/>
        </p:nvSpPr>
        <p:spPr>
          <a:xfrm>
            <a:off x="910867" y="932877"/>
            <a:ext cx="808426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 algn="ctr">
              <a:buFont typeface="Wingdings" pitchFamily="2" charset="2"/>
              <a:buNone/>
            </a:pPr>
            <a:r>
              <a:rPr lang="ja-JP" altLang="en-US"/>
              <a:t>状態が悪いメンバー</a:t>
            </a:r>
            <a:r>
              <a:rPr lang="en-US" altLang="ja-JP"/>
              <a:t>/</a:t>
            </a:r>
            <a:r>
              <a:rPr lang="ja-JP" altLang="en-US"/>
              <a:t>組織を問題視せず、</a:t>
            </a:r>
            <a:endParaRPr lang="en-US" altLang="ja-JP"/>
          </a:p>
          <a:p>
            <a:pPr marL="0" indent="0" algn="ctr">
              <a:buFont typeface="Wingdings" pitchFamily="2" charset="2"/>
              <a:buNone/>
            </a:pPr>
            <a:r>
              <a:rPr kumimoji="1" lang="ja-JP" altLang="en-US" sz="2800" b="1">
                <a:solidFill>
                  <a:schemeClr val="accent5"/>
                </a:solidFill>
              </a:rPr>
              <a:t>「どうしたら組織がよくなるか」を議論する材料</a:t>
            </a:r>
            <a:endParaRPr kumimoji="1" lang="en-US" altLang="ja-JP" sz="2800" b="1">
              <a:solidFill>
                <a:schemeClr val="accent5"/>
              </a:solidFill>
            </a:endParaRPr>
          </a:p>
          <a:p>
            <a:pPr marL="0" indent="0" algn="ctr">
              <a:buFont typeface="Wingdings" pitchFamily="2" charset="2"/>
              <a:buNone/>
            </a:pPr>
            <a:r>
              <a:rPr lang="ja-JP" altLang="en-US"/>
              <a:t>としてご活用ください。</a:t>
            </a:r>
            <a:endParaRPr lang="en-US" altLang="ja-JP"/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FE42D1D9-F974-3D87-4014-3EF07AD69691}"/>
              </a:ext>
            </a:extLst>
          </p:cNvPr>
          <p:cNvSpPr/>
          <p:nvPr/>
        </p:nvSpPr>
        <p:spPr>
          <a:xfrm>
            <a:off x="388128" y="2223065"/>
            <a:ext cx="4302284" cy="350401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>
                <a:solidFill>
                  <a:schemeClr val="bg2"/>
                </a:solidFill>
              </a:rPr>
              <a:t>Good</a:t>
            </a:r>
            <a:endParaRPr kumimoji="1" lang="ja-JP" altLang="en-US" b="1">
              <a:solidFill>
                <a:schemeClr val="bg2"/>
              </a:solidFill>
            </a:endParaRPr>
          </a:p>
        </p:txBody>
      </p:sp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8CFD7C17-29EA-6E55-37EC-9A73A87EC760}"/>
              </a:ext>
            </a:extLst>
          </p:cNvPr>
          <p:cNvSpPr/>
          <p:nvPr/>
        </p:nvSpPr>
        <p:spPr>
          <a:xfrm>
            <a:off x="5302205" y="2223065"/>
            <a:ext cx="4302284" cy="350401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>
                <a:solidFill>
                  <a:schemeClr val="bg2"/>
                </a:solidFill>
              </a:rPr>
              <a:t>Bad</a:t>
            </a:r>
            <a:endParaRPr kumimoji="1" lang="ja-JP" altLang="en-US" b="1">
              <a:solidFill>
                <a:schemeClr val="bg2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A4115CF1-52C7-13CA-818B-9D642E468061}"/>
              </a:ext>
            </a:extLst>
          </p:cNvPr>
          <p:cNvSpPr txBox="1"/>
          <p:nvPr/>
        </p:nvSpPr>
        <p:spPr>
          <a:xfrm>
            <a:off x="460489" y="2650787"/>
            <a:ext cx="41354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>
                <a:solidFill>
                  <a:schemeClr val="accent5"/>
                </a:solidFill>
              </a:rPr>
              <a:t>INSIDES</a:t>
            </a:r>
            <a:r>
              <a:rPr kumimoji="1" lang="ja-JP" altLang="en-US" sz="1400">
                <a:solidFill>
                  <a:schemeClr val="accent5"/>
                </a:solidFill>
              </a:rPr>
              <a:t>を材料に、</a:t>
            </a:r>
            <a:br>
              <a:rPr kumimoji="1" lang="en-US" altLang="ja-JP" sz="1400">
                <a:solidFill>
                  <a:schemeClr val="accent5"/>
                </a:solidFill>
              </a:rPr>
            </a:br>
            <a:r>
              <a:rPr kumimoji="1" lang="ja-JP" altLang="en-US" sz="1400">
                <a:solidFill>
                  <a:schemeClr val="accent5"/>
                </a:solidFill>
              </a:rPr>
              <a:t>メンバーへの関わりを一緒に考える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68A9A0E5-0D7F-9486-F5C0-6CCAC236E8B4}"/>
              </a:ext>
            </a:extLst>
          </p:cNvPr>
          <p:cNvSpPr txBox="1"/>
          <p:nvPr/>
        </p:nvSpPr>
        <p:spPr>
          <a:xfrm>
            <a:off x="5469016" y="2650787"/>
            <a:ext cx="41354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>
                <a:solidFill>
                  <a:schemeClr val="accent1"/>
                </a:solidFill>
              </a:rPr>
              <a:t>INSIDES</a:t>
            </a:r>
            <a:r>
              <a:rPr kumimoji="1" lang="ja-JP" altLang="en-US" sz="1400">
                <a:solidFill>
                  <a:schemeClr val="accent1"/>
                </a:solidFill>
              </a:rPr>
              <a:t>を結果を良くするよう、指示する</a:t>
            </a: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F04181FF-03B4-6164-087D-B5BABFBD61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7478" y="4245387"/>
            <a:ext cx="1949202" cy="1356645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6BB7AE60-A3A7-41B9-81A6-7DF66BE393D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88255" y="4235213"/>
            <a:ext cx="2171733" cy="1628800"/>
          </a:xfrm>
          <a:prstGeom prst="rect">
            <a:avLst/>
          </a:prstGeom>
        </p:spPr>
      </p:pic>
      <p:sp>
        <p:nvSpPr>
          <p:cNvPr id="15" name="吹き出し: 角を丸めた四角形 14">
            <a:extLst>
              <a:ext uri="{FF2B5EF4-FFF2-40B4-BE49-F238E27FC236}">
                <a16:creationId xmlns:a16="http://schemas.microsoft.com/office/drawing/2014/main" id="{E1AEDFF5-108C-FE83-B0C3-FD751252454D}"/>
              </a:ext>
            </a:extLst>
          </p:cNvPr>
          <p:cNvSpPr/>
          <p:nvPr/>
        </p:nvSpPr>
        <p:spPr>
          <a:xfrm>
            <a:off x="2346012" y="3429000"/>
            <a:ext cx="2488316" cy="1074031"/>
          </a:xfrm>
          <a:prstGeom prst="wedgeRoundRectCallout">
            <a:avLst>
              <a:gd name="adj1" fmla="val -49949"/>
              <a:gd name="adj2" fmla="val 74696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kumimoji="1" lang="ja-JP" altLang="en-US" sz="1100" b="1">
                <a:solidFill>
                  <a:schemeClr val="tx1"/>
                </a:solidFill>
              </a:rPr>
              <a:t>窮々になったメンバーがいるね。</a:t>
            </a:r>
          </a:p>
          <a:p>
            <a:pPr algn="ctr">
              <a:spcBef>
                <a:spcPts val="600"/>
              </a:spcBef>
            </a:pPr>
            <a:r>
              <a:rPr kumimoji="1" lang="ja-JP" altLang="en-US" sz="1100" b="1">
                <a:solidFill>
                  <a:schemeClr val="tx1"/>
                </a:solidFill>
              </a:rPr>
              <a:t>この得点が低いけど、</a:t>
            </a:r>
            <a:br>
              <a:rPr kumimoji="1" lang="ja-JP" altLang="en-US" sz="1100" b="1">
                <a:solidFill>
                  <a:schemeClr val="tx1"/>
                </a:solidFill>
              </a:rPr>
            </a:br>
            <a:r>
              <a:rPr kumimoji="1" lang="ja-JP" altLang="en-US" sz="1100" b="1">
                <a:solidFill>
                  <a:schemeClr val="tx1"/>
                </a:solidFill>
              </a:rPr>
              <a:t>どう関われるといいと思う？</a:t>
            </a:r>
            <a:endParaRPr kumimoji="1" lang="en-US" altLang="ja-JP" sz="1100" b="1">
              <a:solidFill>
                <a:schemeClr val="tx1"/>
              </a:solidFill>
            </a:endParaRPr>
          </a:p>
          <a:p>
            <a:pPr algn="ctr">
              <a:spcBef>
                <a:spcPts val="600"/>
              </a:spcBef>
            </a:pPr>
            <a:r>
              <a:rPr kumimoji="1" lang="ja-JP" altLang="en-US" sz="1100" b="1">
                <a:solidFill>
                  <a:schemeClr val="tx1"/>
                </a:solidFill>
              </a:rPr>
              <a:t>この点は私からも支援するよ。</a:t>
            </a:r>
          </a:p>
        </p:txBody>
      </p:sp>
      <p:sp>
        <p:nvSpPr>
          <p:cNvPr id="16" name="吹き出し: 角を丸めた四角形 15">
            <a:extLst>
              <a:ext uri="{FF2B5EF4-FFF2-40B4-BE49-F238E27FC236}">
                <a16:creationId xmlns:a16="http://schemas.microsoft.com/office/drawing/2014/main" id="{DCA9470B-8836-35D5-DBD9-157E05FCCE00}"/>
              </a:ext>
            </a:extLst>
          </p:cNvPr>
          <p:cNvSpPr/>
          <p:nvPr/>
        </p:nvSpPr>
        <p:spPr>
          <a:xfrm>
            <a:off x="2346012" y="4893849"/>
            <a:ext cx="2488316" cy="1409515"/>
          </a:xfrm>
          <a:prstGeom prst="wedgeRoundRectCallout">
            <a:avLst>
              <a:gd name="adj1" fmla="val -56575"/>
              <a:gd name="adj2" fmla="val -52312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kumimoji="1" lang="ja-JP" altLang="en-US" sz="1100" b="1">
                <a:solidFill>
                  <a:schemeClr val="tx1"/>
                </a:solidFill>
              </a:rPr>
              <a:t>繁忙期で状態が悪化しているね。</a:t>
            </a:r>
            <a:br>
              <a:rPr kumimoji="1" lang="en-US" altLang="ja-JP" sz="1100" b="1">
                <a:solidFill>
                  <a:schemeClr val="tx1"/>
                </a:solidFill>
              </a:rPr>
            </a:br>
            <a:r>
              <a:rPr kumimoji="1" lang="ja-JP" altLang="en-US" sz="1100" b="1">
                <a:solidFill>
                  <a:schemeClr val="tx1"/>
                </a:solidFill>
              </a:rPr>
              <a:t>大変な中、なんとか</a:t>
            </a:r>
            <a:br>
              <a:rPr kumimoji="1" lang="en-US" altLang="ja-JP" sz="1100" b="1">
                <a:solidFill>
                  <a:schemeClr val="tx1"/>
                </a:solidFill>
              </a:rPr>
            </a:br>
            <a:r>
              <a:rPr kumimoji="1" lang="ja-JP" altLang="en-US" sz="1100" b="1">
                <a:solidFill>
                  <a:schemeClr val="tx1"/>
                </a:solidFill>
              </a:rPr>
              <a:t>乗り切ってくれてありがとう。</a:t>
            </a:r>
            <a:endParaRPr kumimoji="1" lang="en-US" altLang="ja-JP" sz="1100" b="1">
              <a:solidFill>
                <a:schemeClr val="tx1"/>
              </a:solidFill>
            </a:endParaRPr>
          </a:p>
          <a:p>
            <a:pPr algn="ctr">
              <a:spcBef>
                <a:spcPts val="600"/>
              </a:spcBef>
            </a:pPr>
            <a:r>
              <a:rPr kumimoji="1" lang="ja-JP" altLang="en-US" sz="1100" b="1">
                <a:solidFill>
                  <a:schemeClr val="tx1"/>
                </a:solidFill>
              </a:rPr>
              <a:t>これ以上悪化しないように、</a:t>
            </a:r>
            <a:br>
              <a:rPr kumimoji="1" lang="en-US" altLang="ja-JP" sz="1100" b="1">
                <a:solidFill>
                  <a:schemeClr val="tx1"/>
                </a:solidFill>
              </a:rPr>
            </a:br>
            <a:r>
              <a:rPr kumimoji="1" lang="ja-JP" altLang="en-US" sz="1100" b="1">
                <a:solidFill>
                  <a:schemeClr val="tx1"/>
                </a:solidFill>
              </a:rPr>
              <a:t>◯◯だけはやっておこう。</a:t>
            </a:r>
            <a:endParaRPr kumimoji="1" lang="en-US" altLang="ja-JP" sz="1100" b="1">
              <a:solidFill>
                <a:schemeClr val="tx1"/>
              </a:solidFill>
            </a:endParaRPr>
          </a:p>
          <a:p>
            <a:pPr algn="ctr">
              <a:spcBef>
                <a:spcPts val="600"/>
              </a:spcBef>
            </a:pPr>
            <a:r>
              <a:rPr kumimoji="1" lang="ja-JP" altLang="en-US" sz="1100" b="1">
                <a:solidFill>
                  <a:schemeClr val="tx1"/>
                </a:solidFill>
              </a:rPr>
              <a:t>部長としては、◯◯を支援したいと考えているが、どうだろう？</a:t>
            </a:r>
            <a:endParaRPr kumimoji="1" lang="en-US" altLang="ja-JP" sz="1100" b="1">
              <a:solidFill>
                <a:schemeClr val="tx1"/>
              </a:solidFill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ECC71180-9525-ADB4-A45D-856741DB21F6}"/>
              </a:ext>
            </a:extLst>
          </p:cNvPr>
          <p:cNvSpPr txBox="1"/>
          <p:nvPr/>
        </p:nvSpPr>
        <p:spPr>
          <a:xfrm>
            <a:off x="384669" y="4038314"/>
            <a:ext cx="9111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b="1"/>
              <a:t>マネジャー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44B99010-A053-F817-01FA-2C7AAA3B03F5}"/>
              </a:ext>
            </a:extLst>
          </p:cNvPr>
          <p:cNvSpPr txBox="1"/>
          <p:nvPr/>
        </p:nvSpPr>
        <p:spPr>
          <a:xfrm>
            <a:off x="1508378" y="4038314"/>
            <a:ext cx="9111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b="1"/>
              <a:t>部長</a:t>
            </a:r>
          </a:p>
        </p:txBody>
      </p:sp>
      <p:sp>
        <p:nvSpPr>
          <p:cNvPr id="19" name="吹き出し: 角を丸めた四角形 18">
            <a:extLst>
              <a:ext uri="{FF2B5EF4-FFF2-40B4-BE49-F238E27FC236}">
                <a16:creationId xmlns:a16="http://schemas.microsoft.com/office/drawing/2014/main" id="{FBF328DF-7619-8A55-C4DD-2B41EA33EDD7}"/>
              </a:ext>
            </a:extLst>
          </p:cNvPr>
          <p:cNvSpPr/>
          <p:nvPr/>
        </p:nvSpPr>
        <p:spPr>
          <a:xfrm>
            <a:off x="7465184" y="3498883"/>
            <a:ext cx="2013338" cy="1267989"/>
          </a:xfrm>
          <a:prstGeom prst="wedgeRoundRectCallout">
            <a:avLst>
              <a:gd name="adj1" fmla="val -52716"/>
              <a:gd name="adj2" fmla="val 63195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kumimoji="1" lang="ja-JP" altLang="en-US" sz="1100" b="1">
                <a:solidFill>
                  <a:schemeClr val="tx1"/>
                </a:solidFill>
              </a:rPr>
              <a:t>窮々のメンバーが</a:t>
            </a:r>
            <a:br>
              <a:rPr kumimoji="1" lang="en-US" altLang="ja-JP" sz="1100" b="1">
                <a:solidFill>
                  <a:schemeClr val="tx1"/>
                </a:solidFill>
              </a:rPr>
            </a:br>
            <a:r>
              <a:rPr kumimoji="1" lang="ja-JP" altLang="en-US" sz="1100" b="1">
                <a:solidFill>
                  <a:schemeClr val="tx1"/>
                </a:solidFill>
              </a:rPr>
              <a:t>多いじゃないか。</a:t>
            </a:r>
            <a:endParaRPr kumimoji="1" lang="en-US" altLang="ja-JP" sz="1100" b="1">
              <a:solidFill>
                <a:schemeClr val="tx1"/>
              </a:solidFill>
            </a:endParaRPr>
          </a:p>
          <a:p>
            <a:pPr algn="ctr">
              <a:spcBef>
                <a:spcPts val="600"/>
              </a:spcBef>
            </a:pPr>
            <a:r>
              <a:rPr kumimoji="1" lang="ja-JP" altLang="en-US" sz="1100" b="1">
                <a:solidFill>
                  <a:schemeClr val="tx1"/>
                </a:solidFill>
              </a:rPr>
              <a:t>マネジメントできていないんじゃないか？</a:t>
            </a:r>
            <a:endParaRPr kumimoji="1" lang="en-US" altLang="ja-JP" sz="1100" b="1">
              <a:solidFill>
                <a:schemeClr val="tx1"/>
              </a:solidFill>
            </a:endParaRPr>
          </a:p>
          <a:p>
            <a:pPr algn="ctr">
              <a:spcBef>
                <a:spcPts val="600"/>
              </a:spcBef>
            </a:pPr>
            <a:r>
              <a:rPr kumimoji="1" lang="ja-JP" altLang="en-US" sz="1100" b="1">
                <a:solidFill>
                  <a:schemeClr val="tx1"/>
                </a:solidFill>
              </a:rPr>
              <a:t>どうにかしなさい。</a:t>
            </a:r>
            <a:endParaRPr kumimoji="1" lang="en-US" altLang="ja-JP" sz="1100" b="1">
              <a:solidFill>
                <a:schemeClr val="tx1"/>
              </a:solidFill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7AF2A1D0-989A-B96D-986D-D2772111BC29}"/>
              </a:ext>
            </a:extLst>
          </p:cNvPr>
          <p:cNvSpPr txBox="1"/>
          <p:nvPr/>
        </p:nvSpPr>
        <p:spPr>
          <a:xfrm>
            <a:off x="6321854" y="5864013"/>
            <a:ext cx="9111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b="1"/>
              <a:t>部長</a:t>
            </a:r>
          </a:p>
        </p:txBody>
      </p:sp>
      <p:sp>
        <p:nvSpPr>
          <p:cNvPr id="2" name="四角形: 角を丸くする 1">
            <a:extLst>
              <a:ext uri="{FF2B5EF4-FFF2-40B4-BE49-F238E27FC236}">
                <a16:creationId xmlns:a16="http://schemas.microsoft.com/office/drawing/2014/main" id="{14A85574-AD40-7150-812A-C5AABFDEE889}"/>
              </a:ext>
            </a:extLst>
          </p:cNvPr>
          <p:cNvSpPr/>
          <p:nvPr/>
        </p:nvSpPr>
        <p:spPr>
          <a:xfrm>
            <a:off x="5942232" y="134781"/>
            <a:ext cx="1078860" cy="457272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>
                <a:solidFill>
                  <a:schemeClr val="bg2"/>
                </a:solidFill>
              </a:rPr>
              <a:t>アンケート</a:t>
            </a:r>
          </a:p>
        </p:txBody>
      </p:sp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BFB2DE1D-A806-2BC1-1A22-1F59766B00FD}"/>
              </a:ext>
            </a:extLst>
          </p:cNvPr>
          <p:cNvSpPr/>
          <p:nvPr/>
        </p:nvSpPr>
        <p:spPr>
          <a:xfrm>
            <a:off x="7045341" y="134781"/>
            <a:ext cx="1078860" cy="457272"/>
          </a:xfrm>
          <a:prstGeom prst="roundRect">
            <a:avLst>
              <a:gd name="adj" fmla="val 50000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b="1">
                <a:solidFill>
                  <a:schemeClr val="bg2"/>
                </a:solidFill>
              </a:rPr>
              <a:t>1on1</a:t>
            </a:r>
            <a:endParaRPr kumimoji="1" lang="ja-JP" altLang="en-US" sz="1200" b="1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665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E5BD70BD-0787-77A2-68AF-8674DBCD1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参考）「上司」向けにお伝えしている活用方法</a:t>
            </a:r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911B5B51-B30D-CF48-82CB-46A22A0DBB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814" y="3778110"/>
            <a:ext cx="2296826" cy="1722620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559BB93B-1FE5-1D53-4645-8A6C37099DF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44889" y="3727791"/>
            <a:ext cx="2431011" cy="1823258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078EABA5-5398-8837-D854-CB636956DAB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223"/>
          <a:stretch/>
        </p:blipFill>
        <p:spPr>
          <a:xfrm flipH="1">
            <a:off x="6969197" y="3910815"/>
            <a:ext cx="2084724" cy="1457210"/>
          </a:xfrm>
          <a:prstGeom prst="rect">
            <a:avLst/>
          </a:prstGeom>
        </p:spPr>
      </p:pic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DF9F3092-1D27-9297-AFD2-F61A92660B9A}"/>
              </a:ext>
            </a:extLst>
          </p:cNvPr>
          <p:cNvSpPr txBox="1"/>
          <p:nvPr/>
        </p:nvSpPr>
        <p:spPr>
          <a:xfrm>
            <a:off x="654388" y="932877"/>
            <a:ext cx="8597225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kumimoji="1" lang="ja-JP" altLang="en-US"/>
              <a:t>インサイズの結果が出たら、</a:t>
            </a:r>
            <a:br>
              <a:rPr kumimoji="1" lang="en-US" altLang="ja-JP"/>
            </a:br>
            <a:r>
              <a:rPr kumimoji="1" lang="ja-JP" altLang="en-US" sz="2800" b="1">
                <a:solidFill>
                  <a:schemeClr val="accent5"/>
                </a:solidFill>
              </a:rPr>
              <a:t>結果のご確認＆タイムリーなフォロー</a:t>
            </a:r>
            <a:r>
              <a:rPr kumimoji="1" lang="ja-JP" altLang="en-US"/>
              <a:t>をお願いいたします。</a:t>
            </a:r>
          </a:p>
        </p:txBody>
      </p:sp>
      <p:sp>
        <p:nvSpPr>
          <p:cNvPr id="23" name="矢印: 五方向 22">
            <a:extLst>
              <a:ext uri="{FF2B5EF4-FFF2-40B4-BE49-F238E27FC236}">
                <a16:creationId xmlns:a16="http://schemas.microsoft.com/office/drawing/2014/main" id="{364D4029-0901-920A-5E3E-2AE1CBE740C1}"/>
              </a:ext>
            </a:extLst>
          </p:cNvPr>
          <p:cNvSpPr/>
          <p:nvPr/>
        </p:nvSpPr>
        <p:spPr>
          <a:xfrm>
            <a:off x="6039393" y="2505816"/>
            <a:ext cx="3600000" cy="1011087"/>
          </a:xfrm>
          <a:prstGeom prst="homePlate">
            <a:avLst>
              <a:gd name="adj" fmla="val 27943"/>
            </a:avLst>
          </a:prstGeom>
          <a:gradFill>
            <a:gsLst>
              <a:gs pos="100000">
                <a:schemeClr val="accent5"/>
              </a:gs>
              <a:gs pos="0">
                <a:srgbClr val="AB9FE7"/>
              </a:gs>
              <a:gs pos="0">
                <a:srgbClr val="909BEA"/>
              </a:gs>
            </a:gsLst>
            <a:lin ang="0" scaled="0"/>
          </a:gra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1950" algn="ctr"/>
            <a:r>
              <a:rPr lang="ja-JP" altLang="en-US" b="1">
                <a:solidFill>
                  <a:schemeClr val="bg2"/>
                </a:solidFill>
                <a:latin typeface="+mn-ea"/>
              </a:rPr>
              <a:t>結果をもとに</a:t>
            </a:r>
            <a:br>
              <a:rPr lang="en-US" altLang="ja-JP" b="1">
                <a:solidFill>
                  <a:schemeClr val="bg2"/>
                </a:solidFill>
                <a:latin typeface="+mn-ea"/>
              </a:rPr>
            </a:br>
            <a:r>
              <a:rPr lang="ja-JP" altLang="en-US" b="1">
                <a:solidFill>
                  <a:schemeClr val="bg2"/>
                </a:solidFill>
                <a:latin typeface="+mn-ea"/>
              </a:rPr>
              <a:t>メンバーと対話</a:t>
            </a:r>
            <a:endParaRPr lang="en-US" altLang="ja-JP" b="1">
              <a:solidFill>
                <a:schemeClr val="bg2"/>
              </a:solidFill>
              <a:latin typeface="+mn-ea"/>
            </a:endParaRPr>
          </a:p>
        </p:txBody>
      </p:sp>
      <p:sp>
        <p:nvSpPr>
          <p:cNvPr id="24" name="矢印: 五方向 23">
            <a:extLst>
              <a:ext uri="{FF2B5EF4-FFF2-40B4-BE49-F238E27FC236}">
                <a16:creationId xmlns:a16="http://schemas.microsoft.com/office/drawing/2014/main" id="{E6B8F0B7-140D-4725-F3BE-A9E3084E70F7}"/>
              </a:ext>
            </a:extLst>
          </p:cNvPr>
          <p:cNvSpPr/>
          <p:nvPr/>
        </p:nvSpPr>
        <p:spPr>
          <a:xfrm>
            <a:off x="3333000" y="2505816"/>
            <a:ext cx="3048065" cy="1011091"/>
          </a:xfrm>
          <a:prstGeom prst="homePlate">
            <a:avLst>
              <a:gd name="adj" fmla="val 20924"/>
            </a:avLst>
          </a:prstGeom>
          <a:gradFill>
            <a:gsLst>
              <a:gs pos="100000">
                <a:srgbClr val="5D7CF6"/>
              </a:gs>
              <a:gs pos="61000">
                <a:srgbClr val="AB9FE7"/>
              </a:gs>
              <a:gs pos="2979">
                <a:srgbClr val="D078EC"/>
              </a:gs>
            </a:gsLst>
            <a:lin ang="0" scaled="0"/>
          </a:gra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ja-JP" altLang="en-US" b="1">
                <a:solidFill>
                  <a:schemeClr val="bg2"/>
                </a:solidFill>
                <a:latin typeface="+mn-ea"/>
              </a:rPr>
              <a:t>メンバーに声掛け・</a:t>
            </a:r>
            <a:br>
              <a:rPr lang="en-US" altLang="ja-JP" b="1">
                <a:solidFill>
                  <a:schemeClr val="bg2"/>
                </a:solidFill>
                <a:latin typeface="+mn-ea"/>
              </a:rPr>
            </a:br>
            <a:r>
              <a:rPr lang="en-US" altLang="ja-JP" b="1">
                <a:solidFill>
                  <a:schemeClr val="bg2"/>
                </a:solidFill>
                <a:latin typeface="+mn-ea"/>
              </a:rPr>
              <a:t>1on1</a:t>
            </a:r>
            <a:r>
              <a:rPr lang="ja-JP" altLang="en-US" b="1">
                <a:solidFill>
                  <a:schemeClr val="bg2"/>
                </a:solidFill>
                <a:latin typeface="+mn-ea"/>
              </a:rPr>
              <a:t>の設定</a:t>
            </a:r>
            <a:endParaRPr lang="en-US" altLang="ja-JP">
              <a:solidFill>
                <a:schemeClr val="bg2"/>
              </a:solidFill>
              <a:latin typeface="+mn-ea"/>
            </a:endParaRPr>
          </a:p>
        </p:txBody>
      </p:sp>
      <p:sp>
        <p:nvSpPr>
          <p:cNvPr id="25" name="矢印: 五方向 24">
            <a:extLst>
              <a:ext uri="{FF2B5EF4-FFF2-40B4-BE49-F238E27FC236}">
                <a16:creationId xmlns:a16="http://schemas.microsoft.com/office/drawing/2014/main" id="{248132D7-EC64-EC2E-1B2A-E02C0A8741B8}"/>
              </a:ext>
            </a:extLst>
          </p:cNvPr>
          <p:cNvSpPr/>
          <p:nvPr/>
        </p:nvSpPr>
        <p:spPr>
          <a:xfrm>
            <a:off x="324000" y="2505812"/>
            <a:ext cx="3280973" cy="1011092"/>
          </a:xfrm>
          <a:prstGeom prst="homePlate">
            <a:avLst>
              <a:gd name="adj" fmla="val 18418"/>
            </a:avLst>
          </a:prstGeom>
          <a:gradFill>
            <a:gsLst>
              <a:gs pos="0">
                <a:schemeClr val="accent1"/>
              </a:gs>
              <a:gs pos="52000">
                <a:srgbClr val="F59BB9"/>
              </a:gs>
              <a:gs pos="100000">
                <a:srgbClr val="D078EC"/>
              </a:gs>
            </a:gsLst>
            <a:lin ang="0" scaled="0"/>
          </a:gra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b="1">
                <a:solidFill>
                  <a:schemeClr val="bg2"/>
                </a:solidFill>
                <a:latin typeface="+mn-ea"/>
              </a:rPr>
              <a:t>すぐに結果を確認</a:t>
            </a:r>
            <a:endParaRPr lang="en-US" altLang="ja-JP" b="1">
              <a:solidFill>
                <a:schemeClr val="bg2"/>
              </a:solidFill>
              <a:latin typeface="+mn-ea"/>
            </a:endParaRP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3811D531-211B-EDCA-1A12-6723C3682860}"/>
              </a:ext>
            </a:extLst>
          </p:cNvPr>
          <p:cNvSpPr/>
          <p:nvPr/>
        </p:nvSpPr>
        <p:spPr>
          <a:xfrm>
            <a:off x="3371143" y="2044142"/>
            <a:ext cx="8627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/>
            <a:r>
              <a:rPr kumimoji="1" lang="en-US" altLang="ja-JP" b="1">
                <a:solidFill>
                  <a:srgbClr val="CE7AEC"/>
                </a:solidFill>
                <a:cs typeface="Meiryo UI" panose="020B0604030504040204" pitchFamily="50" charset="-128"/>
              </a:rPr>
              <a:t>STEP</a:t>
            </a:r>
            <a:r>
              <a:rPr kumimoji="1" lang="en-US" altLang="ja-JP" sz="2400" b="1">
                <a:solidFill>
                  <a:srgbClr val="CE7AEC"/>
                </a:solidFill>
                <a:cs typeface="Meiryo UI" panose="020B0604030504040204" pitchFamily="50" charset="-128"/>
              </a:rPr>
              <a:t>2</a:t>
            </a:r>
            <a:endParaRPr kumimoji="1" lang="ja-JP" altLang="en-US" sz="2400" b="1">
              <a:solidFill>
                <a:srgbClr val="CE7AEC"/>
              </a:solidFill>
              <a:cs typeface="Meiryo UI" panose="020B0604030504040204" pitchFamily="50" charset="-128"/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B99869F0-75F8-31F7-15F7-B9162590F4E5}"/>
              </a:ext>
            </a:extLst>
          </p:cNvPr>
          <p:cNvSpPr/>
          <p:nvPr/>
        </p:nvSpPr>
        <p:spPr>
          <a:xfrm>
            <a:off x="313875" y="2045426"/>
            <a:ext cx="8627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/>
            <a:r>
              <a:rPr kumimoji="1" lang="en-US" altLang="ja-JP" b="1">
                <a:solidFill>
                  <a:srgbClr val="FD7479"/>
                </a:solidFill>
                <a:cs typeface="Meiryo UI" panose="020B0604030504040204" pitchFamily="50" charset="-128"/>
              </a:rPr>
              <a:t>STEP</a:t>
            </a:r>
            <a:r>
              <a:rPr kumimoji="1" lang="en-US" altLang="ja-JP" sz="2400" b="1">
                <a:solidFill>
                  <a:srgbClr val="FD7479"/>
                </a:solidFill>
                <a:cs typeface="Meiryo UI" panose="020B0604030504040204" pitchFamily="50" charset="-128"/>
              </a:rPr>
              <a:t>1</a:t>
            </a:r>
            <a:endParaRPr kumimoji="1" lang="ja-JP" altLang="en-US" sz="2400" b="1">
              <a:solidFill>
                <a:srgbClr val="FD7479"/>
              </a:solidFill>
              <a:cs typeface="Meiryo UI" panose="020B0604030504040204" pitchFamily="50" charset="-128"/>
            </a:endParaRP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59995EE-4F36-097D-F6F7-BF69770F74B2}"/>
              </a:ext>
            </a:extLst>
          </p:cNvPr>
          <p:cNvSpPr/>
          <p:nvPr/>
        </p:nvSpPr>
        <p:spPr>
          <a:xfrm>
            <a:off x="6182604" y="2044142"/>
            <a:ext cx="8627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/>
            <a:r>
              <a:rPr kumimoji="1" lang="en-US" altLang="ja-JP" b="1">
                <a:solidFill>
                  <a:srgbClr val="8494ED"/>
                </a:solidFill>
                <a:cs typeface="Meiryo UI" panose="020B0604030504040204" pitchFamily="50" charset="-128"/>
              </a:rPr>
              <a:t>STEP</a:t>
            </a:r>
            <a:r>
              <a:rPr kumimoji="1" lang="en-US" altLang="ja-JP" sz="2400" b="1">
                <a:solidFill>
                  <a:srgbClr val="8494ED"/>
                </a:solidFill>
                <a:cs typeface="Meiryo UI" panose="020B0604030504040204" pitchFamily="50" charset="-128"/>
              </a:rPr>
              <a:t>3</a:t>
            </a:r>
            <a:endParaRPr kumimoji="1" lang="ja-JP" altLang="en-US" sz="2400" b="1">
              <a:solidFill>
                <a:srgbClr val="8494ED"/>
              </a:solidFill>
              <a:cs typeface="Meiryo UI" panose="020B0604030504040204" pitchFamily="50" charset="-128"/>
            </a:endParaRPr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2B91BFE8-8FBC-07CB-7096-3B5199B643FA}"/>
              </a:ext>
            </a:extLst>
          </p:cNvPr>
          <p:cNvSpPr/>
          <p:nvPr/>
        </p:nvSpPr>
        <p:spPr>
          <a:xfrm>
            <a:off x="5942232" y="134781"/>
            <a:ext cx="1078860" cy="457272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>
                <a:solidFill>
                  <a:schemeClr val="bg2"/>
                </a:solidFill>
              </a:rPr>
              <a:t>アンケート</a:t>
            </a: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A7ECB1CB-EA3C-A5E5-F884-7B621F67D866}"/>
              </a:ext>
            </a:extLst>
          </p:cNvPr>
          <p:cNvSpPr/>
          <p:nvPr/>
        </p:nvSpPr>
        <p:spPr>
          <a:xfrm>
            <a:off x="7045341" y="134781"/>
            <a:ext cx="1078860" cy="457272"/>
          </a:xfrm>
          <a:prstGeom prst="roundRect">
            <a:avLst>
              <a:gd name="adj" fmla="val 50000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b="1">
                <a:solidFill>
                  <a:schemeClr val="bg2"/>
                </a:solidFill>
              </a:rPr>
              <a:t>1on1</a:t>
            </a:r>
            <a:endParaRPr kumimoji="1" lang="ja-JP" altLang="en-US" sz="1200" b="1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15991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E5BD70BD-0787-77A2-68AF-8674DBCD1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参考）「上司」向けにお伝えしている活用方法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DF9F3092-1D27-9297-AFD2-F61A92660B9A}"/>
              </a:ext>
            </a:extLst>
          </p:cNvPr>
          <p:cNvSpPr txBox="1"/>
          <p:nvPr/>
        </p:nvSpPr>
        <p:spPr>
          <a:xfrm>
            <a:off x="821105" y="833273"/>
            <a:ext cx="8263801" cy="12772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kumimoji="1" lang="ja-JP" altLang="en-US"/>
              <a:t>タイムリーな声掛けにより、「</a:t>
            </a:r>
            <a:r>
              <a:rPr kumimoji="1" lang="ja-JP" altLang="en-US" b="1"/>
              <a:t>気にかけてもらえている</a:t>
            </a:r>
            <a:r>
              <a:rPr kumimoji="1" lang="ja-JP" altLang="en-US"/>
              <a:t>」ことが伝わります。</a:t>
            </a:r>
            <a:br>
              <a:rPr kumimoji="1" lang="en-US" altLang="ja-JP"/>
            </a:br>
            <a:r>
              <a:rPr kumimoji="1" lang="ja-JP" altLang="en-US"/>
              <a:t>その後の改善率が</a:t>
            </a:r>
            <a:r>
              <a:rPr kumimoji="1" lang="en-US" altLang="ja-JP"/>
              <a:t>40%</a:t>
            </a:r>
            <a:r>
              <a:rPr kumimoji="1" lang="ja-JP" altLang="en-US"/>
              <a:t>以上も変わった他社例もあるそうです。</a:t>
            </a:r>
            <a:endParaRPr kumimoji="1" lang="en-US" altLang="ja-JP"/>
          </a:p>
          <a:p>
            <a:pPr algn="ctr">
              <a:spcBef>
                <a:spcPts val="600"/>
              </a:spcBef>
            </a:pPr>
            <a:r>
              <a:rPr kumimoji="1" lang="ja-JP" altLang="en-US"/>
              <a:t>対話により、メンバーへの見立てと現実をすり合わせることで、</a:t>
            </a:r>
            <a:br>
              <a:rPr kumimoji="1" lang="en-US" altLang="ja-JP"/>
            </a:br>
            <a:r>
              <a:rPr kumimoji="1" lang="ja-JP" altLang="en-US"/>
              <a:t>「</a:t>
            </a:r>
            <a:r>
              <a:rPr kumimoji="1" lang="ja-JP" altLang="en-US" b="1"/>
              <a:t>わかってもらえている</a:t>
            </a:r>
            <a:r>
              <a:rPr kumimoji="1" lang="ja-JP" altLang="en-US"/>
              <a:t>」という安心感の醸成・負担感の解消に繋がります。</a:t>
            </a:r>
            <a:endParaRPr kumimoji="1" lang="en-US" altLang="ja-JP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63E01251-5A83-EE4C-EA6B-015908CF1C4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223"/>
          <a:stretch/>
        </p:blipFill>
        <p:spPr>
          <a:xfrm flipH="1">
            <a:off x="1147297" y="4542852"/>
            <a:ext cx="2589244" cy="1809867"/>
          </a:xfrm>
          <a:prstGeom prst="rect">
            <a:avLst/>
          </a:prstGeom>
        </p:spPr>
      </p:pic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2C00B632-E82D-5225-7916-A58B81F569F7}"/>
              </a:ext>
            </a:extLst>
          </p:cNvPr>
          <p:cNvSpPr/>
          <p:nvPr/>
        </p:nvSpPr>
        <p:spPr>
          <a:xfrm>
            <a:off x="388128" y="2223065"/>
            <a:ext cx="4302284" cy="350401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>
                <a:solidFill>
                  <a:schemeClr val="bg2"/>
                </a:solidFill>
              </a:rPr>
              <a:t>Good</a:t>
            </a:r>
            <a:endParaRPr kumimoji="1" lang="ja-JP" altLang="en-US" b="1">
              <a:solidFill>
                <a:schemeClr val="bg2"/>
              </a:solidFill>
            </a:endParaRPr>
          </a:p>
        </p:txBody>
      </p:sp>
      <p:sp>
        <p:nvSpPr>
          <p:cNvPr id="5" name="吹き出し: 角を丸めた四角形 4">
            <a:extLst>
              <a:ext uri="{FF2B5EF4-FFF2-40B4-BE49-F238E27FC236}">
                <a16:creationId xmlns:a16="http://schemas.microsoft.com/office/drawing/2014/main" id="{E356D76A-00F8-8605-E1C0-932FC3B2AFF3}"/>
              </a:ext>
            </a:extLst>
          </p:cNvPr>
          <p:cNvSpPr/>
          <p:nvPr/>
        </p:nvSpPr>
        <p:spPr>
          <a:xfrm>
            <a:off x="388127" y="3321414"/>
            <a:ext cx="2026152" cy="1074031"/>
          </a:xfrm>
          <a:prstGeom prst="wedgeRoundRectCallout">
            <a:avLst>
              <a:gd name="adj1" fmla="val -11093"/>
              <a:gd name="adj2" fmla="val 63531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100" b="1">
                <a:solidFill>
                  <a:schemeClr val="tx1"/>
                </a:solidFill>
              </a:rPr>
              <a:t>◯◯が一番負担になっていると思っているんだけど、実際はどう？</a:t>
            </a:r>
            <a:endParaRPr kumimoji="1" lang="en-US" altLang="ja-JP" sz="1100" b="1">
              <a:solidFill>
                <a:schemeClr val="tx1"/>
              </a:solidFill>
            </a:endParaRPr>
          </a:p>
        </p:txBody>
      </p:sp>
      <p:sp>
        <p:nvSpPr>
          <p:cNvPr id="7" name="吹き出し: 角を丸めた四角形 6">
            <a:extLst>
              <a:ext uri="{FF2B5EF4-FFF2-40B4-BE49-F238E27FC236}">
                <a16:creationId xmlns:a16="http://schemas.microsoft.com/office/drawing/2014/main" id="{99F6D9D7-4A06-1EE0-8AB1-0ADDFF8993DA}"/>
              </a:ext>
            </a:extLst>
          </p:cNvPr>
          <p:cNvSpPr/>
          <p:nvPr/>
        </p:nvSpPr>
        <p:spPr>
          <a:xfrm>
            <a:off x="2569810" y="3321414"/>
            <a:ext cx="2026152" cy="1074031"/>
          </a:xfrm>
          <a:prstGeom prst="wedgeRoundRectCallout">
            <a:avLst>
              <a:gd name="adj1" fmla="val -11093"/>
              <a:gd name="adj2" fmla="val 63531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100" b="1">
                <a:solidFill>
                  <a:schemeClr val="tx1"/>
                </a:solidFill>
              </a:rPr>
              <a:t>まさにそうです！</a:t>
            </a:r>
            <a:endParaRPr kumimoji="1" lang="en-US" altLang="ja-JP" sz="1100" b="1">
              <a:solidFill>
                <a:schemeClr val="tx1"/>
              </a:solidFill>
            </a:endParaRPr>
          </a:p>
          <a:p>
            <a:pPr algn="ctr"/>
            <a:r>
              <a:rPr kumimoji="1" lang="ja-JP" altLang="en-US" sz="1100" b="1">
                <a:solidFill>
                  <a:schemeClr val="tx1"/>
                </a:solidFill>
              </a:rPr>
              <a:t>他にも実はこんなことが</a:t>
            </a:r>
            <a:r>
              <a:rPr kumimoji="1" lang="en-US" altLang="ja-JP" sz="1100" b="1">
                <a:solidFill>
                  <a:schemeClr val="tx1"/>
                </a:solidFill>
              </a:rPr>
              <a:t>…</a:t>
            </a:r>
          </a:p>
          <a:p>
            <a:pPr algn="ctr"/>
            <a:r>
              <a:rPr kumimoji="1" lang="ja-JP" altLang="en-US" sz="1100" b="1">
                <a:solidFill>
                  <a:schemeClr val="tx1"/>
                </a:solidFill>
              </a:rPr>
              <a:t>（わかってくれていたんだ</a:t>
            </a:r>
            <a:r>
              <a:rPr kumimoji="1" lang="en-US" altLang="ja-JP" sz="1100" b="1">
                <a:solidFill>
                  <a:schemeClr val="tx1"/>
                </a:solidFill>
              </a:rPr>
              <a:t>…</a:t>
            </a:r>
            <a:r>
              <a:rPr kumimoji="1" lang="ja-JP" altLang="en-US" sz="1100" b="1">
                <a:solidFill>
                  <a:schemeClr val="tx1"/>
                </a:solidFill>
              </a:rPr>
              <a:t>業務は減らせないけど、なんとか頑張ろう）</a:t>
            </a:r>
            <a:endParaRPr kumimoji="1" lang="en-US" altLang="ja-JP" sz="1100" b="1">
              <a:solidFill>
                <a:schemeClr val="tx1"/>
              </a:solidFill>
            </a:endParaRPr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5166F3F2-D36F-2CB9-EA7B-1E9A213327F0}"/>
              </a:ext>
            </a:extLst>
          </p:cNvPr>
          <p:cNvGrpSpPr/>
          <p:nvPr/>
        </p:nvGrpSpPr>
        <p:grpSpPr>
          <a:xfrm>
            <a:off x="7584914" y="4662578"/>
            <a:ext cx="2097683" cy="1597399"/>
            <a:chOff x="7348091" y="4664098"/>
            <a:chExt cx="2097683" cy="1597399"/>
          </a:xfrm>
        </p:grpSpPr>
        <p:pic>
          <p:nvPicPr>
            <p:cNvPr id="8" name="図 7">
              <a:extLst>
                <a:ext uri="{FF2B5EF4-FFF2-40B4-BE49-F238E27FC236}">
                  <a16:creationId xmlns:a16="http://schemas.microsoft.com/office/drawing/2014/main" id="{1AE71546-90F8-00F4-C7F8-9D8F85C51D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2"/>
            <a:stretch/>
          </p:blipFill>
          <p:spPr>
            <a:xfrm>
              <a:off x="7348091" y="4664098"/>
              <a:ext cx="2097683" cy="1597399"/>
            </a:xfrm>
            <a:prstGeom prst="rect">
              <a:avLst/>
            </a:prstGeom>
          </p:spPr>
        </p:pic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D39F3242-1526-72FD-FB6E-D55AAD30AE4C}"/>
                </a:ext>
              </a:extLst>
            </p:cNvPr>
            <p:cNvSpPr/>
            <p:nvPr/>
          </p:nvSpPr>
          <p:spPr>
            <a:xfrm>
              <a:off x="7348091" y="5118009"/>
              <a:ext cx="401285" cy="309186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4BB570AC-4FBA-2D8B-FBBD-D27F2D1324AC}"/>
              </a:ext>
            </a:extLst>
          </p:cNvPr>
          <p:cNvGrpSpPr/>
          <p:nvPr/>
        </p:nvGrpSpPr>
        <p:grpSpPr>
          <a:xfrm>
            <a:off x="5997789" y="3750486"/>
            <a:ext cx="1375762" cy="1860904"/>
            <a:chOff x="5997789" y="3750486"/>
            <a:chExt cx="1264784" cy="1710791"/>
          </a:xfrm>
        </p:grpSpPr>
        <p:pic>
          <p:nvPicPr>
            <p:cNvPr id="12" name="図 11">
              <a:extLst>
                <a:ext uri="{FF2B5EF4-FFF2-40B4-BE49-F238E27FC236}">
                  <a16:creationId xmlns:a16="http://schemas.microsoft.com/office/drawing/2014/main" id="{096F1BE9-618D-BD59-FC70-CCEA11ACBCA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5997789" y="3750486"/>
              <a:ext cx="1205578" cy="1710791"/>
            </a:xfrm>
            <a:prstGeom prst="rect">
              <a:avLst/>
            </a:prstGeom>
          </p:spPr>
        </p:pic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CD5C35BF-B6EB-33C3-ED9E-47BBDD1C3CD8}"/>
                </a:ext>
              </a:extLst>
            </p:cNvPr>
            <p:cNvSpPr/>
            <p:nvPr/>
          </p:nvSpPr>
          <p:spPr>
            <a:xfrm>
              <a:off x="7078377" y="4795666"/>
              <a:ext cx="184196" cy="578901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6" name="四角形: 角を丸くする 15">
            <a:extLst>
              <a:ext uri="{FF2B5EF4-FFF2-40B4-BE49-F238E27FC236}">
                <a16:creationId xmlns:a16="http://schemas.microsoft.com/office/drawing/2014/main" id="{633EE8AA-5ADC-DF8D-74E3-0E88723BE806}"/>
              </a:ext>
            </a:extLst>
          </p:cNvPr>
          <p:cNvSpPr/>
          <p:nvPr/>
        </p:nvSpPr>
        <p:spPr>
          <a:xfrm>
            <a:off x="5302205" y="2223065"/>
            <a:ext cx="4302284" cy="350401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>
                <a:solidFill>
                  <a:schemeClr val="bg2"/>
                </a:solidFill>
              </a:rPr>
              <a:t>Bad</a:t>
            </a:r>
            <a:endParaRPr kumimoji="1" lang="ja-JP" altLang="en-US" b="1">
              <a:solidFill>
                <a:schemeClr val="bg2"/>
              </a:solidFill>
            </a:endParaRPr>
          </a:p>
        </p:txBody>
      </p:sp>
      <p:grpSp>
        <p:nvGrpSpPr>
          <p:cNvPr id="31" name="グループ化 30">
            <a:extLst>
              <a:ext uri="{FF2B5EF4-FFF2-40B4-BE49-F238E27FC236}">
                <a16:creationId xmlns:a16="http://schemas.microsoft.com/office/drawing/2014/main" id="{08620ACB-2FB8-0BD0-8A89-4F867371D64D}"/>
              </a:ext>
            </a:extLst>
          </p:cNvPr>
          <p:cNvGrpSpPr/>
          <p:nvPr/>
        </p:nvGrpSpPr>
        <p:grpSpPr>
          <a:xfrm>
            <a:off x="5578594" y="3233074"/>
            <a:ext cx="1716112" cy="1385683"/>
            <a:chOff x="5657439" y="2808984"/>
            <a:chExt cx="1716112" cy="1385683"/>
          </a:xfrm>
        </p:grpSpPr>
        <p:sp>
          <p:nvSpPr>
            <p:cNvPr id="19" name="四角形: 角を丸くする 18">
              <a:extLst>
                <a:ext uri="{FF2B5EF4-FFF2-40B4-BE49-F238E27FC236}">
                  <a16:creationId xmlns:a16="http://schemas.microsoft.com/office/drawing/2014/main" id="{2F43A561-0EE9-9B03-07BE-330EBD633B51}"/>
                </a:ext>
              </a:extLst>
            </p:cNvPr>
            <p:cNvSpPr/>
            <p:nvPr/>
          </p:nvSpPr>
          <p:spPr>
            <a:xfrm>
              <a:off x="5657439" y="2808984"/>
              <a:ext cx="1716112" cy="1078861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100" b="1">
                  <a:solidFill>
                    <a:schemeClr val="tx1"/>
                  </a:solidFill>
                </a:rPr>
                <a:t>大変そうだけど、</a:t>
              </a:r>
              <a:br>
                <a:rPr kumimoji="1" lang="en-US" altLang="ja-JP" sz="1100" b="1">
                  <a:solidFill>
                    <a:schemeClr val="tx1"/>
                  </a:solidFill>
                </a:rPr>
              </a:br>
              <a:r>
                <a:rPr kumimoji="1" lang="ja-JP" altLang="en-US" sz="1100" b="1">
                  <a:solidFill>
                    <a:schemeClr val="tx1"/>
                  </a:solidFill>
                </a:rPr>
                <a:t>今忙しいのは</a:t>
              </a:r>
              <a:br>
                <a:rPr kumimoji="1" lang="en-US" altLang="ja-JP" sz="1100" b="1">
                  <a:solidFill>
                    <a:schemeClr val="tx1"/>
                  </a:solidFill>
                </a:rPr>
              </a:br>
              <a:r>
                <a:rPr kumimoji="1" lang="ja-JP" altLang="en-US" sz="1100" b="1">
                  <a:solidFill>
                    <a:schemeClr val="tx1"/>
                  </a:solidFill>
                </a:rPr>
                <a:t>しょうがないしな</a:t>
              </a:r>
              <a:r>
                <a:rPr kumimoji="1" lang="en-US" altLang="ja-JP" sz="1100" b="1">
                  <a:solidFill>
                    <a:schemeClr val="tx1"/>
                  </a:solidFill>
                </a:rPr>
                <a:t>…</a:t>
              </a:r>
            </a:p>
          </p:txBody>
        </p:sp>
        <p:sp>
          <p:nvSpPr>
            <p:cNvPr id="20" name="楕円 19">
              <a:extLst>
                <a:ext uri="{FF2B5EF4-FFF2-40B4-BE49-F238E27FC236}">
                  <a16:creationId xmlns:a16="http://schemas.microsoft.com/office/drawing/2014/main" id="{0FFE9FB4-2636-4CC1-A188-22F42EAD6129}"/>
                </a:ext>
              </a:extLst>
            </p:cNvPr>
            <p:cNvSpPr/>
            <p:nvPr/>
          </p:nvSpPr>
          <p:spPr>
            <a:xfrm>
              <a:off x="5997789" y="3792852"/>
              <a:ext cx="343805" cy="189986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b="1"/>
            </a:p>
          </p:txBody>
        </p:sp>
        <p:sp>
          <p:nvSpPr>
            <p:cNvPr id="21" name="楕円 20">
              <a:extLst>
                <a:ext uri="{FF2B5EF4-FFF2-40B4-BE49-F238E27FC236}">
                  <a16:creationId xmlns:a16="http://schemas.microsoft.com/office/drawing/2014/main" id="{C2ED1B84-87C4-4ACF-1CB6-F79DE65C7C3C}"/>
                </a:ext>
              </a:extLst>
            </p:cNvPr>
            <p:cNvSpPr/>
            <p:nvPr/>
          </p:nvSpPr>
          <p:spPr>
            <a:xfrm>
              <a:off x="6219462" y="3982838"/>
              <a:ext cx="244264" cy="116836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b="1"/>
            </a:p>
          </p:txBody>
        </p:sp>
        <p:sp>
          <p:nvSpPr>
            <p:cNvPr id="29" name="楕円 28">
              <a:extLst>
                <a:ext uri="{FF2B5EF4-FFF2-40B4-BE49-F238E27FC236}">
                  <a16:creationId xmlns:a16="http://schemas.microsoft.com/office/drawing/2014/main" id="{9F62CC8F-3AC6-CC79-AA1F-A10325980D10}"/>
                </a:ext>
              </a:extLst>
            </p:cNvPr>
            <p:cNvSpPr/>
            <p:nvPr/>
          </p:nvSpPr>
          <p:spPr>
            <a:xfrm>
              <a:off x="6463726" y="4077831"/>
              <a:ext cx="189743" cy="116836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b="1"/>
            </a:p>
          </p:txBody>
        </p:sp>
      </p:grpSp>
      <p:sp>
        <p:nvSpPr>
          <p:cNvPr id="30" name="四角形: 角を丸くする 29">
            <a:extLst>
              <a:ext uri="{FF2B5EF4-FFF2-40B4-BE49-F238E27FC236}">
                <a16:creationId xmlns:a16="http://schemas.microsoft.com/office/drawing/2014/main" id="{E7102E09-A689-5953-129A-6A93A9595E6F}"/>
              </a:ext>
            </a:extLst>
          </p:cNvPr>
          <p:cNvSpPr/>
          <p:nvPr/>
        </p:nvSpPr>
        <p:spPr>
          <a:xfrm>
            <a:off x="7743421" y="3264853"/>
            <a:ext cx="1716112" cy="107886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100" b="1">
                <a:solidFill>
                  <a:schemeClr val="tx1"/>
                </a:solidFill>
              </a:rPr>
              <a:t>誰も自分のことなんて</a:t>
            </a:r>
            <a:br>
              <a:rPr kumimoji="1" lang="en-US" altLang="ja-JP" sz="1100" b="1">
                <a:solidFill>
                  <a:schemeClr val="tx1"/>
                </a:solidFill>
              </a:rPr>
            </a:br>
            <a:r>
              <a:rPr kumimoji="1" lang="ja-JP" altLang="en-US" sz="1100" b="1">
                <a:solidFill>
                  <a:schemeClr val="tx1"/>
                </a:solidFill>
              </a:rPr>
              <a:t>気にしていないんだ</a:t>
            </a:r>
            <a:r>
              <a:rPr kumimoji="1" lang="en-US" altLang="ja-JP" sz="1100" b="1">
                <a:solidFill>
                  <a:schemeClr val="tx1"/>
                </a:solidFill>
              </a:rPr>
              <a:t>…</a:t>
            </a:r>
          </a:p>
        </p:txBody>
      </p: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D0B06A64-6BC8-B7CD-CE9E-69F168337926}"/>
              </a:ext>
            </a:extLst>
          </p:cNvPr>
          <p:cNvGrpSpPr/>
          <p:nvPr/>
        </p:nvGrpSpPr>
        <p:grpSpPr>
          <a:xfrm flipH="1">
            <a:off x="8710977" y="4231774"/>
            <a:ext cx="564862" cy="346160"/>
            <a:chOff x="7743421" y="4004681"/>
            <a:chExt cx="655680" cy="401815"/>
          </a:xfrm>
        </p:grpSpPr>
        <p:sp>
          <p:nvSpPr>
            <p:cNvPr id="32" name="楕円 31">
              <a:extLst>
                <a:ext uri="{FF2B5EF4-FFF2-40B4-BE49-F238E27FC236}">
                  <a16:creationId xmlns:a16="http://schemas.microsoft.com/office/drawing/2014/main" id="{E265FAE6-359D-246E-9DB4-08DAF1D1CEDA}"/>
                </a:ext>
              </a:extLst>
            </p:cNvPr>
            <p:cNvSpPr/>
            <p:nvPr/>
          </p:nvSpPr>
          <p:spPr>
            <a:xfrm>
              <a:off x="7743421" y="4004681"/>
              <a:ext cx="343805" cy="189986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" name="楕円 32">
              <a:extLst>
                <a:ext uri="{FF2B5EF4-FFF2-40B4-BE49-F238E27FC236}">
                  <a16:creationId xmlns:a16="http://schemas.microsoft.com/office/drawing/2014/main" id="{31BCFB4D-8679-F5B5-441B-C8B642D52520}"/>
                </a:ext>
              </a:extLst>
            </p:cNvPr>
            <p:cNvSpPr/>
            <p:nvPr/>
          </p:nvSpPr>
          <p:spPr>
            <a:xfrm>
              <a:off x="7965094" y="4194667"/>
              <a:ext cx="244264" cy="116836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" name="楕円 33">
              <a:extLst>
                <a:ext uri="{FF2B5EF4-FFF2-40B4-BE49-F238E27FC236}">
                  <a16:creationId xmlns:a16="http://schemas.microsoft.com/office/drawing/2014/main" id="{CE48F40E-51D4-20E6-D85F-90ADCBB2AEBA}"/>
                </a:ext>
              </a:extLst>
            </p:cNvPr>
            <p:cNvSpPr/>
            <p:nvPr/>
          </p:nvSpPr>
          <p:spPr>
            <a:xfrm>
              <a:off x="8209358" y="4289660"/>
              <a:ext cx="189743" cy="116836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9A14522E-341B-6211-1529-79AFFD33DBB0}"/>
              </a:ext>
            </a:extLst>
          </p:cNvPr>
          <p:cNvSpPr txBox="1"/>
          <p:nvPr/>
        </p:nvSpPr>
        <p:spPr>
          <a:xfrm>
            <a:off x="460489" y="2650787"/>
            <a:ext cx="41354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>
                <a:solidFill>
                  <a:schemeClr val="accent5"/>
                </a:solidFill>
              </a:rPr>
              <a:t>負担そのものを減らせなくても、</a:t>
            </a:r>
            <a:br>
              <a:rPr kumimoji="1" lang="en-US" altLang="ja-JP" sz="1400">
                <a:solidFill>
                  <a:schemeClr val="accent5"/>
                </a:solidFill>
              </a:rPr>
            </a:br>
            <a:r>
              <a:rPr kumimoji="1" lang="ja-JP" altLang="en-US" sz="1400">
                <a:solidFill>
                  <a:schemeClr val="accent5"/>
                </a:solidFill>
              </a:rPr>
              <a:t>タイムリーな対話が負担感の解消に繋がります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279519D7-0F59-D550-DB0C-7F90FACEDFB9}"/>
              </a:ext>
            </a:extLst>
          </p:cNvPr>
          <p:cNvSpPr txBox="1"/>
          <p:nvPr/>
        </p:nvSpPr>
        <p:spPr>
          <a:xfrm>
            <a:off x="5469016" y="2650787"/>
            <a:ext cx="41354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>
                <a:solidFill>
                  <a:schemeClr val="accent1"/>
                </a:solidFill>
              </a:rPr>
              <a:t>状況はお互いわかっているはず</a:t>
            </a:r>
            <a:r>
              <a:rPr kumimoji="1" lang="en-US" altLang="ja-JP" sz="1400">
                <a:solidFill>
                  <a:schemeClr val="accent1"/>
                </a:solidFill>
              </a:rPr>
              <a:t>…</a:t>
            </a:r>
            <a:r>
              <a:rPr kumimoji="1" lang="ja-JP" altLang="en-US" sz="1400">
                <a:solidFill>
                  <a:schemeClr val="accent1"/>
                </a:solidFill>
              </a:rPr>
              <a:t>と声をかけずにいると、さらに状態が悪化する可能性があります</a:t>
            </a:r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69F7DD1D-E6B7-510D-FE3C-4A334E184A5E}"/>
              </a:ext>
            </a:extLst>
          </p:cNvPr>
          <p:cNvSpPr/>
          <p:nvPr/>
        </p:nvSpPr>
        <p:spPr>
          <a:xfrm>
            <a:off x="5942232" y="134781"/>
            <a:ext cx="1078860" cy="457272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>
                <a:solidFill>
                  <a:schemeClr val="bg2"/>
                </a:solidFill>
              </a:rPr>
              <a:t>アンケート</a:t>
            </a: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C0A39B46-5AEE-7323-6644-6500DC9535B0}"/>
              </a:ext>
            </a:extLst>
          </p:cNvPr>
          <p:cNvSpPr/>
          <p:nvPr/>
        </p:nvSpPr>
        <p:spPr>
          <a:xfrm>
            <a:off x="7045341" y="134781"/>
            <a:ext cx="1078860" cy="457272"/>
          </a:xfrm>
          <a:prstGeom prst="roundRect">
            <a:avLst>
              <a:gd name="adj" fmla="val 50000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b="1">
                <a:solidFill>
                  <a:schemeClr val="bg2"/>
                </a:solidFill>
              </a:rPr>
              <a:t>1on1</a:t>
            </a:r>
            <a:endParaRPr kumimoji="1" lang="ja-JP" altLang="en-US" sz="1200" b="1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4733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E5BD70BD-0787-77A2-68AF-8674DBCD1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アンケート結果閲覧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D8D5944-1C4F-3D4F-D6CD-99808F5FEEB9}"/>
              </a:ext>
            </a:extLst>
          </p:cNvPr>
          <p:cNvSpPr txBox="1"/>
          <p:nvPr/>
        </p:nvSpPr>
        <p:spPr>
          <a:xfrm>
            <a:off x="272456" y="844000"/>
            <a:ext cx="9361088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kumimoji="1" lang="ja-JP" altLang="en-US"/>
              <a:t>「</a:t>
            </a:r>
            <a:r>
              <a:rPr kumimoji="1" lang="ja-JP" altLang="en-US" b="1"/>
              <a:t>インサイズ事務局</a:t>
            </a:r>
            <a:r>
              <a:rPr kumimoji="1" lang="ja-JP" altLang="en-US"/>
              <a:t>」から、結果通知のメールが届きます。</a:t>
            </a:r>
            <a:endParaRPr kumimoji="1" lang="en-US" altLang="ja-JP"/>
          </a:p>
          <a:p>
            <a:pPr algn="ctr">
              <a:spcBef>
                <a:spcPts val="600"/>
              </a:spcBef>
            </a:pPr>
            <a:r>
              <a:rPr kumimoji="1" lang="en-US" altLang="ja-JP"/>
              <a:t>URL</a:t>
            </a:r>
            <a:r>
              <a:rPr kumimoji="1" lang="ja-JP" altLang="en-US"/>
              <a:t>をクリックしログインすると、</a:t>
            </a:r>
            <a:r>
              <a:rPr kumimoji="1" lang="ja-JP" altLang="en-US" b="1"/>
              <a:t>ダッシュボード</a:t>
            </a:r>
            <a:r>
              <a:rPr kumimoji="1" lang="ja-JP" altLang="en-US"/>
              <a:t>（次ページ）が開きます。</a:t>
            </a:r>
            <a:endParaRPr kumimoji="1" lang="en-US" altLang="ja-JP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CC4D9C3-6EE0-7894-1757-56B36B78089C}"/>
              </a:ext>
            </a:extLst>
          </p:cNvPr>
          <p:cNvSpPr/>
          <p:nvPr/>
        </p:nvSpPr>
        <p:spPr>
          <a:xfrm>
            <a:off x="1091469" y="1966947"/>
            <a:ext cx="7723062" cy="436149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000">
                <a:solidFill>
                  <a:schemeClr val="tx1"/>
                </a:solidFill>
              </a:rPr>
              <a:t>件名：</a:t>
            </a:r>
            <a:r>
              <a:rPr kumimoji="1" lang="en-US" altLang="ja-JP" sz="1000">
                <a:solidFill>
                  <a:schemeClr val="tx1"/>
                </a:solidFill>
              </a:rPr>
              <a:t>【</a:t>
            </a:r>
            <a:r>
              <a:rPr kumimoji="1" lang="ja-JP" altLang="en-US" sz="1000">
                <a:solidFill>
                  <a:schemeClr val="tx1"/>
                </a:solidFill>
              </a:rPr>
              <a:t>ご確認ください</a:t>
            </a:r>
            <a:r>
              <a:rPr kumimoji="1" lang="en-US" altLang="ja-JP" sz="1000">
                <a:solidFill>
                  <a:schemeClr val="tx1"/>
                </a:solidFill>
              </a:rPr>
              <a:t>】</a:t>
            </a:r>
            <a:r>
              <a:rPr kumimoji="1" lang="ja-JP" altLang="en-US" sz="1000">
                <a:solidFill>
                  <a:schemeClr val="tx1"/>
                </a:solidFill>
              </a:rPr>
              <a:t>メンバーのコンディションに関するアンケート結果</a:t>
            </a:r>
            <a:r>
              <a:rPr kumimoji="1" lang="en-US" altLang="ja-JP" sz="1000">
                <a:solidFill>
                  <a:schemeClr val="tx1"/>
                </a:solidFill>
              </a:rPr>
              <a:t>【</a:t>
            </a:r>
            <a:r>
              <a:rPr kumimoji="1" lang="ja-JP" altLang="en-US" sz="1000">
                <a:solidFill>
                  <a:schemeClr val="tx1"/>
                </a:solidFill>
              </a:rPr>
              <a:t>インサイズ</a:t>
            </a:r>
            <a:r>
              <a:rPr kumimoji="1" lang="en-US" altLang="ja-JP" sz="1000">
                <a:solidFill>
                  <a:schemeClr val="tx1"/>
                </a:solidFill>
              </a:rPr>
              <a:t>】</a:t>
            </a:r>
          </a:p>
          <a:p>
            <a:endParaRPr kumimoji="1" lang="en-US" altLang="ja-JP" sz="1000">
              <a:solidFill>
                <a:schemeClr val="tx1"/>
              </a:solidFill>
            </a:endParaRPr>
          </a:p>
          <a:p>
            <a:r>
              <a:rPr kumimoji="1" lang="ja-JP" altLang="en-US" sz="1000">
                <a:solidFill>
                  <a:schemeClr val="tx1"/>
                </a:solidFill>
              </a:rPr>
              <a:t>◯◯さん</a:t>
            </a:r>
          </a:p>
          <a:p>
            <a:endParaRPr kumimoji="1" lang="ja-JP" altLang="en-US" sz="1000">
              <a:solidFill>
                <a:schemeClr val="tx1"/>
              </a:solidFill>
            </a:endParaRPr>
          </a:p>
          <a:p>
            <a:r>
              <a:rPr kumimoji="1" lang="en-US" altLang="ja-JP" sz="1000">
                <a:solidFill>
                  <a:schemeClr val="tx1"/>
                </a:solidFill>
              </a:rPr>
              <a:t>${</a:t>
            </a:r>
            <a:r>
              <a:rPr kumimoji="1" lang="ja-JP" altLang="en-US" sz="1000">
                <a:solidFill>
                  <a:schemeClr val="tx1"/>
                </a:solidFill>
              </a:rPr>
              <a:t>氏名</a:t>
            </a:r>
            <a:r>
              <a:rPr kumimoji="1" lang="en-US" altLang="ja-JP" sz="1000">
                <a:solidFill>
                  <a:schemeClr val="tx1"/>
                </a:solidFill>
              </a:rPr>
              <a:t>}</a:t>
            </a:r>
            <a:r>
              <a:rPr kumimoji="1" lang="ja-JP" altLang="en-US" sz="1000">
                <a:solidFill>
                  <a:schemeClr val="tx1"/>
                </a:solidFill>
              </a:rPr>
              <a:t>さん</a:t>
            </a:r>
          </a:p>
          <a:p>
            <a:endParaRPr kumimoji="1" lang="ja-JP" altLang="en-US" sz="1000">
              <a:solidFill>
                <a:schemeClr val="tx1"/>
              </a:solidFill>
            </a:endParaRPr>
          </a:p>
          <a:p>
            <a:r>
              <a:rPr kumimoji="1" lang="ja-JP" altLang="en-US" sz="1000">
                <a:solidFill>
                  <a:schemeClr val="tx1"/>
                </a:solidFill>
              </a:rPr>
              <a:t>「メンバーのコンディションに関するアンケート（インサイズ）」について</a:t>
            </a:r>
          </a:p>
          <a:p>
            <a:r>
              <a:rPr kumimoji="1" lang="ja-JP" altLang="en-US" sz="1000">
                <a:solidFill>
                  <a:schemeClr val="tx1"/>
                </a:solidFill>
              </a:rPr>
              <a:t>あなたが</a:t>
            </a:r>
            <a:r>
              <a:rPr kumimoji="1" lang="en-US" altLang="ja-JP" sz="1000">
                <a:solidFill>
                  <a:schemeClr val="tx1"/>
                </a:solidFill>
              </a:rPr>
              <a:t>〔</a:t>
            </a:r>
            <a:r>
              <a:rPr kumimoji="1" lang="ja-JP" altLang="en-US" sz="1000">
                <a:solidFill>
                  <a:schemeClr val="tx1"/>
                </a:solidFill>
              </a:rPr>
              <a:t>閲覧者</a:t>
            </a:r>
            <a:r>
              <a:rPr kumimoji="1" lang="en-US" altLang="ja-JP" sz="1000">
                <a:solidFill>
                  <a:schemeClr val="tx1"/>
                </a:solidFill>
              </a:rPr>
              <a:t>〕</a:t>
            </a:r>
            <a:r>
              <a:rPr kumimoji="1" lang="ja-JP" altLang="en-US" sz="1000">
                <a:solidFill>
                  <a:schemeClr val="tx1"/>
                </a:solidFill>
              </a:rPr>
              <a:t>として見ることができるアンケート結果があります。</a:t>
            </a:r>
          </a:p>
          <a:p>
            <a:r>
              <a:rPr kumimoji="1" lang="ja-JP" altLang="en-US" sz="1000">
                <a:solidFill>
                  <a:schemeClr val="tx1"/>
                </a:solidFill>
              </a:rPr>
              <a:t>メンバーのコンディションを確認しましょう。</a:t>
            </a:r>
          </a:p>
          <a:p>
            <a:endParaRPr kumimoji="1" lang="ja-JP" altLang="en-US" sz="1000">
              <a:solidFill>
                <a:schemeClr val="tx1"/>
              </a:solidFill>
            </a:endParaRPr>
          </a:p>
          <a:p>
            <a:r>
              <a:rPr kumimoji="1" lang="en-US" altLang="ja-JP" sz="1000">
                <a:solidFill>
                  <a:schemeClr val="tx1"/>
                </a:solidFill>
              </a:rPr>
              <a:t>ID</a:t>
            </a:r>
            <a:r>
              <a:rPr kumimoji="1" lang="ja-JP" altLang="en-US" sz="1000">
                <a:solidFill>
                  <a:schemeClr val="tx1"/>
                </a:solidFill>
              </a:rPr>
              <a:t>は今後も利用しますので、本メールは保管してください。</a:t>
            </a:r>
          </a:p>
          <a:p>
            <a:endParaRPr kumimoji="1" lang="ja-JP" altLang="en-US" sz="1000">
              <a:solidFill>
                <a:schemeClr val="tx1"/>
              </a:solidFill>
            </a:endParaRPr>
          </a:p>
          <a:p>
            <a:r>
              <a:rPr kumimoji="1" lang="ja-JP" altLang="en-US" sz="1000">
                <a:solidFill>
                  <a:schemeClr val="tx1"/>
                </a:solidFill>
              </a:rPr>
              <a:t>▼ログイン情報</a:t>
            </a:r>
          </a:p>
          <a:p>
            <a:r>
              <a:rPr lang="ja-JP" altLang="en-US" sz="1000">
                <a:solidFill>
                  <a:schemeClr val="tx1"/>
                </a:solidFill>
              </a:rPr>
              <a:t>ログイン</a:t>
            </a:r>
            <a:r>
              <a:rPr lang="en-US" altLang="ja-JP" sz="1000">
                <a:solidFill>
                  <a:schemeClr val="tx1"/>
                </a:solidFill>
              </a:rPr>
              <a:t>URL: </a:t>
            </a:r>
            <a:r>
              <a:rPr lang="en-US" altLang="ja-JP" sz="1000">
                <a:solidFill>
                  <a:schemeClr val="tx1"/>
                </a:solidFill>
                <a:hlinkClick r:id="rId3"/>
              </a:rPr>
              <a:t>https://insides</a:t>
            </a:r>
            <a:r>
              <a:rPr lang="en-US" altLang="ja-JP" sz="1000">
                <a:solidFill>
                  <a:schemeClr val="tx1"/>
                </a:solidFill>
              </a:rPr>
              <a:t>...</a:t>
            </a:r>
          </a:p>
          <a:p>
            <a:r>
              <a:rPr lang="ja-JP" altLang="en-US" sz="1000">
                <a:solidFill>
                  <a:schemeClr val="tx1"/>
                </a:solidFill>
              </a:rPr>
              <a:t>企業</a:t>
            </a:r>
            <a:r>
              <a:rPr lang="en-US" altLang="ja-JP" sz="1000">
                <a:solidFill>
                  <a:schemeClr val="tx1"/>
                </a:solidFill>
              </a:rPr>
              <a:t>ID: XXXXXXXXX</a:t>
            </a:r>
          </a:p>
          <a:p>
            <a:r>
              <a:rPr lang="ja-JP" altLang="en-US" sz="1000">
                <a:solidFill>
                  <a:schemeClr val="tx1"/>
                </a:solidFill>
              </a:rPr>
              <a:t>ユーザー</a:t>
            </a:r>
            <a:r>
              <a:rPr lang="en-US" altLang="ja-JP" sz="1000">
                <a:solidFill>
                  <a:schemeClr val="tx1"/>
                </a:solidFill>
              </a:rPr>
              <a:t>ID: XXXXXXXXX</a:t>
            </a:r>
          </a:p>
          <a:p>
            <a:r>
              <a:rPr lang="ja-JP" altLang="en-US" sz="1000">
                <a:solidFill>
                  <a:schemeClr val="tx1"/>
                </a:solidFill>
              </a:rPr>
              <a:t>パスワード</a:t>
            </a:r>
            <a:r>
              <a:rPr lang="en-US" altLang="ja-JP" sz="1000">
                <a:solidFill>
                  <a:schemeClr val="tx1"/>
                </a:solidFill>
              </a:rPr>
              <a:t>: </a:t>
            </a:r>
            <a:r>
              <a:rPr lang="ja-JP" altLang="en-US" sz="1000">
                <a:solidFill>
                  <a:schemeClr val="tx1"/>
                </a:solidFill>
              </a:rPr>
              <a:t>ご自身で設定したパスワード</a:t>
            </a:r>
            <a:endParaRPr kumimoji="1" lang="en-US" altLang="ja-JP" sz="1000">
              <a:solidFill>
                <a:schemeClr val="tx1"/>
              </a:solidFill>
            </a:endParaRPr>
          </a:p>
          <a:p>
            <a:endParaRPr kumimoji="1" lang="en-US" altLang="ja-JP" sz="1000">
              <a:solidFill>
                <a:schemeClr val="tx1"/>
              </a:solidFill>
            </a:endParaRPr>
          </a:p>
          <a:p>
            <a:r>
              <a:rPr kumimoji="1" lang="en-US" altLang="ja-JP" sz="1000">
                <a:solidFill>
                  <a:schemeClr val="tx1"/>
                </a:solidFill>
              </a:rPr>
              <a:t>▼</a:t>
            </a:r>
            <a:r>
              <a:rPr kumimoji="1" lang="ja-JP" altLang="en-US" sz="1000">
                <a:solidFill>
                  <a:schemeClr val="tx1"/>
                </a:solidFill>
              </a:rPr>
              <a:t>インサイズとは</a:t>
            </a:r>
          </a:p>
          <a:p>
            <a:r>
              <a:rPr kumimoji="1" lang="ja-JP" altLang="en-US" sz="1000">
                <a:solidFill>
                  <a:schemeClr val="tx1"/>
                </a:solidFill>
              </a:rPr>
              <a:t>メンバー一人ひとりの仕事に取り組むこころの状態を捉えて、</a:t>
            </a:r>
          </a:p>
          <a:p>
            <a:r>
              <a:rPr kumimoji="1" lang="ja-JP" altLang="en-US" sz="1000">
                <a:solidFill>
                  <a:schemeClr val="tx1"/>
                </a:solidFill>
              </a:rPr>
              <a:t>より的確なマネジメントを行うことを支援する</a:t>
            </a:r>
            <a:r>
              <a:rPr kumimoji="1" lang="en-US" altLang="ja-JP" sz="1000">
                <a:solidFill>
                  <a:schemeClr val="tx1"/>
                </a:solidFill>
              </a:rPr>
              <a:t>WEB</a:t>
            </a:r>
            <a:r>
              <a:rPr kumimoji="1" lang="ja-JP" altLang="en-US" sz="1000">
                <a:solidFill>
                  <a:schemeClr val="tx1"/>
                </a:solidFill>
              </a:rPr>
              <a:t>サービスです。</a:t>
            </a:r>
          </a:p>
          <a:p>
            <a:r>
              <a:rPr kumimoji="1" lang="ja-JP" altLang="en-US" sz="1000">
                <a:solidFill>
                  <a:schemeClr val="tx1"/>
                </a:solidFill>
              </a:rPr>
              <a:t>活躍しているメンバーのコンディションが、実は悪かった</a:t>
            </a:r>
            <a:r>
              <a:rPr kumimoji="1" lang="en-US" altLang="ja-JP" sz="1000">
                <a:solidFill>
                  <a:schemeClr val="tx1"/>
                </a:solidFill>
              </a:rPr>
              <a:t>…</a:t>
            </a:r>
            <a:r>
              <a:rPr kumimoji="1" lang="ja-JP" altLang="en-US" sz="1000">
                <a:solidFill>
                  <a:schemeClr val="tx1"/>
                </a:solidFill>
              </a:rPr>
              <a:t>ということはないか？</a:t>
            </a:r>
          </a:p>
          <a:p>
            <a:r>
              <a:rPr kumimoji="1" lang="ja-JP" altLang="en-US" sz="1000">
                <a:solidFill>
                  <a:schemeClr val="tx1"/>
                </a:solidFill>
              </a:rPr>
              <a:t>早急にケアしたほうがいいメンバーはいないか？</a:t>
            </a:r>
          </a:p>
          <a:p>
            <a:r>
              <a:rPr kumimoji="1" lang="ja-JP" altLang="en-US" sz="1000">
                <a:solidFill>
                  <a:schemeClr val="tx1"/>
                </a:solidFill>
              </a:rPr>
              <a:t>関わり方に困っているあのメンバーに、どう接すればいいのか？</a:t>
            </a:r>
          </a:p>
          <a:p>
            <a:r>
              <a:rPr kumimoji="1" lang="ja-JP" altLang="en-US" sz="1000">
                <a:solidFill>
                  <a:schemeClr val="tx1"/>
                </a:solidFill>
              </a:rPr>
              <a:t>などがわかります。</a:t>
            </a:r>
          </a:p>
          <a:p>
            <a:r>
              <a:rPr kumimoji="1" lang="ja-JP" altLang="en-US" sz="1000">
                <a:solidFill>
                  <a:schemeClr val="tx1"/>
                </a:solidFill>
              </a:rPr>
              <a:t>ことはありません）。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FF58B5F-593E-31B8-440F-7484B1F4A97A}"/>
              </a:ext>
            </a:extLst>
          </p:cNvPr>
          <p:cNvSpPr/>
          <p:nvPr/>
        </p:nvSpPr>
        <p:spPr>
          <a:xfrm>
            <a:off x="6709986" y="5953468"/>
            <a:ext cx="2923558" cy="315764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900">
                <a:solidFill>
                  <a:schemeClr val="tx1">
                    <a:lumMod val="60000"/>
                    <a:lumOff val="40000"/>
                  </a:schemeClr>
                </a:solidFill>
              </a:rPr>
              <a:t>※</a:t>
            </a:r>
            <a:r>
              <a:rPr kumimoji="1" lang="ja-JP" altLang="en-US" sz="900">
                <a:solidFill>
                  <a:schemeClr val="tx1">
                    <a:lumMod val="60000"/>
                    <a:lumOff val="40000"/>
                  </a:schemeClr>
                </a:solidFill>
              </a:rPr>
              <a:t>文面は実際のものとは異なる可能性があります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8E9ECD0-CB85-F98A-17A1-7DB8A9030673}"/>
              </a:ext>
            </a:extLst>
          </p:cNvPr>
          <p:cNvSpPr/>
          <p:nvPr/>
        </p:nvSpPr>
        <p:spPr>
          <a:xfrm>
            <a:off x="1091469" y="3872220"/>
            <a:ext cx="2513504" cy="956338"/>
          </a:xfrm>
          <a:prstGeom prst="rect">
            <a:avLst/>
          </a:prstGeom>
          <a:noFill/>
          <a:ln w="571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四角形: 角を丸くする 6">
            <a:hlinkClick r:id="rId4"/>
            <a:extLst>
              <a:ext uri="{FF2B5EF4-FFF2-40B4-BE49-F238E27FC236}">
                <a16:creationId xmlns:a16="http://schemas.microsoft.com/office/drawing/2014/main" id="{2CF3A4E0-C65D-356F-C353-5270F64EED4F}"/>
              </a:ext>
            </a:extLst>
          </p:cNvPr>
          <p:cNvSpPr/>
          <p:nvPr/>
        </p:nvSpPr>
        <p:spPr>
          <a:xfrm>
            <a:off x="6709986" y="5121963"/>
            <a:ext cx="3037640" cy="753323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>
                <a:solidFill>
                  <a:schemeClr val="bg2"/>
                </a:solidFill>
              </a:rPr>
              <a:t>操作マニュアルは</a:t>
            </a:r>
            <a:endParaRPr kumimoji="1" lang="en-US" altLang="ja-JP">
              <a:solidFill>
                <a:schemeClr val="bg2"/>
              </a:solidFill>
            </a:endParaRPr>
          </a:p>
          <a:p>
            <a:pPr algn="ctr"/>
            <a:r>
              <a:rPr kumimoji="1" lang="ja-JP" altLang="en-US">
                <a:solidFill>
                  <a:schemeClr val="bg2"/>
                </a:solidFill>
              </a:rPr>
              <a:t>こちら</a:t>
            </a:r>
          </a:p>
        </p:txBody>
      </p:sp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9517F17B-AECD-B0C3-3F67-F6B15D1C9223}"/>
              </a:ext>
            </a:extLst>
          </p:cNvPr>
          <p:cNvSpPr/>
          <p:nvPr/>
        </p:nvSpPr>
        <p:spPr>
          <a:xfrm>
            <a:off x="5942232" y="134781"/>
            <a:ext cx="1078860" cy="457272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>
                <a:solidFill>
                  <a:schemeClr val="bg2"/>
                </a:solidFill>
              </a:rPr>
              <a:t>アンケート</a:t>
            </a:r>
          </a:p>
        </p:txBody>
      </p:sp>
      <p:sp>
        <p:nvSpPr>
          <p:cNvPr id="11" name="四角形: 角を丸くする 10">
            <a:extLst>
              <a:ext uri="{FF2B5EF4-FFF2-40B4-BE49-F238E27FC236}">
                <a16:creationId xmlns:a16="http://schemas.microsoft.com/office/drawing/2014/main" id="{8CBC5047-0463-3619-4B06-584BCEF8CA6A}"/>
              </a:ext>
            </a:extLst>
          </p:cNvPr>
          <p:cNvSpPr/>
          <p:nvPr/>
        </p:nvSpPr>
        <p:spPr>
          <a:xfrm>
            <a:off x="7045341" y="134781"/>
            <a:ext cx="1078860" cy="457272"/>
          </a:xfrm>
          <a:prstGeom prst="roundRect">
            <a:avLst>
              <a:gd name="adj" fmla="val 50000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b="1">
                <a:solidFill>
                  <a:schemeClr val="bg2"/>
                </a:solidFill>
              </a:rPr>
              <a:t>1on1</a:t>
            </a:r>
            <a:endParaRPr kumimoji="1" lang="ja-JP" altLang="en-US" sz="1200" b="1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29491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E5BD70BD-0787-77A2-68AF-8674DBCD1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もくじ</a:t>
            </a:r>
          </a:p>
        </p:txBody>
      </p:sp>
      <p:sp>
        <p:nvSpPr>
          <p:cNvPr id="2" name="コンテンツ プレースホルダー 2">
            <a:extLst>
              <a:ext uri="{FF2B5EF4-FFF2-40B4-BE49-F238E27FC236}">
                <a16:creationId xmlns:a16="http://schemas.microsoft.com/office/drawing/2014/main" id="{627D0D42-F624-8920-E05D-F171657FF9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000" y="589722"/>
            <a:ext cx="9247597" cy="5678556"/>
          </a:xfrm>
        </p:spPr>
        <p:txBody>
          <a:bodyPr anchor="ctr">
            <a:normAutofit/>
          </a:bodyPr>
          <a:lstStyle/>
          <a:p>
            <a:pPr marL="809625" indent="-630238">
              <a:lnSpc>
                <a:spcPct val="150000"/>
              </a:lnSpc>
              <a:buClr>
                <a:schemeClr val="accent5"/>
              </a:buClr>
              <a:buFont typeface="+mj-lt"/>
              <a:buAutoNum type="arabicPeriod"/>
            </a:pPr>
            <a:r>
              <a:rPr lang="ja-JP" altLang="en-US" b="1" spc="160"/>
              <a:t>インサイズ</a:t>
            </a:r>
            <a:r>
              <a:rPr kumimoji="1" lang="ja-JP" altLang="en-US" b="1" spc="160"/>
              <a:t>導入の背景</a:t>
            </a:r>
            <a:endParaRPr kumimoji="1" lang="en-US" altLang="ja-JP" b="1" spc="160"/>
          </a:p>
          <a:p>
            <a:pPr marL="809625" indent="-630238">
              <a:lnSpc>
                <a:spcPct val="150000"/>
              </a:lnSpc>
              <a:buClr>
                <a:schemeClr val="accent5">
                  <a:lumMod val="20000"/>
                  <a:lumOff val="80000"/>
                </a:schemeClr>
              </a:buClr>
              <a:buFont typeface="+mj-lt"/>
              <a:buAutoNum type="arabicPeriod"/>
            </a:pPr>
            <a:r>
              <a:rPr lang="ja-JP" altLang="en-US" b="1" spc="160">
                <a:solidFill>
                  <a:schemeClr val="bg1">
                    <a:lumMod val="60000"/>
                    <a:lumOff val="40000"/>
                  </a:schemeClr>
                </a:solidFill>
              </a:rPr>
              <a:t>インサイズ活用のメリット</a:t>
            </a:r>
          </a:p>
          <a:p>
            <a:pPr marL="809625" indent="-630238">
              <a:lnSpc>
                <a:spcPct val="150000"/>
              </a:lnSpc>
              <a:buClr>
                <a:schemeClr val="accent5">
                  <a:lumMod val="20000"/>
                  <a:lumOff val="80000"/>
                </a:schemeClr>
              </a:buClr>
              <a:buFont typeface="+mj-lt"/>
              <a:buAutoNum type="arabicPeriod"/>
            </a:pPr>
            <a:r>
              <a:rPr lang="ja-JP" altLang="en-US" b="1" spc="160">
                <a:solidFill>
                  <a:schemeClr val="bg1">
                    <a:lumMod val="60000"/>
                    <a:lumOff val="40000"/>
                  </a:schemeClr>
                </a:solidFill>
              </a:rPr>
              <a:t>インサイズ実施概要</a:t>
            </a:r>
            <a:endParaRPr lang="en-US" altLang="ja-JP" b="1" spc="160">
              <a:solidFill>
                <a:schemeClr val="bg1">
                  <a:lumMod val="60000"/>
                  <a:lumOff val="40000"/>
                </a:schemeClr>
              </a:solidFill>
            </a:endParaRPr>
          </a:p>
          <a:p>
            <a:pPr marL="809625" indent="-630238">
              <a:lnSpc>
                <a:spcPct val="150000"/>
              </a:lnSpc>
              <a:buClr>
                <a:schemeClr val="accent5">
                  <a:lumMod val="20000"/>
                  <a:lumOff val="80000"/>
                </a:schemeClr>
              </a:buClr>
              <a:buFont typeface="+mj-lt"/>
              <a:buAutoNum type="arabicPeriod"/>
            </a:pPr>
            <a:r>
              <a:rPr lang="ja-JP" altLang="en-US" b="1" spc="160">
                <a:solidFill>
                  <a:schemeClr val="bg1">
                    <a:lumMod val="60000"/>
                    <a:lumOff val="40000"/>
                  </a:schemeClr>
                </a:solidFill>
              </a:rPr>
              <a:t>アンケート機能の使い方</a:t>
            </a:r>
            <a:endParaRPr lang="en-US" altLang="ja-JP" b="1" spc="160">
              <a:solidFill>
                <a:schemeClr val="bg1">
                  <a:lumMod val="60000"/>
                  <a:lumOff val="40000"/>
                </a:schemeClr>
              </a:solidFill>
            </a:endParaRPr>
          </a:p>
          <a:p>
            <a:pPr marL="809625" indent="-630238">
              <a:lnSpc>
                <a:spcPct val="150000"/>
              </a:lnSpc>
              <a:buClr>
                <a:schemeClr val="accent5">
                  <a:lumMod val="20000"/>
                  <a:lumOff val="80000"/>
                </a:schemeClr>
              </a:buClr>
              <a:buFont typeface="+mj-lt"/>
              <a:buAutoNum type="arabicPeriod"/>
            </a:pPr>
            <a:r>
              <a:rPr lang="en-US" altLang="ja-JP" b="1" spc="160">
                <a:solidFill>
                  <a:schemeClr val="bg1">
                    <a:lumMod val="60000"/>
                    <a:lumOff val="40000"/>
                  </a:schemeClr>
                </a:solidFill>
              </a:rPr>
              <a:t>1on1</a:t>
            </a:r>
            <a:r>
              <a:rPr lang="ja-JP" altLang="en-US" b="1" spc="160">
                <a:solidFill>
                  <a:schemeClr val="bg1">
                    <a:lumMod val="60000"/>
                    <a:lumOff val="40000"/>
                  </a:schemeClr>
                </a:solidFill>
              </a:rPr>
              <a:t>機能の使い方</a:t>
            </a:r>
            <a:endParaRPr lang="en-US" altLang="ja-JP" b="1" spc="160">
              <a:solidFill>
                <a:schemeClr val="bg1">
                  <a:lumMod val="60000"/>
                  <a:lumOff val="40000"/>
                </a:schemeClr>
              </a:solidFill>
            </a:endParaRPr>
          </a:p>
          <a:p>
            <a:pPr marL="809625" indent="-630238">
              <a:lnSpc>
                <a:spcPct val="150000"/>
              </a:lnSpc>
              <a:buClr>
                <a:schemeClr val="accent5">
                  <a:lumMod val="20000"/>
                  <a:lumOff val="80000"/>
                </a:schemeClr>
              </a:buClr>
              <a:buFont typeface="+mj-lt"/>
              <a:buAutoNum type="arabicPeriod"/>
            </a:pPr>
            <a:r>
              <a:rPr lang="ja-JP" altLang="en-US" b="1" spc="160">
                <a:solidFill>
                  <a:schemeClr val="bg1">
                    <a:lumMod val="60000"/>
                    <a:lumOff val="40000"/>
                  </a:schemeClr>
                </a:solidFill>
              </a:rPr>
              <a:t>充実のマネジメント伴走機能</a:t>
            </a:r>
            <a:endParaRPr lang="en-US" altLang="ja-JP" b="1" spc="160">
              <a:solidFill>
                <a:schemeClr val="bg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3116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E5BD70BD-0787-77A2-68AF-8674DBCD1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「ダッシュボード」で組織全体の概要を確認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1704D1D-3501-A50A-9B86-32D083B3EB7C}"/>
              </a:ext>
            </a:extLst>
          </p:cNvPr>
          <p:cNvSpPr txBox="1"/>
          <p:nvPr/>
        </p:nvSpPr>
        <p:spPr>
          <a:xfrm>
            <a:off x="272456" y="844000"/>
            <a:ext cx="9361088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kumimoji="1" lang="ja-JP" altLang="en-US" sz="1800"/>
              <a:t>閲覧できる範囲の集計結果がわかります。</a:t>
            </a:r>
            <a:endParaRPr kumimoji="1" lang="en-US" altLang="ja-JP" sz="1800"/>
          </a:p>
          <a:p>
            <a:pPr algn="ctr">
              <a:spcBef>
                <a:spcPts val="600"/>
              </a:spcBef>
            </a:pPr>
            <a:r>
              <a:rPr kumimoji="1" lang="ja-JP" altLang="en-US"/>
              <a:t>世の中の平均や・前回の結果と比べてどうか？特にどこに課題がありそうか？</a:t>
            </a:r>
            <a:br>
              <a:rPr kumimoji="1" lang="en-US" altLang="ja-JP"/>
            </a:br>
            <a:r>
              <a:rPr kumimoji="1" lang="ja-JP" altLang="en-US"/>
              <a:t>など概況を掴むことができます。</a:t>
            </a:r>
            <a:endParaRPr kumimoji="1" lang="ja-JP" altLang="en-US" sz="1800"/>
          </a:p>
        </p:txBody>
      </p:sp>
      <p:sp>
        <p:nvSpPr>
          <p:cNvPr id="5" name="四角形: 角を丸くする 4">
            <a:extLst>
              <a:ext uri="{FF2B5EF4-FFF2-40B4-BE49-F238E27FC236}">
                <a16:creationId xmlns:a16="http://schemas.microsoft.com/office/drawing/2014/main" id="{3BB74C80-BEDA-ABDA-E170-044CC17C970F}"/>
              </a:ext>
            </a:extLst>
          </p:cNvPr>
          <p:cNvSpPr/>
          <p:nvPr/>
        </p:nvSpPr>
        <p:spPr>
          <a:xfrm>
            <a:off x="5942232" y="134781"/>
            <a:ext cx="1078860" cy="457272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>
                <a:solidFill>
                  <a:schemeClr val="bg2"/>
                </a:solidFill>
              </a:rPr>
              <a:t>アンケート</a:t>
            </a:r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8845B39C-7A05-7559-F996-846D0C2C90B0}"/>
              </a:ext>
            </a:extLst>
          </p:cNvPr>
          <p:cNvSpPr/>
          <p:nvPr/>
        </p:nvSpPr>
        <p:spPr>
          <a:xfrm>
            <a:off x="7045341" y="134781"/>
            <a:ext cx="1078860" cy="457272"/>
          </a:xfrm>
          <a:prstGeom prst="roundRect">
            <a:avLst>
              <a:gd name="adj" fmla="val 50000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b="1">
                <a:solidFill>
                  <a:schemeClr val="bg2"/>
                </a:solidFill>
              </a:rPr>
              <a:t>1on1</a:t>
            </a:r>
            <a:endParaRPr kumimoji="1" lang="ja-JP" altLang="en-US" sz="1200" b="1">
              <a:solidFill>
                <a:schemeClr val="bg2"/>
              </a:solidFill>
            </a:endParaRPr>
          </a:p>
        </p:txBody>
      </p:sp>
      <p:grpSp>
        <p:nvGrpSpPr>
          <p:cNvPr id="28" name="グループ化 27">
            <a:extLst>
              <a:ext uri="{FF2B5EF4-FFF2-40B4-BE49-F238E27FC236}">
                <a16:creationId xmlns:a16="http://schemas.microsoft.com/office/drawing/2014/main" id="{5E83D76B-C0AC-4174-EA99-88BB4AAB691F}"/>
              </a:ext>
            </a:extLst>
          </p:cNvPr>
          <p:cNvGrpSpPr/>
          <p:nvPr/>
        </p:nvGrpSpPr>
        <p:grpSpPr>
          <a:xfrm>
            <a:off x="694308" y="2004235"/>
            <a:ext cx="4383315" cy="3843893"/>
            <a:chOff x="1168400" y="2188873"/>
            <a:chExt cx="3768471" cy="3304713"/>
          </a:xfrm>
        </p:grpSpPr>
        <p:pic>
          <p:nvPicPr>
            <p:cNvPr id="16" name="図 15" descr="グラフィカル ユーザー インターフェイス, アプリケーション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E5836FD3-6ECD-46BE-711B-1D2A2F6E787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" b="63966"/>
            <a:stretch>
              <a:fillRect/>
            </a:stretch>
          </p:blipFill>
          <p:spPr>
            <a:xfrm>
              <a:off x="1168400" y="2188873"/>
              <a:ext cx="3768471" cy="3154411"/>
            </a:xfrm>
            <a:prstGeom prst="rect">
              <a:avLst/>
            </a:prstGeom>
          </p:spPr>
        </p:pic>
        <p:grpSp>
          <p:nvGrpSpPr>
            <p:cNvPr id="17" name="Group 112">
              <a:extLst>
                <a:ext uri="{FF2B5EF4-FFF2-40B4-BE49-F238E27FC236}">
                  <a16:creationId xmlns:a16="http://schemas.microsoft.com/office/drawing/2014/main" id="{61F56F97-8E90-EB59-1DD4-B0FA71A249A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68400" y="5206527"/>
              <a:ext cx="3554187" cy="287059"/>
              <a:chOff x="1306" y="1706"/>
              <a:chExt cx="3175" cy="454"/>
            </a:xfrm>
          </p:grpSpPr>
          <p:sp>
            <p:nvSpPr>
              <p:cNvPr id="18" name="Freeform 113">
                <a:extLst>
                  <a:ext uri="{FF2B5EF4-FFF2-40B4-BE49-F238E27FC236}">
                    <a16:creationId xmlns:a16="http://schemas.microsoft.com/office/drawing/2014/main" id="{2193A275-1F98-E52C-F45A-E51D2F60C8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06" y="1706"/>
                <a:ext cx="3175" cy="454"/>
              </a:xfrm>
              <a:custGeom>
                <a:avLst/>
                <a:gdLst/>
                <a:ahLst/>
                <a:cxnLst>
                  <a:cxn ang="0">
                    <a:pos x="0" y="454"/>
                  </a:cxn>
                  <a:cxn ang="0">
                    <a:pos x="0" y="227"/>
                  </a:cxn>
                  <a:cxn ang="0">
                    <a:pos x="453" y="0"/>
                  </a:cxn>
                  <a:cxn ang="0">
                    <a:pos x="907" y="227"/>
                  </a:cxn>
                  <a:cxn ang="0">
                    <a:pos x="1360" y="0"/>
                  </a:cxn>
                  <a:cxn ang="0">
                    <a:pos x="1814" y="227"/>
                  </a:cxn>
                  <a:cxn ang="0">
                    <a:pos x="2268" y="0"/>
                  </a:cxn>
                  <a:cxn ang="0">
                    <a:pos x="2721" y="227"/>
                  </a:cxn>
                  <a:cxn ang="0">
                    <a:pos x="3175" y="0"/>
                  </a:cxn>
                  <a:cxn ang="0">
                    <a:pos x="3175" y="227"/>
                  </a:cxn>
                  <a:cxn ang="0">
                    <a:pos x="2721" y="454"/>
                  </a:cxn>
                  <a:cxn ang="0">
                    <a:pos x="2268" y="227"/>
                  </a:cxn>
                  <a:cxn ang="0">
                    <a:pos x="1814" y="454"/>
                  </a:cxn>
                  <a:cxn ang="0">
                    <a:pos x="1360" y="227"/>
                  </a:cxn>
                  <a:cxn ang="0">
                    <a:pos x="907" y="454"/>
                  </a:cxn>
                  <a:cxn ang="0">
                    <a:pos x="453" y="227"/>
                  </a:cxn>
                  <a:cxn ang="0">
                    <a:pos x="0" y="454"/>
                  </a:cxn>
                </a:cxnLst>
                <a:rect l="0" t="0" r="r" b="b"/>
                <a:pathLst>
                  <a:path w="3175" h="454">
                    <a:moveTo>
                      <a:pt x="0" y="454"/>
                    </a:moveTo>
                    <a:cubicBezTo>
                      <a:pt x="0" y="340"/>
                      <a:pt x="0" y="227"/>
                      <a:pt x="0" y="227"/>
                    </a:cubicBezTo>
                    <a:cubicBezTo>
                      <a:pt x="80" y="163"/>
                      <a:pt x="302" y="0"/>
                      <a:pt x="453" y="0"/>
                    </a:cubicBezTo>
                    <a:cubicBezTo>
                      <a:pt x="604" y="0"/>
                      <a:pt x="756" y="227"/>
                      <a:pt x="907" y="227"/>
                    </a:cubicBezTo>
                    <a:cubicBezTo>
                      <a:pt x="1058" y="227"/>
                      <a:pt x="1209" y="0"/>
                      <a:pt x="1360" y="0"/>
                    </a:cubicBezTo>
                    <a:cubicBezTo>
                      <a:pt x="1511" y="0"/>
                      <a:pt x="1663" y="227"/>
                      <a:pt x="1814" y="227"/>
                    </a:cubicBezTo>
                    <a:cubicBezTo>
                      <a:pt x="1965" y="227"/>
                      <a:pt x="2117" y="0"/>
                      <a:pt x="2268" y="0"/>
                    </a:cubicBezTo>
                    <a:cubicBezTo>
                      <a:pt x="2419" y="0"/>
                      <a:pt x="2570" y="227"/>
                      <a:pt x="2721" y="227"/>
                    </a:cubicBezTo>
                    <a:cubicBezTo>
                      <a:pt x="2872" y="227"/>
                      <a:pt x="3050" y="88"/>
                      <a:pt x="3175" y="0"/>
                    </a:cubicBezTo>
                    <a:cubicBezTo>
                      <a:pt x="3175" y="113"/>
                      <a:pt x="3175" y="227"/>
                      <a:pt x="3175" y="227"/>
                    </a:cubicBezTo>
                    <a:cubicBezTo>
                      <a:pt x="3175" y="227"/>
                      <a:pt x="2906" y="454"/>
                      <a:pt x="2721" y="454"/>
                    </a:cubicBezTo>
                    <a:cubicBezTo>
                      <a:pt x="2548" y="454"/>
                      <a:pt x="2419" y="227"/>
                      <a:pt x="2268" y="227"/>
                    </a:cubicBezTo>
                    <a:cubicBezTo>
                      <a:pt x="2117" y="227"/>
                      <a:pt x="1965" y="454"/>
                      <a:pt x="1814" y="454"/>
                    </a:cubicBezTo>
                    <a:cubicBezTo>
                      <a:pt x="1663" y="454"/>
                      <a:pt x="1511" y="227"/>
                      <a:pt x="1360" y="227"/>
                    </a:cubicBezTo>
                    <a:cubicBezTo>
                      <a:pt x="1209" y="227"/>
                      <a:pt x="1058" y="454"/>
                      <a:pt x="907" y="454"/>
                    </a:cubicBezTo>
                    <a:cubicBezTo>
                      <a:pt x="756" y="454"/>
                      <a:pt x="604" y="227"/>
                      <a:pt x="453" y="227"/>
                    </a:cubicBezTo>
                    <a:cubicBezTo>
                      <a:pt x="302" y="227"/>
                      <a:pt x="185" y="322"/>
                      <a:pt x="0" y="454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 w="6350" cap="flat">
                <a:noFill/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游ゴシック" panose="020F0502020204030204"/>
                </a:endParaRPr>
              </a:p>
            </p:txBody>
          </p:sp>
          <p:sp>
            <p:nvSpPr>
              <p:cNvPr id="19" name="Freeform 114">
                <a:extLst>
                  <a:ext uri="{FF2B5EF4-FFF2-40B4-BE49-F238E27FC236}">
                    <a16:creationId xmlns:a16="http://schemas.microsoft.com/office/drawing/2014/main" id="{AC421019-A531-1561-A77E-3AE983C1DA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06" y="1706"/>
                <a:ext cx="3175" cy="227"/>
              </a:xfrm>
              <a:custGeom>
                <a:avLst/>
                <a:gdLst/>
                <a:ahLst/>
                <a:cxnLst>
                  <a:cxn ang="0">
                    <a:pos x="0" y="454"/>
                  </a:cxn>
                  <a:cxn ang="0">
                    <a:pos x="453" y="0"/>
                  </a:cxn>
                  <a:cxn ang="0">
                    <a:pos x="907" y="454"/>
                  </a:cxn>
                  <a:cxn ang="0">
                    <a:pos x="1360" y="0"/>
                  </a:cxn>
                  <a:cxn ang="0">
                    <a:pos x="1814" y="454"/>
                  </a:cxn>
                  <a:cxn ang="0">
                    <a:pos x="2268" y="0"/>
                  </a:cxn>
                  <a:cxn ang="0">
                    <a:pos x="2721" y="454"/>
                  </a:cxn>
                  <a:cxn ang="0">
                    <a:pos x="3175" y="0"/>
                  </a:cxn>
                </a:cxnLst>
                <a:rect l="0" t="0" r="r" b="b"/>
                <a:pathLst>
                  <a:path w="3175" h="454">
                    <a:moveTo>
                      <a:pt x="0" y="454"/>
                    </a:moveTo>
                    <a:cubicBezTo>
                      <a:pt x="151" y="227"/>
                      <a:pt x="302" y="0"/>
                      <a:pt x="453" y="0"/>
                    </a:cubicBezTo>
                    <a:cubicBezTo>
                      <a:pt x="604" y="0"/>
                      <a:pt x="756" y="454"/>
                      <a:pt x="907" y="454"/>
                    </a:cubicBezTo>
                    <a:cubicBezTo>
                      <a:pt x="1058" y="454"/>
                      <a:pt x="1209" y="0"/>
                      <a:pt x="1360" y="0"/>
                    </a:cubicBezTo>
                    <a:cubicBezTo>
                      <a:pt x="1511" y="0"/>
                      <a:pt x="1663" y="454"/>
                      <a:pt x="1814" y="454"/>
                    </a:cubicBezTo>
                    <a:cubicBezTo>
                      <a:pt x="1965" y="454"/>
                      <a:pt x="2117" y="0"/>
                      <a:pt x="2268" y="0"/>
                    </a:cubicBezTo>
                    <a:cubicBezTo>
                      <a:pt x="2419" y="0"/>
                      <a:pt x="2570" y="454"/>
                      <a:pt x="2721" y="454"/>
                    </a:cubicBezTo>
                    <a:cubicBezTo>
                      <a:pt x="2872" y="454"/>
                      <a:pt x="3023" y="227"/>
                      <a:pt x="3175" y="0"/>
                    </a:cubicBezTo>
                  </a:path>
                </a:pathLst>
              </a:custGeom>
              <a:noFill/>
              <a:ln w="6350" cap="flat">
                <a:solidFill>
                  <a:sysClr val="windowText" lastClr="000000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游ゴシック" panose="020F0502020204030204"/>
                </a:endParaRPr>
              </a:p>
            </p:txBody>
          </p:sp>
          <p:sp>
            <p:nvSpPr>
              <p:cNvPr id="20" name="Freeform 115">
                <a:extLst>
                  <a:ext uri="{FF2B5EF4-FFF2-40B4-BE49-F238E27FC236}">
                    <a16:creationId xmlns:a16="http://schemas.microsoft.com/office/drawing/2014/main" id="{EBAD706B-ED28-6318-0F30-A8D0FEBD98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06" y="1933"/>
                <a:ext cx="3175" cy="227"/>
              </a:xfrm>
              <a:custGeom>
                <a:avLst/>
                <a:gdLst/>
                <a:ahLst/>
                <a:cxnLst>
                  <a:cxn ang="0">
                    <a:pos x="0" y="454"/>
                  </a:cxn>
                  <a:cxn ang="0">
                    <a:pos x="453" y="0"/>
                  </a:cxn>
                  <a:cxn ang="0">
                    <a:pos x="907" y="454"/>
                  </a:cxn>
                  <a:cxn ang="0">
                    <a:pos x="1360" y="0"/>
                  </a:cxn>
                  <a:cxn ang="0">
                    <a:pos x="1814" y="454"/>
                  </a:cxn>
                  <a:cxn ang="0">
                    <a:pos x="2268" y="0"/>
                  </a:cxn>
                  <a:cxn ang="0">
                    <a:pos x="2721" y="454"/>
                  </a:cxn>
                  <a:cxn ang="0">
                    <a:pos x="3175" y="0"/>
                  </a:cxn>
                </a:cxnLst>
                <a:rect l="0" t="0" r="r" b="b"/>
                <a:pathLst>
                  <a:path w="3175" h="454">
                    <a:moveTo>
                      <a:pt x="0" y="454"/>
                    </a:moveTo>
                    <a:cubicBezTo>
                      <a:pt x="151" y="227"/>
                      <a:pt x="302" y="0"/>
                      <a:pt x="453" y="0"/>
                    </a:cubicBezTo>
                    <a:cubicBezTo>
                      <a:pt x="604" y="0"/>
                      <a:pt x="756" y="454"/>
                      <a:pt x="907" y="454"/>
                    </a:cubicBezTo>
                    <a:cubicBezTo>
                      <a:pt x="1058" y="454"/>
                      <a:pt x="1209" y="0"/>
                      <a:pt x="1360" y="0"/>
                    </a:cubicBezTo>
                    <a:cubicBezTo>
                      <a:pt x="1511" y="0"/>
                      <a:pt x="1663" y="454"/>
                      <a:pt x="1814" y="454"/>
                    </a:cubicBezTo>
                    <a:cubicBezTo>
                      <a:pt x="1965" y="454"/>
                      <a:pt x="2117" y="0"/>
                      <a:pt x="2268" y="0"/>
                    </a:cubicBezTo>
                    <a:cubicBezTo>
                      <a:pt x="2419" y="0"/>
                      <a:pt x="2570" y="454"/>
                      <a:pt x="2721" y="454"/>
                    </a:cubicBezTo>
                    <a:cubicBezTo>
                      <a:pt x="2872" y="454"/>
                      <a:pt x="3023" y="227"/>
                      <a:pt x="3175" y="0"/>
                    </a:cubicBezTo>
                  </a:path>
                </a:pathLst>
              </a:custGeom>
              <a:noFill/>
              <a:ln w="6350" cap="flat">
                <a:solidFill>
                  <a:sysClr val="windowText" lastClr="000000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游ゴシック" panose="020F0502020204030204"/>
                </a:endParaRPr>
              </a:p>
            </p:txBody>
          </p:sp>
        </p:grpSp>
      </p:grpSp>
      <p:pic>
        <p:nvPicPr>
          <p:cNvPr id="21" name="図 20" descr="グラフィカル ユーザー インターフェイス, アプリケーション&#10;&#10;AI 生成コンテンツは誤りを含む可能性があります。">
            <a:extLst>
              <a:ext uri="{FF2B5EF4-FFF2-40B4-BE49-F238E27FC236}">
                <a16:creationId xmlns:a16="http://schemas.microsoft.com/office/drawing/2014/main" id="{2ABBE49D-FD7E-5054-586E-0E87AED69B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045" r="1567"/>
          <a:stretch>
            <a:fillRect/>
          </a:stretch>
        </p:blipFill>
        <p:spPr>
          <a:xfrm>
            <a:off x="5077623" y="2488534"/>
            <a:ext cx="4134070" cy="3800646"/>
          </a:xfrm>
          <a:prstGeom prst="rect">
            <a:avLst/>
          </a:prstGeom>
        </p:spPr>
      </p:pic>
      <p:grpSp>
        <p:nvGrpSpPr>
          <p:cNvPr id="22" name="Group 112">
            <a:extLst>
              <a:ext uri="{FF2B5EF4-FFF2-40B4-BE49-F238E27FC236}">
                <a16:creationId xmlns:a16="http://schemas.microsoft.com/office/drawing/2014/main" id="{144CAC87-A7E2-FDF0-0A00-5D9603E70B9A}"/>
              </a:ext>
            </a:extLst>
          </p:cNvPr>
          <p:cNvGrpSpPr>
            <a:grpSpLocks/>
          </p:cNvGrpSpPr>
          <p:nvPr/>
        </p:nvGrpSpPr>
        <p:grpSpPr bwMode="auto">
          <a:xfrm>
            <a:off x="5077623" y="2328573"/>
            <a:ext cx="4032000" cy="319922"/>
            <a:chOff x="1306" y="1706"/>
            <a:chExt cx="3175" cy="454"/>
          </a:xfrm>
        </p:grpSpPr>
        <p:sp>
          <p:nvSpPr>
            <p:cNvPr id="23" name="Freeform 113">
              <a:extLst>
                <a:ext uri="{FF2B5EF4-FFF2-40B4-BE49-F238E27FC236}">
                  <a16:creationId xmlns:a16="http://schemas.microsoft.com/office/drawing/2014/main" id="{AF292784-A59B-58BB-15FD-3A1E497C4D2B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" y="1706"/>
              <a:ext cx="3175" cy="454"/>
            </a:xfrm>
            <a:custGeom>
              <a:avLst/>
              <a:gdLst/>
              <a:ahLst/>
              <a:cxnLst>
                <a:cxn ang="0">
                  <a:pos x="0" y="454"/>
                </a:cxn>
                <a:cxn ang="0">
                  <a:pos x="0" y="227"/>
                </a:cxn>
                <a:cxn ang="0">
                  <a:pos x="453" y="0"/>
                </a:cxn>
                <a:cxn ang="0">
                  <a:pos x="907" y="227"/>
                </a:cxn>
                <a:cxn ang="0">
                  <a:pos x="1360" y="0"/>
                </a:cxn>
                <a:cxn ang="0">
                  <a:pos x="1814" y="227"/>
                </a:cxn>
                <a:cxn ang="0">
                  <a:pos x="2268" y="0"/>
                </a:cxn>
                <a:cxn ang="0">
                  <a:pos x="2721" y="227"/>
                </a:cxn>
                <a:cxn ang="0">
                  <a:pos x="3175" y="0"/>
                </a:cxn>
                <a:cxn ang="0">
                  <a:pos x="3175" y="227"/>
                </a:cxn>
                <a:cxn ang="0">
                  <a:pos x="2721" y="454"/>
                </a:cxn>
                <a:cxn ang="0">
                  <a:pos x="2268" y="227"/>
                </a:cxn>
                <a:cxn ang="0">
                  <a:pos x="1814" y="454"/>
                </a:cxn>
                <a:cxn ang="0">
                  <a:pos x="1360" y="227"/>
                </a:cxn>
                <a:cxn ang="0">
                  <a:pos x="907" y="454"/>
                </a:cxn>
                <a:cxn ang="0">
                  <a:pos x="453" y="227"/>
                </a:cxn>
                <a:cxn ang="0">
                  <a:pos x="0" y="454"/>
                </a:cxn>
              </a:cxnLst>
              <a:rect l="0" t="0" r="r" b="b"/>
              <a:pathLst>
                <a:path w="3175" h="454">
                  <a:moveTo>
                    <a:pt x="0" y="454"/>
                  </a:moveTo>
                  <a:cubicBezTo>
                    <a:pt x="0" y="340"/>
                    <a:pt x="0" y="227"/>
                    <a:pt x="0" y="227"/>
                  </a:cubicBezTo>
                  <a:cubicBezTo>
                    <a:pt x="80" y="163"/>
                    <a:pt x="302" y="0"/>
                    <a:pt x="453" y="0"/>
                  </a:cubicBezTo>
                  <a:cubicBezTo>
                    <a:pt x="604" y="0"/>
                    <a:pt x="756" y="227"/>
                    <a:pt x="907" y="227"/>
                  </a:cubicBezTo>
                  <a:cubicBezTo>
                    <a:pt x="1058" y="227"/>
                    <a:pt x="1209" y="0"/>
                    <a:pt x="1360" y="0"/>
                  </a:cubicBezTo>
                  <a:cubicBezTo>
                    <a:pt x="1511" y="0"/>
                    <a:pt x="1663" y="227"/>
                    <a:pt x="1814" y="227"/>
                  </a:cubicBezTo>
                  <a:cubicBezTo>
                    <a:pt x="1965" y="227"/>
                    <a:pt x="2117" y="0"/>
                    <a:pt x="2268" y="0"/>
                  </a:cubicBezTo>
                  <a:cubicBezTo>
                    <a:pt x="2419" y="0"/>
                    <a:pt x="2570" y="227"/>
                    <a:pt x="2721" y="227"/>
                  </a:cubicBezTo>
                  <a:cubicBezTo>
                    <a:pt x="2872" y="227"/>
                    <a:pt x="3050" y="88"/>
                    <a:pt x="3175" y="0"/>
                  </a:cubicBezTo>
                  <a:cubicBezTo>
                    <a:pt x="3175" y="113"/>
                    <a:pt x="3175" y="227"/>
                    <a:pt x="3175" y="227"/>
                  </a:cubicBezTo>
                  <a:cubicBezTo>
                    <a:pt x="3175" y="227"/>
                    <a:pt x="2906" y="454"/>
                    <a:pt x="2721" y="454"/>
                  </a:cubicBezTo>
                  <a:cubicBezTo>
                    <a:pt x="2548" y="454"/>
                    <a:pt x="2419" y="227"/>
                    <a:pt x="2268" y="227"/>
                  </a:cubicBezTo>
                  <a:cubicBezTo>
                    <a:pt x="2117" y="227"/>
                    <a:pt x="1965" y="454"/>
                    <a:pt x="1814" y="454"/>
                  </a:cubicBezTo>
                  <a:cubicBezTo>
                    <a:pt x="1663" y="454"/>
                    <a:pt x="1511" y="227"/>
                    <a:pt x="1360" y="227"/>
                  </a:cubicBezTo>
                  <a:cubicBezTo>
                    <a:pt x="1209" y="227"/>
                    <a:pt x="1058" y="454"/>
                    <a:pt x="907" y="454"/>
                  </a:cubicBezTo>
                  <a:cubicBezTo>
                    <a:pt x="756" y="454"/>
                    <a:pt x="604" y="227"/>
                    <a:pt x="453" y="227"/>
                  </a:cubicBezTo>
                  <a:cubicBezTo>
                    <a:pt x="302" y="227"/>
                    <a:pt x="185" y="322"/>
                    <a:pt x="0" y="454"/>
                  </a:cubicBezTo>
                  <a:close/>
                </a:path>
              </a:pathLst>
            </a:custGeom>
            <a:solidFill>
              <a:sysClr val="window" lastClr="FFFFFF"/>
            </a:solidFill>
            <a:ln w="6350" cap="flat">
              <a:noFill/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</a:endParaRPr>
            </a:p>
          </p:txBody>
        </p:sp>
        <p:sp>
          <p:nvSpPr>
            <p:cNvPr id="24" name="Freeform 114">
              <a:extLst>
                <a:ext uri="{FF2B5EF4-FFF2-40B4-BE49-F238E27FC236}">
                  <a16:creationId xmlns:a16="http://schemas.microsoft.com/office/drawing/2014/main" id="{10582869-0B21-AB21-EAEE-EC7274339376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" y="1706"/>
              <a:ext cx="3175" cy="227"/>
            </a:xfrm>
            <a:custGeom>
              <a:avLst/>
              <a:gdLst/>
              <a:ahLst/>
              <a:cxnLst>
                <a:cxn ang="0">
                  <a:pos x="0" y="454"/>
                </a:cxn>
                <a:cxn ang="0">
                  <a:pos x="453" y="0"/>
                </a:cxn>
                <a:cxn ang="0">
                  <a:pos x="907" y="454"/>
                </a:cxn>
                <a:cxn ang="0">
                  <a:pos x="1360" y="0"/>
                </a:cxn>
                <a:cxn ang="0">
                  <a:pos x="1814" y="454"/>
                </a:cxn>
                <a:cxn ang="0">
                  <a:pos x="2268" y="0"/>
                </a:cxn>
                <a:cxn ang="0">
                  <a:pos x="2721" y="454"/>
                </a:cxn>
                <a:cxn ang="0">
                  <a:pos x="3175" y="0"/>
                </a:cxn>
              </a:cxnLst>
              <a:rect l="0" t="0" r="r" b="b"/>
              <a:pathLst>
                <a:path w="3175" h="454">
                  <a:moveTo>
                    <a:pt x="0" y="454"/>
                  </a:moveTo>
                  <a:cubicBezTo>
                    <a:pt x="151" y="227"/>
                    <a:pt x="302" y="0"/>
                    <a:pt x="453" y="0"/>
                  </a:cubicBezTo>
                  <a:cubicBezTo>
                    <a:pt x="604" y="0"/>
                    <a:pt x="756" y="454"/>
                    <a:pt x="907" y="454"/>
                  </a:cubicBezTo>
                  <a:cubicBezTo>
                    <a:pt x="1058" y="454"/>
                    <a:pt x="1209" y="0"/>
                    <a:pt x="1360" y="0"/>
                  </a:cubicBezTo>
                  <a:cubicBezTo>
                    <a:pt x="1511" y="0"/>
                    <a:pt x="1663" y="454"/>
                    <a:pt x="1814" y="454"/>
                  </a:cubicBezTo>
                  <a:cubicBezTo>
                    <a:pt x="1965" y="454"/>
                    <a:pt x="2117" y="0"/>
                    <a:pt x="2268" y="0"/>
                  </a:cubicBezTo>
                  <a:cubicBezTo>
                    <a:pt x="2419" y="0"/>
                    <a:pt x="2570" y="454"/>
                    <a:pt x="2721" y="454"/>
                  </a:cubicBezTo>
                  <a:cubicBezTo>
                    <a:pt x="2872" y="454"/>
                    <a:pt x="3023" y="227"/>
                    <a:pt x="3175" y="0"/>
                  </a:cubicBezTo>
                </a:path>
              </a:pathLst>
            </a:custGeom>
            <a:noFill/>
            <a:ln w="6350" cap="flat">
              <a:solidFill>
                <a:sysClr val="windowText" lastClr="000000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</a:endParaRPr>
            </a:p>
          </p:txBody>
        </p:sp>
        <p:sp>
          <p:nvSpPr>
            <p:cNvPr id="25" name="Freeform 115">
              <a:extLst>
                <a:ext uri="{FF2B5EF4-FFF2-40B4-BE49-F238E27FC236}">
                  <a16:creationId xmlns:a16="http://schemas.microsoft.com/office/drawing/2014/main" id="{FB036B8E-D79D-CDA2-92BC-EE70619D198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" y="1933"/>
              <a:ext cx="3175" cy="227"/>
            </a:xfrm>
            <a:custGeom>
              <a:avLst/>
              <a:gdLst/>
              <a:ahLst/>
              <a:cxnLst>
                <a:cxn ang="0">
                  <a:pos x="0" y="454"/>
                </a:cxn>
                <a:cxn ang="0">
                  <a:pos x="453" y="0"/>
                </a:cxn>
                <a:cxn ang="0">
                  <a:pos x="907" y="454"/>
                </a:cxn>
                <a:cxn ang="0">
                  <a:pos x="1360" y="0"/>
                </a:cxn>
                <a:cxn ang="0">
                  <a:pos x="1814" y="454"/>
                </a:cxn>
                <a:cxn ang="0">
                  <a:pos x="2268" y="0"/>
                </a:cxn>
                <a:cxn ang="0">
                  <a:pos x="2721" y="454"/>
                </a:cxn>
                <a:cxn ang="0">
                  <a:pos x="3175" y="0"/>
                </a:cxn>
              </a:cxnLst>
              <a:rect l="0" t="0" r="r" b="b"/>
              <a:pathLst>
                <a:path w="3175" h="454">
                  <a:moveTo>
                    <a:pt x="0" y="454"/>
                  </a:moveTo>
                  <a:cubicBezTo>
                    <a:pt x="151" y="227"/>
                    <a:pt x="302" y="0"/>
                    <a:pt x="453" y="0"/>
                  </a:cubicBezTo>
                  <a:cubicBezTo>
                    <a:pt x="604" y="0"/>
                    <a:pt x="756" y="454"/>
                    <a:pt x="907" y="454"/>
                  </a:cubicBezTo>
                  <a:cubicBezTo>
                    <a:pt x="1058" y="454"/>
                    <a:pt x="1209" y="0"/>
                    <a:pt x="1360" y="0"/>
                  </a:cubicBezTo>
                  <a:cubicBezTo>
                    <a:pt x="1511" y="0"/>
                    <a:pt x="1663" y="454"/>
                    <a:pt x="1814" y="454"/>
                  </a:cubicBezTo>
                  <a:cubicBezTo>
                    <a:pt x="1965" y="454"/>
                    <a:pt x="2117" y="0"/>
                    <a:pt x="2268" y="0"/>
                  </a:cubicBezTo>
                  <a:cubicBezTo>
                    <a:pt x="2419" y="0"/>
                    <a:pt x="2570" y="454"/>
                    <a:pt x="2721" y="454"/>
                  </a:cubicBezTo>
                  <a:cubicBezTo>
                    <a:pt x="2872" y="454"/>
                    <a:pt x="3023" y="227"/>
                    <a:pt x="3175" y="0"/>
                  </a:cubicBezTo>
                </a:path>
              </a:pathLst>
            </a:custGeom>
            <a:noFill/>
            <a:ln w="6350" cap="flat">
              <a:solidFill>
                <a:sysClr val="windowText" lastClr="000000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825305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E5BD70BD-0787-77A2-68AF-8674DBCD1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「チームマップ」で関わる優先順位を確認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4E31907-AABB-00DD-D642-DF48E12CB2C9}"/>
              </a:ext>
            </a:extLst>
          </p:cNvPr>
          <p:cNvSpPr txBox="1"/>
          <p:nvPr/>
        </p:nvSpPr>
        <p:spPr>
          <a:xfrm>
            <a:off x="272456" y="844000"/>
            <a:ext cx="9361088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kumimoji="1" lang="ja-JP" altLang="en-US"/>
              <a:t>上司が回答した「期待到達度」✕「メンバーのメンタリティ」の一覧が確認できます。</a:t>
            </a:r>
            <a:endParaRPr kumimoji="1" lang="en-US" altLang="ja-JP"/>
          </a:p>
          <a:p>
            <a:pPr algn="ctr">
              <a:spcBef>
                <a:spcPts val="600"/>
              </a:spcBef>
            </a:pPr>
            <a:r>
              <a:rPr lang="ja-JP" altLang="en-US" sz="1800"/>
              <a:t>「活躍している」のに、メンバーは「不満をため込み今にも辞めそう」な、</a:t>
            </a:r>
            <a:br>
              <a:rPr lang="en-US" altLang="ja-JP" sz="1800"/>
            </a:br>
            <a:r>
              <a:rPr lang="ja-JP" altLang="en-US" sz="1800" b="1"/>
              <a:t>左上が最もフォロー優先度が高い</a:t>
            </a:r>
            <a:r>
              <a:rPr lang="ja-JP" altLang="en-US" sz="1800"/>
              <a:t>ゾーンです。</a:t>
            </a:r>
            <a:endParaRPr kumimoji="1" lang="ja-JP" altLang="en-US" sz="180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CCADE531-F2E7-AF62-D9D8-358373AC14D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280" y="2198217"/>
            <a:ext cx="5813317" cy="4077942"/>
          </a:xfrm>
          <a:prstGeom prst="rect">
            <a:avLst/>
          </a:prstGeom>
          <a:solidFill>
            <a:schemeClr val="bg2"/>
          </a:solidFill>
        </p:spPr>
      </p:pic>
      <p:sp>
        <p:nvSpPr>
          <p:cNvPr id="5" name="角丸四角形 4">
            <a:extLst>
              <a:ext uri="{FF2B5EF4-FFF2-40B4-BE49-F238E27FC236}">
                <a16:creationId xmlns:a16="http://schemas.microsoft.com/office/drawing/2014/main" id="{B25B18F7-B15A-8EA4-F5CA-3AA2A42F3FFA}"/>
              </a:ext>
            </a:extLst>
          </p:cNvPr>
          <p:cNvSpPr/>
          <p:nvPr/>
        </p:nvSpPr>
        <p:spPr>
          <a:xfrm>
            <a:off x="1317956" y="2891166"/>
            <a:ext cx="863933" cy="216266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solidFill>
              <a:schemeClr val="accent1"/>
            </a:solidFill>
          </a:ln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</a:pPr>
            <a:r>
              <a:rPr kumimoji="1" lang="ja-JP" altLang="en-US" sz="1100">
                <a:solidFill>
                  <a:srgbClr val="FF0000"/>
                </a:solidFill>
              </a:rPr>
              <a:t>鈴木 太郎</a:t>
            </a:r>
          </a:p>
        </p:txBody>
      </p:sp>
      <p:sp>
        <p:nvSpPr>
          <p:cNvPr id="6" name="角丸四角形 16">
            <a:extLst>
              <a:ext uri="{FF2B5EF4-FFF2-40B4-BE49-F238E27FC236}">
                <a16:creationId xmlns:a16="http://schemas.microsoft.com/office/drawing/2014/main" id="{0BD616C1-362D-DAEC-93F9-5B9A81C03240}"/>
              </a:ext>
            </a:extLst>
          </p:cNvPr>
          <p:cNvSpPr/>
          <p:nvPr/>
        </p:nvSpPr>
        <p:spPr>
          <a:xfrm>
            <a:off x="5452491" y="3543486"/>
            <a:ext cx="863933" cy="216266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solidFill>
              <a:srgbClr val="0070C0"/>
            </a:solidFill>
          </a:ln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</a:pPr>
            <a:r>
              <a:rPr lang="ja-JP" altLang="en-US" sz="1100">
                <a:solidFill>
                  <a:srgbClr val="0070C0"/>
                </a:solidFill>
              </a:rPr>
              <a:t>佐藤 花子</a:t>
            </a:r>
            <a:endParaRPr kumimoji="1" lang="en-US" altLang="ja-JP" sz="1100">
              <a:solidFill>
                <a:srgbClr val="0070C0"/>
              </a:solidFill>
            </a:endParaRPr>
          </a:p>
        </p:txBody>
      </p:sp>
      <p:sp>
        <p:nvSpPr>
          <p:cNvPr id="7" name="角丸四角形 17">
            <a:extLst>
              <a:ext uri="{FF2B5EF4-FFF2-40B4-BE49-F238E27FC236}">
                <a16:creationId xmlns:a16="http://schemas.microsoft.com/office/drawing/2014/main" id="{2B1186F6-E673-7BB3-DADF-7B654A60DFEF}"/>
              </a:ext>
            </a:extLst>
          </p:cNvPr>
          <p:cNvSpPr/>
          <p:nvPr/>
        </p:nvSpPr>
        <p:spPr>
          <a:xfrm>
            <a:off x="3383427" y="4842247"/>
            <a:ext cx="863933" cy="216266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solidFill>
              <a:srgbClr val="BC43CF"/>
            </a:solidFill>
          </a:ln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</a:pPr>
            <a:r>
              <a:rPr lang="ja-JP" altLang="en-US" sz="1100">
                <a:solidFill>
                  <a:srgbClr val="BC43CF"/>
                </a:solidFill>
              </a:rPr>
              <a:t>山田　隆</a:t>
            </a:r>
            <a:endParaRPr kumimoji="1" lang="en-US" altLang="ja-JP" sz="1100">
              <a:solidFill>
                <a:srgbClr val="BC43CF"/>
              </a:solidFill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1CD30D80-4381-DA0D-EE82-10CAF5DCCDF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4965"/>
          <a:stretch/>
        </p:blipFill>
        <p:spPr>
          <a:xfrm>
            <a:off x="566587" y="3072367"/>
            <a:ext cx="436291" cy="3230404"/>
          </a:xfrm>
          <a:prstGeom prst="rect">
            <a:avLst/>
          </a:prstGeom>
          <a:solidFill>
            <a:schemeClr val="bg2"/>
          </a:solidFill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2CC9AE3F-6E2F-AB2B-94B3-5C6DF6E53B9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75564" y="2256815"/>
            <a:ext cx="2378391" cy="172336"/>
          </a:xfrm>
          <a:prstGeom prst="rect">
            <a:avLst/>
          </a:prstGeom>
          <a:solidFill>
            <a:schemeClr val="bg2"/>
          </a:solidFill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D08ABE92-9F4E-AE80-3EDB-BC2C347116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56673" y="4600385"/>
            <a:ext cx="2234366" cy="1675774"/>
          </a:xfrm>
          <a:prstGeom prst="rect">
            <a:avLst/>
          </a:prstGeom>
          <a:solidFill>
            <a:schemeClr val="bg2"/>
          </a:solidFill>
        </p:spPr>
      </p:pic>
      <p:sp>
        <p:nvSpPr>
          <p:cNvPr id="11" name="四角形吹き出し 13">
            <a:extLst>
              <a:ext uri="{FF2B5EF4-FFF2-40B4-BE49-F238E27FC236}">
                <a16:creationId xmlns:a16="http://schemas.microsoft.com/office/drawing/2014/main" id="{5E1D2255-266C-BEDA-321E-1067DB6B88D0}"/>
              </a:ext>
            </a:extLst>
          </p:cNvPr>
          <p:cNvSpPr/>
          <p:nvPr/>
        </p:nvSpPr>
        <p:spPr>
          <a:xfrm>
            <a:off x="6666670" y="3348413"/>
            <a:ext cx="2464173" cy="1103923"/>
          </a:xfrm>
          <a:prstGeom prst="wedgeRoundRectCallout">
            <a:avLst>
              <a:gd name="adj1" fmla="val 43238"/>
              <a:gd name="adj2" fmla="val 67863"/>
              <a:gd name="adj3" fmla="val 16667"/>
            </a:avLst>
          </a:prstGeom>
          <a:solidFill>
            <a:schemeClr val="accent1"/>
          </a:solidFill>
          <a:ln>
            <a:solidFill>
              <a:srgbClr val="FF8589"/>
            </a:solidFill>
          </a:ln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</a:pPr>
            <a:r>
              <a:rPr kumimoji="1" lang="ja-JP" altLang="en-US" sz="1200" b="1">
                <a:solidFill>
                  <a:schemeClr val="bg2"/>
                </a:solidFill>
              </a:rPr>
              <a:t>鈴木太郎さんは、</a:t>
            </a:r>
            <a:br>
              <a:rPr kumimoji="1" lang="en-US" altLang="ja-JP" sz="1200" b="1">
                <a:solidFill>
                  <a:schemeClr val="bg2"/>
                </a:solidFill>
              </a:rPr>
            </a:br>
            <a:r>
              <a:rPr lang="ja-JP" altLang="en-US" sz="1200" b="1">
                <a:solidFill>
                  <a:schemeClr val="bg2"/>
                </a:solidFill>
              </a:rPr>
              <a:t>活躍していると思ったけど</a:t>
            </a:r>
            <a:br>
              <a:rPr lang="en-US" altLang="ja-JP" sz="1200" b="1">
                <a:solidFill>
                  <a:schemeClr val="bg2"/>
                </a:solidFill>
              </a:rPr>
            </a:br>
            <a:r>
              <a:rPr lang="ja-JP" altLang="en-US" sz="1200" b="1">
                <a:solidFill>
                  <a:schemeClr val="bg2"/>
                </a:solidFill>
              </a:rPr>
              <a:t>最も辛い状態だ</a:t>
            </a:r>
            <a:r>
              <a:rPr lang="en-US" altLang="ja-JP" sz="1200" b="1">
                <a:solidFill>
                  <a:schemeClr val="bg2"/>
                </a:solidFill>
              </a:rPr>
              <a:t>…</a:t>
            </a:r>
          </a:p>
          <a:p>
            <a:pPr algn="ctr">
              <a:spcBef>
                <a:spcPts val="600"/>
              </a:spcBef>
            </a:pPr>
            <a:r>
              <a:rPr kumimoji="1" lang="ja-JP" altLang="en-US" sz="1200" b="1">
                <a:solidFill>
                  <a:schemeClr val="bg2"/>
                </a:solidFill>
              </a:rPr>
              <a:t>気づけていなかった</a:t>
            </a:r>
            <a:r>
              <a:rPr kumimoji="1" lang="en-US" altLang="ja-JP" sz="1200" b="1">
                <a:solidFill>
                  <a:schemeClr val="bg2"/>
                </a:solidFill>
              </a:rPr>
              <a:t>…</a:t>
            </a:r>
            <a:endParaRPr kumimoji="1" lang="ja-JP" altLang="en-US" sz="1200" b="1">
              <a:solidFill>
                <a:schemeClr val="bg2"/>
              </a:solidFill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6433151-6315-30F3-E394-D6045C981EB3}"/>
              </a:ext>
            </a:extLst>
          </p:cNvPr>
          <p:cNvSpPr txBox="1"/>
          <p:nvPr/>
        </p:nvSpPr>
        <p:spPr>
          <a:xfrm>
            <a:off x="700861" y="2578691"/>
            <a:ext cx="370257" cy="370257"/>
          </a:xfrm>
          <a:prstGeom prst="rect">
            <a:avLst/>
          </a:prstGeom>
          <a:solidFill>
            <a:schemeClr val="bg2"/>
          </a:solidFill>
        </p:spPr>
        <p:txBody>
          <a:bodyPr vert="eaVert" wrap="square" lIns="91440" tIns="45720" rIns="91440" bIns="45720" rtlCol="0">
            <a:noAutofit/>
          </a:bodyPr>
          <a:lstStyle/>
          <a:p>
            <a:r>
              <a:rPr kumimoji="1" lang="ja-JP" altLang="en-US" sz="1400" spc="70"/>
              <a:t>高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A686E4DA-D3C1-C266-B456-33455AB9AF49}"/>
              </a:ext>
            </a:extLst>
          </p:cNvPr>
          <p:cNvSpPr txBox="1"/>
          <p:nvPr/>
        </p:nvSpPr>
        <p:spPr>
          <a:xfrm>
            <a:off x="700861" y="5994298"/>
            <a:ext cx="370257" cy="370257"/>
          </a:xfrm>
          <a:prstGeom prst="rect">
            <a:avLst/>
          </a:prstGeom>
          <a:solidFill>
            <a:schemeClr val="bg2"/>
          </a:solidFill>
        </p:spPr>
        <p:txBody>
          <a:bodyPr vert="eaVert" wrap="square" lIns="91440" tIns="45720" rIns="91440" bIns="45720" rtlCol="0">
            <a:noAutofit/>
          </a:bodyPr>
          <a:lstStyle/>
          <a:p>
            <a:r>
              <a:rPr lang="ja-JP" altLang="en-US" sz="1400" spc="70"/>
              <a:t>低</a:t>
            </a:r>
            <a:endParaRPr kumimoji="1" lang="ja-JP" altLang="en-US" sz="1400" spc="70"/>
          </a:p>
        </p:txBody>
      </p:sp>
      <p:sp>
        <p:nvSpPr>
          <p:cNvPr id="14" name="楕円 13">
            <a:extLst>
              <a:ext uri="{FF2B5EF4-FFF2-40B4-BE49-F238E27FC236}">
                <a16:creationId xmlns:a16="http://schemas.microsoft.com/office/drawing/2014/main" id="{416297A4-48F0-C5B0-A388-420855A42071}"/>
              </a:ext>
            </a:extLst>
          </p:cNvPr>
          <p:cNvSpPr/>
          <p:nvPr/>
        </p:nvSpPr>
        <p:spPr>
          <a:xfrm>
            <a:off x="1120009" y="2355720"/>
            <a:ext cx="1295899" cy="1295899"/>
          </a:xfrm>
          <a:prstGeom prst="ellipse">
            <a:avLst/>
          </a:prstGeom>
          <a:noFill/>
          <a:ln w="57150">
            <a:solidFill>
              <a:schemeClr val="accent5"/>
            </a:solidFill>
            <a:prstDash val="solid"/>
          </a:ln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285750" indent="-285750" algn="ctr">
              <a:spcBef>
                <a:spcPts val="600"/>
              </a:spcBef>
              <a:buFont typeface="Wingdings" pitchFamily="2" charset="2"/>
              <a:buChar char="l"/>
            </a:pPr>
            <a:endParaRPr kumimoji="1" lang="ja-JP" altLang="en-US" sz="1400"/>
          </a:p>
        </p:txBody>
      </p:sp>
      <p:sp>
        <p:nvSpPr>
          <p:cNvPr id="15" name="四角形吹き出し 25">
            <a:extLst>
              <a:ext uri="{FF2B5EF4-FFF2-40B4-BE49-F238E27FC236}">
                <a16:creationId xmlns:a16="http://schemas.microsoft.com/office/drawing/2014/main" id="{FCE0519A-8905-E4A8-5226-286116D0DD58}"/>
              </a:ext>
            </a:extLst>
          </p:cNvPr>
          <p:cNvSpPr/>
          <p:nvPr/>
        </p:nvSpPr>
        <p:spPr>
          <a:xfrm>
            <a:off x="1417773" y="3795623"/>
            <a:ext cx="1713554" cy="778667"/>
          </a:xfrm>
          <a:prstGeom prst="wedgeRectCallout">
            <a:avLst>
              <a:gd name="adj1" fmla="val -21382"/>
              <a:gd name="adj2" fmla="val -146460"/>
            </a:avLst>
          </a:prstGeom>
          <a:solidFill>
            <a:schemeClr val="accent5"/>
          </a:solidFill>
          <a:ln>
            <a:solidFill>
              <a:schemeClr val="accent5"/>
            </a:solidFill>
          </a:ln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</a:pPr>
            <a:r>
              <a:rPr kumimoji="1" lang="ja-JP" altLang="en-US" sz="1400">
                <a:solidFill>
                  <a:schemeClr val="bg2"/>
                </a:solidFill>
              </a:rPr>
              <a:t>クリックすると</a:t>
            </a:r>
            <a:br>
              <a:rPr kumimoji="1" lang="en-US" altLang="ja-JP" sz="1400">
                <a:solidFill>
                  <a:schemeClr val="bg2"/>
                </a:solidFill>
              </a:rPr>
            </a:br>
            <a:r>
              <a:rPr kumimoji="1" lang="ja-JP" altLang="en-US" sz="1400" b="1">
                <a:solidFill>
                  <a:schemeClr val="bg2"/>
                </a:solidFill>
              </a:rPr>
              <a:t>パーソナルレポート</a:t>
            </a:r>
            <a:br>
              <a:rPr kumimoji="1" lang="en-US" altLang="ja-JP" sz="1400" b="1">
                <a:solidFill>
                  <a:schemeClr val="bg2"/>
                </a:solidFill>
              </a:rPr>
            </a:br>
            <a:r>
              <a:rPr kumimoji="1" lang="ja-JP" altLang="en-US" sz="1400" b="1">
                <a:solidFill>
                  <a:schemeClr val="bg2"/>
                </a:solidFill>
              </a:rPr>
              <a:t>（次ページ）</a:t>
            </a:r>
            <a:r>
              <a:rPr kumimoji="1" lang="ja-JP" altLang="en-US" sz="1400">
                <a:solidFill>
                  <a:schemeClr val="bg2"/>
                </a:solidFill>
              </a:rPr>
              <a:t>へ</a:t>
            </a:r>
          </a:p>
        </p:txBody>
      </p:sp>
      <p:sp>
        <p:nvSpPr>
          <p:cNvPr id="18" name="四角形: 角を丸くする 17">
            <a:extLst>
              <a:ext uri="{FF2B5EF4-FFF2-40B4-BE49-F238E27FC236}">
                <a16:creationId xmlns:a16="http://schemas.microsoft.com/office/drawing/2014/main" id="{ED18146F-CC68-6E6A-C999-7C154837300F}"/>
              </a:ext>
            </a:extLst>
          </p:cNvPr>
          <p:cNvSpPr/>
          <p:nvPr/>
        </p:nvSpPr>
        <p:spPr>
          <a:xfrm>
            <a:off x="5942232" y="134781"/>
            <a:ext cx="1078860" cy="457272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>
                <a:solidFill>
                  <a:schemeClr val="bg2"/>
                </a:solidFill>
              </a:rPr>
              <a:t>アンケート</a:t>
            </a:r>
          </a:p>
        </p:txBody>
      </p:sp>
      <p:sp>
        <p:nvSpPr>
          <p:cNvPr id="19" name="四角形: 角を丸くする 18">
            <a:extLst>
              <a:ext uri="{FF2B5EF4-FFF2-40B4-BE49-F238E27FC236}">
                <a16:creationId xmlns:a16="http://schemas.microsoft.com/office/drawing/2014/main" id="{06FFD1C9-765B-17CF-1031-4CC5C457B05B}"/>
              </a:ext>
            </a:extLst>
          </p:cNvPr>
          <p:cNvSpPr/>
          <p:nvPr/>
        </p:nvSpPr>
        <p:spPr>
          <a:xfrm>
            <a:off x="7045341" y="134781"/>
            <a:ext cx="1078860" cy="457272"/>
          </a:xfrm>
          <a:prstGeom prst="roundRect">
            <a:avLst>
              <a:gd name="adj" fmla="val 50000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b="1">
                <a:solidFill>
                  <a:schemeClr val="bg2"/>
                </a:solidFill>
              </a:rPr>
              <a:t>1on1</a:t>
            </a:r>
            <a:endParaRPr kumimoji="1" lang="ja-JP" altLang="en-US" sz="1200" b="1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0986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E5BD70BD-0787-77A2-68AF-8674DBCD1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「パーソナルレポート」で、関わり方を確認</a:t>
            </a:r>
            <a:endParaRPr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231CBEA-7812-1334-A6DC-B2A206405567}"/>
              </a:ext>
            </a:extLst>
          </p:cNvPr>
          <p:cNvSpPr txBox="1"/>
          <p:nvPr/>
        </p:nvSpPr>
        <p:spPr>
          <a:xfrm>
            <a:off x="272456" y="844000"/>
            <a:ext cx="9361088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ja-JP" altLang="en-US" sz="1800"/>
              <a:t>特に気になるメンバーについては、パーソナルレポートまでご確認ください。</a:t>
            </a:r>
            <a:endParaRPr lang="en-US" altLang="ja-JP" sz="1800"/>
          </a:p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ja-JP" altLang="en-US" sz="1800"/>
              <a:t>画面を見ながら、直属上司とメンバーへの関わり方をすり合わせるのもおすすめです。</a:t>
            </a:r>
          </a:p>
        </p:txBody>
      </p: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9CBB470D-C2EE-4D3D-C807-A4BF40AA9A78}"/>
              </a:ext>
            </a:extLst>
          </p:cNvPr>
          <p:cNvGrpSpPr/>
          <p:nvPr/>
        </p:nvGrpSpPr>
        <p:grpSpPr>
          <a:xfrm>
            <a:off x="272456" y="1567275"/>
            <a:ext cx="6822612" cy="4826650"/>
            <a:chOff x="2578195" y="2083182"/>
            <a:chExt cx="6173918" cy="4367732"/>
          </a:xfrm>
        </p:grpSpPr>
        <p:pic>
          <p:nvPicPr>
            <p:cNvPr id="14" name="図 13">
              <a:extLst>
                <a:ext uri="{FF2B5EF4-FFF2-40B4-BE49-F238E27FC236}">
                  <a16:creationId xmlns:a16="http://schemas.microsoft.com/office/drawing/2014/main" id="{3220CDED-9FDE-0696-1E86-37FFBC41CD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2578195" y="2083182"/>
              <a:ext cx="6173918" cy="4367732"/>
            </a:xfrm>
            <a:prstGeom prst="rect">
              <a:avLst/>
            </a:prstGeom>
            <a:ln>
              <a:solidFill>
                <a:schemeClr val="tx1">
                  <a:lumMod val="20000"/>
                  <a:lumOff val="80000"/>
                </a:schemeClr>
              </a:solidFill>
            </a:ln>
          </p:spPr>
        </p:pic>
        <p:pic>
          <p:nvPicPr>
            <p:cNvPr id="15" name="図 14">
              <a:extLst>
                <a:ext uri="{FF2B5EF4-FFF2-40B4-BE49-F238E27FC236}">
                  <a16:creationId xmlns:a16="http://schemas.microsoft.com/office/drawing/2014/main" id="{B2FC9D07-90F4-5B59-6FAA-675DC81B2E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2578195" y="2083182"/>
              <a:ext cx="6173918" cy="59285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24" name="吹き出し: 角を丸めた四角形 23">
            <a:extLst>
              <a:ext uri="{FF2B5EF4-FFF2-40B4-BE49-F238E27FC236}">
                <a16:creationId xmlns:a16="http://schemas.microsoft.com/office/drawing/2014/main" id="{E2743372-FCED-BBE1-E4EA-2B222E3FE605}"/>
              </a:ext>
            </a:extLst>
          </p:cNvPr>
          <p:cNvSpPr/>
          <p:nvPr/>
        </p:nvSpPr>
        <p:spPr>
          <a:xfrm>
            <a:off x="6304548" y="1729634"/>
            <a:ext cx="3465095" cy="1663137"/>
          </a:xfrm>
          <a:prstGeom prst="wedgeRoundRectCallout">
            <a:avLst>
              <a:gd name="adj1" fmla="val -81132"/>
              <a:gd name="adj2" fmla="val 120466"/>
              <a:gd name="adj3" fmla="val 16667"/>
            </a:avLst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>
                <a:solidFill>
                  <a:schemeClr val="bg2"/>
                </a:solidFill>
              </a:rPr>
              <a:t>生成</a:t>
            </a:r>
            <a:r>
              <a:rPr kumimoji="1" lang="en-US" altLang="ja-JP">
                <a:solidFill>
                  <a:schemeClr val="bg2"/>
                </a:solidFill>
              </a:rPr>
              <a:t>AI</a:t>
            </a:r>
            <a:r>
              <a:rPr kumimoji="1" lang="ja-JP" altLang="en-US">
                <a:solidFill>
                  <a:schemeClr val="bg2"/>
                </a:solidFill>
              </a:rPr>
              <a:t>で、</a:t>
            </a:r>
            <a:endParaRPr kumimoji="1" lang="en-US" altLang="ja-JP">
              <a:solidFill>
                <a:schemeClr val="bg2"/>
              </a:solidFill>
            </a:endParaRPr>
          </a:p>
          <a:p>
            <a:pPr algn="ctr"/>
            <a:r>
              <a:rPr kumimoji="1" lang="ja-JP" altLang="en-US" b="1">
                <a:solidFill>
                  <a:schemeClr val="bg2"/>
                </a:solidFill>
              </a:rPr>
              <a:t>メンバーが何に悩んでいるか</a:t>
            </a:r>
            <a:r>
              <a:rPr kumimoji="1" lang="en-US" altLang="ja-JP" b="1">
                <a:solidFill>
                  <a:schemeClr val="bg2"/>
                </a:solidFill>
              </a:rPr>
              <a:t>1on1</a:t>
            </a:r>
            <a:r>
              <a:rPr kumimoji="1" lang="ja-JP" altLang="en-US" b="1">
                <a:solidFill>
                  <a:schemeClr val="bg2"/>
                </a:solidFill>
              </a:rPr>
              <a:t>でどう対話するとよいか</a:t>
            </a:r>
            <a:r>
              <a:rPr kumimoji="1" lang="ja-JP" altLang="en-US">
                <a:solidFill>
                  <a:schemeClr val="bg2"/>
                </a:solidFill>
              </a:rPr>
              <a:t>アドバイスが表示されます</a:t>
            </a:r>
          </a:p>
        </p:txBody>
      </p:sp>
      <p:sp>
        <p:nvSpPr>
          <p:cNvPr id="25" name="四角形: 角を丸くする 24">
            <a:extLst>
              <a:ext uri="{FF2B5EF4-FFF2-40B4-BE49-F238E27FC236}">
                <a16:creationId xmlns:a16="http://schemas.microsoft.com/office/drawing/2014/main" id="{6A5DCB8B-0E63-905A-0685-4BB26BC540D4}"/>
              </a:ext>
            </a:extLst>
          </p:cNvPr>
          <p:cNvSpPr/>
          <p:nvPr/>
        </p:nvSpPr>
        <p:spPr>
          <a:xfrm>
            <a:off x="5942232" y="134781"/>
            <a:ext cx="1078860" cy="457272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>
                <a:solidFill>
                  <a:schemeClr val="bg2"/>
                </a:solidFill>
              </a:rPr>
              <a:t>アンケート</a:t>
            </a:r>
          </a:p>
        </p:txBody>
      </p:sp>
      <p:sp>
        <p:nvSpPr>
          <p:cNvPr id="26" name="四角形: 角を丸くする 25">
            <a:extLst>
              <a:ext uri="{FF2B5EF4-FFF2-40B4-BE49-F238E27FC236}">
                <a16:creationId xmlns:a16="http://schemas.microsoft.com/office/drawing/2014/main" id="{C2DFF231-D755-DC74-B0CA-81FB8F92E6DE}"/>
              </a:ext>
            </a:extLst>
          </p:cNvPr>
          <p:cNvSpPr/>
          <p:nvPr/>
        </p:nvSpPr>
        <p:spPr>
          <a:xfrm>
            <a:off x="7045341" y="134781"/>
            <a:ext cx="1078860" cy="457272"/>
          </a:xfrm>
          <a:prstGeom prst="roundRect">
            <a:avLst>
              <a:gd name="adj" fmla="val 50000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b="1">
                <a:solidFill>
                  <a:schemeClr val="bg2"/>
                </a:solidFill>
              </a:rPr>
              <a:t>1on1</a:t>
            </a:r>
            <a:endParaRPr kumimoji="1" lang="ja-JP" altLang="en-US" sz="1200" b="1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4662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E5BD70BD-0787-77A2-68AF-8674DBCD1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「結果一覧表</a:t>
            </a:r>
            <a:r>
              <a:rPr lang="en-US" altLang="ja-JP"/>
              <a:t>(Excel)</a:t>
            </a:r>
            <a:r>
              <a:rPr lang="ja-JP" altLang="en-US"/>
              <a:t>」で個人結果を一覧で確認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4E31907-AABB-00DD-D642-DF48E12CB2C9}"/>
              </a:ext>
            </a:extLst>
          </p:cNvPr>
          <p:cNvSpPr txBox="1"/>
          <p:nvPr/>
        </p:nvSpPr>
        <p:spPr>
          <a:xfrm>
            <a:off x="272456" y="844000"/>
            <a:ext cx="93610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kumimoji="1" lang="ja-JP" altLang="en-US" sz="1800"/>
              <a:t>過去からの変化・全詳細データをを個人別で見ることができます。</a:t>
            </a:r>
            <a:endParaRPr kumimoji="1" lang="en-US" altLang="ja-JP" sz="1800"/>
          </a:p>
          <a:p>
            <a:pPr algn="ctr">
              <a:spcBef>
                <a:spcPts val="600"/>
              </a:spcBef>
            </a:pPr>
            <a:r>
              <a:rPr kumimoji="1" lang="ja-JP" altLang="en-US" sz="1800" b="1"/>
              <a:t>改善</a:t>
            </a:r>
            <a:r>
              <a:rPr kumimoji="1" lang="en-US" altLang="ja-JP" sz="1800" b="1"/>
              <a:t>/</a:t>
            </a:r>
            <a:r>
              <a:rPr kumimoji="1" lang="ja-JP" altLang="en-US" sz="1800" b="1"/>
              <a:t>悪化した</a:t>
            </a:r>
            <a:r>
              <a:rPr kumimoji="1" lang="ja-JP" altLang="en-US" sz="1800"/>
              <a:t>メンバー、</a:t>
            </a:r>
            <a:r>
              <a:rPr kumimoji="1" lang="en-US" altLang="ja-JP" sz="1800" b="1"/>
              <a:t>2</a:t>
            </a:r>
            <a:r>
              <a:rPr kumimoji="1" lang="ja-JP" altLang="en-US" sz="1800" b="1"/>
              <a:t>連続で窮々・悶々</a:t>
            </a:r>
            <a:r>
              <a:rPr kumimoji="1" lang="ja-JP" altLang="en-US" sz="1800"/>
              <a:t>のメンバー、</a:t>
            </a:r>
            <a:r>
              <a:rPr kumimoji="1" lang="ja-JP" altLang="en-US" sz="1800" b="1"/>
              <a:t>異動した</a:t>
            </a:r>
            <a:r>
              <a:rPr kumimoji="1" lang="ja-JP" altLang="en-US" sz="1800"/>
              <a:t>メンバーなど、</a:t>
            </a:r>
            <a:endParaRPr kumimoji="1" lang="en-US" altLang="ja-JP" sz="1800"/>
          </a:p>
          <a:p>
            <a:pPr algn="ctr">
              <a:spcBef>
                <a:spcPts val="600"/>
              </a:spcBef>
            </a:pPr>
            <a:r>
              <a:rPr kumimoji="1" lang="ja-JP" altLang="en-US"/>
              <a:t>気になる条件に該当するメンバーを、すぐに確認できます。</a:t>
            </a:r>
            <a:endParaRPr kumimoji="1" lang="ja-JP" altLang="en-US" sz="180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2C198FFC-0FCC-12BF-63D9-A88BD408DF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46433" y="2007237"/>
            <a:ext cx="7213134" cy="4429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42EA45F-D5F7-35AE-FF8F-A075A7F30113}"/>
              </a:ext>
            </a:extLst>
          </p:cNvPr>
          <p:cNvSpPr txBox="1"/>
          <p:nvPr/>
        </p:nvSpPr>
        <p:spPr>
          <a:xfrm>
            <a:off x="92098" y="6171095"/>
            <a:ext cx="367075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/>
              <a:t>※</a:t>
            </a:r>
            <a:r>
              <a:rPr kumimoji="1" lang="ja-JP" altLang="en-US" sz="1050"/>
              <a:t>結果一覧表（</a:t>
            </a:r>
            <a:r>
              <a:rPr kumimoji="1" lang="en-US" altLang="ja-JP" sz="1050"/>
              <a:t>Excel</a:t>
            </a:r>
            <a:r>
              <a:rPr kumimoji="1" lang="ja-JP" altLang="en-US" sz="1050"/>
              <a:t>）は、上司ユーザーは閲覧できません。</a:t>
            </a:r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3319EB4D-DD86-1AD0-AC19-CE5DA2B44E8B}"/>
              </a:ext>
            </a:extLst>
          </p:cNvPr>
          <p:cNvSpPr/>
          <p:nvPr/>
        </p:nvSpPr>
        <p:spPr>
          <a:xfrm>
            <a:off x="5942232" y="134781"/>
            <a:ext cx="1078860" cy="457272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>
                <a:solidFill>
                  <a:schemeClr val="bg2"/>
                </a:solidFill>
              </a:rPr>
              <a:t>アンケート</a:t>
            </a:r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98BA5088-D837-76CA-9ACA-6DEFBA947E5D}"/>
              </a:ext>
            </a:extLst>
          </p:cNvPr>
          <p:cNvSpPr/>
          <p:nvPr/>
        </p:nvSpPr>
        <p:spPr>
          <a:xfrm>
            <a:off x="7045341" y="134781"/>
            <a:ext cx="1078860" cy="457272"/>
          </a:xfrm>
          <a:prstGeom prst="roundRect">
            <a:avLst>
              <a:gd name="adj" fmla="val 50000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b="1">
                <a:solidFill>
                  <a:schemeClr val="bg2"/>
                </a:solidFill>
              </a:rPr>
              <a:t>1on1</a:t>
            </a:r>
            <a:endParaRPr kumimoji="1" lang="ja-JP" altLang="en-US" sz="1200" b="1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5831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8A83C143-C249-62C6-B561-1B218FCD39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0057" y="1567275"/>
            <a:ext cx="5584120" cy="4714108"/>
          </a:xfrm>
          <a:prstGeom prst="rect">
            <a:avLst/>
          </a:prstGeom>
        </p:spPr>
      </p:pic>
      <p:sp>
        <p:nvSpPr>
          <p:cNvPr id="4" name="タイトル 3">
            <a:extLst>
              <a:ext uri="{FF2B5EF4-FFF2-40B4-BE49-F238E27FC236}">
                <a16:creationId xmlns:a16="http://schemas.microsoft.com/office/drawing/2014/main" id="{E5BD70BD-0787-77A2-68AF-8674DBCD1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参考）メンバーが閲覧できるレポート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51AEE1D-E308-763F-65F1-FC44309F583F}"/>
              </a:ext>
            </a:extLst>
          </p:cNvPr>
          <p:cNvSpPr txBox="1"/>
          <p:nvPr/>
        </p:nvSpPr>
        <p:spPr>
          <a:xfrm>
            <a:off x="272456" y="844000"/>
            <a:ext cx="9361088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ja-JP" altLang="en-US" sz="1800"/>
              <a:t>パーソナルレポート（メンバー専用）を閲覧できます。</a:t>
            </a:r>
            <a:endParaRPr lang="en-US" altLang="ja-JP" sz="1800"/>
          </a:p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ja-JP" altLang="en-US"/>
              <a:t>パーソナルレポートは、皆様の閲覧できるレポートとは内容が異なります。</a:t>
            </a:r>
            <a:endParaRPr lang="ja-JP" altLang="en-US" sz="180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CA6954A-DA06-2BE7-DC40-C4737906C523}"/>
              </a:ext>
            </a:extLst>
          </p:cNvPr>
          <p:cNvSpPr/>
          <p:nvPr/>
        </p:nvSpPr>
        <p:spPr>
          <a:xfrm>
            <a:off x="272456" y="5113867"/>
            <a:ext cx="9427562" cy="120799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>
                <a:solidFill>
                  <a:schemeClr val="bg2"/>
                </a:solidFill>
              </a:rPr>
              <a:t>パーソナルレポート（上司専用シート）を、</a:t>
            </a:r>
            <a:br>
              <a:rPr kumimoji="1" lang="en-US" altLang="ja-JP" sz="2400" b="1">
                <a:solidFill>
                  <a:schemeClr val="bg2"/>
                </a:solidFill>
              </a:rPr>
            </a:br>
            <a:r>
              <a:rPr kumimoji="1" lang="ja-JP" altLang="en-US" sz="2400" b="1">
                <a:solidFill>
                  <a:schemeClr val="bg2"/>
                </a:solidFill>
              </a:rPr>
              <a:t>メンバーに見せないでください。</a:t>
            </a:r>
            <a:endParaRPr kumimoji="1" lang="en-US" altLang="ja-JP" sz="2400" b="1">
              <a:solidFill>
                <a:schemeClr val="bg2"/>
              </a:solidFill>
            </a:endParaRPr>
          </a:p>
          <a:p>
            <a:pPr algn="ctr"/>
            <a:r>
              <a:rPr kumimoji="1" lang="ja-JP" altLang="en-US" sz="2400" b="1">
                <a:solidFill>
                  <a:schemeClr val="bg2"/>
                </a:solidFill>
              </a:rPr>
              <a:t>メンバーのレポートには「窮々」などの表現は含まれません。</a:t>
            </a:r>
            <a:endParaRPr kumimoji="1" lang="en-US" altLang="ja-JP" sz="2400" b="1">
              <a:solidFill>
                <a:schemeClr val="bg2"/>
              </a:solidFill>
            </a:endParaRPr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771CD5E8-FCF8-EFE1-5D0B-BEB039C1FC06}"/>
              </a:ext>
            </a:extLst>
          </p:cNvPr>
          <p:cNvSpPr/>
          <p:nvPr/>
        </p:nvSpPr>
        <p:spPr>
          <a:xfrm>
            <a:off x="5942232" y="134781"/>
            <a:ext cx="1078860" cy="457272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>
                <a:solidFill>
                  <a:schemeClr val="bg2"/>
                </a:solidFill>
              </a:rPr>
              <a:t>アンケート</a:t>
            </a:r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1089FF2A-03F0-4572-0F62-8513ECAB4329}"/>
              </a:ext>
            </a:extLst>
          </p:cNvPr>
          <p:cNvSpPr/>
          <p:nvPr/>
        </p:nvSpPr>
        <p:spPr>
          <a:xfrm>
            <a:off x="7045341" y="134781"/>
            <a:ext cx="1078860" cy="457272"/>
          </a:xfrm>
          <a:prstGeom prst="roundRect">
            <a:avLst>
              <a:gd name="adj" fmla="val 50000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b="1">
                <a:solidFill>
                  <a:schemeClr val="bg2"/>
                </a:solidFill>
              </a:rPr>
              <a:t>1on1</a:t>
            </a:r>
            <a:endParaRPr kumimoji="1" lang="ja-JP" altLang="en-US" sz="1200" b="1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2813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E5BD70BD-0787-77A2-68AF-8674DBCD1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注意点</a:t>
            </a:r>
          </a:p>
        </p:txBody>
      </p:sp>
      <p:pic>
        <p:nvPicPr>
          <p:cNvPr id="2" name="図 1" descr="アイコン&#10;&#10;自動的に生成された説明">
            <a:extLst>
              <a:ext uri="{FF2B5EF4-FFF2-40B4-BE49-F238E27FC236}">
                <a16:creationId xmlns:a16="http://schemas.microsoft.com/office/drawing/2014/main" id="{EC873B00-D6EB-C6CD-3A66-EEB0634C5F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0611" y="1368493"/>
            <a:ext cx="1484779" cy="1484779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24B6DB4-E2D4-5602-BDA0-8136DF2606E6}"/>
              </a:ext>
            </a:extLst>
          </p:cNvPr>
          <p:cNvSpPr txBox="1"/>
          <p:nvPr/>
        </p:nvSpPr>
        <p:spPr>
          <a:xfrm>
            <a:off x="3591090" y="932877"/>
            <a:ext cx="2723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kumimoji="1" lang="ja-JP" altLang="en-US"/>
              <a:t>下記の行為は禁止です。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3E8B4C-6D4F-2C1F-683F-F7EBDB5B8162}"/>
              </a:ext>
            </a:extLst>
          </p:cNvPr>
          <p:cNvSpPr txBox="1"/>
          <p:nvPr/>
        </p:nvSpPr>
        <p:spPr>
          <a:xfrm>
            <a:off x="245534" y="3132666"/>
            <a:ext cx="941493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0100" lvl="1" indent="-342900">
              <a:spcBef>
                <a:spcPts val="1200"/>
              </a:spcBef>
              <a:buClr>
                <a:schemeClr val="accent1"/>
              </a:buClr>
              <a:buFont typeface="Wingdings" panose="05000000000000000000" pitchFamily="2" charset="2"/>
              <a:buChar char="n"/>
            </a:pPr>
            <a:r>
              <a:rPr lang="ja-JP" altLang="en-US" sz="2000"/>
              <a:t>メンバーのコンディションや性格について触れたレポートを、 </a:t>
            </a:r>
            <a:br>
              <a:rPr lang="en-US" altLang="ja-JP" sz="2000"/>
            </a:br>
            <a:r>
              <a:rPr lang="ja-JP" altLang="en-US" sz="2000"/>
              <a:t>机上等</a:t>
            </a:r>
            <a:r>
              <a:rPr lang="ja-JP" altLang="en-US" sz="2000" b="1" u="sng">
                <a:solidFill>
                  <a:schemeClr val="accent1"/>
                </a:solidFill>
              </a:rPr>
              <a:t>誰かの目に触れやすいところに放置</a:t>
            </a:r>
            <a:r>
              <a:rPr lang="ja-JP" altLang="en-US" sz="2000"/>
              <a:t>する </a:t>
            </a:r>
            <a:endParaRPr lang="en-US" altLang="ja-JP" sz="2000"/>
          </a:p>
          <a:p>
            <a:pPr marL="800100" lvl="1" indent="-342900">
              <a:spcBef>
                <a:spcPts val="1200"/>
              </a:spcBef>
              <a:buClr>
                <a:schemeClr val="accent1"/>
              </a:buClr>
              <a:buFont typeface="Wingdings" panose="05000000000000000000" pitchFamily="2" charset="2"/>
              <a:buChar char="n"/>
            </a:pPr>
            <a:r>
              <a:rPr lang="ja-JP" altLang="en-US" sz="2000"/>
              <a:t>飲み会・社内等で</a:t>
            </a:r>
            <a:br>
              <a:rPr lang="en-US" altLang="ja-JP" sz="2000"/>
            </a:br>
            <a:r>
              <a:rPr lang="ja-JP" altLang="en-US" sz="2000"/>
              <a:t>「</a:t>
            </a:r>
            <a:r>
              <a:rPr lang="ja-JP" altLang="en-US" sz="2000" b="1" u="sng">
                <a:solidFill>
                  <a:schemeClr val="accent1"/>
                </a:solidFill>
              </a:rPr>
              <a:t>あのメンバーの性格はこうだから・状態はこうだから</a:t>
            </a:r>
            <a:r>
              <a:rPr lang="ja-JP" altLang="en-US" sz="2000"/>
              <a:t>」と</a:t>
            </a:r>
            <a:br>
              <a:rPr lang="en-US" altLang="ja-JP" sz="2000"/>
            </a:br>
            <a:r>
              <a:rPr lang="ja-JP" altLang="en-US" sz="2000"/>
              <a:t>オープンに会話する</a:t>
            </a:r>
            <a:endParaRPr lang="en-US" altLang="ja-JP" sz="2000"/>
          </a:p>
          <a:p>
            <a:pPr marL="800100" lvl="1" indent="-342900">
              <a:spcBef>
                <a:spcPts val="1200"/>
              </a:spcBef>
              <a:buClr>
                <a:schemeClr val="accent1"/>
              </a:buClr>
              <a:buFont typeface="Wingdings" panose="05000000000000000000" pitchFamily="2" charset="2"/>
              <a:buChar char="n"/>
            </a:pPr>
            <a:r>
              <a:rPr lang="ja-JP" altLang="en-US" sz="2000"/>
              <a:t>メンバー本人に、</a:t>
            </a:r>
            <a:br>
              <a:rPr lang="en-US" altLang="ja-JP" sz="2000"/>
            </a:br>
            <a:r>
              <a:rPr lang="ja-JP" altLang="en-US" sz="2000"/>
              <a:t>「</a:t>
            </a:r>
            <a:r>
              <a:rPr lang="ja-JP" altLang="en-US" sz="2000" b="1" u="sng">
                <a:solidFill>
                  <a:schemeClr val="accent1"/>
                </a:solidFill>
              </a:rPr>
              <a:t>サーベイ結果が窮々だったけど、どういうつもりなの？</a:t>
            </a:r>
            <a:r>
              <a:rPr lang="ja-JP" altLang="en-US" sz="2000"/>
              <a:t>」と詰め寄る</a:t>
            </a:r>
            <a:br>
              <a:rPr lang="en-US" altLang="ja-JP" sz="2000"/>
            </a:br>
            <a:r>
              <a:rPr lang="ja-JP" altLang="en-US" sz="2000"/>
              <a:t>＊メンバー本人には「窮々」などの言葉は開示されていません</a:t>
            </a:r>
            <a:endParaRPr lang="en-US" altLang="ja-JP" sz="2000"/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2715E920-EE65-0B76-B1DD-936B1C512F0E}"/>
              </a:ext>
            </a:extLst>
          </p:cNvPr>
          <p:cNvSpPr/>
          <p:nvPr/>
        </p:nvSpPr>
        <p:spPr>
          <a:xfrm>
            <a:off x="5942232" y="134781"/>
            <a:ext cx="1078860" cy="457272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>
                <a:solidFill>
                  <a:schemeClr val="bg2"/>
                </a:solidFill>
              </a:rPr>
              <a:t>アンケート</a:t>
            </a: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BB5954DE-BB23-4CD1-66A4-88C25B50BACF}"/>
              </a:ext>
            </a:extLst>
          </p:cNvPr>
          <p:cNvSpPr/>
          <p:nvPr/>
        </p:nvSpPr>
        <p:spPr>
          <a:xfrm>
            <a:off x="7045341" y="134781"/>
            <a:ext cx="1078860" cy="457272"/>
          </a:xfrm>
          <a:prstGeom prst="roundRect">
            <a:avLst>
              <a:gd name="adj" fmla="val 50000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b="1">
                <a:solidFill>
                  <a:schemeClr val="bg2"/>
                </a:solidFill>
              </a:rPr>
              <a:t>1on1</a:t>
            </a:r>
            <a:endParaRPr kumimoji="1" lang="ja-JP" altLang="en-US" sz="1200" b="1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6563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D0F79A1D-AD68-C8EC-8F7F-2A2171C8C51B}"/>
              </a:ext>
            </a:extLst>
          </p:cNvPr>
          <p:cNvSpPr/>
          <p:nvPr/>
        </p:nvSpPr>
        <p:spPr>
          <a:xfrm>
            <a:off x="5942232" y="134781"/>
            <a:ext cx="1078860" cy="457272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>
                <a:solidFill>
                  <a:schemeClr val="bg2"/>
                </a:solidFill>
              </a:rPr>
              <a:t>アンケート</a:t>
            </a: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D0EB90D4-9DA1-B803-AD38-E5F5CBADA9F1}"/>
              </a:ext>
            </a:extLst>
          </p:cNvPr>
          <p:cNvSpPr/>
          <p:nvPr/>
        </p:nvSpPr>
        <p:spPr>
          <a:xfrm>
            <a:off x="7045341" y="134781"/>
            <a:ext cx="1078860" cy="457272"/>
          </a:xfrm>
          <a:prstGeom prst="roundRect">
            <a:avLst>
              <a:gd name="adj" fmla="val 50000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b="1">
                <a:solidFill>
                  <a:schemeClr val="bg2"/>
                </a:solidFill>
              </a:rPr>
              <a:t>1on1</a:t>
            </a:r>
            <a:endParaRPr kumimoji="1" lang="ja-JP" altLang="en-US" sz="1200" b="1">
              <a:solidFill>
                <a:schemeClr val="bg2"/>
              </a:solidFill>
            </a:endParaRPr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E5BD70BD-0787-77A2-68AF-8674DBCD1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改めて、お願いしたいこと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955F34D-A1F8-CAEF-E29F-545956E8ADEC}"/>
              </a:ext>
            </a:extLst>
          </p:cNvPr>
          <p:cNvSpPr txBox="1"/>
          <p:nvPr/>
        </p:nvSpPr>
        <p:spPr>
          <a:xfrm>
            <a:off x="1167349" y="932877"/>
            <a:ext cx="7571303" cy="15850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kumimoji="1" lang="ja-JP" altLang="en-US"/>
              <a:t>インサイズのレポートをご確認いただき、</a:t>
            </a:r>
          </a:p>
          <a:p>
            <a:pPr algn="ctr">
              <a:spcBef>
                <a:spcPts val="600"/>
              </a:spcBef>
            </a:pPr>
            <a:r>
              <a:rPr kumimoji="1" lang="ja-JP" altLang="en-US" sz="2800" b="1">
                <a:solidFill>
                  <a:schemeClr val="accent5"/>
                </a:solidFill>
              </a:rPr>
              <a:t>窮々・悶々のメンバーには必ず</a:t>
            </a:r>
            <a:r>
              <a:rPr kumimoji="1" lang="en-US" altLang="ja-JP" sz="2800" b="1">
                <a:solidFill>
                  <a:schemeClr val="accent5"/>
                </a:solidFill>
              </a:rPr>
              <a:t>1on1</a:t>
            </a:r>
            <a:endParaRPr kumimoji="1" lang="ja-JP" altLang="en-US" sz="2800" b="1">
              <a:solidFill>
                <a:schemeClr val="accent5"/>
              </a:solidFill>
            </a:endParaRPr>
          </a:p>
          <a:p>
            <a:pPr algn="ctr">
              <a:spcBef>
                <a:spcPts val="600"/>
              </a:spcBef>
            </a:pPr>
            <a:r>
              <a:rPr kumimoji="1" lang="ja-JP" altLang="en-US"/>
              <a:t>を実施いただくよう、上司の皆様への働きかけをお願いいたします。</a:t>
            </a:r>
          </a:p>
          <a:p>
            <a:pPr algn="ctr">
              <a:spcBef>
                <a:spcPts val="600"/>
              </a:spcBef>
            </a:pPr>
            <a:r>
              <a:rPr kumimoji="1" lang="ja-JP" altLang="en-US" b="1">
                <a:solidFill>
                  <a:schemeClr val="accent5"/>
                </a:solidFill>
              </a:rPr>
              <a:t>対応が早いほど、改善しやすく</a:t>
            </a:r>
            <a:r>
              <a:rPr kumimoji="1" lang="en-US" altLang="ja-JP" b="1">
                <a:solidFill>
                  <a:schemeClr val="accent5"/>
                </a:solidFill>
              </a:rPr>
              <a:t>/</a:t>
            </a:r>
            <a:r>
              <a:rPr kumimoji="1" lang="ja-JP" altLang="en-US" b="1">
                <a:solidFill>
                  <a:schemeClr val="accent5"/>
                </a:solidFill>
              </a:rPr>
              <a:t>さらなる悪化を防ぎやすく</a:t>
            </a:r>
            <a:r>
              <a:rPr kumimoji="1" lang="ja-JP" altLang="en-US"/>
              <a:t>なります。</a:t>
            </a:r>
          </a:p>
        </p:txBody>
      </p: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4081AC58-5DE7-7538-2F2D-9F84D11D7F22}"/>
              </a:ext>
            </a:extLst>
          </p:cNvPr>
          <p:cNvGrpSpPr/>
          <p:nvPr/>
        </p:nvGrpSpPr>
        <p:grpSpPr>
          <a:xfrm>
            <a:off x="3281363" y="2769766"/>
            <a:ext cx="3404104" cy="1528463"/>
            <a:chOff x="3678748" y="5312281"/>
            <a:chExt cx="1817873" cy="816236"/>
          </a:xfrm>
        </p:grpSpPr>
        <p:pic>
          <p:nvPicPr>
            <p:cNvPr id="18" name="図 17">
              <a:extLst>
                <a:ext uri="{FF2B5EF4-FFF2-40B4-BE49-F238E27FC236}">
                  <a16:creationId xmlns:a16="http://schemas.microsoft.com/office/drawing/2014/main" id="{03600908-6106-F0F5-1B98-7E4616297D9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78748" y="5312281"/>
              <a:ext cx="816236" cy="816236"/>
            </a:xfrm>
            <a:prstGeom prst="rect">
              <a:avLst/>
            </a:prstGeom>
            <a:solidFill>
              <a:sysClr val="window" lastClr="FFFFFF"/>
            </a:solidFill>
          </p:spPr>
        </p:pic>
        <p:pic>
          <p:nvPicPr>
            <p:cNvPr id="19" name="図 18">
              <a:extLst>
                <a:ext uri="{FF2B5EF4-FFF2-40B4-BE49-F238E27FC236}">
                  <a16:creationId xmlns:a16="http://schemas.microsoft.com/office/drawing/2014/main" id="{EB74E643-C100-2CBB-B2E6-B6DEB98393F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90860" y="5322755"/>
              <a:ext cx="805761" cy="805761"/>
            </a:xfrm>
            <a:prstGeom prst="rect">
              <a:avLst/>
            </a:prstGeom>
            <a:solidFill>
              <a:sysClr val="window" lastClr="FFFFFF"/>
            </a:solidFill>
          </p:spPr>
        </p:pic>
      </p:grp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4E50C19A-37D7-C9B7-F8CD-0FB3ECE88826}"/>
              </a:ext>
            </a:extLst>
          </p:cNvPr>
          <p:cNvSpPr txBox="1"/>
          <p:nvPr/>
        </p:nvSpPr>
        <p:spPr>
          <a:xfrm>
            <a:off x="1608706" y="4947902"/>
            <a:ext cx="829729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buClr>
                <a:srgbClr val="FF0000"/>
              </a:buClr>
            </a:pPr>
            <a:r>
              <a:rPr lang="ja-JP" altLang="en-US" sz="1800" b="1">
                <a:solidFill>
                  <a:schemeClr val="accent5"/>
                </a:solidFill>
              </a:rPr>
              <a:t>「最近任せっきりで話せていなかったから」</a:t>
            </a:r>
            <a:br>
              <a:rPr lang="en-US" altLang="ja-JP" sz="1800" b="1">
                <a:solidFill>
                  <a:schemeClr val="accent5"/>
                </a:solidFill>
              </a:rPr>
            </a:br>
            <a:r>
              <a:rPr lang="ja-JP" altLang="en-US" sz="1800" b="1">
                <a:solidFill>
                  <a:schemeClr val="accent5"/>
                </a:solidFill>
              </a:rPr>
              <a:t>「サーベイの結果を見て、大変そうだったので、詳しく話を聞かせてほしい」</a:t>
            </a:r>
            <a:br>
              <a:rPr lang="en-US" altLang="ja-JP" sz="1800" b="1">
                <a:solidFill>
                  <a:schemeClr val="accent5"/>
                </a:solidFill>
              </a:rPr>
            </a:br>
            <a:r>
              <a:rPr lang="ja-JP" altLang="en-US" sz="1800" b="1">
                <a:solidFill>
                  <a:schemeClr val="accent5"/>
                </a:solidFill>
              </a:rPr>
              <a:t>「もしかして、◯◯だと感じているのかなと思ったけれ</a:t>
            </a:r>
            <a:r>
              <a:rPr lang="ja-JP" altLang="en-US" b="1">
                <a:solidFill>
                  <a:schemeClr val="accent5"/>
                </a:solidFill>
              </a:rPr>
              <a:t>ど、どう？</a:t>
            </a:r>
            <a:r>
              <a:rPr lang="ja-JP" altLang="en-US" sz="1800" b="1">
                <a:solidFill>
                  <a:schemeClr val="accent5"/>
                </a:solidFill>
              </a:rPr>
              <a:t>」</a:t>
            </a:r>
            <a:endParaRPr lang="ja-JP" altLang="en-US" sz="1800"/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B324C0A0-74C3-BF16-1F65-5DCE2386ED17}"/>
              </a:ext>
            </a:extLst>
          </p:cNvPr>
          <p:cNvSpPr/>
          <p:nvPr/>
        </p:nvSpPr>
        <p:spPr>
          <a:xfrm>
            <a:off x="324001" y="4820746"/>
            <a:ext cx="1200000" cy="1177641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>
                <a:solidFill>
                  <a:schemeClr val="bg2"/>
                </a:solidFill>
              </a:rPr>
              <a:t>声掛け</a:t>
            </a:r>
            <a:endParaRPr kumimoji="1" lang="en-US" altLang="ja-JP" b="1">
              <a:solidFill>
                <a:schemeClr val="bg2"/>
              </a:solidFill>
            </a:endParaRPr>
          </a:p>
          <a:p>
            <a:pPr algn="ctr"/>
            <a:r>
              <a:rPr kumimoji="1" lang="ja-JP" altLang="en-US" b="1">
                <a:solidFill>
                  <a:schemeClr val="bg2"/>
                </a:solidFill>
              </a:rPr>
              <a:t>例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5A7EE47-B0D4-1B8F-CA70-C30D3AB85E71}"/>
              </a:ext>
            </a:extLst>
          </p:cNvPr>
          <p:cNvSpPr/>
          <p:nvPr/>
        </p:nvSpPr>
        <p:spPr>
          <a:xfrm>
            <a:off x="6824174" y="125998"/>
            <a:ext cx="2886268" cy="124542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>
                <a:solidFill>
                  <a:schemeClr val="tx1"/>
                </a:solidFill>
                <a:latin typeface="+mn-ea"/>
              </a:rPr>
              <a:t>貴社の方針に合わせて</a:t>
            </a:r>
            <a:br>
              <a:rPr lang="en-US" altLang="ja-JP">
                <a:solidFill>
                  <a:schemeClr val="tx1"/>
                </a:solidFill>
                <a:latin typeface="+mn-ea"/>
              </a:rPr>
            </a:br>
            <a:r>
              <a:rPr lang="ja-JP" altLang="en-US">
                <a:solidFill>
                  <a:schemeClr val="tx1"/>
                </a:solidFill>
                <a:latin typeface="+mn-ea"/>
              </a:rPr>
              <a:t>ご記入ください</a:t>
            </a:r>
            <a:endParaRPr lang="en-US" altLang="ja-JP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7680310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E5BD70BD-0787-77A2-68AF-8674DBCD1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もくじ</a:t>
            </a:r>
          </a:p>
        </p:txBody>
      </p:sp>
      <p:sp>
        <p:nvSpPr>
          <p:cNvPr id="2" name="コンテンツ プレースホルダー 2">
            <a:extLst>
              <a:ext uri="{FF2B5EF4-FFF2-40B4-BE49-F238E27FC236}">
                <a16:creationId xmlns:a16="http://schemas.microsoft.com/office/drawing/2014/main" id="{627D0D42-F624-8920-E05D-F171657FF9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000" y="589722"/>
            <a:ext cx="9247597" cy="5678556"/>
          </a:xfrm>
        </p:spPr>
        <p:txBody>
          <a:bodyPr anchor="ctr">
            <a:normAutofit/>
          </a:bodyPr>
          <a:lstStyle/>
          <a:p>
            <a:pPr marL="809625" indent="-630238">
              <a:lnSpc>
                <a:spcPct val="150000"/>
              </a:lnSpc>
              <a:buClr>
                <a:schemeClr val="accent5">
                  <a:lumMod val="20000"/>
                  <a:lumOff val="80000"/>
                </a:schemeClr>
              </a:buClr>
              <a:buFont typeface="+mj-lt"/>
              <a:buAutoNum type="arabicPeriod"/>
            </a:pPr>
            <a:r>
              <a:rPr lang="ja-JP" altLang="en-US" b="1" spc="160">
                <a:solidFill>
                  <a:schemeClr val="bg1">
                    <a:lumMod val="60000"/>
                    <a:lumOff val="40000"/>
                  </a:schemeClr>
                </a:solidFill>
              </a:rPr>
              <a:t>インサイズ導入の背景</a:t>
            </a:r>
            <a:endParaRPr lang="en-US" altLang="ja-JP" b="1" spc="160">
              <a:solidFill>
                <a:schemeClr val="bg1">
                  <a:lumMod val="60000"/>
                  <a:lumOff val="40000"/>
                </a:schemeClr>
              </a:solidFill>
            </a:endParaRPr>
          </a:p>
          <a:p>
            <a:pPr marL="809625" indent="-630238">
              <a:lnSpc>
                <a:spcPct val="150000"/>
              </a:lnSpc>
              <a:buClr>
                <a:schemeClr val="accent5">
                  <a:lumMod val="20000"/>
                  <a:lumOff val="80000"/>
                </a:schemeClr>
              </a:buClr>
              <a:buFont typeface="+mj-lt"/>
              <a:buAutoNum type="arabicPeriod"/>
            </a:pPr>
            <a:r>
              <a:rPr lang="ja-JP" altLang="en-US" b="1" spc="160">
                <a:solidFill>
                  <a:schemeClr val="bg1">
                    <a:lumMod val="60000"/>
                    <a:lumOff val="40000"/>
                  </a:schemeClr>
                </a:solidFill>
              </a:rPr>
              <a:t>インサイズ活用のメリット</a:t>
            </a:r>
          </a:p>
          <a:p>
            <a:pPr marL="809625" indent="-630238">
              <a:lnSpc>
                <a:spcPct val="150000"/>
              </a:lnSpc>
              <a:buClr>
                <a:schemeClr val="accent5">
                  <a:lumMod val="20000"/>
                  <a:lumOff val="80000"/>
                </a:schemeClr>
              </a:buClr>
              <a:buFont typeface="+mj-lt"/>
              <a:buAutoNum type="arabicPeriod"/>
            </a:pPr>
            <a:r>
              <a:rPr lang="ja-JP" altLang="en-US" b="1" spc="160">
                <a:solidFill>
                  <a:schemeClr val="bg1">
                    <a:lumMod val="60000"/>
                    <a:lumOff val="40000"/>
                  </a:schemeClr>
                </a:solidFill>
              </a:rPr>
              <a:t>インサイズ実施概要</a:t>
            </a:r>
            <a:endParaRPr lang="en-US" altLang="ja-JP" b="1" spc="160">
              <a:solidFill>
                <a:schemeClr val="bg1">
                  <a:lumMod val="60000"/>
                  <a:lumOff val="40000"/>
                </a:schemeClr>
              </a:solidFill>
            </a:endParaRPr>
          </a:p>
          <a:p>
            <a:pPr marL="809625" indent="-630238">
              <a:lnSpc>
                <a:spcPct val="150000"/>
              </a:lnSpc>
              <a:buClr>
                <a:schemeClr val="accent5">
                  <a:lumMod val="20000"/>
                  <a:lumOff val="80000"/>
                </a:schemeClr>
              </a:buClr>
              <a:buFont typeface="+mj-lt"/>
              <a:buAutoNum type="arabicPeriod"/>
            </a:pPr>
            <a:r>
              <a:rPr lang="ja-JP" altLang="en-US" b="1" spc="160">
                <a:solidFill>
                  <a:schemeClr val="bg1">
                    <a:lumMod val="60000"/>
                    <a:lumOff val="40000"/>
                  </a:schemeClr>
                </a:solidFill>
              </a:rPr>
              <a:t>アンケート機能の使い方</a:t>
            </a:r>
            <a:endParaRPr lang="en-US" altLang="ja-JP" b="1" spc="160">
              <a:solidFill>
                <a:schemeClr val="bg1">
                  <a:lumMod val="60000"/>
                  <a:lumOff val="40000"/>
                </a:schemeClr>
              </a:solidFill>
            </a:endParaRPr>
          </a:p>
          <a:p>
            <a:pPr marL="809625" indent="-630238">
              <a:lnSpc>
                <a:spcPct val="150000"/>
              </a:lnSpc>
              <a:buClr>
                <a:schemeClr val="accent5"/>
              </a:buClr>
              <a:buFont typeface="+mj-lt"/>
              <a:buAutoNum type="arabicPeriod"/>
            </a:pPr>
            <a:r>
              <a:rPr lang="en-US" altLang="ja-JP" b="1" spc="160"/>
              <a:t>1on1</a:t>
            </a:r>
            <a:r>
              <a:rPr lang="ja-JP" altLang="en-US" b="1" spc="160"/>
              <a:t>機能の使い方</a:t>
            </a:r>
            <a:endParaRPr lang="en-US" altLang="ja-JP" b="1" spc="160"/>
          </a:p>
          <a:p>
            <a:pPr marL="809625" indent="-630238">
              <a:lnSpc>
                <a:spcPct val="150000"/>
              </a:lnSpc>
              <a:buClr>
                <a:schemeClr val="accent5">
                  <a:lumMod val="20000"/>
                  <a:lumOff val="80000"/>
                </a:schemeClr>
              </a:buClr>
              <a:buFont typeface="+mj-lt"/>
              <a:buAutoNum type="arabicPeriod"/>
            </a:pPr>
            <a:r>
              <a:rPr lang="ja-JP" altLang="en-US" b="1" spc="160">
                <a:solidFill>
                  <a:schemeClr val="bg1">
                    <a:lumMod val="60000"/>
                    <a:lumOff val="40000"/>
                  </a:schemeClr>
                </a:solidFill>
              </a:rPr>
              <a:t>充実のマネジメント伴走機能</a:t>
            </a:r>
            <a:endParaRPr lang="en-US" altLang="ja-JP" b="1" spc="160">
              <a:solidFill>
                <a:schemeClr val="bg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6905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E5BD70BD-0787-77A2-68AF-8674DBCD1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/>
              <a:t>1on1</a:t>
            </a:r>
            <a:r>
              <a:rPr lang="ja-JP" altLang="en-US"/>
              <a:t>の</a:t>
            </a:r>
            <a:r>
              <a:rPr lang="en-US" altLang="ja-JP"/>
              <a:t>5</a:t>
            </a:r>
            <a:r>
              <a:rPr lang="ja-JP" altLang="en-US"/>
              <a:t>つの機能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4100AC-BB9E-B2C5-AB33-8BC217D5B2C0}"/>
              </a:ext>
            </a:extLst>
          </p:cNvPr>
          <p:cNvSpPr/>
          <p:nvPr/>
        </p:nvSpPr>
        <p:spPr>
          <a:xfrm>
            <a:off x="834828" y="977112"/>
            <a:ext cx="2144390" cy="82538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>
                <a:solidFill>
                  <a:schemeClr val="tx1"/>
                </a:solidFill>
              </a:rPr>
              <a:t>1on1</a:t>
            </a:r>
            <a:r>
              <a:rPr kumimoji="1" lang="ja-JP" altLang="en-US" b="1">
                <a:solidFill>
                  <a:schemeClr val="tx1"/>
                </a:solidFill>
              </a:rPr>
              <a:t>の予定作成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4CA2B21-5B15-A030-D02F-E1BA965BF200}"/>
              </a:ext>
            </a:extLst>
          </p:cNvPr>
          <p:cNvSpPr/>
          <p:nvPr/>
        </p:nvSpPr>
        <p:spPr>
          <a:xfrm>
            <a:off x="834828" y="2157546"/>
            <a:ext cx="2144390" cy="82538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>
                <a:solidFill>
                  <a:schemeClr val="tx1"/>
                </a:solidFill>
              </a:rPr>
              <a:t>Teams/</a:t>
            </a:r>
            <a:br>
              <a:rPr kumimoji="1" lang="en-US" altLang="ja-JP" b="1">
                <a:solidFill>
                  <a:schemeClr val="tx1"/>
                </a:solidFill>
              </a:rPr>
            </a:br>
            <a:r>
              <a:rPr kumimoji="1" lang="en-US" altLang="ja-JP" b="1">
                <a:solidFill>
                  <a:schemeClr val="tx1"/>
                </a:solidFill>
              </a:rPr>
              <a:t>Outlook</a:t>
            </a:r>
            <a:r>
              <a:rPr kumimoji="1" lang="ja-JP" altLang="en-US" b="1">
                <a:solidFill>
                  <a:schemeClr val="tx1"/>
                </a:solidFill>
              </a:rPr>
              <a:t>連携</a:t>
            </a:r>
            <a:endParaRPr kumimoji="1" lang="en-US" altLang="ja-JP" b="1">
              <a:solidFill>
                <a:schemeClr val="tx1"/>
              </a:solidFill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9795493-4E4A-1AD0-231F-0AF4F3477229}"/>
              </a:ext>
            </a:extLst>
          </p:cNvPr>
          <p:cNvSpPr/>
          <p:nvPr/>
        </p:nvSpPr>
        <p:spPr>
          <a:xfrm>
            <a:off x="834828" y="3222653"/>
            <a:ext cx="2144390" cy="82538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>
                <a:solidFill>
                  <a:schemeClr val="tx1"/>
                </a:solidFill>
              </a:rPr>
              <a:t>1on1</a:t>
            </a:r>
            <a:r>
              <a:rPr kumimoji="1" lang="ja-JP" altLang="en-US" b="1">
                <a:solidFill>
                  <a:schemeClr val="tx1"/>
                </a:solidFill>
              </a:rPr>
              <a:t>の</a:t>
            </a:r>
            <a:br>
              <a:rPr kumimoji="1" lang="en-US" altLang="ja-JP" b="1">
                <a:solidFill>
                  <a:schemeClr val="tx1"/>
                </a:solidFill>
              </a:rPr>
            </a:br>
            <a:r>
              <a:rPr kumimoji="1" lang="ja-JP" altLang="en-US" b="1">
                <a:solidFill>
                  <a:schemeClr val="tx1"/>
                </a:solidFill>
              </a:rPr>
              <a:t>トピック設定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88E9848A-D1BF-F443-5188-9062A8BC25B6}"/>
              </a:ext>
            </a:extLst>
          </p:cNvPr>
          <p:cNvSpPr/>
          <p:nvPr/>
        </p:nvSpPr>
        <p:spPr>
          <a:xfrm>
            <a:off x="834828" y="4285418"/>
            <a:ext cx="2144390" cy="82538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>
                <a:solidFill>
                  <a:schemeClr val="tx1"/>
                </a:solidFill>
              </a:rPr>
              <a:t>1on1</a:t>
            </a:r>
            <a:r>
              <a:rPr kumimoji="1" lang="ja-JP" altLang="en-US" b="1">
                <a:solidFill>
                  <a:schemeClr val="tx1"/>
                </a:solidFill>
              </a:rPr>
              <a:t>のメモ作成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A7CFC7FD-B17C-3064-AA8F-C61E9594E8D1}"/>
              </a:ext>
            </a:extLst>
          </p:cNvPr>
          <p:cNvSpPr/>
          <p:nvPr/>
        </p:nvSpPr>
        <p:spPr>
          <a:xfrm>
            <a:off x="834828" y="5348183"/>
            <a:ext cx="2144390" cy="82538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>
                <a:solidFill>
                  <a:schemeClr val="tx1"/>
                </a:solidFill>
              </a:rPr>
              <a:t>1on1</a:t>
            </a:r>
            <a:r>
              <a:rPr kumimoji="1" lang="ja-JP" altLang="en-US" b="1">
                <a:solidFill>
                  <a:schemeClr val="tx1"/>
                </a:solidFill>
              </a:rPr>
              <a:t>の履歴確認</a:t>
            </a: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CDF4B3C4-72A0-5B23-41AD-58E756C48BC7}"/>
              </a:ext>
            </a:extLst>
          </p:cNvPr>
          <p:cNvSpPr/>
          <p:nvPr/>
        </p:nvSpPr>
        <p:spPr>
          <a:xfrm>
            <a:off x="600828" y="2042219"/>
            <a:ext cx="468000" cy="23065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000" b="1">
                <a:solidFill>
                  <a:schemeClr val="bg2"/>
                </a:solidFill>
              </a:rPr>
              <a:t>2</a:t>
            </a:r>
            <a:endParaRPr kumimoji="1" lang="ja-JP" altLang="en-US" sz="1000" b="1">
              <a:solidFill>
                <a:schemeClr val="bg2"/>
              </a:solidFill>
            </a:endParaRPr>
          </a:p>
        </p:txBody>
      </p:sp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724F7BE8-428A-86A3-53D5-450ACE5910E2}"/>
              </a:ext>
            </a:extLst>
          </p:cNvPr>
          <p:cNvSpPr/>
          <p:nvPr/>
        </p:nvSpPr>
        <p:spPr>
          <a:xfrm>
            <a:off x="600828" y="861785"/>
            <a:ext cx="468000" cy="23065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000" b="1">
                <a:solidFill>
                  <a:schemeClr val="bg2"/>
                </a:solidFill>
              </a:rPr>
              <a:t>1</a:t>
            </a:r>
            <a:endParaRPr kumimoji="1" lang="ja-JP" altLang="en-US" sz="1000" b="1">
              <a:solidFill>
                <a:schemeClr val="bg2"/>
              </a:solidFill>
            </a:endParaRPr>
          </a:p>
        </p:txBody>
      </p:sp>
      <p:sp>
        <p:nvSpPr>
          <p:cNvPr id="11" name="四角形: 角を丸くする 10">
            <a:extLst>
              <a:ext uri="{FF2B5EF4-FFF2-40B4-BE49-F238E27FC236}">
                <a16:creationId xmlns:a16="http://schemas.microsoft.com/office/drawing/2014/main" id="{5B76C359-19AD-97C0-DF70-5FA51D07F3EB}"/>
              </a:ext>
            </a:extLst>
          </p:cNvPr>
          <p:cNvSpPr/>
          <p:nvPr/>
        </p:nvSpPr>
        <p:spPr>
          <a:xfrm>
            <a:off x="600828" y="3113016"/>
            <a:ext cx="468000" cy="23065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000" b="1">
                <a:solidFill>
                  <a:schemeClr val="bg2"/>
                </a:solidFill>
              </a:rPr>
              <a:t>3</a:t>
            </a:r>
            <a:endParaRPr kumimoji="1" lang="ja-JP" altLang="en-US" sz="1000" b="1">
              <a:solidFill>
                <a:schemeClr val="bg2"/>
              </a:solidFill>
            </a:endParaRPr>
          </a:p>
        </p:txBody>
      </p:sp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21C049DA-C029-9363-9BD0-876B3C72AE40}"/>
              </a:ext>
            </a:extLst>
          </p:cNvPr>
          <p:cNvSpPr/>
          <p:nvPr/>
        </p:nvSpPr>
        <p:spPr>
          <a:xfrm>
            <a:off x="600828" y="4191068"/>
            <a:ext cx="468000" cy="23065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000" b="1">
                <a:solidFill>
                  <a:schemeClr val="bg2"/>
                </a:solidFill>
              </a:rPr>
              <a:t>4</a:t>
            </a:r>
            <a:endParaRPr kumimoji="1" lang="ja-JP" altLang="en-US" sz="1000" b="1">
              <a:solidFill>
                <a:schemeClr val="bg2"/>
              </a:solidFill>
            </a:endParaRPr>
          </a:p>
        </p:txBody>
      </p: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CE6AEAE4-97A5-7131-EFE3-B235AB02BCD8}"/>
              </a:ext>
            </a:extLst>
          </p:cNvPr>
          <p:cNvSpPr/>
          <p:nvPr/>
        </p:nvSpPr>
        <p:spPr>
          <a:xfrm>
            <a:off x="600828" y="5232856"/>
            <a:ext cx="468000" cy="23065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000" b="1">
                <a:solidFill>
                  <a:schemeClr val="bg2"/>
                </a:solidFill>
              </a:rPr>
              <a:t>5</a:t>
            </a:r>
            <a:endParaRPr kumimoji="1" lang="ja-JP" altLang="en-US" sz="1000" b="1">
              <a:solidFill>
                <a:schemeClr val="bg2"/>
              </a:solidFill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851BD32-7622-60C1-C5C5-56AB8DDE1D8F}"/>
              </a:ext>
            </a:extLst>
          </p:cNvPr>
          <p:cNvSpPr txBox="1"/>
          <p:nvPr/>
        </p:nvSpPr>
        <p:spPr>
          <a:xfrm>
            <a:off x="3592195" y="1254659"/>
            <a:ext cx="5712977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kumimoji="1" lang="ja-JP" altLang="en-US"/>
              <a:t>インサイズ上から</a:t>
            </a:r>
            <a:r>
              <a:rPr kumimoji="1" lang="en-US" altLang="ja-JP" b="1"/>
              <a:t>1on1</a:t>
            </a:r>
            <a:r>
              <a:rPr kumimoji="1" lang="ja-JP" altLang="en-US" b="1"/>
              <a:t>の日時を設定</a:t>
            </a:r>
            <a:r>
              <a:rPr kumimoji="1" lang="ja-JP" altLang="en-US"/>
              <a:t>し、</a:t>
            </a:r>
            <a:br>
              <a:rPr kumimoji="1" lang="en-US" altLang="ja-JP"/>
            </a:br>
            <a:r>
              <a:rPr kumimoji="1" lang="en-US" altLang="ja-JP" b="1"/>
              <a:t>Outlook</a:t>
            </a:r>
            <a:r>
              <a:rPr kumimoji="1" lang="ja-JP" altLang="en-US" b="1"/>
              <a:t>の予定表に連携・</a:t>
            </a:r>
            <a:r>
              <a:rPr kumimoji="1" lang="en-US" altLang="ja-JP" b="1"/>
              <a:t>Teams</a:t>
            </a:r>
            <a:r>
              <a:rPr kumimoji="1" lang="ja-JP" altLang="en-US" b="1"/>
              <a:t>会議</a:t>
            </a:r>
            <a:r>
              <a:rPr kumimoji="1" lang="en-US" altLang="ja-JP" b="1"/>
              <a:t>URL</a:t>
            </a:r>
            <a:r>
              <a:rPr kumimoji="1" lang="ja-JP" altLang="en-US" b="1"/>
              <a:t>を発行</a:t>
            </a:r>
            <a:r>
              <a:rPr kumimoji="1" lang="ja-JP" altLang="en-US"/>
              <a:t>することができます。</a:t>
            </a:r>
            <a:endParaRPr kumimoji="1" lang="en-US" altLang="ja-JP"/>
          </a:p>
          <a:p>
            <a:pPr>
              <a:spcBef>
                <a:spcPts val="600"/>
              </a:spcBef>
            </a:pPr>
            <a:r>
              <a:rPr kumimoji="1" lang="ja-JP" altLang="en-US"/>
              <a:t>日時を設定することで、その</a:t>
            </a:r>
            <a:r>
              <a:rPr kumimoji="1" lang="en-US" altLang="ja-JP"/>
              <a:t>1on1</a:t>
            </a:r>
            <a:r>
              <a:rPr kumimoji="1" lang="ja-JP" altLang="en-US"/>
              <a:t>の</a:t>
            </a:r>
            <a:br>
              <a:rPr kumimoji="1" lang="en-US" altLang="ja-JP"/>
            </a:br>
            <a:r>
              <a:rPr kumimoji="1" lang="ja-JP" altLang="en-US"/>
              <a:t>トピック設定・メモ作成ができるようになります。</a:t>
            </a:r>
            <a:endParaRPr kumimoji="1" lang="en-US" altLang="ja-JP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89C789B-16EC-51FB-31BD-D6F3D178428B}"/>
              </a:ext>
            </a:extLst>
          </p:cNvPr>
          <p:cNvSpPr txBox="1"/>
          <p:nvPr/>
        </p:nvSpPr>
        <p:spPr>
          <a:xfrm>
            <a:off x="3592195" y="3314201"/>
            <a:ext cx="57129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/>
              <a:t>メンバーが、その日の</a:t>
            </a:r>
            <a:r>
              <a:rPr kumimoji="1" lang="en-US" altLang="ja-JP" b="1"/>
              <a:t>1on1</a:t>
            </a:r>
            <a:r>
              <a:rPr kumimoji="1" lang="ja-JP" altLang="en-US" b="1"/>
              <a:t>で話したいトピック</a:t>
            </a:r>
            <a:r>
              <a:rPr kumimoji="1" lang="ja-JP" altLang="en-US"/>
              <a:t>を</a:t>
            </a:r>
            <a:br>
              <a:rPr kumimoji="1" lang="en-US" altLang="ja-JP"/>
            </a:br>
            <a:r>
              <a:rPr kumimoji="1" lang="ja-JP" altLang="en-US"/>
              <a:t>事前に申請できます。</a:t>
            </a:r>
            <a:endParaRPr kumimoji="1" lang="en-US" altLang="ja-JP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0C64A893-48F4-10F5-508C-75CFD35C6B3A}"/>
              </a:ext>
            </a:extLst>
          </p:cNvPr>
          <p:cNvSpPr txBox="1"/>
          <p:nvPr/>
        </p:nvSpPr>
        <p:spPr>
          <a:xfrm>
            <a:off x="3592195" y="4236447"/>
            <a:ext cx="57129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/>
              <a:t>1on1</a:t>
            </a:r>
            <a:r>
              <a:rPr kumimoji="1" lang="ja-JP" altLang="en-US"/>
              <a:t>の記録を残せる機能です。</a:t>
            </a:r>
            <a:endParaRPr kumimoji="1" lang="en-US" altLang="ja-JP"/>
          </a:p>
          <a:p>
            <a:r>
              <a:rPr kumimoji="1" lang="ja-JP" altLang="en-US" b="1"/>
              <a:t>自分だけが見られるメモ、メンバーと共有するメモ、上司・閲覧者・管理者で共有するメモ</a:t>
            </a:r>
            <a:r>
              <a:rPr kumimoji="1" lang="ja-JP" altLang="en-US"/>
              <a:t>があります。</a:t>
            </a:r>
            <a:endParaRPr kumimoji="1" lang="en-US" altLang="ja-JP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21479F5C-D1EA-87EE-DDF5-D1F91DD8ECD1}"/>
              </a:ext>
            </a:extLst>
          </p:cNvPr>
          <p:cNvSpPr txBox="1"/>
          <p:nvPr/>
        </p:nvSpPr>
        <p:spPr>
          <a:xfrm>
            <a:off x="3592195" y="5576211"/>
            <a:ext cx="57129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/>
              <a:t>1on1</a:t>
            </a:r>
            <a:r>
              <a:rPr kumimoji="1" lang="ja-JP" altLang="en-US"/>
              <a:t>の履歴を</a:t>
            </a:r>
            <a:r>
              <a:rPr kumimoji="1" lang="ja-JP" altLang="en-US" b="1"/>
              <a:t>振り返る</a:t>
            </a:r>
            <a:r>
              <a:rPr kumimoji="1" lang="ja-JP" altLang="en-US"/>
              <a:t>ことができます。</a:t>
            </a:r>
            <a:endParaRPr kumimoji="1" lang="en-US" altLang="ja-JP"/>
          </a:p>
        </p:txBody>
      </p:sp>
      <p:sp>
        <p:nvSpPr>
          <p:cNvPr id="19" name="右中かっこ 18">
            <a:extLst>
              <a:ext uri="{FF2B5EF4-FFF2-40B4-BE49-F238E27FC236}">
                <a16:creationId xmlns:a16="http://schemas.microsoft.com/office/drawing/2014/main" id="{ABB4E4AE-DC99-1AC4-3C68-B1413B5B66F3}"/>
              </a:ext>
            </a:extLst>
          </p:cNvPr>
          <p:cNvSpPr/>
          <p:nvPr/>
        </p:nvSpPr>
        <p:spPr>
          <a:xfrm>
            <a:off x="3091158" y="1281574"/>
            <a:ext cx="299405" cy="1521289"/>
          </a:xfrm>
          <a:prstGeom prst="rightBrace">
            <a:avLst>
              <a:gd name="adj1" fmla="val 29729"/>
              <a:gd name="adj2" fmla="val 50000"/>
            </a:avLst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四角形: 角を丸くする 1">
            <a:extLst>
              <a:ext uri="{FF2B5EF4-FFF2-40B4-BE49-F238E27FC236}">
                <a16:creationId xmlns:a16="http://schemas.microsoft.com/office/drawing/2014/main" id="{4ACC4967-0F62-3231-5B82-E8D4DFC89E46}"/>
              </a:ext>
            </a:extLst>
          </p:cNvPr>
          <p:cNvSpPr/>
          <p:nvPr/>
        </p:nvSpPr>
        <p:spPr>
          <a:xfrm>
            <a:off x="5874425" y="134781"/>
            <a:ext cx="1078860" cy="457272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>
                <a:solidFill>
                  <a:schemeClr val="bg2"/>
                </a:solidFill>
              </a:rPr>
              <a:t>アンケート</a:t>
            </a:r>
          </a:p>
        </p:txBody>
      </p:sp>
      <p:sp>
        <p:nvSpPr>
          <p:cNvPr id="18" name="四角形: 角を丸くする 17">
            <a:extLst>
              <a:ext uri="{FF2B5EF4-FFF2-40B4-BE49-F238E27FC236}">
                <a16:creationId xmlns:a16="http://schemas.microsoft.com/office/drawing/2014/main" id="{90E5B4A8-7F61-6725-6B8D-9ED761F92A14}"/>
              </a:ext>
            </a:extLst>
          </p:cNvPr>
          <p:cNvSpPr/>
          <p:nvPr/>
        </p:nvSpPr>
        <p:spPr>
          <a:xfrm>
            <a:off x="6980180" y="134781"/>
            <a:ext cx="1078860" cy="457272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b="1">
                <a:solidFill>
                  <a:schemeClr val="bg2"/>
                </a:solidFill>
              </a:rPr>
              <a:t>1on1</a:t>
            </a:r>
            <a:endParaRPr kumimoji="1" lang="ja-JP" altLang="en-US" sz="1200" b="1">
              <a:solidFill>
                <a:schemeClr val="bg2"/>
              </a:solidFill>
            </a:endParaRP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CAC0EF76-87A5-256F-AEDB-AF6EBEEC9DBB}"/>
              </a:ext>
            </a:extLst>
          </p:cNvPr>
          <p:cNvSpPr/>
          <p:nvPr/>
        </p:nvSpPr>
        <p:spPr>
          <a:xfrm>
            <a:off x="6824174" y="125998"/>
            <a:ext cx="2886268" cy="124542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>
                <a:solidFill>
                  <a:schemeClr val="tx1"/>
                </a:solidFill>
                <a:latin typeface="+mn-ea"/>
              </a:rPr>
              <a:t>貴社で利用する機能に</a:t>
            </a:r>
            <a:br>
              <a:rPr lang="en-US" altLang="ja-JP">
                <a:solidFill>
                  <a:schemeClr val="tx1"/>
                </a:solidFill>
                <a:latin typeface="+mn-ea"/>
              </a:rPr>
            </a:br>
            <a:r>
              <a:rPr lang="ja-JP" altLang="en-US">
                <a:solidFill>
                  <a:schemeClr val="tx1"/>
                </a:solidFill>
                <a:latin typeface="+mn-ea"/>
              </a:rPr>
              <a:t>合わせて</a:t>
            </a:r>
            <a:br>
              <a:rPr lang="en-US" altLang="ja-JP">
                <a:solidFill>
                  <a:schemeClr val="tx1"/>
                </a:solidFill>
                <a:latin typeface="+mn-ea"/>
              </a:rPr>
            </a:br>
            <a:r>
              <a:rPr lang="ja-JP" altLang="en-US">
                <a:solidFill>
                  <a:schemeClr val="tx1"/>
                </a:solidFill>
                <a:latin typeface="+mn-ea"/>
              </a:rPr>
              <a:t>修正してください</a:t>
            </a:r>
            <a:endParaRPr lang="en-US" altLang="ja-JP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2529062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E5BD70BD-0787-77A2-68AF-8674DBCD1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/>
              <a:t>利用開始時に、案内メールが届きます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45DF2B3-5599-1903-55B8-C8D2EB1B5C15}"/>
              </a:ext>
            </a:extLst>
          </p:cNvPr>
          <p:cNvSpPr txBox="1"/>
          <p:nvPr/>
        </p:nvSpPr>
        <p:spPr>
          <a:xfrm>
            <a:off x="154045" y="1962330"/>
            <a:ext cx="3931153" cy="1831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kumimoji="1" lang="ja-JP" altLang="en-US"/>
              <a:t>「</a:t>
            </a:r>
            <a:r>
              <a:rPr kumimoji="1" lang="ja-JP" altLang="en-US" b="1"/>
              <a:t>インサイズ事務局</a:t>
            </a:r>
            <a:r>
              <a:rPr kumimoji="1" lang="ja-JP" altLang="en-US"/>
              <a:t>」から、</a:t>
            </a:r>
            <a:br>
              <a:rPr kumimoji="1" lang="en-US" altLang="ja-JP"/>
            </a:br>
            <a:r>
              <a:rPr kumimoji="1" lang="en-US" altLang="ja-JP"/>
              <a:t>1on1</a:t>
            </a:r>
            <a:r>
              <a:rPr kumimoji="1" lang="ja-JP" altLang="en-US"/>
              <a:t>の案内メールが届きます。</a:t>
            </a:r>
            <a:endParaRPr kumimoji="1" lang="en-US" altLang="ja-JP"/>
          </a:p>
          <a:p>
            <a:pPr>
              <a:spcBef>
                <a:spcPts val="600"/>
              </a:spcBef>
            </a:pPr>
            <a:r>
              <a:rPr kumimoji="1" lang="ja-JP" altLang="en-US" b="1"/>
              <a:t>パスワードは通知されず</a:t>
            </a:r>
            <a:r>
              <a:rPr kumimoji="1" lang="ja-JP" altLang="en-US"/>
              <a:t>、</a:t>
            </a:r>
            <a:br>
              <a:rPr kumimoji="1" lang="en-US" altLang="ja-JP"/>
            </a:br>
            <a:r>
              <a:rPr kumimoji="1" lang="ja-JP" altLang="en-US"/>
              <a:t>初回ログインの場合は</a:t>
            </a:r>
            <a:r>
              <a:rPr kumimoji="1" lang="en-US" altLang="ja-JP"/>
              <a:t>URL</a:t>
            </a:r>
            <a:r>
              <a:rPr kumimoji="1" lang="ja-JP" altLang="en-US"/>
              <a:t>を</a:t>
            </a:r>
            <a:br>
              <a:rPr kumimoji="1" lang="en-US" altLang="ja-JP"/>
            </a:br>
            <a:r>
              <a:rPr kumimoji="1" lang="ja-JP" altLang="en-US"/>
              <a:t>クリックするとパスワードを</a:t>
            </a:r>
            <a:br>
              <a:rPr kumimoji="1" lang="en-US" altLang="ja-JP"/>
            </a:br>
            <a:r>
              <a:rPr kumimoji="1" lang="ja-JP" altLang="en-US"/>
              <a:t>設定する画面に遷移します。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E7717817-0582-0358-8AE2-BC1EAE831FFC}"/>
              </a:ext>
            </a:extLst>
          </p:cNvPr>
          <p:cNvSpPr/>
          <p:nvPr/>
        </p:nvSpPr>
        <p:spPr>
          <a:xfrm>
            <a:off x="4308315" y="1242902"/>
            <a:ext cx="5513262" cy="4244256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000">
                <a:solidFill>
                  <a:schemeClr val="tx1"/>
                </a:solidFill>
              </a:rPr>
              <a:t>件名：</a:t>
            </a:r>
            <a:r>
              <a:rPr kumimoji="1" lang="en-US" altLang="ja-JP" sz="1000">
                <a:solidFill>
                  <a:schemeClr val="tx1"/>
                </a:solidFill>
              </a:rPr>
              <a:t>1on1</a:t>
            </a:r>
            <a:r>
              <a:rPr kumimoji="1" lang="ja-JP" altLang="en-US" sz="1000">
                <a:solidFill>
                  <a:schemeClr val="tx1"/>
                </a:solidFill>
              </a:rPr>
              <a:t>支援システム「インサイズ」で、</a:t>
            </a:r>
            <a:r>
              <a:rPr kumimoji="1" lang="en-US" altLang="ja-JP" sz="1000">
                <a:solidFill>
                  <a:schemeClr val="tx1"/>
                </a:solidFill>
              </a:rPr>
              <a:t>1on1</a:t>
            </a:r>
            <a:r>
              <a:rPr kumimoji="1" lang="ja-JP" altLang="en-US" sz="1000">
                <a:solidFill>
                  <a:schemeClr val="tx1"/>
                </a:solidFill>
              </a:rPr>
              <a:t>を設定してください</a:t>
            </a:r>
            <a:endParaRPr kumimoji="1" lang="en-US" altLang="ja-JP" sz="1000">
              <a:solidFill>
                <a:schemeClr val="tx1"/>
              </a:solidFill>
            </a:endParaRPr>
          </a:p>
          <a:p>
            <a:endParaRPr kumimoji="1" lang="en-US" altLang="ja-JP" sz="1000">
              <a:solidFill>
                <a:schemeClr val="tx1"/>
              </a:solidFill>
            </a:endParaRPr>
          </a:p>
          <a:p>
            <a:endParaRPr kumimoji="1" lang="en-US" altLang="ja-JP" sz="1000">
              <a:solidFill>
                <a:schemeClr val="tx1"/>
              </a:solidFill>
            </a:endParaRPr>
          </a:p>
          <a:p>
            <a:r>
              <a:rPr kumimoji="1" lang="en-US" altLang="ja-JP" sz="1000">
                <a:solidFill>
                  <a:schemeClr val="tx1"/>
                </a:solidFill>
              </a:rPr>
              <a:t>1on1</a:t>
            </a:r>
            <a:r>
              <a:rPr kumimoji="1" lang="ja-JP" altLang="en-US" sz="1000">
                <a:solidFill>
                  <a:schemeClr val="tx1"/>
                </a:solidFill>
              </a:rPr>
              <a:t>ツール「インサイズ」を利用して、</a:t>
            </a:r>
            <a:r>
              <a:rPr kumimoji="1" lang="en-US" altLang="ja-JP" sz="1000">
                <a:solidFill>
                  <a:schemeClr val="tx1"/>
                </a:solidFill>
              </a:rPr>
              <a:t>1on1</a:t>
            </a:r>
            <a:r>
              <a:rPr kumimoji="1" lang="ja-JP" altLang="en-US" sz="1000">
                <a:solidFill>
                  <a:schemeClr val="tx1"/>
                </a:solidFill>
              </a:rPr>
              <a:t>設定を行いましょう！</a:t>
            </a:r>
          </a:p>
          <a:p>
            <a:r>
              <a:rPr kumimoji="1" lang="ja-JP" altLang="en-US" sz="1000">
                <a:solidFill>
                  <a:schemeClr val="tx1"/>
                </a:solidFill>
              </a:rPr>
              <a:t>インサイズでは、</a:t>
            </a:r>
            <a:r>
              <a:rPr kumimoji="1" lang="en-US" altLang="ja-JP" sz="1000">
                <a:solidFill>
                  <a:schemeClr val="tx1"/>
                </a:solidFill>
              </a:rPr>
              <a:t>1on1</a:t>
            </a:r>
            <a:r>
              <a:rPr kumimoji="1" lang="ja-JP" altLang="en-US" sz="1000">
                <a:solidFill>
                  <a:schemeClr val="tx1"/>
                </a:solidFill>
              </a:rPr>
              <a:t>のスケジュール設定・トピック設定・メモの記録や共有ができます。</a:t>
            </a:r>
          </a:p>
          <a:p>
            <a:r>
              <a:rPr kumimoji="1" lang="en-US" altLang="ja-JP" sz="1000">
                <a:solidFill>
                  <a:schemeClr val="tx1"/>
                </a:solidFill>
              </a:rPr>
              <a:t>1on1</a:t>
            </a:r>
            <a:r>
              <a:rPr kumimoji="1" lang="ja-JP" altLang="en-US" sz="1000">
                <a:solidFill>
                  <a:schemeClr val="tx1"/>
                </a:solidFill>
              </a:rPr>
              <a:t>を有効な時間にするため、ぜひ日常的にご活用ください！</a:t>
            </a:r>
          </a:p>
          <a:p>
            <a:endParaRPr kumimoji="1" lang="ja-JP" altLang="en-US" sz="1000">
              <a:solidFill>
                <a:schemeClr val="tx1"/>
              </a:solidFill>
            </a:endParaRPr>
          </a:p>
          <a:p>
            <a:r>
              <a:rPr kumimoji="1" lang="en-US" altLang="ja-JP" sz="1000">
                <a:solidFill>
                  <a:schemeClr val="tx1"/>
                </a:solidFill>
              </a:rPr>
              <a:t>================================</a:t>
            </a:r>
          </a:p>
          <a:p>
            <a:r>
              <a:rPr kumimoji="1" lang="en-US" altLang="ja-JP" sz="1000">
                <a:solidFill>
                  <a:schemeClr val="tx1"/>
                </a:solidFill>
                <a:hlinkClick r:id="rId3"/>
              </a:rPr>
              <a:t>https://www.insides.~~~~</a:t>
            </a:r>
            <a:endParaRPr kumimoji="1" lang="en-US" altLang="ja-JP" sz="1000">
              <a:solidFill>
                <a:schemeClr val="tx1"/>
              </a:solidFill>
            </a:endParaRPr>
          </a:p>
          <a:p>
            <a:r>
              <a:rPr kumimoji="1" lang="ja-JP" altLang="en-US" sz="1000">
                <a:solidFill>
                  <a:schemeClr val="tx1"/>
                </a:solidFill>
              </a:rPr>
              <a:t>企業</a:t>
            </a:r>
            <a:r>
              <a:rPr kumimoji="1" lang="en-US" altLang="ja-JP" sz="1000">
                <a:solidFill>
                  <a:schemeClr val="tx1"/>
                </a:solidFill>
              </a:rPr>
              <a:t>ID</a:t>
            </a:r>
            <a:r>
              <a:rPr kumimoji="1" lang="ja-JP" altLang="en-US" sz="1000">
                <a:solidFill>
                  <a:schemeClr val="tx1"/>
                </a:solidFill>
              </a:rPr>
              <a:t>：</a:t>
            </a:r>
            <a:r>
              <a:rPr kumimoji="1" lang="en-US" altLang="ja-JP" sz="1000">
                <a:solidFill>
                  <a:schemeClr val="tx1"/>
                </a:solidFill>
              </a:rPr>
              <a:t>XXXXXXXXXX</a:t>
            </a:r>
          </a:p>
          <a:p>
            <a:r>
              <a:rPr kumimoji="1" lang="ja-JP" altLang="en-US" sz="1000">
                <a:solidFill>
                  <a:schemeClr val="tx1"/>
                </a:solidFill>
              </a:rPr>
              <a:t>ユーザー</a:t>
            </a:r>
            <a:r>
              <a:rPr kumimoji="1" lang="en-US" altLang="ja-JP" sz="1000">
                <a:solidFill>
                  <a:schemeClr val="tx1"/>
                </a:solidFill>
              </a:rPr>
              <a:t>ID</a:t>
            </a:r>
            <a:r>
              <a:rPr kumimoji="1" lang="ja-JP" altLang="en-US" sz="1000">
                <a:solidFill>
                  <a:schemeClr val="tx1"/>
                </a:solidFill>
              </a:rPr>
              <a:t>：</a:t>
            </a:r>
            <a:r>
              <a:rPr kumimoji="1" lang="en-US" altLang="ja-JP" sz="1000">
                <a:solidFill>
                  <a:schemeClr val="tx1"/>
                </a:solidFill>
              </a:rPr>
              <a:t>XXXXXXXXXX</a:t>
            </a:r>
          </a:p>
          <a:p>
            <a:r>
              <a:rPr kumimoji="1" lang="en-US" altLang="ja-JP" sz="1000">
                <a:solidFill>
                  <a:schemeClr val="tx1"/>
                </a:solidFill>
              </a:rPr>
              <a:t>================================</a:t>
            </a:r>
          </a:p>
          <a:p>
            <a:endParaRPr kumimoji="1" lang="en-US" altLang="ja-JP" sz="1000">
              <a:solidFill>
                <a:schemeClr val="tx1"/>
              </a:solidFill>
            </a:endParaRPr>
          </a:p>
          <a:p>
            <a:r>
              <a:rPr kumimoji="1" lang="en-US" altLang="ja-JP" sz="1000">
                <a:solidFill>
                  <a:schemeClr val="tx1"/>
                </a:solidFill>
              </a:rPr>
              <a:t>▼ </a:t>
            </a:r>
            <a:r>
              <a:rPr kumimoji="1" lang="ja-JP" altLang="en-US" sz="1000">
                <a:solidFill>
                  <a:schemeClr val="tx1"/>
                </a:solidFill>
              </a:rPr>
              <a:t>初めて利用する場合は、初期設定を行いましょう。</a:t>
            </a:r>
          </a:p>
          <a:p>
            <a:r>
              <a:rPr kumimoji="1" lang="ja-JP" altLang="en-US" sz="1000">
                <a:solidFill>
                  <a:schemeClr val="tx1"/>
                </a:solidFill>
              </a:rPr>
              <a:t>上記</a:t>
            </a:r>
            <a:r>
              <a:rPr kumimoji="1" lang="en-US" altLang="ja-JP" sz="1000">
                <a:solidFill>
                  <a:schemeClr val="tx1"/>
                </a:solidFill>
              </a:rPr>
              <a:t>URL</a:t>
            </a:r>
            <a:r>
              <a:rPr kumimoji="1" lang="ja-JP" altLang="en-US" sz="1000">
                <a:solidFill>
                  <a:schemeClr val="tx1"/>
                </a:solidFill>
              </a:rPr>
              <a:t>をクリックし画面の指示に従って、</a:t>
            </a:r>
          </a:p>
          <a:p>
            <a:r>
              <a:rPr kumimoji="1" lang="ja-JP" altLang="en-US" sz="1000">
                <a:solidFill>
                  <a:schemeClr val="tx1"/>
                </a:solidFill>
              </a:rPr>
              <a:t>・初期パスワードの設定</a:t>
            </a:r>
          </a:p>
          <a:p>
            <a:r>
              <a:rPr kumimoji="1" lang="ja-JP" altLang="en-US" sz="1000">
                <a:solidFill>
                  <a:schemeClr val="tx1"/>
                </a:solidFill>
              </a:rPr>
              <a:t>・</a:t>
            </a:r>
            <a:r>
              <a:rPr kumimoji="1" lang="en-US" altLang="ja-JP" sz="1000">
                <a:solidFill>
                  <a:schemeClr val="tx1"/>
                </a:solidFill>
              </a:rPr>
              <a:t>Outlook</a:t>
            </a:r>
            <a:r>
              <a:rPr kumimoji="1" lang="ja-JP" altLang="en-US" sz="1000">
                <a:solidFill>
                  <a:schemeClr val="tx1"/>
                </a:solidFill>
              </a:rPr>
              <a:t>の連携設定</a:t>
            </a:r>
          </a:p>
          <a:p>
            <a:r>
              <a:rPr kumimoji="1" lang="ja-JP" altLang="en-US" sz="1000">
                <a:solidFill>
                  <a:schemeClr val="tx1"/>
                </a:solidFill>
              </a:rPr>
              <a:t>・通知設定</a:t>
            </a:r>
          </a:p>
          <a:p>
            <a:r>
              <a:rPr kumimoji="1" lang="ja-JP" altLang="en-US" sz="1000">
                <a:solidFill>
                  <a:schemeClr val="tx1"/>
                </a:solidFill>
              </a:rPr>
              <a:t>を行ってください。</a:t>
            </a:r>
          </a:p>
          <a:p>
            <a:endParaRPr kumimoji="1" lang="ja-JP" altLang="en-US" sz="1000">
              <a:solidFill>
                <a:schemeClr val="tx1"/>
              </a:solidFill>
            </a:endParaRPr>
          </a:p>
          <a:p>
            <a:r>
              <a:rPr kumimoji="1" lang="ja-JP" altLang="en-US" sz="1000">
                <a:solidFill>
                  <a:schemeClr val="tx1"/>
                </a:solidFill>
              </a:rPr>
              <a:t>▼ 初期設定が終わったら、</a:t>
            </a:r>
            <a:r>
              <a:rPr kumimoji="1" lang="en-US" altLang="ja-JP" sz="1000">
                <a:solidFill>
                  <a:schemeClr val="tx1"/>
                </a:solidFill>
              </a:rPr>
              <a:t>1on1</a:t>
            </a:r>
            <a:r>
              <a:rPr kumimoji="1" lang="ja-JP" altLang="en-US" sz="1000">
                <a:solidFill>
                  <a:schemeClr val="tx1"/>
                </a:solidFill>
              </a:rPr>
              <a:t>の設定を行いましょう。</a:t>
            </a:r>
          </a:p>
          <a:p>
            <a:r>
              <a:rPr kumimoji="1" lang="ja-JP" altLang="en-US" sz="1000">
                <a:solidFill>
                  <a:schemeClr val="tx1"/>
                </a:solidFill>
              </a:rPr>
              <a:t>・メンバー向け </a:t>
            </a:r>
            <a:r>
              <a:rPr kumimoji="1" lang="en-US" altLang="ja-JP" sz="1000">
                <a:solidFill>
                  <a:schemeClr val="tx1"/>
                </a:solidFill>
              </a:rPr>
              <a:t>1on1</a:t>
            </a:r>
            <a:r>
              <a:rPr kumimoji="1" lang="ja-JP" altLang="en-US" sz="1000">
                <a:solidFill>
                  <a:schemeClr val="tx1"/>
                </a:solidFill>
              </a:rPr>
              <a:t>設定方法</a:t>
            </a:r>
          </a:p>
          <a:p>
            <a:r>
              <a:rPr kumimoji="1" lang="ja-JP" altLang="en-US" sz="1000">
                <a:solidFill>
                  <a:schemeClr val="tx1"/>
                </a:solidFill>
              </a:rPr>
              <a:t>　</a:t>
            </a:r>
            <a:r>
              <a:rPr kumimoji="1" lang="en-US" altLang="ja-JP" sz="1000">
                <a:solidFill>
                  <a:schemeClr val="tx1"/>
                </a:solidFill>
              </a:rPr>
              <a:t>https://user.support.recruit-insides.net/hc/ja/articles/38395606899993</a:t>
            </a:r>
          </a:p>
          <a:p>
            <a:r>
              <a:rPr kumimoji="1" lang="ja-JP" altLang="en-US" sz="1000">
                <a:solidFill>
                  <a:schemeClr val="tx1"/>
                </a:solidFill>
              </a:rPr>
              <a:t>・上司向け </a:t>
            </a:r>
            <a:r>
              <a:rPr kumimoji="1" lang="en-US" altLang="ja-JP" sz="1000">
                <a:solidFill>
                  <a:schemeClr val="tx1"/>
                </a:solidFill>
              </a:rPr>
              <a:t>1on1</a:t>
            </a:r>
            <a:r>
              <a:rPr kumimoji="1" lang="ja-JP" altLang="en-US" sz="1000">
                <a:solidFill>
                  <a:schemeClr val="tx1"/>
                </a:solidFill>
              </a:rPr>
              <a:t>設定方法</a:t>
            </a:r>
          </a:p>
          <a:p>
            <a:r>
              <a:rPr kumimoji="1" lang="ja-JP" altLang="en-US" sz="1000">
                <a:solidFill>
                  <a:schemeClr val="tx1"/>
                </a:solidFill>
              </a:rPr>
              <a:t>　</a:t>
            </a:r>
            <a:r>
              <a:rPr kumimoji="1" lang="en-US" altLang="ja-JP" sz="1000">
                <a:solidFill>
                  <a:schemeClr val="tx1"/>
                </a:solidFill>
              </a:rPr>
              <a:t>https://admin.support.recruit-insides.net/hc/ja/articles/39089571339929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1770D07E-987E-DFEC-0870-4BF16E65BE53}"/>
              </a:ext>
            </a:extLst>
          </p:cNvPr>
          <p:cNvSpPr/>
          <p:nvPr/>
        </p:nvSpPr>
        <p:spPr>
          <a:xfrm>
            <a:off x="6834976" y="5329276"/>
            <a:ext cx="2923558" cy="315764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900">
                <a:solidFill>
                  <a:schemeClr val="tx1">
                    <a:lumMod val="60000"/>
                    <a:lumOff val="40000"/>
                  </a:schemeClr>
                </a:solidFill>
              </a:rPr>
              <a:t>※</a:t>
            </a:r>
            <a:r>
              <a:rPr kumimoji="1" lang="ja-JP" altLang="en-US" sz="900">
                <a:solidFill>
                  <a:schemeClr val="tx1">
                    <a:lumMod val="60000"/>
                    <a:lumOff val="40000"/>
                  </a:schemeClr>
                </a:solidFill>
              </a:rPr>
              <a:t>文面は実際のものとは異なる可能性があります</a:t>
            </a:r>
          </a:p>
        </p:txBody>
      </p:sp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58FEBF4E-F851-4FEB-2180-D82634AC3511}"/>
              </a:ext>
            </a:extLst>
          </p:cNvPr>
          <p:cNvSpPr/>
          <p:nvPr/>
        </p:nvSpPr>
        <p:spPr>
          <a:xfrm>
            <a:off x="5874425" y="134781"/>
            <a:ext cx="1078860" cy="457272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>
                <a:solidFill>
                  <a:schemeClr val="bg2"/>
                </a:solidFill>
              </a:rPr>
              <a:t>アンケート</a:t>
            </a:r>
          </a:p>
        </p:txBody>
      </p: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61C61332-8A3A-8B5A-45C6-F5FA81D37E08}"/>
              </a:ext>
            </a:extLst>
          </p:cNvPr>
          <p:cNvSpPr/>
          <p:nvPr/>
        </p:nvSpPr>
        <p:spPr>
          <a:xfrm>
            <a:off x="6980180" y="134781"/>
            <a:ext cx="1078860" cy="457272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b="1">
                <a:solidFill>
                  <a:schemeClr val="bg2"/>
                </a:solidFill>
              </a:rPr>
              <a:t>1on1</a:t>
            </a:r>
            <a:endParaRPr kumimoji="1" lang="ja-JP" altLang="en-US" sz="1200" b="1">
              <a:solidFill>
                <a:schemeClr val="bg2"/>
              </a:solidFill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1AEE49D-97B9-B4F2-8125-9A4D04A96819}"/>
              </a:ext>
            </a:extLst>
          </p:cNvPr>
          <p:cNvSpPr/>
          <p:nvPr/>
        </p:nvSpPr>
        <p:spPr>
          <a:xfrm>
            <a:off x="4308315" y="2351782"/>
            <a:ext cx="2513504" cy="1077218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47259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E5BD70BD-0787-77A2-68AF-8674DBCD1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参考）導入の背景記入のポイント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1912A09-565B-9956-7455-459463305A92}"/>
              </a:ext>
            </a:extLst>
          </p:cNvPr>
          <p:cNvSpPr/>
          <p:nvPr/>
        </p:nvSpPr>
        <p:spPr>
          <a:xfrm>
            <a:off x="470087" y="1057106"/>
            <a:ext cx="9368852" cy="16005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1950" indent="-269875">
              <a:spcBef>
                <a:spcPts val="600"/>
              </a:spcBef>
              <a:buClr>
                <a:schemeClr val="accent5"/>
              </a:buClr>
              <a:buFont typeface="Wingdings" panose="05000000000000000000" pitchFamily="2" charset="2"/>
              <a:buChar char="ü"/>
            </a:pPr>
            <a:r>
              <a:rPr kumimoji="1" lang="ja-JP" altLang="en-US" sz="1200" spc="70">
                <a:solidFill>
                  <a:schemeClr val="tx1"/>
                </a:solidFill>
              </a:rPr>
              <a:t>インサイズに限らず新たな取り組みを始めるときは、</a:t>
            </a:r>
            <a:br>
              <a:rPr kumimoji="1" lang="en-US" altLang="ja-JP" sz="1200" spc="70">
                <a:solidFill>
                  <a:schemeClr val="tx1"/>
                </a:solidFill>
              </a:rPr>
            </a:br>
            <a:r>
              <a:rPr kumimoji="1" lang="ja-JP" altLang="en-US" sz="1200" spc="70">
                <a:solidFill>
                  <a:schemeClr val="tx1"/>
                </a:solidFill>
              </a:rPr>
              <a:t>現場から「やることを増やすな」「意味あるのか」等、否定的なリアクションが一定出るものです。</a:t>
            </a:r>
            <a:br>
              <a:rPr kumimoji="1" lang="en-US" altLang="ja-JP" sz="1200" spc="70">
                <a:solidFill>
                  <a:schemeClr val="tx1"/>
                </a:solidFill>
              </a:rPr>
            </a:br>
            <a:r>
              <a:rPr kumimoji="1" lang="ja-JP" altLang="en-US" sz="1200" spc="70">
                <a:solidFill>
                  <a:schemeClr val="tx1"/>
                </a:solidFill>
              </a:rPr>
              <a:t>そのため、</a:t>
            </a:r>
            <a:r>
              <a:rPr kumimoji="1" lang="ja-JP" altLang="en-US" sz="1200" b="1" u="sng" spc="70">
                <a:solidFill>
                  <a:schemeClr val="tx1"/>
                </a:solidFill>
              </a:rPr>
              <a:t>現場目線に立った導入のメリットをわかりやすく伝える</a:t>
            </a:r>
            <a:r>
              <a:rPr kumimoji="1" lang="ja-JP" altLang="en-US" sz="1200" spc="70">
                <a:solidFill>
                  <a:schemeClr val="tx1"/>
                </a:solidFill>
              </a:rPr>
              <a:t>ことがポイントです。</a:t>
            </a:r>
            <a:endParaRPr kumimoji="1" lang="en-US" altLang="ja-JP" sz="1200" spc="70">
              <a:solidFill>
                <a:schemeClr val="tx1"/>
              </a:solidFill>
            </a:endParaRPr>
          </a:p>
          <a:p>
            <a:pPr marL="361950" indent="-269875">
              <a:spcBef>
                <a:spcPts val="600"/>
              </a:spcBef>
              <a:buClr>
                <a:schemeClr val="accent5"/>
              </a:buClr>
              <a:buFont typeface="Wingdings" panose="05000000000000000000" pitchFamily="2" charset="2"/>
              <a:buChar char="ü"/>
            </a:pPr>
            <a:r>
              <a:rPr kumimoji="1" lang="ja-JP" altLang="en-US" sz="1200" spc="70">
                <a:solidFill>
                  <a:schemeClr val="tx1"/>
                </a:solidFill>
              </a:rPr>
              <a:t>「現場の通信簿≒人事</a:t>
            </a:r>
            <a:r>
              <a:rPr kumimoji="1" lang="en-US" altLang="ja-JP" sz="1200" spc="70">
                <a:solidFill>
                  <a:schemeClr val="tx1"/>
                </a:solidFill>
              </a:rPr>
              <a:t>/</a:t>
            </a:r>
            <a:r>
              <a:rPr kumimoji="1" lang="ja-JP" altLang="en-US" sz="1200" spc="70">
                <a:solidFill>
                  <a:schemeClr val="tx1"/>
                </a:solidFill>
              </a:rPr>
              <a:t>会社がマネジメント状況を監視しようとしている」と捉えられると協力を得づらくなります。</a:t>
            </a:r>
            <a:br>
              <a:rPr kumimoji="1" lang="en-US" altLang="ja-JP" sz="1200" spc="70">
                <a:solidFill>
                  <a:schemeClr val="tx1"/>
                </a:solidFill>
              </a:rPr>
            </a:br>
            <a:r>
              <a:rPr kumimoji="1" lang="ja-JP" altLang="en-US" sz="1200" spc="70">
                <a:solidFill>
                  <a:schemeClr val="tx1"/>
                </a:solidFill>
              </a:rPr>
              <a:t>そのため、「</a:t>
            </a:r>
            <a:r>
              <a:rPr kumimoji="1" lang="ja-JP" altLang="en-US" sz="1200" b="1" u="sng" spc="70">
                <a:solidFill>
                  <a:schemeClr val="tx1"/>
                </a:solidFill>
              </a:rPr>
              <a:t>会社</a:t>
            </a:r>
            <a:r>
              <a:rPr kumimoji="1" lang="en-US" altLang="ja-JP" sz="1200" b="1" u="sng" spc="70">
                <a:solidFill>
                  <a:schemeClr val="tx1"/>
                </a:solidFill>
              </a:rPr>
              <a:t>/</a:t>
            </a:r>
            <a:r>
              <a:rPr kumimoji="1" lang="ja-JP" altLang="en-US" sz="1200" b="1" u="sng" spc="70">
                <a:solidFill>
                  <a:schemeClr val="tx1"/>
                </a:solidFill>
              </a:rPr>
              <a:t>人事はマネジャーの置かれた状況を理解しているからこそ、支援したい</a:t>
            </a:r>
            <a:r>
              <a:rPr kumimoji="1" lang="ja-JP" altLang="en-US" sz="1200" spc="70">
                <a:solidFill>
                  <a:schemeClr val="tx1"/>
                </a:solidFill>
              </a:rPr>
              <a:t>」といった</a:t>
            </a:r>
            <a:br>
              <a:rPr kumimoji="1" lang="en-US" altLang="ja-JP" sz="1200" spc="70">
                <a:solidFill>
                  <a:schemeClr val="tx1"/>
                </a:solidFill>
              </a:rPr>
            </a:br>
            <a:r>
              <a:rPr kumimoji="1" lang="ja-JP" altLang="en-US" sz="1200" spc="70">
                <a:solidFill>
                  <a:schemeClr val="tx1"/>
                </a:solidFill>
              </a:rPr>
              <a:t>寄り添いスタンスを示すこともポイントです。</a:t>
            </a:r>
            <a:endParaRPr kumimoji="1" lang="en-US" altLang="ja-JP" sz="1200" spc="70">
              <a:solidFill>
                <a:schemeClr val="tx1"/>
              </a:solidFill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EAFCEC1-9948-4C27-2CBD-B7067BD28115}"/>
              </a:ext>
            </a:extLst>
          </p:cNvPr>
          <p:cNvSpPr/>
          <p:nvPr/>
        </p:nvSpPr>
        <p:spPr>
          <a:xfrm>
            <a:off x="470087" y="4384737"/>
            <a:ext cx="9368852" cy="198974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</a:pPr>
            <a:endParaRPr kumimoji="1" lang="ja-JP" altLang="en-US" sz="1200" spc="70">
              <a:solidFill>
                <a:schemeClr val="tx1"/>
              </a:solidFill>
            </a:endParaRPr>
          </a:p>
          <a:p>
            <a:pPr marL="447675" lvl="1" indent="-269875">
              <a:spcBef>
                <a:spcPts val="600"/>
              </a:spcBef>
              <a:buClr>
                <a:schemeClr val="accent6"/>
              </a:buClr>
              <a:buFont typeface="Yu Gothic" panose="020B0400000000000000" pitchFamily="50" charset="-128"/>
              <a:buChar char="◎"/>
            </a:pPr>
            <a:r>
              <a:rPr kumimoji="1" lang="en-US" altLang="ja-JP" sz="1200" spc="70">
                <a:solidFill>
                  <a:schemeClr val="tx1"/>
                </a:solidFill>
              </a:rPr>
              <a:t>1on1</a:t>
            </a:r>
            <a:r>
              <a:rPr kumimoji="1" lang="ja-JP" altLang="en-US" sz="1200" spc="70">
                <a:solidFill>
                  <a:schemeClr val="tx1"/>
                </a:solidFill>
              </a:rPr>
              <a:t>について、「メンバーと何を話せば良いかわからない」と言う声を多数いただきました。</a:t>
            </a:r>
            <a:br>
              <a:rPr kumimoji="1" lang="en-US" altLang="ja-JP" sz="1200" spc="70">
                <a:solidFill>
                  <a:schemeClr val="tx1"/>
                </a:solidFill>
              </a:rPr>
            </a:br>
            <a:r>
              <a:rPr kumimoji="1" lang="ja-JP" altLang="en-US" sz="1200" spc="70">
                <a:solidFill>
                  <a:schemeClr val="tx1"/>
                </a:solidFill>
              </a:rPr>
              <a:t>面談で対話のきっかけや適切な話題を掴みやすくするため、インサイズを導入します。</a:t>
            </a:r>
            <a:endParaRPr kumimoji="1" lang="en-US" altLang="ja-JP" sz="1200" spc="70">
              <a:solidFill>
                <a:schemeClr val="tx1"/>
              </a:solidFill>
            </a:endParaRPr>
          </a:p>
          <a:p>
            <a:pPr marL="447675" lvl="1" indent="-269875">
              <a:spcBef>
                <a:spcPts val="600"/>
              </a:spcBef>
              <a:buClr>
                <a:schemeClr val="accent6"/>
              </a:buClr>
              <a:buFont typeface="Yu Gothic" panose="020B0400000000000000" pitchFamily="50" charset="-128"/>
              <a:buChar char="◎"/>
            </a:pPr>
            <a:r>
              <a:rPr kumimoji="1" lang="ja-JP" altLang="en-US" sz="1200" spc="70">
                <a:solidFill>
                  <a:schemeClr val="tx1"/>
                </a:solidFill>
              </a:rPr>
              <a:t>離職が続いており、皆様にも負荷がかかっています。人事としては、●●の施策を検討しております。</a:t>
            </a:r>
            <a:br>
              <a:rPr kumimoji="1" lang="ja-JP" altLang="en-US" sz="1200" spc="70">
                <a:solidFill>
                  <a:schemeClr val="tx1"/>
                </a:solidFill>
              </a:rPr>
            </a:br>
            <a:r>
              <a:rPr kumimoji="1" lang="ja-JP" altLang="en-US" sz="1200" spc="70">
                <a:solidFill>
                  <a:schemeClr val="tx1"/>
                </a:solidFill>
              </a:rPr>
              <a:t>加えて「相談できず不安や悩みを溜め込むこと」が離職に大きく影響するということがわかりました。</a:t>
            </a:r>
            <a:br>
              <a:rPr kumimoji="1" lang="ja-JP" altLang="en-US" sz="1200" spc="70">
                <a:solidFill>
                  <a:schemeClr val="tx1"/>
                </a:solidFill>
              </a:rPr>
            </a:br>
            <a:r>
              <a:rPr kumimoji="1" lang="ja-JP" altLang="en-US" sz="1200" spc="70">
                <a:solidFill>
                  <a:schemeClr val="tx1"/>
                </a:solidFill>
              </a:rPr>
              <a:t>そのため、メンバーが相談できる環境を職場ぐるみで作りたく、インサイズを導入します。</a:t>
            </a:r>
            <a:endParaRPr kumimoji="1" lang="en-US" altLang="ja-JP" sz="1200" spc="70">
              <a:solidFill>
                <a:schemeClr val="tx1"/>
              </a:solidFill>
            </a:endParaRPr>
          </a:p>
          <a:p>
            <a:pPr marL="447675" lvl="1" indent="-269875">
              <a:spcBef>
                <a:spcPts val="600"/>
              </a:spcBef>
              <a:buClr>
                <a:schemeClr val="accent6"/>
              </a:buClr>
              <a:buFont typeface="Yu Gothic" panose="020B0400000000000000" pitchFamily="50" charset="-128"/>
              <a:buChar char="◎"/>
            </a:pPr>
            <a:r>
              <a:rPr kumimoji="1" lang="ja-JP" altLang="en-US" sz="1200" spc="70">
                <a:solidFill>
                  <a:schemeClr val="tx1"/>
                </a:solidFill>
              </a:rPr>
              <a:t>皆様としても、メンバーをフォローしたい気持ちがある中、多忙でなかなかできない状況かと思います。</a:t>
            </a:r>
            <a:br>
              <a:rPr kumimoji="1" lang="en-US" altLang="ja-JP" sz="1200" spc="70">
                <a:solidFill>
                  <a:schemeClr val="tx1"/>
                </a:solidFill>
              </a:rPr>
            </a:br>
            <a:r>
              <a:rPr kumimoji="1" lang="ja-JP" altLang="en-US" sz="1200" spc="70">
                <a:solidFill>
                  <a:schemeClr val="tx1"/>
                </a:solidFill>
              </a:rPr>
              <a:t>その中で、フォローが必要なメンバーの優先順位をつけ、コンディション・パフォーマンス改善のための話題に短時間でたどり着けるよう、インサイズを導入します。</a:t>
            </a:r>
            <a:endParaRPr kumimoji="1" lang="en-US" altLang="ja-JP" sz="1200" spc="70">
              <a:solidFill>
                <a:schemeClr val="tx1"/>
              </a:solidFill>
            </a:endParaRPr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A74FA4EF-3B62-E5BA-BFCD-664BBB7433FD}"/>
              </a:ext>
            </a:extLst>
          </p:cNvPr>
          <p:cNvSpPr/>
          <p:nvPr/>
        </p:nvSpPr>
        <p:spPr>
          <a:xfrm>
            <a:off x="249980" y="838958"/>
            <a:ext cx="1736702" cy="361813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>
                <a:solidFill>
                  <a:schemeClr val="bg2"/>
                </a:solidFill>
              </a:rPr>
              <a:t>Point</a:t>
            </a:r>
            <a:endParaRPr kumimoji="1" lang="ja-JP" altLang="en-US" b="1">
              <a:solidFill>
                <a:schemeClr val="bg2"/>
              </a:solidFill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2654B128-993B-890C-B5D5-7513C9EB2737}"/>
              </a:ext>
            </a:extLst>
          </p:cNvPr>
          <p:cNvSpPr/>
          <p:nvPr/>
        </p:nvSpPr>
        <p:spPr>
          <a:xfrm>
            <a:off x="470087" y="3094021"/>
            <a:ext cx="9368852" cy="10240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47675" lvl="1" indent="-269875">
              <a:spcBef>
                <a:spcPts val="600"/>
              </a:spcBef>
              <a:buClr>
                <a:schemeClr val="accent1"/>
              </a:buClr>
              <a:buFont typeface="Century Gothic" panose="020B0502020202020204" pitchFamily="34" charset="0"/>
              <a:buChar char="▲"/>
            </a:pPr>
            <a:r>
              <a:rPr kumimoji="1" lang="ja-JP" altLang="en-US" sz="1200" spc="70">
                <a:solidFill>
                  <a:schemeClr val="tx1"/>
                </a:solidFill>
              </a:rPr>
              <a:t>メンバーのモチベーションをあげるため、離職率を下げるため、メンバーをフォローするため</a:t>
            </a:r>
            <a:br>
              <a:rPr kumimoji="1" lang="en-US" altLang="ja-JP" sz="1200" spc="70">
                <a:solidFill>
                  <a:schemeClr val="tx1"/>
                </a:solidFill>
              </a:rPr>
            </a:br>
            <a:r>
              <a:rPr kumimoji="1" lang="ja-JP" altLang="en-US" sz="1200" spc="70">
                <a:solidFill>
                  <a:schemeClr val="tx1"/>
                </a:solidFill>
              </a:rPr>
              <a:t>→「メンバーを甘やかして迎合しないといけないのか？」と受け取られる可能性があります</a:t>
            </a:r>
            <a:endParaRPr kumimoji="1" lang="en-US" altLang="ja-JP" sz="1200" spc="70">
              <a:solidFill>
                <a:schemeClr val="tx1"/>
              </a:solidFill>
            </a:endParaRPr>
          </a:p>
          <a:p>
            <a:pPr marL="447675" lvl="1" indent="-269875">
              <a:spcBef>
                <a:spcPts val="600"/>
              </a:spcBef>
              <a:buClr>
                <a:schemeClr val="accent1"/>
              </a:buClr>
              <a:buFont typeface="Century Gothic" panose="020B0502020202020204" pitchFamily="34" charset="0"/>
              <a:buChar char="▲"/>
            </a:pPr>
            <a:r>
              <a:rPr kumimoji="1" lang="ja-JP" altLang="en-US" sz="1200" spc="70">
                <a:solidFill>
                  <a:schemeClr val="tx1"/>
                </a:solidFill>
              </a:rPr>
              <a:t>マネジメント力を上げるため</a:t>
            </a:r>
            <a:br>
              <a:rPr kumimoji="1" lang="en-US" altLang="ja-JP" sz="1200" spc="70">
                <a:solidFill>
                  <a:schemeClr val="tx1"/>
                </a:solidFill>
              </a:rPr>
            </a:br>
            <a:r>
              <a:rPr kumimoji="1" lang="ja-JP" altLang="en-US" sz="1200" spc="70">
                <a:solidFill>
                  <a:schemeClr val="tx1"/>
                </a:solidFill>
              </a:rPr>
              <a:t>→ 「今、マネジメント力がないと言われている」と受け取られしてしまう可能性があります</a:t>
            </a: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B2730B9D-0572-F484-11D6-816AC5F1518F}"/>
              </a:ext>
            </a:extLst>
          </p:cNvPr>
          <p:cNvSpPr/>
          <p:nvPr/>
        </p:nvSpPr>
        <p:spPr>
          <a:xfrm>
            <a:off x="157883" y="2827373"/>
            <a:ext cx="1736702" cy="36181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>
                <a:solidFill>
                  <a:schemeClr val="bg2"/>
                </a:solidFill>
              </a:rPr>
              <a:t>Bad</a:t>
            </a:r>
            <a:endParaRPr kumimoji="1" lang="ja-JP" altLang="en-US" b="1">
              <a:solidFill>
                <a:schemeClr val="bg2"/>
              </a:solidFill>
            </a:endParaRP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E204EF9C-E5DF-0893-68D8-09C7AD446EC6}"/>
              </a:ext>
            </a:extLst>
          </p:cNvPr>
          <p:cNvSpPr/>
          <p:nvPr/>
        </p:nvSpPr>
        <p:spPr>
          <a:xfrm>
            <a:off x="157883" y="4203830"/>
            <a:ext cx="1736702" cy="361813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>
                <a:solidFill>
                  <a:schemeClr val="bg2"/>
                </a:solidFill>
              </a:rPr>
              <a:t>Good</a:t>
            </a:r>
            <a:endParaRPr kumimoji="1" lang="ja-JP" altLang="en-US" b="1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68178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E5BD70BD-0787-77A2-68AF-8674DBCD1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/>
              <a:t>1on1</a:t>
            </a:r>
            <a:r>
              <a:rPr lang="ja-JP" altLang="en-US"/>
              <a:t>の予定作成</a:t>
            </a:r>
          </a:p>
        </p:txBody>
      </p: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BE9E7AB0-A0CF-744E-2137-048DBA7CEDAF}"/>
              </a:ext>
            </a:extLst>
          </p:cNvPr>
          <p:cNvGrpSpPr/>
          <p:nvPr/>
        </p:nvGrpSpPr>
        <p:grpSpPr>
          <a:xfrm>
            <a:off x="3517901" y="792517"/>
            <a:ext cx="6052624" cy="5390385"/>
            <a:chOff x="3517901" y="792517"/>
            <a:chExt cx="6052624" cy="5390385"/>
          </a:xfrm>
        </p:grpSpPr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E2698F4B-5E8C-B46E-CA26-1C6B77FB36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517901" y="792517"/>
              <a:ext cx="6052624" cy="5390385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BFAEE4E3-9DB4-B041-6CBB-619FBBCE4F73}"/>
                </a:ext>
              </a:extLst>
            </p:cNvPr>
            <p:cNvSpPr txBox="1"/>
            <p:nvPr/>
          </p:nvSpPr>
          <p:spPr>
            <a:xfrm>
              <a:off x="4141873" y="5269486"/>
              <a:ext cx="821206" cy="14946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>
              <a:defPPr>
                <a:defRPr lang="en-US"/>
              </a:defPPr>
              <a:lvl1pPr>
                <a:defRPr kumimoji="1" sz="500" b="1">
                  <a:solidFill>
                    <a:sysClr val="windowText" lastClr="000000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ja-JP" altLang="en-US" sz="900"/>
                <a:t>田町 明</a:t>
              </a:r>
            </a:p>
          </p:txBody>
        </p:sp>
        <p:pic>
          <p:nvPicPr>
            <p:cNvPr id="13" name="図 12">
              <a:extLst>
                <a:ext uri="{FF2B5EF4-FFF2-40B4-BE49-F238E27FC236}">
                  <a16:creationId xmlns:a16="http://schemas.microsoft.com/office/drawing/2014/main" id="{D3E71F7E-FA29-9F88-5D0A-901A4765C5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172229" y="1221088"/>
              <a:ext cx="2398296" cy="707188"/>
            </a:xfrm>
            <a:prstGeom prst="rect">
              <a:avLst/>
            </a:prstGeom>
          </p:spPr>
        </p:pic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C3B3582A-F374-3F17-9028-F1E179A9FDF2}"/>
                </a:ext>
              </a:extLst>
            </p:cNvPr>
            <p:cNvSpPr/>
            <p:nvPr/>
          </p:nvSpPr>
          <p:spPr>
            <a:xfrm>
              <a:off x="5057243" y="1471031"/>
              <a:ext cx="2114986" cy="466680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65530155-5F48-3D31-3D12-3FCC340AD827}"/>
                </a:ext>
              </a:extLst>
            </p:cNvPr>
            <p:cNvSpPr txBox="1"/>
            <p:nvPr/>
          </p:nvSpPr>
          <p:spPr>
            <a:xfrm>
              <a:off x="3638521" y="4680020"/>
              <a:ext cx="1847849" cy="307777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rtlCol="0">
              <a:spAutoFit/>
            </a:bodyPr>
            <a:lstStyle/>
            <a:p>
              <a:r>
                <a:rPr kumimoji="1" lang="ja-JP" altLang="en-US" sz="1400" b="1"/>
                <a:t>未設定の</a:t>
              </a:r>
              <a:r>
                <a:rPr kumimoji="1" lang="en-US" altLang="ja-JP" sz="1400" b="1"/>
                <a:t>1on1</a:t>
              </a:r>
              <a:endParaRPr kumimoji="1" lang="ja-JP" altLang="en-US" sz="1400" b="1"/>
            </a:p>
          </p:txBody>
        </p:sp>
      </p:grp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677DD6A5-8129-C090-A03E-9BE409626AF9}"/>
              </a:ext>
            </a:extLst>
          </p:cNvPr>
          <p:cNvSpPr txBox="1"/>
          <p:nvPr/>
        </p:nvSpPr>
        <p:spPr>
          <a:xfrm>
            <a:off x="190500" y="1187430"/>
            <a:ext cx="31623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/>
              <a:t>案内メールをクリックすると、</a:t>
            </a:r>
            <a:r>
              <a:rPr kumimoji="1" lang="en-US" altLang="ja-JP"/>
              <a:t>1on1</a:t>
            </a:r>
            <a:r>
              <a:rPr kumimoji="1" lang="ja-JP" altLang="en-US"/>
              <a:t>の</a:t>
            </a:r>
            <a:r>
              <a:rPr kumimoji="1" lang="ja-JP" altLang="en-US" b="1"/>
              <a:t>スケジュール画面</a:t>
            </a:r>
            <a:r>
              <a:rPr kumimoji="1" lang="ja-JP" altLang="en-US"/>
              <a:t>が開きます。</a:t>
            </a:r>
            <a:endParaRPr kumimoji="1" lang="en-US" altLang="ja-JP"/>
          </a:p>
          <a:p>
            <a:endParaRPr kumimoji="1" lang="en-US" altLang="ja-JP"/>
          </a:p>
          <a:p>
            <a:r>
              <a:rPr kumimoji="1" lang="ja-JP" altLang="en-US"/>
              <a:t>右上の「</a:t>
            </a:r>
            <a:r>
              <a:rPr kumimoji="1" lang="ja-JP" altLang="en-US" b="1"/>
              <a:t>連携設定</a:t>
            </a:r>
            <a:r>
              <a:rPr kumimoji="1" lang="ja-JP" altLang="en-US"/>
              <a:t>」から</a:t>
            </a:r>
            <a:r>
              <a:rPr kumimoji="1" lang="en-US" altLang="ja-JP"/>
              <a:t>Outlook</a:t>
            </a:r>
            <a:r>
              <a:rPr kumimoji="1" lang="ja-JP" altLang="en-US"/>
              <a:t>・</a:t>
            </a:r>
            <a:r>
              <a:rPr kumimoji="1" lang="en-US" altLang="ja-JP"/>
              <a:t>Teams</a:t>
            </a:r>
            <a:r>
              <a:rPr kumimoji="1" lang="ja-JP" altLang="en-US"/>
              <a:t>連携が</a:t>
            </a:r>
            <a:br>
              <a:rPr kumimoji="1" lang="en-US" altLang="ja-JP"/>
            </a:br>
            <a:r>
              <a:rPr kumimoji="1" lang="ja-JP" altLang="en-US"/>
              <a:t>できます。</a:t>
            </a:r>
            <a:endParaRPr kumimoji="1" lang="en-US" altLang="ja-JP"/>
          </a:p>
          <a:p>
            <a:endParaRPr kumimoji="1" lang="en-US" altLang="ja-JP"/>
          </a:p>
          <a:p>
            <a:r>
              <a:rPr kumimoji="1" lang="ja-JP" altLang="en-US"/>
              <a:t>「</a:t>
            </a:r>
            <a:r>
              <a:rPr kumimoji="1" lang="ja-JP" altLang="en-US" b="1"/>
              <a:t>未設定の</a:t>
            </a:r>
            <a:r>
              <a:rPr kumimoji="1" lang="en-US" altLang="ja-JP" b="1"/>
              <a:t>1on1</a:t>
            </a:r>
            <a:r>
              <a:rPr kumimoji="1" lang="ja-JP" altLang="en-US"/>
              <a:t>」から、</a:t>
            </a:r>
            <a:br>
              <a:rPr kumimoji="1" lang="en-US" altLang="ja-JP"/>
            </a:br>
            <a:r>
              <a:rPr kumimoji="1" lang="ja-JP" altLang="en-US"/>
              <a:t>メンバーとの</a:t>
            </a:r>
            <a:r>
              <a:rPr kumimoji="1" lang="en-US" altLang="ja-JP"/>
              <a:t>1on1</a:t>
            </a:r>
            <a:r>
              <a:rPr kumimoji="1" lang="ja-JP" altLang="en-US"/>
              <a:t>予定を</a:t>
            </a:r>
            <a:br>
              <a:rPr kumimoji="1" lang="en-US" altLang="ja-JP"/>
            </a:br>
            <a:r>
              <a:rPr kumimoji="1" lang="ja-JP" altLang="en-US"/>
              <a:t>作成できます。</a:t>
            </a:r>
            <a:endParaRPr kumimoji="1" lang="en-US" altLang="ja-JP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27ABAAED-1126-B1DB-0486-0D900248C443}"/>
              </a:ext>
            </a:extLst>
          </p:cNvPr>
          <p:cNvSpPr/>
          <p:nvPr/>
        </p:nvSpPr>
        <p:spPr>
          <a:xfrm>
            <a:off x="3638521" y="4603750"/>
            <a:ext cx="3092479" cy="153163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30DCB268-3F89-DF5C-8881-272559F4D434}"/>
              </a:ext>
            </a:extLst>
          </p:cNvPr>
          <p:cNvSpPr/>
          <p:nvPr/>
        </p:nvSpPr>
        <p:spPr>
          <a:xfrm>
            <a:off x="7151231" y="1240981"/>
            <a:ext cx="2412295" cy="801822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19FF852B-391D-DD6E-77E2-4C22DA27334C}"/>
              </a:ext>
            </a:extLst>
          </p:cNvPr>
          <p:cNvSpPr/>
          <p:nvPr/>
        </p:nvSpPr>
        <p:spPr>
          <a:xfrm>
            <a:off x="5416550" y="5708650"/>
            <a:ext cx="920750" cy="116564"/>
          </a:xfrm>
          <a:prstGeom prst="rect">
            <a:avLst/>
          </a:prstGeom>
          <a:solidFill>
            <a:srgbClr val="287ECF"/>
          </a:solidFill>
          <a:ln>
            <a:solidFill>
              <a:srgbClr val="287EC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0" rtlCol="0" anchor="ctr"/>
          <a:lstStyle/>
          <a:p>
            <a:pPr algn="ctr"/>
            <a:r>
              <a:rPr kumimoji="1" lang="ja-JP" altLang="en-US" sz="500" b="1">
                <a:solidFill>
                  <a:schemeClr val="bg2"/>
                </a:solidFill>
              </a:rPr>
              <a:t>メンバーとの</a:t>
            </a:r>
            <a:r>
              <a:rPr kumimoji="1" lang="en-US" altLang="ja-JP" sz="500" b="1">
                <a:solidFill>
                  <a:schemeClr val="bg2"/>
                </a:solidFill>
              </a:rPr>
              <a:t>1on1</a:t>
            </a:r>
            <a:r>
              <a:rPr kumimoji="1" lang="ja-JP" altLang="en-US" sz="500" b="1">
                <a:solidFill>
                  <a:schemeClr val="bg2"/>
                </a:solidFill>
              </a:rPr>
              <a:t>を設定する</a:t>
            </a:r>
          </a:p>
        </p:txBody>
      </p:sp>
      <p:sp>
        <p:nvSpPr>
          <p:cNvPr id="9" name="四角形吹き出し 15">
            <a:extLst>
              <a:ext uri="{FF2B5EF4-FFF2-40B4-BE49-F238E27FC236}">
                <a16:creationId xmlns:a16="http://schemas.microsoft.com/office/drawing/2014/main" id="{68DCB69A-D965-EC8A-0552-0AC0C669E2CD}"/>
              </a:ext>
            </a:extLst>
          </p:cNvPr>
          <p:cNvSpPr/>
          <p:nvPr/>
        </p:nvSpPr>
        <p:spPr>
          <a:xfrm>
            <a:off x="6815560" y="5269486"/>
            <a:ext cx="2251520" cy="753323"/>
          </a:xfrm>
          <a:prstGeom prst="wedgeRectCallout">
            <a:avLst>
              <a:gd name="adj1" fmla="val -61033"/>
              <a:gd name="adj2" fmla="val -6762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050" b="1">
                <a:solidFill>
                  <a:schemeClr val="bg2"/>
                </a:solidFill>
              </a:rPr>
              <a:t>1on1</a:t>
            </a:r>
            <a:r>
              <a:rPr kumimoji="1" lang="ja-JP" altLang="en-US" sz="1050" b="1">
                <a:solidFill>
                  <a:schemeClr val="bg2"/>
                </a:solidFill>
              </a:rPr>
              <a:t>を設定していないメンバーの</a:t>
            </a:r>
            <a:br>
              <a:rPr kumimoji="1" lang="en-US" altLang="ja-JP" sz="1050" b="1">
                <a:solidFill>
                  <a:schemeClr val="bg2"/>
                </a:solidFill>
              </a:rPr>
            </a:br>
            <a:r>
              <a:rPr kumimoji="1" lang="ja-JP" altLang="en-US" sz="1050" b="1">
                <a:solidFill>
                  <a:schemeClr val="bg2"/>
                </a:solidFill>
              </a:rPr>
              <a:t>一覧が表示されます。</a:t>
            </a:r>
            <a:endParaRPr kumimoji="1" lang="en-US" altLang="ja-JP" sz="1050" b="1">
              <a:solidFill>
                <a:schemeClr val="bg2"/>
              </a:solidFill>
            </a:endParaRPr>
          </a:p>
        </p:txBody>
      </p:sp>
      <p:sp>
        <p:nvSpPr>
          <p:cNvPr id="37" name="四角形: 角を丸くする 36">
            <a:hlinkClick r:id="rId5"/>
            <a:extLst>
              <a:ext uri="{FF2B5EF4-FFF2-40B4-BE49-F238E27FC236}">
                <a16:creationId xmlns:a16="http://schemas.microsoft.com/office/drawing/2014/main" id="{45E88A03-513A-6675-7AD9-D305F156CF11}"/>
              </a:ext>
            </a:extLst>
          </p:cNvPr>
          <p:cNvSpPr/>
          <p:nvPr/>
        </p:nvSpPr>
        <p:spPr>
          <a:xfrm>
            <a:off x="467068" y="5429579"/>
            <a:ext cx="2547388" cy="753323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>
                <a:solidFill>
                  <a:schemeClr val="bg2"/>
                </a:solidFill>
              </a:rPr>
              <a:t>操作マニュアルは</a:t>
            </a:r>
            <a:endParaRPr kumimoji="1" lang="en-US" altLang="ja-JP">
              <a:solidFill>
                <a:schemeClr val="bg2"/>
              </a:solidFill>
            </a:endParaRPr>
          </a:p>
          <a:p>
            <a:pPr algn="ctr"/>
            <a:r>
              <a:rPr kumimoji="1" lang="ja-JP" altLang="en-US">
                <a:solidFill>
                  <a:schemeClr val="bg2"/>
                </a:solidFill>
              </a:rPr>
              <a:t>こちら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24F1D72C-9078-862B-A3C2-E784CF5559B1}"/>
              </a:ext>
            </a:extLst>
          </p:cNvPr>
          <p:cNvSpPr/>
          <p:nvPr/>
        </p:nvSpPr>
        <p:spPr>
          <a:xfrm>
            <a:off x="7015397" y="4556234"/>
            <a:ext cx="1852528" cy="349829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四角形吹き出し 15">
            <a:extLst>
              <a:ext uri="{FF2B5EF4-FFF2-40B4-BE49-F238E27FC236}">
                <a16:creationId xmlns:a16="http://schemas.microsoft.com/office/drawing/2014/main" id="{9ECBD3AC-4700-0A87-BF74-92561D3117AD}"/>
              </a:ext>
            </a:extLst>
          </p:cNvPr>
          <p:cNvSpPr/>
          <p:nvPr/>
        </p:nvSpPr>
        <p:spPr>
          <a:xfrm>
            <a:off x="7501229" y="4012812"/>
            <a:ext cx="1189188" cy="533987"/>
          </a:xfrm>
          <a:prstGeom prst="wedgeRectCallout">
            <a:avLst>
              <a:gd name="adj1" fmla="val 2549"/>
              <a:gd name="adj2" fmla="val 83777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050" b="1">
                <a:solidFill>
                  <a:schemeClr val="bg2"/>
                </a:solidFill>
              </a:rPr>
              <a:t>メンバーを</a:t>
            </a:r>
            <a:br>
              <a:rPr kumimoji="1" lang="en-US" altLang="ja-JP" sz="1050" b="1">
                <a:solidFill>
                  <a:schemeClr val="bg2"/>
                </a:solidFill>
              </a:rPr>
            </a:br>
            <a:r>
              <a:rPr kumimoji="1" lang="ja-JP" altLang="en-US" sz="1050" b="1">
                <a:solidFill>
                  <a:schemeClr val="bg2"/>
                </a:solidFill>
              </a:rPr>
              <a:t>検索できます</a:t>
            </a:r>
            <a:endParaRPr kumimoji="1" lang="en-US" altLang="ja-JP" sz="1050" b="1">
              <a:solidFill>
                <a:schemeClr val="bg2"/>
              </a:solidFill>
            </a:endParaRPr>
          </a:p>
        </p:txBody>
      </p:sp>
      <p:sp>
        <p:nvSpPr>
          <p:cNvPr id="5" name="四角形: 角を丸くする 4">
            <a:extLst>
              <a:ext uri="{FF2B5EF4-FFF2-40B4-BE49-F238E27FC236}">
                <a16:creationId xmlns:a16="http://schemas.microsoft.com/office/drawing/2014/main" id="{80F40810-DE47-C7DC-AD89-E0EF709E6CC1}"/>
              </a:ext>
            </a:extLst>
          </p:cNvPr>
          <p:cNvSpPr/>
          <p:nvPr/>
        </p:nvSpPr>
        <p:spPr>
          <a:xfrm>
            <a:off x="4795155" y="134781"/>
            <a:ext cx="1078860" cy="457272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>
                <a:solidFill>
                  <a:schemeClr val="bg2"/>
                </a:solidFill>
              </a:rPr>
              <a:t>アンケート</a:t>
            </a:r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ED4E7B2D-C5B3-D68B-BF8A-BAB0EB884A43}"/>
              </a:ext>
            </a:extLst>
          </p:cNvPr>
          <p:cNvSpPr/>
          <p:nvPr/>
        </p:nvSpPr>
        <p:spPr>
          <a:xfrm>
            <a:off x="5915831" y="309181"/>
            <a:ext cx="513642" cy="282872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kumimoji="1" lang="ja-JP" altLang="en-US" sz="900" b="1">
                <a:solidFill>
                  <a:schemeClr val="bg2"/>
                </a:solidFill>
              </a:rPr>
              <a:t>予定作成</a:t>
            </a:r>
          </a:p>
        </p:txBody>
      </p:sp>
      <p:sp>
        <p:nvSpPr>
          <p:cNvPr id="11" name="四角形: 角を丸くする 10">
            <a:extLst>
              <a:ext uri="{FF2B5EF4-FFF2-40B4-BE49-F238E27FC236}">
                <a16:creationId xmlns:a16="http://schemas.microsoft.com/office/drawing/2014/main" id="{38D4F619-43B1-BD59-149A-D0D18EDBE7FC}"/>
              </a:ext>
            </a:extLst>
          </p:cNvPr>
          <p:cNvSpPr/>
          <p:nvPr/>
        </p:nvSpPr>
        <p:spPr>
          <a:xfrm>
            <a:off x="6471289" y="309181"/>
            <a:ext cx="513642" cy="282872"/>
          </a:xfrm>
          <a:prstGeom prst="roundRect">
            <a:avLst>
              <a:gd name="adj" fmla="val 50000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kumimoji="1" lang="ja-JP" altLang="en-US" sz="900" b="1">
                <a:solidFill>
                  <a:schemeClr val="bg2"/>
                </a:solidFill>
              </a:rPr>
              <a:t>トピック</a:t>
            </a:r>
            <a:br>
              <a:rPr kumimoji="1" lang="en-US" altLang="ja-JP" sz="900" b="1">
                <a:solidFill>
                  <a:schemeClr val="bg2"/>
                </a:solidFill>
              </a:rPr>
            </a:br>
            <a:r>
              <a:rPr kumimoji="1" lang="ja-JP" altLang="en-US" sz="900" b="1">
                <a:solidFill>
                  <a:schemeClr val="bg2"/>
                </a:solidFill>
              </a:rPr>
              <a:t>確認</a:t>
            </a:r>
          </a:p>
        </p:txBody>
      </p:sp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22ED8ED7-E4B8-2E3B-7657-B763733A1194}"/>
              </a:ext>
            </a:extLst>
          </p:cNvPr>
          <p:cNvSpPr/>
          <p:nvPr/>
        </p:nvSpPr>
        <p:spPr>
          <a:xfrm>
            <a:off x="7026747" y="309181"/>
            <a:ext cx="513642" cy="282872"/>
          </a:xfrm>
          <a:prstGeom prst="roundRect">
            <a:avLst>
              <a:gd name="adj" fmla="val 50000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kumimoji="1" lang="ja-JP" altLang="en-US" sz="900" b="1">
                <a:solidFill>
                  <a:schemeClr val="bg2"/>
                </a:solidFill>
              </a:rPr>
              <a:t>メモ作成</a:t>
            </a:r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B34D76E6-D0B8-7FC3-F97F-A0D4C85288B5}"/>
              </a:ext>
            </a:extLst>
          </p:cNvPr>
          <p:cNvSpPr/>
          <p:nvPr/>
        </p:nvSpPr>
        <p:spPr>
          <a:xfrm>
            <a:off x="7582204" y="309181"/>
            <a:ext cx="513642" cy="282872"/>
          </a:xfrm>
          <a:prstGeom prst="roundRect">
            <a:avLst>
              <a:gd name="adj" fmla="val 50000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kumimoji="1" lang="ja-JP" altLang="en-US" sz="900" b="1">
                <a:solidFill>
                  <a:schemeClr val="bg2"/>
                </a:solidFill>
              </a:rPr>
              <a:t>履歴確認</a:t>
            </a:r>
          </a:p>
        </p:txBody>
      </p:sp>
      <p:sp>
        <p:nvSpPr>
          <p:cNvPr id="16" name="四角形: 角を丸くする 15">
            <a:extLst>
              <a:ext uri="{FF2B5EF4-FFF2-40B4-BE49-F238E27FC236}">
                <a16:creationId xmlns:a16="http://schemas.microsoft.com/office/drawing/2014/main" id="{E9187233-286D-9B89-F129-029C8A791B0E}"/>
              </a:ext>
            </a:extLst>
          </p:cNvPr>
          <p:cNvSpPr/>
          <p:nvPr/>
        </p:nvSpPr>
        <p:spPr>
          <a:xfrm>
            <a:off x="5915831" y="134780"/>
            <a:ext cx="2189259" cy="144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kumimoji="1" lang="en-US" altLang="ja-JP" sz="1000" b="1">
                <a:solidFill>
                  <a:schemeClr val="bg2"/>
                </a:solidFill>
              </a:rPr>
              <a:t>1on1</a:t>
            </a:r>
            <a:endParaRPr kumimoji="1" lang="ja-JP" altLang="en-US" sz="1000" b="1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35547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E5BD70BD-0787-77A2-68AF-8674DBCD1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メンバーが設定したトピックの確認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1CE43BA-9408-ECE0-87AB-01138A724489}"/>
              </a:ext>
            </a:extLst>
          </p:cNvPr>
          <p:cNvSpPr txBox="1"/>
          <p:nvPr/>
        </p:nvSpPr>
        <p:spPr>
          <a:xfrm>
            <a:off x="4131246" y="788671"/>
            <a:ext cx="5341674" cy="319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/>
              <a:t>▼当日の通知メール（例）　</a:t>
            </a:r>
            <a:r>
              <a:rPr kumimoji="1" lang="en-US" altLang="ja-JP" sz="1200"/>
              <a:t>※</a:t>
            </a:r>
            <a:r>
              <a:rPr kumimoji="1" lang="ja-JP" altLang="en-US" sz="1200"/>
              <a:t>通知</a:t>
            </a:r>
            <a:r>
              <a:rPr kumimoji="1" lang="en-US" altLang="ja-JP" sz="1200"/>
              <a:t>ON</a:t>
            </a:r>
            <a:r>
              <a:rPr kumimoji="1" lang="ja-JP" altLang="en-US" sz="1200"/>
              <a:t>の場合のみ送信されます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09B3B32-67F5-6D49-AA2A-B59013B6B671}"/>
              </a:ext>
            </a:extLst>
          </p:cNvPr>
          <p:cNvSpPr txBox="1"/>
          <p:nvPr/>
        </p:nvSpPr>
        <p:spPr>
          <a:xfrm>
            <a:off x="4215284" y="3709150"/>
            <a:ext cx="4404864" cy="319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/>
              <a:t>▼</a:t>
            </a:r>
            <a:r>
              <a:rPr kumimoji="1" lang="en-US" altLang="ja-JP" sz="1200"/>
              <a:t>TOP</a:t>
            </a:r>
            <a:r>
              <a:rPr kumimoji="1" lang="ja-JP" altLang="en-US" sz="1200"/>
              <a:t>画面</a:t>
            </a: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9C5C47ED-A42F-AEB5-D9ED-912F91E181B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76120" y="4008433"/>
            <a:ext cx="5196801" cy="1328065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DF35FCE0-7051-C874-B375-23B649F5B9FE}"/>
              </a:ext>
            </a:extLst>
          </p:cNvPr>
          <p:cNvSpPr/>
          <p:nvPr/>
        </p:nvSpPr>
        <p:spPr>
          <a:xfrm>
            <a:off x="4276120" y="1108315"/>
            <a:ext cx="5196800" cy="2533877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000">
                <a:solidFill>
                  <a:schemeClr val="tx1"/>
                </a:solidFill>
              </a:rPr>
              <a:t>上司敦さん、お疲れ様です。本日の</a:t>
            </a:r>
            <a:r>
              <a:rPr kumimoji="1" lang="en-US" altLang="ja-JP" sz="1000">
                <a:solidFill>
                  <a:schemeClr val="tx1"/>
                </a:solidFill>
              </a:rPr>
              <a:t>1on1</a:t>
            </a:r>
            <a:r>
              <a:rPr kumimoji="1" lang="ja-JP" altLang="en-US" sz="1000">
                <a:solidFill>
                  <a:schemeClr val="tx1"/>
                </a:solidFill>
              </a:rPr>
              <a:t>予定をお知らせします。</a:t>
            </a:r>
          </a:p>
          <a:p>
            <a:r>
              <a:rPr kumimoji="1" lang="en-US" altLang="ja-JP" sz="1000">
                <a:solidFill>
                  <a:schemeClr val="tx1"/>
                </a:solidFill>
              </a:rPr>
              <a:t>---</a:t>
            </a:r>
          </a:p>
          <a:p>
            <a:r>
              <a:rPr kumimoji="1" lang="ja-JP" altLang="en-US" sz="1000">
                <a:solidFill>
                  <a:schemeClr val="tx1"/>
                </a:solidFill>
              </a:rPr>
              <a:t>田町 明さんとの</a:t>
            </a:r>
            <a:r>
              <a:rPr kumimoji="1" lang="en-US" altLang="ja-JP" sz="1000">
                <a:solidFill>
                  <a:schemeClr val="tx1"/>
                </a:solidFill>
              </a:rPr>
              <a:t>1on1</a:t>
            </a:r>
          </a:p>
          <a:p>
            <a:endParaRPr kumimoji="1" lang="en-US" altLang="ja-JP" sz="1000">
              <a:solidFill>
                <a:schemeClr val="tx1"/>
              </a:solidFill>
            </a:endParaRPr>
          </a:p>
          <a:p>
            <a:r>
              <a:rPr kumimoji="1" lang="en-US" altLang="ja-JP" sz="1000">
                <a:solidFill>
                  <a:schemeClr val="tx1"/>
                </a:solidFill>
              </a:rPr>
              <a:t>▼</a:t>
            </a:r>
            <a:r>
              <a:rPr kumimoji="1" lang="ja-JP" altLang="en-US" sz="1000">
                <a:solidFill>
                  <a:schemeClr val="tx1"/>
                </a:solidFill>
              </a:rPr>
              <a:t>日程</a:t>
            </a:r>
          </a:p>
          <a:p>
            <a:r>
              <a:rPr kumimoji="1" lang="en-US" altLang="ja-JP" sz="1000">
                <a:solidFill>
                  <a:schemeClr val="tx1"/>
                </a:solidFill>
              </a:rPr>
              <a:t>2025/11/17(</a:t>
            </a:r>
            <a:r>
              <a:rPr kumimoji="1" lang="ja-JP" altLang="en-US" sz="1000">
                <a:solidFill>
                  <a:schemeClr val="tx1"/>
                </a:solidFill>
              </a:rPr>
              <a:t>月</a:t>
            </a:r>
            <a:r>
              <a:rPr kumimoji="1" lang="en-US" altLang="ja-JP" sz="1000">
                <a:solidFill>
                  <a:schemeClr val="tx1"/>
                </a:solidFill>
              </a:rPr>
              <a:t>) 11:00 - 12:00</a:t>
            </a:r>
          </a:p>
          <a:p>
            <a:endParaRPr kumimoji="1" lang="en-US" altLang="ja-JP" sz="1000">
              <a:solidFill>
                <a:schemeClr val="tx1"/>
              </a:solidFill>
            </a:endParaRPr>
          </a:p>
          <a:p>
            <a:r>
              <a:rPr kumimoji="1" lang="en-US" altLang="ja-JP" sz="1000">
                <a:solidFill>
                  <a:schemeClr val="tx1"/>
                </a:solidFill>
              </a:rPr>
              <a:t>▼</a:t>
            </a:r>
            <a:r>
              <a:rPr kumimoji="1" lang="ja-JP" altLang="en-US" sz="1000">
                <a:solidFill>
                  <a:schemeClr val="tx1"/>
                </a:solidFill>
              </a:rPr>
              <a:t>トピック</a:t>
            </a:r>
          </a:p>
          <a:p>
            <a:r>
              <a:rPr kumimoji="1" lang="ja-JP" altLang="en-US" sz="1000">
                <a:solidFill>
                  <a:schemeClr val="tx1"/>
                </a:solidFill>
              </a:rPr>
              <a:t>・業務の状況・進め方 </a:t>
            </a:r>
            <a:r>
              <a:rPr kumimoji="1" lang="en-US" altLang="ja-JP" sz="1000">
                <a:solidFill>
                  <a:schemeClr val="tx1"/>
                </a:solidFill>
              </a:rPr>
              <a:t>– </a:t>
            </a:r>
            <a:r>
              <a:rPr kumimoji="1" lang="ja-JP" altLang="en-US" sz="1000">
                <a:solidFill>
                  <a:schemeClr val="tx1"/>
                </a:solidFill>
              </a:rPr>
              <a:t>話を聞いてほしい</a:t>
            </a:r>
          </a:p>
          <a:p>
            <a:r>
              <a:rPr kumimoji="1" lang="ja-JP" altLang="en-US" sz="1000">
                <a:solidFill>
                  <a:schemeClr val="tx1"/>
                </a:solidFill>
              </a:rPr>
              <a:t>・今後のキャリア </a:t>
            </a:r>
            <a:r>
              <a:rPr kumimoji="1" lang="en-US" altLang="ja-JP" sz="1000">
                <a:solidFill>
                  <a:schemeClr val="tx1"/>
                </a:solidFill>
              </a:rPr>
              <a:t>– </a:t>
            </a:r>
            <a:r>
              <a:rPr kumimoji="1" lang="ja-JP" altLang="en-US" sz="1000">
                <a:solidFill>
                  <a:schemeClr val="tx1"/>
                </a:solidFill>
              </a:rPr>
              <a:t>スキルアップしたい</a:t>
            </a:r>
          </a:p>
          <a:p>
            <a:endParaRPr kumimoji="1" lang="ja-JP" altLang="en-US" sz="1000">
              <a:solidFill>
                <a:schemeClr val="tx1"/>
              </a:solidFill>
            </a:endParaRPr>
          </a:p>
          <a:p>
            <a:r>
              <a:rPr kumimoji="1" lang="ja-JP" altLang="en-US" sz="1000">
                <a:solidFill>
                  <a:schemeClr val="tx1"/>
                </a:solidFill>
              </a:rPr>
              <a:t>▼</a:t>
            </a:r>
            <a:r>
              <a:rPr kumimoji="1" lang="en-US" altLang="ja-JP" sz="1000">
                <a:solidFill>
                  <a:schemeClr val="tx1"/>
                </a:solidFill>
              </a:rPr>
              <a:t>URL</a:t>
            </a:r>
          </a:p>
          <a:p>
            <a:r>
              <a:rPr kumimoji="1" lang="en-US" altLang="ja-JP" sz="1000">
                <a:solidFill>
                  <a:schemeClr val="tx1"/>
                </a:solidFill>
              </a:rPr>
              <a:t>https://xxxxxxxxxxxxxxxxxxxxxxxxxxxxxxxxxx</a:t>
            </a:r>
            <a:endParaRPr kumimoji="1" lang="ja-JP" altLang="en-US" sz="1000">
              <a:solidFill>
                <a:schemeClr val="tx1"/>
              </a:solidFill>
            </a:endParaRPr>
          </a:p>
          <a:p>
            <a:r>
              <a:rPr kumimoji="1" lang="ja-JP" altLang="en-US" sz="1000">
                <a:solidFill>
                  <a:schemeClr val="tx1"/>
                </a:solidFill>
              </a:rPr>
              <a:t>企業</a:t>
            </a:r>
            <a:r>
              <a:rPr kumimoji="1" lang="en-US" altLang="ja-JP" sz="1000">
                <a:solidFill>
                  <a:schemeClr val="tx1"/>
                </a:solidFill>
              </a:rPr>
              <a:t>ID:XXX</a:t>
            </a:r>
          </a:p>
          <a:p>
            <a:r>
              <a:rPr kumimoji="1" lang="ja-JP" altLang="en-US" sz="1000">
                <a:solidFill>
                  <a:schemeClr val="tx1"/>
                </a:solidFill>
              </a:rPr>
              <a:t>ログイン</a:t>
            </a:r>
            <a:r>
              <a:rPr kumimoji="1" lang="en-US" altLang="ja-JP" sz="1000">
                <a:solidFill>
                  <a:schemeClr val="tx1"/>
                </a:solidFill>
              </a:rPr>
              <a:t>ID:XXX</a:t>
            </a:r>
            <a:endParaRPr kumimoji="1" lang="ja-JP" altLang="en-US" sz="1000">
              <a:solidFill>
                <a:schemeClr val="tx1"/>
              </a:solidFill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7D380C74-B938-4033-C47B-A319699D0A6D}"/>
              </a:ext>
            </a:extLst>
          </p:cNvPr>
          <p:cNvSpPr/>
          <p:nvPr/>
        </p:nvSpPr>
        <p:spPr>
          <a:xfrm>
            <a:off x="4276119" y="3077581"/>
            <a:ext cx="3081271" cy="18899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CC5E30C4-426A-DD1B-D31D-8702C0AB04CE}"/>
              </a:ext>
            </a:extLst>
          </p:cNvPr>
          <p:cNvSpPr/>
          <p:nvPr/>
        </p:nvSpPr>
        <p:spPr>
          <a:xfrm>
            <a:off x="4287596" y="4471374"/>
            <a:ext cx="1386181" cy="764462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BB2C447A-167C-E489-2C14-1EE497DC4EF9}"/>
              </a:ext>
            </a:extLst>
          </p:cNvPr>
          <p:cNvSpPr txBox="1"/>
          <p:nvPr/>
        </p:nvSpPr>
        <p:spPr>
          <a:xfrm>
            <a:off x="248889" y="1333868"/>
            <a:ext cx="36966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/>
              <a:t>メンバーがトピックを設定すると、</a:t>
            </a:r>
            <a:r>
              <a:rPr kumimoji="1" lang="en-US" altLang="ja-JP"/>
              <a:t>1on1</a:t>
            </a:r>
            <a:r>
              <a:rPr kumimoji="1" lang="ja-JP" altLang="en-US"/>
              <a:t>当日に</a:t>
            </a:r>
            <a:r>
              <a:rPr kumimoji="1" lang="ja-JP" altLang="en-US" b="1"/>
              <a:t>通知メール</a:t>
            </a:r>
            <a:r>
              <a:rPr kumimoji="1" lang="ja-JP" altLang="en-US"/>
              <a:t>が届きます。</a:t>
            </a:r>
            <a:endParaRPr kumimoji="1" lang="en-US" altLang="ja-JP"/>
          </a:p>
          <a:p>
            <a:r>
              <a:rPr kumimoji="1" lang="en-US" altLang="ja-JP"/>
              <a:t>URL</a:t>
            </a:r>
            <a:r>
              <a:rPr kumimoji="1" lang="ja-JP" altLang="en-US"/>
              <a:t>をクリックして詳細を確認してください。</a:t>
            </a:r>
            <a:endParaRPr kumimoji="1" lang="en-US" altLang="ja-JP"/>
          </a:p>
          <a:p>
            <a:endParaRPr kumimoji="1" lang="en-US" altLang="ja-JP"/>
          </a:p>
          <a:p>
            <a:r>
              <a:rPr kumimoji="1" lang="ja-JP" altLang="en-US"/>
              <a:t>もしくは、［</a:t>
            </a:r>
            <a:r>
              <a:rPr kumimoji="1" lang="en-US" altLang="ja-JP"/>
              <a:t>1on1</a:t>
            </a:r>
            <a:r>
              <a:rPr kumimoji="1" lang="ja-JP" altLang="en-US"/>
              <a:t>］メニュー＞画面最下部の「設定済みの</a:t>
            </a:r>
            <a:r>
              <a:rPr kumimoji="1" lang="en-US" altLang="ja-JP"/>
              <a:t>1on1</a:t>
            </a:r>
            <a:r>
              <a:rPr kumimoji="1" lang="ja-JP" altLang="en-US"/>
              <a:t>」からも確認できます。</a:t>
            </a:r>
            <a:endParaRPr kumimoji="1" lang="en-US" altLang="ja-JP"/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E79AECE4-98BF-4001-6B36-BE32A4E29D4B}"/>
              </a:ext>
            </a:extLst>
          </p:cNvPr>
          <p:cNvSpPr/>
          <p:nvPr/>
        </p:nvSpPr>
        <p:spPr>
          <a:xfrm>
            <a:off x="5898281" y="309181"/>
            <a:ext cx="513642" cy="282872"/>
          </a:xfrm>
          <a:prstGeom prst="roundRect">
            <a:avLst>
              <a:gd name="adj" fmla="val 50000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kumimoji="1" lang="ja-JP" altLang="en-US" sz="900" b="1">
                <a:solidFill>
                  <a:schemeClr val="bg2"/>
                </a:solidFill>
              </a:rPr>
              <a:t>予定作成</a:t>
            </a:r>
          </a:p>
        </p:txBody>
      </p:sp>
      <p:sp>
        <p:nvSpPr>
          <p:cNvPr id="16" name="四角形: 角を丸くする 15">
            <a:extLst>
              <a:ext uri="{FF2B5EF4-FFF2-40B4-BE49-F238E27FC236}">
                <a16:creationId xmlns:a16="http://schemas.microsoft.com/office/drawing/2014/main" id="{EA9EBAE2-09D2-46C0-7F35-E0DC113C4CA5}"/>
              </a:ext>
            </a:extLst>
          </p:cNvPr>
          <p:cNvSpPr/>
          <p:nvPr/>
        </p:nvSpPr>
        <p:spPr>
          <a:xfrm>
            <a:off x="4797715" y="134781"/>
            <a:ext cx="1078860" cy="457272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>
                <a:solidFill>
                  <a:schemeClr val="bg2"/>
                </a:solidFill>
              </a:rPr>
              <a:t>アンケート</a:t>
            </a:r>
          </a:p>
        </p:txBody>
      </p:sp>
      <p:sp>
        <p:nvSpPr>
          <p:cNvPr id="17" name="四角形: 角を丸くする 16">
            <a:extLst>
              <a:ext uri="{FF2B5EF4-FFF2-40B4-BE49-F238E27FC236}">
                <a16:creationId xmlns:a16="http://schemas.microsoft.com/office/drawing/2014/main" id="{FA4C42ED-08A3-9066-E270-276D05EEA615}"/>
              </a:ext>
            </a:extLst>
          </p:cNvPr>
          <p:cNvSpPr/>
          <p:nvPr/>
        </p:nvSpPr>
        <p:spPr>
          <a:xfrm>
            <a:off x="6453739" y="309181"/>
            <a:ext cx="513642" cy="282872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kumimoji="1" lang="ja-JP" altLang="en-US" sz="900" b="1">
                <a:solidFill>
                  <a:schemeClr val="bg2"/>
                </a:solidFill>
              </a:rPr>
              <a:t>トピック</a:t>
            </a:r>
            <a:br>
              <a:rPr kumimoji="1" lang="en-US" altLang="ja-JP" sz="900" b="1">
                <a:solidFill>
                  <a:schemeClr val="bg2"/>
                </a:solidFill>
              </a:rPr>
            </a:br>
            <a:r>
              <a:rPr kumimoji="1" lang="ja-JP" altLang="en-US" sz="900" b="1">
                <a:solidFill>
                  <a:schemeClr val="bg2"/>
                </a:solidFill>
              </a:rPr>
              <a:t>確認</a:t>
            </a:r>
          </a:p>
        </p:txBody>
      </p:sp>
      <p:sp>
        <p:nvSpPr>
          <p:cNvPr id="18" name="四角形: 角を丸くする 17">
            <a:extLst>
              <a:ext uri="{FF2B5EF4-FFF2-40B4-BE49-F238E27FC236}">
                <a16:creationId xmlns:a16="http://schemas.microsoft.com/office/drawing/2014/main" id="{03B02FBF-C25A-ACA2-D919-1A1A5D1D77CF}"/>
              </a:ext>
            </a:extLst>
          </p:cNvPr>
          <p:cNvSpPr/>
          <p:nvPr/>
        </p:nvSpPr>
        <p:spPr>
          <a:xfrm>
            <a:off x="7009197" y="309181"/>
            <a:ext cx="513642" cy="282872"/>
          </a:xfrm>
          <a:prstGeom prst="roundRect">
            <a:avLst>
              <a:gd name="adj" fmla="val 50000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kumimoji="1" lang="ja-JP" altLang="en-US" sz="900" b="1">
                <a:solidFill>
                  <a:schemeClr val="bg2"/>
                </a:solidFill>
              </a:rPr>
              <a:t>メモ作成</a:t>
            </a:r>
          </a:p>
        </p:txBody>
      </p:sp>
      <p:sp>
        <p:nvSpPr>
          <p:cNvPr id="19" name="四角形: 角を丸くする 18">
            <a:extLst>
              <a:ext uri="{FF2B5EF4-FFF2-40B4-BE49-F238E27FC236}">
                <a16:creationId xmlns:a16="http://schemas.microsoft.com/office/drawing/2014/main" id="{C2D29449-C910-BD39-A260-250D441074E2}"/>
              </a:ext>
            </a:extLst>
          </p:cNvPr>
          <p:cNvSpPr/>
          <p:nvPr/>
        </p:nvSpPr>
        <p:spPr>
          <a:xfrm>
            <a:off x="7564654" y="309181"/>
            <a:ext cx="513642" cy="282872"/>
          </a:xfrm>
          <a:prstGeom prst="roundRect">
            <a:avLst>
              <a:gd name="adj" fmla="val 50000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kumimoji="1" lang="ja-JP" altLang="en-US" sz="900" b="1">
                <a:solidFill>
                  <a:schemeClr val="bg2"/>
                </a:solidFill>
              </a:rPr>
              <a:t>履歴確認</a:t>
            </a:r>
          </a:p>
        </p:txBody>
      </p:sp>
      <p:sp>
        <p:nvSpPr>
          <p:cNvPr id="20" name="四角形: 角を丸くする 19">
            <a:extLst>
              <a:ext uri="{FF2B5EF4-FFF2-40B4-BE49-F238E27FC236}">
                <a16:creationId xmlns:a16="http://schemas.microsoft.com/office/drawing/2014/main" id="{FC8C569A-CCC9-62C0-385A-CD72A9EC088E}"/>
              </a:ext>
            </a:extLst>
          </p:cNvPr>
          <p:cNvSpPr/>
          <p:nvPr/>
        </p:nvSpPr>
        <p:spPr>
          <a:xfrm>
            <a:off x="5898281" y="134780"/>
            <a:ext cx="2189259" cy="144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kumimoji="1" lang="en-US" altLang="ja-JP" sz="1000" b="1">
                <a:solidFill>
                  <a:schemeClr val="bg2"/>
                </a:solidFill>
              </a:rPr>
              <a:t>1on1</a:t>
            </a:r>
            <a:endParaRPr kumimoji="1" lang="ja-JP" altLang="en-US" sz="1000" b="1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90481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22DFB370-5068-8DF0-45C8-E64AACFFB11D}"/>
              </a:ext>
            </a:extLst>
          </p:cNvPr>
          <p:cNvGrpSpPr/>
          <p:nvPr/>
        </p:nvGrpSpPr>
        <p:grpSpPr>
          <a:xfrm>
            <a:off x="3591815" y="780161"/>
            <a:ext cx="6098119" cy="5516126"/>
            <a:chOff x="3591815" y="780161"/>
            <a:chExt cx="6098119" cy="5516126"/>
          </a:xfrm>
        </p:grpSpPr>
        <p:grpSp>
          <p:nvGrpSpPr>
            <p:cNvPr id="2" name="グループ化 1">
              <a:extLst>
                <a:ext uri="{FF2B5EF4-FFF2-40B4-BE49-F238E27FC236}">
                  <a16:creationId xmlns:a16="http://schemas.microsoft.com/office/drawing/2014/main" id="{906F53A6-7044-4DD2-292D-D7E2C0A1D7EE}"/>
                </a:ext>
              </a:extLst>
            </p:cNvPr>
            <p:cNvGrpSpPr/>
            <p:nvPr/>
          </p:nvGrpSpPr>
          <p:grpSpPr>
            <a:xfrm>
              <a:off x="3591815" y="780161"/>
              <a:ext cx="6098119" cy="5516126"/>
              <a:chOff x="5286222" y="1707718"/>
              <a:chExt cx="4087102" cy="3697037"/>
            </a:xfrm>
          </p:grpSpPr>
          <p:pic>
            <p:nvPicPr>
              <p:cNvPr id="3" name="図 2">
                <a:extLst>
                  <a:ext uri="{FF2B5EF4-FFF2-40B4-BE49-F238E27FC236}">
                    <a16:creationId xmlns:a16="http://schemas.microsoft.com/office/drawing/2014/main" id="{365A8460-75DE-BF62-C46E-6DA9A9BB6CC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5286222" y="1707718"/>
                <a:ext cx="4087102" cy="3697037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528F6C1E-2FF7-706C-016C-1D05C15A0BAB}"/>
                  </a:ext>
                </a:extLst>
              </p:cNvPr>
              <p:cNvSpPr/>
              <p:nvPr/>
            </p:nvSpPr>
            <p:spPr>
              <a:xfrm>
                <a:off x="5514309" y="2160782"/>
                <a:ext cx="1269675" cy="131654"/>
              </a:xfrm>
              <a:prstGeom prst="rect">
                <a:avLst/>
              </a:prstGeom>
              <a:solidFill>
                <a:schemeClr val="bg2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kumimoji="1" lang="ja-JP" altLang="en-US" sz="1600" b="1">
                    <a:solidFill>
                      <a:schemeClr val="tx1"/>
                    </a:solidFill>
                  </a:rPr>
                  <a:t>田町 明 </a:t>
                </a:r>
                <a:r>
                  <a:rPr kumimoji="1" lang="ja-JP" altLang="en-US" sz="1000" b="1">
                    <a:solidFill>
                      <a:schemeClr val="tx1"/>
                    </a:solidFill>
                  </a:rPr>
                  <a:t>さん</a:t>
                </a:r>
                <a:endParaRPr kumimoji="1" lang="ja-JP" altLang="en-US" sz="1600" b="1">
                  <a:solidFill>
                    <a:schemeClr val="tx1"/>
                  </a:solidFill>
                </a:endParaRPr>
              </a:p>
            </p:txBody>
          </p:sp>
          <p:pic>
            <p:nvPicPr>
              <p:cNvPr id="6" name="図 5" descr="グラフィカル ユーザー インターフェイス, テキスト, アプリケーション, チャットまたはテキスト メッセージ&#10;&#10;自動的に生成された説明">
                <a:extLst>
                  <a:ext uri="{FF2B5EF4-FFF2-40B4-BE49-F238E27FC236}">
                    <a16:creationId xmlns:a16="http://schemas.microsoft.com/office/drawing/2014/main" id="{1854E8E0-6319-81F4-AC7D-E3AA04365F4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5331128" y="3483660"/>
                <a:ext cx="4035890" cy="1869421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7" name="正方形/長方形 6">
                <a:extLst>
                  <a:ext uri="{FF2B5EF4-FFF2-40B4-BE49-F238E27FC236}">
                    <a16:creationId xmlns:a16="http://schemas.microsoft.com/office/drawing/2014/main" id="{3C0CCDFA-8FB1-E333-010B-EAA35CEEC1F0}"/>
                  </a:ext>
                </a:extLst>
              </p:cNvPr>
              <p:cNvSpPr/>
              <p:nvPr/>
            </p:nvSpPr>
            <p:spPr>
              <a:xfrm>
                <a:off x="5354574" y="2908054"/>
                <a:ext cx="1152000" cy="219105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r>
                  <a:rPr kumimoji="1" lang="en-US" altLang="ja-JP" sz="600" b="1">
                    <a:solidFill>
                      <a:srgbClr val="39728E"/>
                    </a:solidFill>
                    <a:latin typeface="+mn-ea"/>
                  </a:rPr>
                  <a:t>2025/11/17</a:t>
                </a:r>
                <a:r>
                  <a:rPr kumimoji="1" lang="ja-JP" altLang="en-US" sz="600" b="1">
                    <a:solidFill>
                      <a:srgbClr val="39728E"/>
                    </a:solidFill>
                    <a:latin typeface="+mn-ea"/>
                  </a:rPr>
                  <a:t>（月）</a:t>
                </a:r>
                <a:r>
                  <a:rPr kumimoji="1" lang="en-US" altLang="ja-JP" sz="600" b="1">
                    <a:solidFill>
                      <a:srgbClr val="39728E"/>
                    </a:solidFill>
                    <a:latin typeface="+mn-ea"/>
                  </a:rPr>
                  <a:t>11:00</a:t>
                </a:r>
                <a:r>
                  <a:rPr kumimoji="1" lang="ja-JP" altLang="en-US" sz="600" b="1">
                    <a:solidFill>
                      <a:srgbClr val="39728E"/>
                    </a:solidFill>
                    <a:latin typeface="+mn-ea"/>
                  </a:rPr>
                  <a:t>～</a:t>
                </a:r>
                <a:r>
                  <a:rPr kumimoji="1" lang="en-US" altLang="ja-JP" sz="600" b="1">
                    <a:solidFill>
                      <a:srgbClr val="39728E"/>
                    </a:solidFill>
                    <a:latin typeface="+mn-ea"/>
                  </a:rPr>
                  <a:t>12:00</a:t>
                </a:r>
                <a:endParaRPr kumimoji="1" lang="ja-JP" altLang="en-US" sz="600" b="1">
                  <a:solidFill>
                    <a:srgbClr val="39728E"/>
                  </a:solidFill>
                  <a:latin typeface="+mn-ea"/>
                </a:endParaRPr>
              </a:p>
            </p:txBody>
          </p:sp>
        </p:grp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1C3B1B30-0E8C-1A48-61C0-460A0295039B}"/>
                </a:ext>
              </a:extLst>
            </p:cNvPr>
            <p:cNvSpPr/>
            <p:nvPr/>
          </p:nvSpPr>
          <p:spPr>
            <a:xfrm>
              <a:off x="7920074" y="2180246"/>
              <a:ext cx="1718830" cy="966062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4" name="タイトル 3">
            <a:extLst>
              <a:ext uri="{FF2B5EF4-FFF2-40B4-BE49-F238E27FC236}">
                <a16:creationId xmlns:a16="http://schemas.microsoft.com/office/drawing/2014/main" id="{E5BD70BD-0787-77A2-68AF-8674DBCD1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メンバーが設定したトピックの確認</a:t>
            </a:r>
          </a:p>
        </p:txBody>
      </p:sp>
      <p:sp>
        <p:nvSpPr>
          <p:cNvPr id="8" name="四角形吹き出し 15">
            <a:extLst>
              <a:ext uri="{FF2B5EF4-FFF2-40B4-BE49-F238E27FC236}">
                <a16:creationId xmlns:a16="http://schemas.microsoft.com/office/drawing/2014/main" id="{C5129E02-D889-1C99-32A9-09136DAFD468}"/>
              </a:ext>
            </a:extLst>
          </p:cNvPr>
          <p:cNvSpPr/>
          <p:nvPr/>
        </p:nvSpPr>
        <p:spPr>
          <a:xfrm>
            <a:off x="5173915" y="1212951"/>
            <a:ext cx="966367" cy="469990"/>
          </a:xfrm>
          <a:prstGeom prst="wedgeRectCallout">
            <a:avLst>
              <a:gd name="adj1" fmla="val -64379"/>
              <a:gd name="adj2" fmla="val 5769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050" b="1">
                <a:solidFill>
                  <a:schemeClr val="bg2"/>
                </a:solidFill>
              </a:rPr>
              <a:t>メンバー名</a:t>
            </a:r>
            <a:endParaRPr kumimoji="1" lang="en-US" altLang="ja-JP" sz="1050" b="1">
              <a:solidFill>
                <a:schemeClr val="bg2"/>
              </a:solidFill>
            </a:endParaRPr>
          </a:p>
        </p:txBody>
      </p:sp>
      <p:sp>
        <p:nvSpPr>
          <p:cNvPr id="15" name="四角形吹き出し 15">
            <a:extLst>
              <a:ext uri="{FF2B5EF4-FFF2-40B4-BE49-F238E27FC236}">
                <a16:creationId xmlns:a16="http://schemas.microsoft.com/office/drawing/2014/main" id="{4604497B-1F34-7559-BB13-5DF225FE7E08}"/>
              </a:ext>
            </a:extLst>
          </p:cNvPr>
          <p:cNvSpPr/>
          <p:nvPr/>
        </p:nvSpPr>
        <p:spPr>
          <a:xfrm>
            <a:off x="8222146" y="3428063"/>
            <a:ext cx="1182340" cy="469990"/>
          </a:xfrm>
          <a:prstGeom prst="wedgeRectCallout">
            <a:avLst>
              <a:gd name="adj1" fmla="val -64615"/>
              <a:gd name="adj2" fmla="val 22605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050" b="1">
                <a:solidFill>
                  <a:schemeClr val="bg2"/>
                </a:solidFill>
              </a:rPr>
              <a:t>メンバーが申請したトピック①</a:t>
            </a:r>
            <a:endParaRPr kumimoji="1" lang="en-US" altLang="ja-JP" sz="1050" b="1">
              <a:solidFill>
                <a:schemeClr val="bg2"/>
              </a:solidFill>
            </a:endParaRPr>
          </a:p>
        </p:txBody>
      </p:sp>
      <p:sp>
        <p:nvSpPr>
          <p:cNvPr id="16" name="四角形吹き出し 15">
            <a:extLst>
              <a:ext uri="{FF2B5EF4-FFF2-40B4-BE49-F238E27FC236}">
                <a16:creationId xmlns:a16="http://schemas.microsoft.com/office/drawing/2014/main" id="{37259D1E-6B69-2BD6-F771-0A492F93D8F2}"/>
              </a:ext>
            </a:extLst>
          </p:cNvPr>
          <p:cNvSpPr/>
          <p:nvPr/>
        </p:nvSpPr>
        <p:spPr>
          <a:xfrm>
            <a:off x="7138543" y="5984192"/>
            <a:ext cx="2109277" cy="469990"/>
          </a:xfrm>
          <a:prstGeom prst="wedgeRectCallout">
            <a:avLst>
              <a:gd name="adj1" fmla="val 13837"/>
              <a:gd name="adj2" fmla="val -87561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050" b="1">
                <a:solidFill>
                  <a:schemeClr val="bg2"/>
                </a:solidFill>
              </a:rPr>
              <a:t>上司・閲覧者が記入できるメモ</a:t>
            </a:r>
            <a:endParaRPr kumimoji="1" lang="en-US" altLang="ja-JP" sz="1050" b="1">
              <a:solidFill>
                <a:schemeClr val="bg2"/>
              </a:solidFill>
            </a:endParaRPr>
          </a:p>
          <a:p>
            <a:r>
              <a:rPr kumimoji="1" lang="ja-JP" altLang="en-US" sz="1050" b="1">
                <a:solidFill>
                  <a:schemeClr val="bg2"/>
                </a:solidFill>
              </a:rPr>
              <a:t>（メンバーにも公開されます）</a:t>
            </a:r>
            <a:endParaRPr kumimoji="1" lang="en-US" altLang="ja-JP" sz="1050" b="1">
              <a:solidFill>
                <a:schemeClr val="bg2"/>
              </a:solidFill>
            </a:endParaRPr>
          </a:p>
        </p:txBody>
      </p:sp>
      <p:sp>
        <p:nvSpPr>
          <p:cNvPr id="18" name="四角形吹き出し 15">
            <a:extLst>
              <a:ext uri="{FF2B5EF4-FFF2-40B4-BE49-F238E27FC236}">
                <a16:creationId xmlns:a16="http://schemas.microsoft.com/office/drawing/2014/main" id="{EAB156B3-439B-BA1B-C1F3-33DAFF53E73F}"/>
              </a:ext>
            </a:extLst>
          </p:cNvPr>
          <p:cNvSpPr/>
          <p:nvPr/>
        </p:nvSpPr>
        <p:spPr>
          <a:xfrm>
            <a:off x="8193182" y="4786837"/>
            <a:ext cx="1182340" cy="469990"/>
          </a:xfrm>
          <a:prstGeom prst="wedgeRectCallout">
            <a:avLst>
              <a:gd name="adj1" fmla="val -64615"/>
              <a:gd name="adj2" fmla="val 22605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050" b="1">
                <a:solidFill>
                  <a:schemeClr val="bg2"/>
                </a:solidFill>
              </a:rPr>
              <a:t>メンバーが申請したトピック②</a:t>
            </a:r>
            <a:endParaRPr kumimoji="1" lang="en-US" altLang="ja-JP" sz="1050" b="1">
              <a:solidFill>
                <a:schemeClr val="bg2"/>
              </a:solidFill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151150C-EB49-E0B5-7FC4-7352D42DE3AB}"/>
              </a:ext>
            </a:extLst>
          </p:cNvPr>
          <p:cNvSpPr txBox="1"/>
          <p:nvPr/>
        </p:nvSpPr>
        <p:spPr>
          <a:xfrm>
            <a:off x="285665" y="971832"/>
            <a:ext cx="31623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/>
              <a:t>クリックすると、</a:t>
            </a:r>
            <a:br>
              <a:rPr kumimoji="1" lang="en-US" altLang="ja-JP"/>
            </a:br>
            <a:r>
              <a:rPr kumimoji="1" lang="ja-JP" altLang="en-US"/>
              <a:t>メンバーとの</a:t>
            </a:r>
            <a:r>
              <a:rPr kumimoji="1" lang="en-US" altLang="ja-JP"/>
              <a:t>1on1</a:t>
            </a:r>
            <a:r>
              <a:rPr kumimoji="1" lang="ja-JP" altLang="en-US"/>
              <a:t>予定ページが開きます。</a:t>
            </a:r>
            <a:endParaRPr kumimoji="1" lang="en-US" altLang="ja-JP"/>
          </a:p>
          <a:p>
            <a:r>
              <a:rPr kumimoji="1" lang="ja-JP" altLang="en-US"/>
              <a:t>「</a:t>
            </a:r>
            <a:r>
              <a:rPr kumimoji="1" lang="en-US" altLang="ja-JP"/>
              <a:t>1on1</a:t>
            </a:r>
            <a:r>
              <a:rPr kumimoji="1" lang="ja-JP" altLang="en-US"/>
              <a:t>トピック」の下に記載されている内容が、</a:t>
            </a:r>
            <a:endParaRPr kumimoji="1" lang="en-US" altLang="ja-JP"/>
          </a:p>
          <a:p>
            <a:r>
              <a:rPr kumimoji="1" lang="ja-JP" altLang="en-US"/>
              <a:t>メンバーが選択したトピックです。</a:t>
            </a:r>
            <a:endParaRPr kumimoji="1" lang="en-US" altLang="ja-JP"/>
          </a:p>
        </p:txBody>
      </p:sp>
      <p:sp>
        <p:nvSpPr>
          <p:cNvPr id="37" name="フリーフォーム: 図形 36">
            <a:extLst>
              <a:ext uri="{FF2B5EF4-FFF2-40B4-BE49-F238E27FC236}">
                <a16:creationId xmlns:a16="http://schemas.microsoft.com/office/drawing/2014/main" id="{00F5E7B7-B7F8-1BCF-5819-AF60EBB3C92B}"/>
              </a:ext>
            </a:extLst>
          </p:cNvPr>
          <p:cNvSpPr/>
          <p:nvPr/>
        </p:nvSpPr>
        <p:spPr>
          <a:xfrm>
            <a:off x="3693799" y="3428063"/>
            <a:ext cx="4384497" cy="1260909"/>
          </a:xfrm>
          <a:custGeom>
            <a:avLst/>
            <a:gdLst>
              <a:gd name="connsiteX0" fmla="*/ 0 w 4384497"/>
              <a:gd name="connsiteY0" fmla="*/ 0 h 1260909"/>
              <a:gd name="connsiteX1" fmla="*/ 4384497 w 4384497"/>
              <a:gd name="connsiteY1" fmla="*/ 0 h 1260909"/>
              <a:gd name="connsiteX2" fmla="*/ 4384497 w 4384497"/>
              <a:gd name="connsiteY2" fmla="*/ 531915 h 1260909"/>
              <a:gd name="connsiteX3" fmla="*/ 2983295 w 4384497"/>
              <a:gd name="connsiteY3" fmla="*/ 531915 h 1260909"/>
              <a:gd name="connsiteX4" fmla="*/ 2983295 w 4384497"/>
              <a:gd name="connsiteY4" fmla="*/ 1260909 h 1260909"/>
              <a:gd name="connsiteX5" fmla="*/ 0 w 4384497"/>
              <a:gd name="connsiteY5" fmla="*/ 1260909 h 1260909"/>
              <a:gd name="connsiteX6" fmla="*/ 0 w 4384497"/>
              <a:gd name="connsiteY6" fmla="*/ 531915 h 1260909"/>
              <a:gd name="connsiteX7" fmla="*/ 0 w 4384497"/>
              <a:gd name="connsiteY7" fmla="*/ 434784 h 1260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84497" h="1260909">
                <a:moveTo>
                  <a:pt x="0" y="0"/>
                </a:moveTo>
                <a:lnTo>
                  <a:pt x="4384497" y="0"/>
                </a:lnTo>
                <a:lnTo>
                  <a:pt x="4384497" y="531915"/>
                </a:lnTo>
                <a:lnTo>
                  <a:pt x="2983295" y="531915"/>
                </a:lnTo>
                <a:lnTo>
                  <a:pt x="2983295" y="1260909"/>
                </a:lnTo>
                <a:lnTo>
                  <a:pt x="0" y="1260909"/>
                </a:lnTo>
                <a:lnTo>
                  <a:pt x="0" y="531915"/>
                </a:lnTo>
                <a:lnTo>
                  <a:pt x="0" y="434784"/>
                </a:lnTo>
                <a:close/>
              </a:path>
            </a:pathLst>
          </a:cu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8" name="フリーフォーム: 図形 37">
            <a:extLst>
              <a:ext uri="{FF2B5EF4-FFF2-40B4-BE49-F238E27FC236}">
                <a16:creationId xmlns:a16="http://schemas.microsoft.com/office/drawing/2014/main" id="{6FAB1F9D-409E-E49E-4398-DD2B756182EB}"/>
              </a:ext>
            </a:extLst>
          </p:cNvPr>
          <p:cNvSpPr/>
          <p:nvPr/>
        </p:nvSpPr>
        <p:spPr>
          <a:xfrm>
            <a:off x="3693799" y="4787545"/>
            <a:ext cx="4384497" cy="1260909"/>
          </a:xfrm>
          <a:custGeom>
            <a:avLst/>
            <a:gdLst>
              <a:gd name="connsiteX0" fmla="*/ 0 w 4384497"/>
              <a:gd name="connsiteY0" fmla="*/ 0 h 1260909"/>
              <a:gd name="connsiteX1" fmla="*/ 4384497 w 4384497"/>
              <a:gd name="connsiteY1" fmla="*/ 0 h 1260909"/>
              <a:gd name="connsiteX2" fmla="*/ 4384497 w 4384497"/>
              <a:gd name="connsiteY2" fmla="*/ 531915 h 1260909"/>
              <a:gd name="connsiteX3" fmla="*/ 2983295 w 4384497"/>
              <a:gd name="connsiteY3" fmla="*/ 531915 h 1260909"/>
              <a:gd name="connsiteX4" fmla="*/ 2983295 w 4384497"/>
              <a:gd name="connsiteY4" fmla="*/ 1260909 h 1260909"/>
              <a:gd name="connsiteX5" fmla="*/ 0 w 4384497"/>
              <a:gd name="connsiteY5" fmla="*/ 1260909 h 1260909"/>
              <a:gd name="connsiteX6" fmla="*/ 0 w 4384497"/>
              <a:gd name="connsiteY6" fmla="*/ 531915 h 1260909"/>
              <a:gd name="connsiteX7" fmla="*/ 0 w 4384497"/>
              <a:gd name="connsiteY7" fmla="*/ 434784 h 1260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84497" h="1260909">
                <a:moveTo>
                  <a:pt x="0" y="0"/>
                </a:moveTo>
                <a:lnTo>
                  <a:pt x="4384497" y="0"/>
                </a:lnTo>
                <a:lnTo>
                  <a:pt x="4384497" y="531915"/>
                </a:lnTo>
                <a:lnTo>
                  <a:pt x="2983295" y="531915"/>
                </a:lnTo>
                <a:lnTo>
                  <a:pt x="2983295" y="1260909"/>
                </a:lnTo>
                <a:lnTo>
                  <a:pt x="0" y="1260909"/>
                </a:lnTo>
                <a:lnTo>
                  <a:pt x="0" y="531915"/>
                </a:lnTo>
                <a:lnTo>
                  <a:pt x="0" y="434784"/>
                </a:lnTo>
                <a:close/>
              </a:path>
            </a:pathLst>
          </a:cu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6" name="四角形: 角を丸くする 45">
            <a:hlinkClick r:id="rId5"/>
            <a:extLst>
              <a:ext uri="{FF2B5EF4-FFF2-40B4-BE49-F238E27FC236}">
                <a16:creationId xmlns:a16="http://schemas.microsoft.com/office/drawing/2014/main" id="{9025093F-D9D1-09A9-221C-B89124E9E283}"/>
              </a:ext>
            </a:extLst>
          </p:cNvPr>
          <p:cNvSpPr/>
          <p:nvPr/>
        </p:nvSpPr>
        <p:spPr>
          <a:xfrm>
            <a:off x="276950" y="5259919"/>
            <a:ext cx="3009861" cy="1036368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>
                <a:solidFill>
                  <a:schemeClr val="bg2"/>
                </a:solidFill>
              </a:rPr>
              <a:t>操作マニュアル</a:t>
            </a:r>
            <a:br>
              <a:rPr kumimoji="1" lang="en-US" altLang="ja-JP">
                <a:solidFill>
                  <a:schemeClr val="bg2"/>
                </a:solidFill>
              </a:rPr>
            </a:br>
            <a:r>
              <a:rPr kumimoji="1" lang="ja-JP" altLang="en-US">
                <a:solidFill>
                  <a:schemeClr val="bg2"/>
                </a:solidFill>
              </a:rPr>
              <a:t>設定できるトピック一覧はこちら</a:t>
            </a: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D6AD3746-3922-D5DC-B851-C6B125E9727F}"/>
              </a:ext>
            </a:extLst>
          </p:cNvPr>
          <p:cNvSpPr/>
          <p:nvPr/>
        </p:nvSpPr>
        <p:spPr>
          <a:xfrm>
            <a:off x="5898281" y="309181"/>
            <a:ext cx="513642" cy="282872"/>
          </a:xfrm>
          <a:prstGeom prst="roundRect">
            <a:avLst>
              <a:gd name="adj" fmla="val 50000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kumimoji="1" lang="ja-JP" altLang="en-US" sz="900" b="1">
                <a:solidFill>
                  <a:schemeClr val="bg2"/>
                </a:solidFill>
              </a:rPr>
              <a:t>予定作成</a:t>
            </a:r>
          </a:p>
        </p:txBody>
      </p:sp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FAF158C2-AFD9-D44A-FFA8-96E5336518E9}"/>
              </a:ext>
            </a:extLst>
          </p:cNvPr>
          <p:cNvSpPr/>
          <p:nvPr/>
        </p:nvSpPr>
        <p:spPr>
          <a:xfrm>
            <a:off x="4797715" y="134781"/>
            <a:ext cx="1078860" cy="457272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>
                <a:solidFill>
                  <a:schemeClr val="bg2"/>
                </a:solidFill>
              </a:rPr>
              <a:t>アンケート</a:t>
            </a:r>
          </a:p>
        </p:txBody>
      </p: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1AB402E1-4F53-A282-279D-0EEF9FADB381}"/>
              </a:ext>
            </a:extLst>
          </p:cNvPr>
          <p:cNvSpPr/>
          <p:nvPr/>
        </p:nvSpPr>
        <p:spPr>
          <a:xfrm>
            <a:off x="6453739" y="309181"/>
            <a:ext cx="513642" cy="282872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kumimoji="1" lang="ja-JP" altLang="en-US" sz="900" b="1">
                <a:solidFill>
                  <a:schemeClr val="bg2"/>
                </a:solidFill>
              </a:rPr>
              <a:t>トピック</a:t>
            </a:r>
            <a:br>
              <a:rPr kumimoji="1" lang="en-US" altLang="ja-JP" sz="900" b="1">
                <a:solidFill>
                  <a:schemeClr val="bg2"/>
                </a:solidFill>
              </a:rPr>
            </a:br>
            <a:r>
              <a:rPr kumimoji="1" lang="ja-JP" altLang="en-US" sz="900" b="1">
                <a:solidFill>
                  <a:schemeClr val="bg2"/>
                </a:solidFill>
              </a:rPr>
              <a:t>確認</a:t>
            </a:r>
          </a:p>
        </p:txBody>
      </p:sp>
      <p:sp>
        <p:nvSpPr>
          <p:cNvPr id="14" name="四角形: 角を丸くする 13">
            <a:extLst>
              <a:ext uri="{FF2B5EF4-FFF2-40B4-BE49-F238E27FC236}">
                <a16:creationId xmlns:a16="http://schemas.microsoft.com/office/drawing/2014/main" id="{E365A73D-264C-FD64-9C21-795D1F7BE9EB}"/>
              </a:ext>
            </a:extLst>
          </p:cNvPr>
          <p:cNvSpPr/>
          <p:nvPr/>
        </p:nvSpPr>
        <p:spPr>
          <a:xfrm>
            <a:off x="7009197" y="309181"/>
            <a:ext cx="513642" cy="282872"/>
          </a:xfrm>
          <a:prstGeom prst="roundRect">
            <a:avLst>
              <a:gd name="adj" fmla="val 50000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kumimoji="1" lang="ja-JP" altLang="en-US" sz="900" b="1">
                <a:solidFill>
                  <a:schemeClr val="bg2"/>
                </a:solidFill>
              </a:rPr>
              <a:t>メモ作成</a:t>
            </a:r>
          </a:p>
        </p:txBody>
      </p:sp>
      <p:sp>
        <p:nvSpPr>
          <p:cNvPr id="17" name="四角形: 角を丸くする 16">
            <a:extLst>
              <a:ext uri="{FF2B5EF4-FFF2-40B4-BE49-F238E27FC236}">
                <a16:creationId xmlns:a16="http://schemas.microsoft.com/office/drawing/2014/main" id="{61B72578-CB7B-2971-39FA-1558DCB6404E}"/>
              </a:ext>
            </a:extLst>
          </p:cNvPr>
          <p:cNvSpPr/>
          <p:nvPr/>
        </p:nvSpPr>
        <p:spPr>
          <a:xfrm>
            <a:off x="7564654" y="309181"/>
            <a:ext cx="513642" cy="282872"/>
          </a:xfrm>
          <a:prstGeom prst="roundRect">
            <a:avLst>
              <a:gd name="adj" fmla="val 50000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kumimoji="1" lang="ja-JP" altLang="en-US" sz="900" b="1">
                <a:solidFill>
                  <a:schemeClr val="bg2"/>
                </a:solidFill>
              </a:rPr>
              <a:t>履歴確認</a:t>
            </a:r>
          </a:p>
        </p:txBody>
      </p:sp>
      <p:sp>
        <p:nvSpPr>
          <p:cNvPr id="19" name="四角形: 角を丸くする 18">
            <a:extLst>
              <a:ext uri="{FF2B5EF4-FFF2-40B4-BE49-F238E27FC236}">
                <a16:creationId xmlns:a16="http://schemas.microsoft.com/office/drawing/2014/main" id="{E53AE47B-DD7C-F7EF-D5FA-4E86104ADA93}"/>
              </a:ext>
            </a:extLst>
          </p:cNvPr>
          <p:cNvSpPr/>
          <p:nvPr/>
        </p:nvSpPr>
        <p:spPr>
          <a:xfrm>
            <a:off x="5898281" y="134780"/>
            <a:ext cx="2189259" cy="144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kumimoji="1" lang="en-US" altLang="ja-JP" sz="1000" b="1">
                <a:solidFill>
                  <a:schemeClr val="bg2"/>
                </a:solidFill>
              </a:rPr>
              <a:t>1on1</a:t>
            </a:r>
            <a:endParaRPr kumimoji="1" lang="ja-JP" altLang="en-US" sz="1000" b="1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6157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E5BD70BD-0787-77A2-68AF-8674DBCD1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/>
              <a:t>1on1</a:t>
            </a:r>
            <a:r>
              <a:rPr lang="ja-JP" altLang="en-US"/>
              <a:t>メモの作成</a:t>
            </a: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E964A439-C19E-776B-7E78-00594CA8501C}"/>
              </a:ext>
            </a:extLst>
          </p:cNvPr>
          <p:cNvSpPr txBox="1"/>
          <p:nvPr/>
        </p:nvSpPr>
        <p:spPr>
          <a:xfrm>
            <a:off x="285665" y="971832"/>
            <a:ext cx="3162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/>
              <a:t>1on1</a:t>
            </a:r>
            <a:r>
              <a:rPr kumimoji="1" lang="ja-JP" altLang="en-US"/>
              <a:t>メモには</a:t>
            </a:r>
            <a:r>
              <a:rPr kumimoji="1" lang="en-US" altLang="ja-JP"/>
              <a:t>3</a:t>
            </a:r>
            <a:r>
              <a:rPr kumimoji="1" lang="ja-JP" altLang="en-US"/>
              <a:t>種類あります。</a:t>
            </a:r>
            <a:endParaRPr kumimoji="1" lang="en-US" altLang="ja-JP"/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23C69D8E-6ADF-49F5-9EF8-366C600D35BF}"/>
              </a:ext>
            </a:extLst>
          </p:cNvPr>
          <p:cNvSpPr/>
          <p:nvPr/>
        </p:nvSpPr>
        <p:spPr>
          <a:xfrm>
            <a:off x="834828" y="1977031"/>
            <a:ext cx="2144390" cy="825388"/>
          </a:xfrm>
          <a:prstGeom prst="rect">
            <a:avLst/>
          </a:prstGeom>
          <a:gradFill>
            <a:gsLst>
              <a:gs pos="100000">
                <a:srgbClr val="5D7CF6"/>
              </a:gs>
              <a:gs pos="61000">
                <a:srgbClr val="AB9FE7"/>
              </a:gs>
              <a:gs pos="2979">
                <a:srgbClr val="D078EC"/>
              </a:gs>
            </a:gsLst>
            <a:lin ang="0" scaled="0"/>
          </a:gra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600" b="1">
                <a:solidFill>
                  <a:schemeClr val="bg2"/>
                </a:solidFill>
              </a:rPr>
              <a:t>1on1</a:t>
            </a:r>
            <a:r>
              <a:rPr kumimoji="1" lang="ja-JP" altLang="en-US" sz="1600" b="1">
                <a:solidFill>
                  <a:schemeClr val="bg2"/>
                </a:solidFill>
              </a:rPr>
              <a:t>トピックメモ</a:t>
            </a:r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1B217314-78E3-0D6A-210F-7102ED4CA0EC}"/>
              </a:ext>
            </a:extLst>
          </p:cNvPr>
          <p:cNvSpPr/>
          <p:nvPr/>
        </p:nvSpPr>
        <p:spPr>
          <a:xfrm>
            <a:off x="834828" y="3282757"/>
            <a:ext cx="2144390" cy="82538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>
                <a:solidFill>
                  <a:schemeClr val="tx1"/>
                </a:solidFill>
              </a:rPr>
              <a:t>申し送りメモ</a:t>
            </a:r>
            <a:endParaRPr kumimoji="1" lang="en-US" altLang="ja-JP" b="1">
              <a:solidFill>
                <a:schemeClr val="tx1"/>
              </a:solidFill>
            </a:endParaRPr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31770CD8-C7E6-D623-B086-F8B33CB06B38}"/>
              </a:ext>
            </a:extLst>
          </p:cNvPr>
          <p:cNvSpPr/>
          <p:nvPr/>
        </p:nvSpPr>
        <p:spPr>
          <a:xfrm>
            <a:off x="834828" y="4588482"/>
            <a:ext cx="2144390" cy="825388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>
                <a:solidFill>
                  <a:schemeClr val="tx1"/>
                </a:solidFill>
              </a:rPr>
              <a:t>あなただけのメモ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667059DF-49D7-547E-A865-9B78A8CDDD08}"/>
              </a:ext>
            </a:extLst>
          </p:cNvPr>
          <p:cNvSpPr txBox="1"/>
          <p:nvPr/>
        </p:nvSpPr>
        <p:spPr>
          <a:xfrm>
            <a:off x="3447965" y="1788805"/>
            <a:ext cx="57618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/>
              <a:t>メンバーとリアルタイムで共有</a:t>
            </a:r>
            <a:r>
              <a:rPr kumimoji="1" lang="ja-JP" altLang="en-US"/>
              <a:t>できるメモです。</a:t>
            </a:r>
            <a:endParaRPr kumimoji="1" lang="en-US" altLang="ja-JP"/>
          </a:p>
          <a:p>
            <a:r>
              <a:rPr kumimoji="1" lang="ja-JP" altLang="en-US"/>
              <a:t>各トピックについて話したことを記載するのが</a:t>
            </a:r>
            <a:br>
              <a:rPr kumimoji="1" lang="en-US" altLang="ja-JP"/>
            </a:br>
            <a:r>
              <a:rPr kumimoji="1" lang="ja-JP" altLang="en-US"/>
              <a:t>おすすめです。</a:t>
            </a:r>
            <a:endParaRPr kumimoji="1" lang="en-US" altLang="ja-JP"/>
          </a:p>
          <a:p>
            <a:r>
              <a:rPr kumimoji="1" lang="ja-JP" altLang="en-US"/>
              <a:t>◯◯にも共有されます。</a:t>
            </a: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A864CC10-00D5-5B26-F9EA-50FBC41C6F7C}"/>
              </a:ext>
            </a:extLst>
          </p:cNvPr>
          <p:cNvSpPr txBox="1"/>
          <p:nvPr/>
        </p:nvSpPr>
        <p:spPr>
          <a:xfrm>
            <a:off x="3447965" y="3233786"/>
            <a:ext cx="57618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/>
              <a:t>管理者・閲覧者・上司が共有</a:t>
            </a:r>
            <a:r>
              <a:rPr kumimoji="1" lang="ja-JP" altLang="en-US"/>
              <a:t>できるメモです。</a:t>
            </a:r>
            <a:endParaRPr kumimoji="1" lang="en-US" altLang="ja-JP"/>
          </a:p>
          <a:p>
            <a:r>
              <a:rPr kumimoji="1" lang="ja-JP" altLang="en-US"/>
              <a:t>関係者間での申し送り事項・相談したいこと・</a:t>
            </a:r>
            <a:br>
              <a:rPr kumimoji="1" lang="en-US" altLang="ja-JP"/>
            </a:br>
            <a:r>
              <a:rPr kumimoji="1" lang="ja-JP" altLang="en-US"/>
              <a:t>支援してほしいことを記載するのがおすすめです。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8FE0BECD-ABAA-3CE0-2C0D-B690A3748190}"/>
              </a:ext>
            </a:extLst>
          </p:cNvPr>
          <p:cNvSpPr txBox="1"/>
          <p:nvPr/>
        </p:nvSpPr>
        <p:spPr>
          <a:xfrm>
            <a:off x="3447965" y="4539511"/>
            <a:ext cx="57618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/>
              <a:t>記入者本人のみ閲覧</a:t>
            </a:r>
            <a:r>
              <a:rPr kumimoji="1" lang="ja-JP" altLang="en-US"/>
              <a:t>できるメモです。</a:t>
            </a:r>
            <a:endParaRPr kumimoji="1" lang="en-US" altLang="ja-JP"/>
          </a:p>
          <a:p>
            <a:r>
              <a:rPr kumimoji="1" lang="ja-JP" altLang="en-US"/>
              <a:t>自分で</a:t>
            </a:r>
            <a:r>
              <a:rPr kumimoji="1" lang="en-US" altLang="ja-JP"/>
              <a:t>1on1</a:t>
            </a:r>
            <a:r>
              <a:rPr kumimoji="1" lang="ja-JP" altLang="en-US"/>
              <a:t>での会話内容を振り返るために</a:t>
            </a:r>
            <a:br>
              <a:rPr kumimoji="1" lang="en-US" altLang="ja-JP"/>
            </a:br>
            <a:r>
              <a:rPr kumimoji="1" lang="ja-JP" altLang="en-US"/>
              <a:t>記載するのがおすすめです。</a:t>
            </a:r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F941A0C1-C61A-90E2-981F-65405DEC764D}"/>
              </a:ext>
            </a:extLst>
          </p:cNvPr>
          <p:cNvSpPr/>
          <p:nvPr/>
        </p:nvSpPr>
        <p:spPr>
          <a:xfrm>
            <a:off x="7847989" y="1636179"/>
            <a:ext cx="5426646" cy="2430423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>
                <a:solidFill>
                  <a:schemeClr val="tx1"/>
                </a:solidFill>
                <a:latin typeface="+mn-ea"/>
              </a:rPr>
              <a:t>←</a:t>
            </a:r>
            <a:r>
              <a:rPr lang="en-US" altLang="ja-JP">
                <a:solidFill>
                  <a:schemeClr val="tx1"/>
                </a:solidFill>
                <a:latin typeface="+mn-ea"/>
              </a:rPr>
              <a:t>1on1</a:t>
            </a:r>
            <a:r>
              <a:rPr lang="ja-JP" altLang="en-US">
                <a:solidFill>
                  <a:schemeClr val="tx1"/>
                </a:solidFill>
                <a:latin typeface="+mn-ea"/>
              </a:rPr>
              <a:t>トピックを、</a:t>
            </a:r>
            <a:r>
              <a:rPr lang="en-US" altLang="ja-JP">
                <a:solidFill>
                  <a:schemeClr val="tx1"/>
                </a:solidFill>
                <a:latin typeface="+mn-ea"/>
              </a:rPr>
              <a:t>1on1</a:t>
            </a:r>
            <a:r>
              <a:rPr lang="ja-JP" altLang="en-US">
                <a:solidFill>
                  <a:schemeClr val="tx1"/>
                </a:solidFill>
                <a:latin typeface="+mn-ea"/>
              </a:rPr>
              <a:t>当事者以外にも共有する設定する場合は、誰に閲覧できるようにしているかご記入ください。［設定］＞［機能制限］＞［</a:t>
            </a:r>
            <a:r>
              <a:rPr lang="en-US" altLang="ja-JP">
                <a:solidFill>
                  <a:schemeClr val="tx1"/>
                </a:solidFill>
                <a:latin typeface="+mn-ea"/>
              </a:rPr>
              <a:t>1on1</a:t>
            </a:r>
            <a:r>
              <a:rPr lang="ja-JP" altLang="en-US">
                <a:solidFill>
                  <a:schemeClr val="tx1"/>
                </a:solidFill>
                <a:latin typeface="+mn-ea"/>
              </a:rPr>
              <a:t>］タブ＞第三者の</a:t>
            </a:r>
            <a:r>
              <a:rPr lang="en-US" altLang="ja-JP">
                <a:solidFill>
                  <a:schemeClr val="tx1"/>
                </a:solidFill>
                <a:latin typeface="+mn-ea"/>
              </a:rPr>
              <a:t>1on1</a:t>
            </a:r>
            <a:r>
              <a:rPr lang="ja-JP" altLang="en-US">
                <a:solidFill>
                  <a:schemeClr val="tx1"/>
                </a:solidFill>
                <a:latin typeface="+mn-ea"/>
              </a:rPr>
              <a:t>トピックの閲覧で設定可能です。</a:t>
            </a:r>
            <a:endParaRPr lang="en-US" altLang="ja-JP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en-US" altLang="ja-JP">
                <a:solidFill>
                  <a:schemeClr val="tx1"/>
                </a:solidFill>
                <a:latin typeface="+mn-ea"/>
              </a:rPr>
              <a:t>Ex</a:t>
            </a:r>
            <a:r>
              <a:rPr lang="ja-JP" altLang="en-US">
                <a:solidFill>
                  <a:schemeClr val="tx1"/>
                </a:solidFill>
                <a:latin typeface="+mn-ea"/>
              </a:rPr>
              <a:t>）管理者・そのメンバーに関係する閲覧者にも共有されます。</a:t>
            </a:r>
            <a:endParaRPr lang="en-US" altLang="ja-JP">
              <a:solidFill>
                <a:schemeClr val="tx1"/>
              </a:solidFill>
              <a:latin typeface="+mn-ea"/>
            </a:endParaRPr>
          </a:p>
        </p:txBody>
      </p:sp>
      <p:sp>
        <p:nvSpPr>
          <p:cNvPr id="2" name="四角形: 角を丸くする 1">
            <a:extLst>
              <a:ext uri="{FF2B5EF4-FFF2-40B4-BE49-F238E27FC236}">
                <a16:creationId xmlns:a16="http://schemas.microsoft.com/office/drawing/2014/main" id="{3C2C68E8-A0B1-A919-D0DF-5AB7FB166342}"/>
              </a:ext>
            </a:extLst>
          </p:cNvPr>
          <p:cNvSpPr/>
          <p:nvPr/>
        </p:nvSpPr>
        <p:spPr>
          <a:xfrm>
            <a:off x="5924795" y="309181"/>
            <a:ext cx="513642" cy="282872"/>
          </a:xfrm>
          <a:prstGeom prst="roundRect">
            <a:avLst>
              <a:gd name="adj" fmla="val 50000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kumimoji="1" lang="ja-JP" altLang="en-US" sz="900" b="1">
                <a:solidFill>
                  <a:schemeClr val="bg2"/>
                </a:solidFill>
              </a:rPr>
              <a:t>予定作成</a:t>
            </a:r>
          </a:p>
        </p:txBody>
      </p:sp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D3B8C06A-D036-F626-7ED9-5C40274EA6FB}"/>
              </a:ext>
            </a:extLst>
          </p:cNvPr>
          <p:cNvSpPr/>
          <p:nvPr/>
        </p:nvSpPr>
        <p:spPr>
          <a:xfrm>
            <a:off x="4804119" y="134781"/>
            <a:ext cx="1078860" cy="457272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>
                <a:solidFill>
                  <a:schemeClr val="bg2"/>
                </a:solidFill>
              </a:rPr>
              <a:t>アンケート</a:t>
            </a:r>
          </a:p>
        </p:txBody>
      </p:sp>
      <p:sp>
        <p:nvSpPr>
          <p:cNvPr id="5" name="四角形: 角を丸くする 4">
            <a:extLst>
              <a:ext uri="{FF2B5EF4-FFF2-40B4-BE49-F238E27FC236}">
                <a16:creationId xmlns:a16="http://schemas.microsoft.com/office/drawing/2014/main" id="{87C078C5-2314-9601-946E-53BE1A991EA8}"/>
              </a:ext>
            </a:extLst>
          </p:cNvPr>
          <p:cNvSpPr/>
          <p:nvPr/>
        </p:nvSpPr>
        <p:spPr>
          <a:xfrm>
            <a:off x="6480253" y="309181"/>
            <a:ext cx="513642" cy="282872"/>
          </a:xfrm>
          <a:prstGeom prst="roundRect">
            <a:avLst>
              <a:gd name="adj" fmla="val 50000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kumimoji="1" lang="ja-JP" altLang="en-US" sz="900" b="1">
                <a:solidFill>
                  <a:schemeClr val="bg2"/>
                </a:solidFill>
              </a:rPr>
              <a:t>トピック</a:t>
            </a:r>
            <a:br>
              <a:rPr kumimoji="1" lang="en-US" altLang="ja-JP" sz="900" b="1">
                <a:solidFill>
                  <a:schemeClr val="bg2"/>
                </a:solidFill>
              </a:rPr>
            </a:br>
            <a:r>
              <a:rPr kumimoji="1" lang="ja-JP" altLang="en-US" sz="900" b="1">
                <a:solidFill>
                  <a:schemeClr val="bg2"/>
                </a:solidFill>
              </a:rPr>
              <a:t>確認</a:t>
            </a:r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27CCC736-C52A-CD57-49F8-3AEA63025BC4}"/>
              </a:ext>
            </a:extLst>
          </p:cNvPr>
          <p:cNvSpPr/>
          <p:nvPr/>
        </p:nvSpPr>
        <p:spPr>
          <a:xfrm>
            <a:off x="7035711" y="309181"/>
            <a:ext cx="513642" cy="282872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kumimoji="1" lang="ja-JP" altLang="en-US" sz="900" b="1">
                <a:solidFill>
                  <a:schemeClr val="bg2"/>
                </a:solidFill>
              </a:rPr>
              <a:t>メモ作成</a:t>
            </a:r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3EDAC141-74E1-A06C-9ADC-0A8ADDD51F9C}"/>
              </a:ext>
            </a:extLst>
          </p:cNvPr>
          <p:cNvSpPr/>
          <p:nvPr/>
        </p:nvSpPr>
        <p:spPr>
          <a:xfrm>
            <a:off x="7591168" y="309181"/>
            <a:ext cx="513642" cy="282872"/>
          </a:xfrm>
          <a:prstGeom prst="roundRect">
            <a:avLst>
              <a:gd name="adj" fmla="val 50000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kumimoji="1" lang="ja-JP" altLang="en-US" sz="900" b="1">
                <a:solidFill>
                  <a:schemeClr val="bg2"/>
                </a:solidFill>
              </a:rPr>
              <a:t>履歴確認</a:t>
            </a: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6952F651-A756-E56A-A40D-1ED24E5263D9}"/>
              </a:ext>
            </a:extLst>
          </p:cNvPr>
          <p:cNvSpPr/>
          <p:nvPr/>
        </p:nvSpPr>
        <p:spPr>
          <a:xfrm>
            <a:off x="5924795" y="134780"/>
            <a:ext cx="2189259" cy="144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kumimoji="1" lang="en-US" altLang="ja-JP" sz="1000" b="1">
                <a:solidFill>
                  <a:schemeClr val="bg2"/>
                </a:solidFill>
              </a:rPr>
              <a:t>1on1</a:t>
            </a:r>
            <a:endParaRPr kumimoji="1" lang="ja-JP" altLang="en-US" sz="1000" b="1">
              <a:solidFill>
                <a:schemeClr val="bg2"/>
              </a:solidFill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941BE643-883E-BEEB-DDAB-B771066F3B2E}"/>
              </a:ext>
            </a:extLst>
          </p:cNvPr>
          <p:cNvSpPr/>
          <p:nvPr/>
        </p:nvSpPr>
        <p:spPr>
          <a:xfrm>
            <a:off x="6328821" y="3234226"/>
            <a:ext cx="5448417" cy="165390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>
                <a:solidFill>
                  <a:schemeClr val="tx1"/>
                </a:solidFill>
                <a:latin typeface="+mn-ea"/>
              </a:rPr>
              <a:t>←申し送りメモを、上司に共有しない場合は、「上司」を削除してください。</a:t>
            </a:r>
            <a:endParaRPr lang="en-US" altLang="ja-JP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ja-JP" altLang="en-US">
                <a:solidFill>
                  <a:schemeClr val="tx1"/>
                </a:solidFill>
                <a:latin typeface="+mn-ea"/>
              </a:rPr>
              <a:t>［設定］＞［機能制限］＞［</a:t>
            </a:r>
            <a:r>
              <a:rPr lang="en-US" altLang="ja-JP">
                <a:solidFill>
                  <a:schemeClr val="tx1"/>
                </a:solidFill>
                <a:latin typeface="+mn-ea"/>
              </a:rPr>
              <a:t>1on1</a:t>
            </a:r>
            <a:r>
              <a:rPr lang="ja-JP" altLang="en-US">
                <a:solidFill>
                  <a:schemeClr val="tx1"/>
                </a:solidFill>
                <a:latin typeface="+mn-ea"/>
              </a:rPr>
              <a:t>］タブ＞上司が閲覧できる申し送りメモで設定可能です。</a:t>
            </a:r>
            <a:endParaRPr lang="en-US" altLang="ja-JP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77098798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グループ化 28">
            <a:extLst>
              <a:ext uri="{FF2B5EF4-FFF2-40B4-BE49-F238E27FC236}">
                <a16:creationId xmlns:a16="http://schemas.microsoft.com/office/drawing/2014/main" id="{9BE302CF-37BE-B409-BC65-EADD74C75A92}"/>
              </a:ext>
            </a:extLst>
          </p:cNvPr>
          <p:cNvGrpSpPr/>
          <p:nvPr/>
        </p:nvGrpSpPr>
        <p:grpSpPr>
          <a:xfrm>
            <a:off x="3894424" y="767001"/>
            <a:ext cx="5819796" cy="5571208"/>
            <a:chOff x="3894424" y="767001"/>
            <a:chExt cx="5819796" cy="5571208"/>
          </a:xfrm>
        </p:grpSpPr>
        <p:grpSp>
          <p:nvGrpSpPr>
            <p:cNvPr id="3" name="グループ化 2">
              <a:extLst>
                <a:ext uri="{FF2B5EF4-FFF2-40B4-BE49-F238E27FC236}">
                  <a16:creationId xmlns:a16="http://schemas.microsoft.com/office/drawing/2014/main" id="{82CF2CEC-5394-6DBD-06C0-E37564F47CA1}"/>
                </a:ext>
              </a:extLst>
            </p:cNvPr>
            <p:cNvGrpSpPr/>
            <p:nvPr/>
          </p:nvGrpSpPr>
          <p:grpSpPr>
            <a:xfrm>
              <a:off x="3894424" y="767001"/>
              <a:ext cx="5819796" cy="5571208"/>
              <a:chOff x="5260199" y="1774843"/>
              <a:chExt cx="3893496" cy="3727189"/>
            </a:xfrm>
          </p:grpSpPr>
          <p:pic>
            <p:nvPicPr>
              <p:cNvPr id="5" name="図 4" descr="グラフィカル ユーザー インターフェイス, テキスト, アプリケーション, チャットまたはテキスト メッセージ&#10;&#10;自動的に生成された説明">
                <a:extLst>
                  <a:ext uri="{FF2B5EF4-FFF2-40B4-BE49-F238E27FC236}">
                    <a16:creationId xmlns:a16="http://schemas.microsoft.com/office/drawing/2014/main" id="{60EC58F9-3F6E-CEB4-A2E8-D9FBB4AAD98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5260199" y="1774843"/>
                <a:ext cx="3893496" cy="3727189"/>
              </a:xfrm>
              <a:prstGeom prst="rect">
                <a:avLst/>
              </a:prstGeom>
              <a:ln>
                <a:solidFill>
                  <a:schemeClr val="tx1">
                    <a:lumMod val="60000"/>
                    <a:lumOff val="40000"/>
                  </a:schemeClr>
                </a:solidFill>
              </a:ln>
            </p:spPr>
          </p:pic>
          <p:pic>
            <p:nvPicPr>
              <p:cNvPr id="6" name="Picture 2">
                <a:extLst>
                  <a:ext uri="{FF2B5EF4-FFF2-40B4-BE49-F238E27FC236}">
                    <a16:creationId xmlns:a16="http://schemas.microsoft.com/office/drawing/2014/main" id="{6003873F-AA27-146E-A0F0-571B7685FF3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5401435" y="5146580"/>
                <a:ext cx="3466490" cy="347883"/>
              </a:xfrm>
              <a:prstGeom prst="rect">
                <a:avLst/>
              </a:prstGeom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35507DDE-9DE7-A4BF-FFF1-2DE62C49668E}"/>
                </a:ext>
              </a:extLst>
            </p:cNvPr>
            <p:cNvSpPr/>
            <p:nvPr/>
          </p:nvSpPr>
          <p:spPr>
            <a:xfrm>
              <a:off x="7767993" y="2138032"/>
              <a:ext cx="1895702" cy="781726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4" name="タイトル 3">
            <a:extLst>
              <a:ext uri="{FF2B5EF4-FFF2-40B4-BE49-F238E27FC236}">
                <a16:creationId xmlns:a16="http://schemas.microsoft.com/office/drawing/2014/main" id="{E5BD70BD-0787-77A2-68AF-8674DBCD1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/>
              <a:t>1on1</a:t>
            </a:r>
            <a:r>
              <a:rPr lang="ja-JP" altLang="en-US"/>
              <a:t>メモの作成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86FCF1D-0AC5-7D77-695B-1061732BBBC6}"/>
              </a:ext>
            </a:extLst>
          </p:cNvPr>
          <p:cNvSpPr txBox="1"/>
          <p:nvPr/>
        </p:nvSpPr>
        <p:spPr>
          <a:xfrm>
            <a:off x="285664" y="971832"/>
            <a:ext cx="344429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/>
              <a:t>トップページのメンバーリストもしくは当日のお知らせメールをクリックすると、</a:t>
            </a:r>
            <a:br>
              <a:rPr kumimoji="1" lang="en-US" altLang="ja-JP"/>
            </a:br>
            <a:r>
              <a:rPr kumimoji="1" lang="ja-JP" altLang="en-US"/>
              <a:t>直近の</a:t>
            </a:r>
            <a:r>
              <a:rPr kumimoji="1" lang="en-US" altLang="ja-JP"/>
              <a:t>1on1</a:t>
            </a:r>
            <a:r>
              <a:rPr kumimoji="1" lang="ja-JP" altLang="en-US"/>
              <a:t>予定が開きます。</a:t>
            </a:r>
            <a:endParaRPr kumimoji="1" lang="en-US" altLang="ja-JP"/>
          </a:p>
          <a:p>
            <a:endParaRPr kumimoji="1" lang="en-US" altLang="ja-JP"/>
          </a:p>
          <a:p>
            <a:r>
              <a:rPr kumimoji="1" lang="en-US" altLang="ja-JP"/>
              <a:t>1on1</a:t>
            </a:r>
            <a:r>
              <a:rPr kumimoji="1" lang="ja-JP" altLang="en-US"/>
              <a:t>実施時にこの画面を開き、</a:t>
            </a:r>
            <a:br>
              <a:rPr kumimoji="1" lang="en-US" altLang="ja-JP"/>
            </a:br>
            <a:r>
              <a:rPr kumimoji="1" lang="ja-JP" altLang="en-US"/>
              <a:t>各メモを記入してください。</a:t>
            </a:r>
            <a:endParaRPr kumimoji="1" lang="en-US" altLang="ja-JP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8F5193B9-9924-0F43-8D4D-11E7B2A7CE11}"/>
              </a:ext>
            </a:extLst>
          </p:cNvPr>
          <p:cNvSpPr/>
          <p:nvPr/>
        </p:nvSpPr>
        <p:spPr>
          <a:xfrm>
            <a:off x="6804322" y="3743118"/>
            <a:ext cx="2859373" cy="2052467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C3F78B1B-3A51-5995-525F-6B191D21A381}"/>
              </a:ext>
            </a:extLst>
          </p:cNvPr>
          <p:cNvSpPr/>
          <p:nvPr/>
        </p:nvSpPr>
        <p:spPr>
          <a:xfrm>
            <a:off x="4317681" y="5997009"/>
            <a:ext cx="2300208" cy="404537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18B82027-BB3E-517C-C548-C6B82A0607C7}"/>
              </a:ext>
            </a:extLst>
          </p:cNvPr>
          <p:cNvSpPr/>
          <p:nvPr/>
        </p:nvSpPr>
        <p:spPr>
          <a:xfrm>
            <a:off x="6617889" y="5997009"/>
            <a:ext cx="2300208" cy="404537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3DC6649D-C105-4E56-00F8-548D05A2F742}"/>
              </a:ext>
            </a:extLst>
          </p:cNvPr>
          <p:cNvSpPr/>
          <p:nvPr/>
        </p:nvSpPr>
        <p:spPr>
          <a:xfrm>
            <a:off x="7398549" y="3535944"/>
            <a:ext cx="1670917" cy="348784"/>
          </a:xfrm>
          <a:prstGeom prst="rect">
            <a:avLst/>
          </a:prstGeom>
          <a:gradFill>
            <a:gsLst>
              <a:gs pos="100000">
                <a:srgbClr val="5D7CF6"/>
              </a:gs>
              <a:gs pos="61000">
                <a:srgbClr val="AB9FE7"/>
              </a:gs>
              <a:gs pos="2979">
                <a:srgbClr val="D078EC"/>
              </a:gs>
            </a:gsLst>
            <a:lin ang="0" scaled="0"/>
          </a:gra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b="1">
                <a:solidFill>
                  <a:schemeClr val="bg2"/>
                </a:solidFill>
              </a:rPr>
              <a:t>1on1</a:t>
            </a:r>
            <a:r>
              <a:rPr kumimoji="1" lang="ja-JP" altLang="en-US" sz="1200" b="1">
                <a:solidFill>
                  <a:schemeClr val="bg2"/>
                </a:solidFill>
              </a:rPr>
              <a:t>トピックメモ</a:t>
            </a: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25CBE4E3-D9A7-DCEB-7A44-3D8D8F40AB68}"/>
              </a:ext>
            </a:extLst>
          </p:cNvPr>
          <p:cNvSpPr/>
          <p:nvPr/>
        </p:nvSpPr>
        <p:spPr>
          <a:xfrm>
            <a:off x="4702361" y="5872463"/>
            <a:ext cx="1670917" cy="27242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b="1">
                <a:solidFill>
                  <a:schemeClr val="tx1"/>
                </a:solidFill>
              </a:rPr>
              <a:t>申し送りメモ</a:t>
            </a:r>
            <a:endParaRPr kumimoji="1" lang="en-US" altLang="ja-JP" sz="1400" b="1">
              <a:solidFill>
                <a:schemeClr val="tx1"/>
              </a:solidFill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E7A6C05F-7194-6450-0B2F-FFB6B12E5C08}"/>
              </a:ext>
            </a:extLst>
          </p:cNvPr>
          <p:cNvSpPr/>
          <p:nvPr/>
        </p:nvSpPr>
        <p:spPr>
          <a:xfrm>
            <a:off x="6934429" y="5872463"/>
            <a:ext cx="1670917" cy="272427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b="1">
                <a:solidFill>
                  <a:schemeClr val="tx1"/>
                </a:solidFill>
              </a:rPr>
              <a:t>あなただけのメモ</a:t>
            </a:r>
          </a:p>
        </p:txBody>
      </p:sp>
      <p:sp>
        <p:nvSpPr>
          <p:cNvPr id="18" name="吹き出し: 四角形 17">
            <a:extLst>
              <a:ext uri="{FF2B5EF4-FFF2-40B4-BE49-F238E27FC236}">
                <a16:creationId xmlns:a16="http://schemas.microsoft.com/office/drawing/2014/main" id="{96F048E4-F482-B329-8F7C-784FFE78D4F9}"/>
              </a:ext>
            </a:extLst>
          </p:cNvPr>
          <p:cNvSpPr/>
          <p:nvPr/>
        </p:nvSpPr>
        <p:spPr>
          <a:xfrm>
            <a:off x="85519" y="4493059"/>
            <a:ext cx="3863193" cy="1908487"/>
          </a:xfrm>
          <a:prstGeom prst="wedgeRectCallout">
            <a:avLst>
              <a:gd name="adj1" fmla="val 64139"/>
              <a:gd name="adj2" fmla="val 35445"/>
            </a:avLst>
          </a:prstGeom>
          <a:solidFill>
            <a:schemeClr val="bg2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454B8E8F-BB0D-8AF7-1C3F-32D000C99561}"/>
              </a:ext>
            </a:extLst>
          </p:cNvPr>
          <p:cNvSpPr txBox="1"/>
          <p:nvPr/>
        </p:nvSpPr>
        <p:spPr>
          <a:xfrm>
            <a:off x="285664" y="4564829"/>
            <a:ext cx="34442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/>
              <a:t>クリックすると入力欄が表示されます</a:t>
            </a:r>
            <a:endParaRPr kumimoji="1" lang="en-US" altLang="ja-JP" sz="1200"/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C82E8678-7D6B-80E4-2B9F-3BE8D67766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966" y="4769351"/>
            <a:ext cx="3619385" cy="1565662"/>
          </a:xfrm>
          <a:prstGeom prst="rect">
            <a:avLst/>
          </a:prstGeom>
        </p:spPr>
      </p:pic>
      <p:sp>
        <p:nvSpPr>
          <p:cNvPr id="26" name="四角形: 角を丸くする 25">
            <a:hlinkClick r:id="rId6"/>
            <a:extLst>
              <a:ext uri="{FF2B5EF4-FFF2-40B4-BE49-F238E27FC236}">
                <a16:creationId xmlns:a16="http://schemas.microsoft.com/office/drawing/2014/main" id="{99DD68BA-5E0C-DCC4-FC0F-D6A73FDEA17E}"/>
              </a:ext>
            </a:extLst>
          </p:cNvPr>
          <p:cNvSpPr/>
          <p:nvPr/>
        </p:nvSpPr>
        <p:spPr>
          <a:xfrm>
            <a:off x="752807" y="3665397"/>
            <a:ext cx="2547388" cy="753323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>
                <a:solidFill>
                  <a:schemeClr val="bg2"/>
                </a:solidFill>
              </a:rPr>
              <a:t>操作マニュアルは</a:t>
            </a:r>
            <a:endParaRPr kumimoji="1" lang="en-US" altLang="ja-JP">
              <a:solidFill>
                <a:schemeClr val="bg2"/>
              </a:solidFill>
            </a:endParaRPr>
          </a:p>
          <a:p>
            <a:pPr algn="ctr"/>
            <a:r>
              <a:rPr kumimoji="1" lang="ja-JP" altLang="en-US">
                <a:solidFill>
                  <a:schemeClr val="bg2"/>
                </a:solidFill>
              </a:rPr>
              <a:t>こちら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27270B2-6A55-B0C3-5EC3-7EE7BB4AFBD8}"/>
              </a:ext>
            </a:extLst>
          </p:cNvPr>
          <p:cNvSpPr txBox="1"/>
          <p:nvPr/>
        </p:nvSpPr>
        <p:spPr>
          <a:xfrm>
            <a:off x="373631" y="2919758"/>
            <a:ext cx="31392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00"/>
              <a:t>※1on1</a:t>
            </a:r>
            <a:r>
              <a:rPr kumimoji="1" lang="ja-JP" altLang="en-US" sz="1100"/>
              <a:t>の予定を事前に作成していない場合は、</a:t>
            </a:r>
            <a:r>
              <a:rPr lang="ja-JP" altLang="en-US" sz="1100"/>
              <a:t> トップページから相手を選び［</a:t>
            </a:r>
            <a:r>
              <a:rPr lang="en-US" altLang="ja-JP" sz="1100"/>
              <a:t>1on1</a:t>
            </a:r>
            <a:r>
              <a:rPr lang="ja-JP" altLang="en-US" sz="1100"/>
              <a:t>を設定する］をクリック＞</a:t>
            </a:r>
            <a:r>
              <a:rPr lang="en-US" altLang="ja-JP" sz="1100"/>
              <a:t>1on1</a:t>
            </a:r>
            <a:r>
              <a:rPr lang="ja-JP" altLang="en-US" sz="1100"/>
              <a:t>の実施日時を入力すると、メモ入力画面になります。</a:t>
            </a:r>
            <a:endParaRPr kumimoji="1" lang="ja-JP" altLang="en-US" sz="1100"/>
          </a:p>
        </p:txBody>
      </p:sp>
      <p:sp>
        <p:nvSpPr>
          <p:cNvPr id="8" name="吹き出し: 角を丸めた四角形 7">
            <a:extLst>
              <a:ext uri="{FF2B5EF4-FFF2-40B4-BE49-F238E27FC236}">
                <a16:creationId xmlns:a16="http://schemas.microsoft.com/office/drawing/2014/main" id="{249E8F1C-B00F-8E71-D80A-187ACCCEAD1B}"/>
              </a:ext>
            </a:extLst>
          </p:cNvPr>
          <p:cNvSpPr/>
          <p:nvPr/>
        </p:nvSpPr>
        <p:spPr>
          <a:xfrm>
            <a:off x="7456675" y="3032433"/>
            <a:ext cx="1653064" cy="441238"/>
          </a:xfrm>
          <a:prstGeom prst="wedgeRoundRectCallou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100" b="1">
                <a:solidFill>
                  <a:schemeClr val="bg2"/>
                </a:solidFill>
              </a:rPr>
              <a:t>メンバーにも</a:t>
            </a:r>
            <a:br>
              <a:rPr kumimoji="1" lang="en-US" altLang="ja-JP" sz="1100" b="1">
                <a:solidFill>
                  <a:schemeClr val="bg2"/>
                </a:solidFill>
              </a:rPr>
            </a:br>
            <a:r>
              <a:rPr kumimoji="1" lang="ja-JP" altLang="en-US" sz="1100" b="1">
                <a:solidFill>
                  <a:schemeClr val="bg2"/>
                </a:solidFill>
              </a:rPr>
              <a:t>記入内容が見えます</a:t>
            </a:r>
          </a:p>
        </p:txBody>
      </p:sp>
      <p:grpSp>
        <p:nvGrpSpPr>
          <p:cNvPr id="27" name="グループ化 26">
            <a:extLst>
              <a:ext uri="{FF2B5EF4-FFF2-40B4-BE49-F238E27FC236}">
                <a16:creationId xmlns:a16="http://schemas.microsoft.com/office/drawing/2014/main" id="{DD6426DA-9C20-F645-A9BD-445C1CA6907D}"/>
              </a:ext>
            </a:extLst>
          </p:cNvPr>
          <p:cNvGrpSpPr/>
          <p:nvPr/>
        </p:nvGrpSpPr>
        <p:grpSpPr>
          <a:xfrm>
            <a:off x="4384230" y="5226683"/>
            <a:ext cx="1655842" cy="452551"/>
            <a:chOff x="4384230" y="5226683"/>
            <a:chExt cx="1655842" cy="452551"/>
          </a:xfrm>
        </p:grpSpPr>
        <p:sp>
          <p:nvSpPr>
            <p:cNvPr id="9" name="吹き出し: 角を丸めた四角形 8">
              <a:extLst>
                <a:ext uri="{FF2B5EF4-FFF2-40B4-BE49-F238E27FC236}">
                  <a16:creationId xmlns:a16="http://schemas.microsoft.com/office/drawing/2014/main" id="{22AE5714-C2A1-05A6-4A27-61EA9206F4AF}"/>
                </a:ext>
              </a:extLst>
            </p:cNvPr>
            <p:cNvSpPr/>
            <p:nvPr/>
          </p:nvSpPr>
          <p:spPr>
            <a:xfrm>
              <a:off x="4384230" y="5226683"/>
              <a:ext cx="1653064" cy="441238"/>
            </a:xfrm>
            <a:prstGeom prst="wedgeRoundRectCallout">
              <a:avLst>
                <a:gd name="adj1" fmla="val -1790"/>
                <a:gd name="adj2" fmla="val 82884"/>
                <a:gd name="adj3" fmla="val 16667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100" b="1">
                  <a:solidFill>
                    <a:schemeClr val="bg2"/>
                  </a:solidFill>
                </a:rPr>
                <a:t>メンバーには</a:t>
              </a:r>
              <a:br>
                <a:rPr kumimoji="1" lang="en-US" altLang="ja-JP" sz="1100" b="1">
                  <a:solidFill>
                    <a:schemeClr val="bg2"/>
                  </a:solidFill>
                </a:rPr>
              </a:br>
              <a:r>
                <a:rPr kumimoji="1" lang="ja-JP" altLang="en-US" sz="1100" b="1">
                  <a:solidFill>
                    <a:schemeClr val="bg2"/>
                  </a:solidFill>
                </a:rPr>
                <a:t>記入内容が見えません</a:t>
              </a:r>
            </a:p>
          </p:txBody>
        </p:sp>
        <p:sp>
          <p:nvSpPr>
            <p:cNvPr id="12" name="吹き出し: 角を丸めた四角形 11">
              <a:extLst>
                <a:ext uri="{FF2B5EF4-FFF2-40B4-BE49-F238E27FC236}">
                  <a16:creationId xmlns:a16="http://schemas.microsoft.com/office/drawing/2014/main" id="{38620E99-A7B2-F814-3336-C45C3E377CF4}"/>
                </a:ext>
              </a:extLst>
            </p:cNvPr>
            <p:cNvSpPr/>
            <p:nvPr/>
          </p:nvSpPr>
          <p:spPr>
            <a:xfrm>
              <a:off x="4387008" y="5237996"/>
              <a:ext cx="1653064" cy="441238"/>
            </a:xfrm>
            <a:prstGeom prst="wedgeRoundRectCallout">
              <a:avLst>
                <a:gd name="adj1" fmla="val 102947"/>
                <a:gd name="adj2" fmla="val 113460"/>
                <a:gd name="adj3" fmla="val 16667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100" b="1">
                  <a:solidFill>
                    <a:schemeClr val="bg2"/>
                  </a:solidFill>
                </a:rPr>
                <a:t>メンバーには</a:t>
              </a:r>
              <a:br>
                <a:rPr kumimoji="1" lang="en-US" altLang="ja-JP" sz="1100" b="1">
                  <a:solidFill>
                    <a:schemeClr val="bg2"/>
                  </a:solidFill>
                </a:rPr>
              </a:br>
              <a:r>
                <a:rPr kumimoji="1" lang="ja-JP" altLang="en-US" sz="1100" b="1">
                  <a:solidFill>
                    <a:schemeClr val="bg2"/>
                  </a:solidFill>
                </a:rPr>
                <a:t>記入内容が見えません</a:t>
              </a:r>
            </a:p>
          </p:txBody>
        </p:sp>
      </p:grpSp>
      <p:sp>
        <p:nvSpPr>
          <p:cNvPr id="30" name="四角形: 角を丸くする 29">
            <a:extLst>
              <a:ext uri="{FF2B5EF4-FFF2-40B4-BE49-F238E27FC236}">
                <a16:creationId xmlns:a16="http://schemas.microsoft.com/office/drawing/2014/main" id="{34AB5F37-CF23-D477-0582-6600681FDFE3}"/>
              </a:ext>
            </a:extLst>
          </p:cNvPr>
          <p:cNvSpPr/>
          <p:nvPr/>
        </p:nvSpPr>
        <p:spPr>
          <a:xfrm>
            <a:off x="5924795" y="309181"/>
            <a:ext cx="513642" cy="282872"/>
          </a:xfrm>
          <a:prstGeom prst="roundRect">
            <a:avLst>
              <a:gd name="adj" fmla="val 50000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kumimoji="1" lang="ja-JP" altLang="en-US" sz="900" b="1">
                <a:solidFill>
                  <a:schemeClr val="bg2"/>
                </a:solidFill>
              </a:rPr>
              <a:t>予定作成</a:t>
            </a:r>
          </a:p>
        </p:txBody>
      </p:sp>
      <p:sp>
        <p:nvSpPr>
          <p:cNvPr id="31" name="四角形: 角を丸くする 30">
            <a:extLst>
              <a:ext uri="{FF2B5EF4-FFF2-40B4-BE49-F238E27FC236}">
                <a16:creationId xmlns:a16="http://schemas.microsoft.com/office/drawing/2014/main" id="{30FB85CC-954E-4E95-3825-8901E9395F1C}"/>
              </a:ext>
            </a:extLst>
          </p:cNvPr>
          <p:cNvSpPr/>
          <p:nvPr/>
        </p:nvSpPr>
        <p:spPr>
          <a:xfrm>
            <a:off x="4804119" y="134781"/>
            <a:ext cx="1078860" cy="457272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>
                <a:solidFill>
                  <a:schemeClr val="bg2"/>
                </a:solidFill>
              </a:rPr>
              <a:t>アンケート</a:t>
            </a:r>
          </a:p>
        </p:txBody>
      </p:sp>
      <p:sp>
        <p:nvSpPr>
          <p:cNvPr id="32" name="四角形: 角を丸くする 31">
            <a:extLst>
              <a:ext uri="{FF2B5EF4-FFF2-40B4-BE49-F238E27FC236}">
                <a16:creationId xmlns:a16="http://schemas.microsoft.com/office/drawing/2014/main" id="{3644A229-FAD9-0694-D0D8-EC17AF9ADF22}"/>
              </a:ext>
            </a:extLst>
          </p:cNvPr>
          <p:cNvSpPr/>
          <p:nvPr/>
        </p:nvSpPr>
        <p:spPr>
          <a:xfrm>
            <a:off x="6480253" y="309181"/>
            <a:ext cx="513642" cy="282872"/>
          </a:xfrm>
          <a:prstGeom prst="roundRect">
            <a:avLst>
              <a:gd name="adj" fmla="val 50000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kumimoji="1" lang="ja-JP" altLang="en-US" sz="900" b="1">
                <a:solidFill>
                  <a:schemeClr val="bg2"/>
                </a:solidFill>
              </a:rPr>
              <a:t>トピック</a:t>
            </a:r>
            <a:br>
              <a:rPr kumimoji="1" lang="en-US" altLang="ja-JP" sz="900" b="1">
                <a:solidFill>
                  <a:schemeClr val="bg2"/>
                </a:solidFill>
              </a:rPr>
            </a:br>
            <a:r>
              <a:rPr kumimoji="1" lang="ja-JP" altLang="en-US" sz="900" b="1">
                <a:solidFill>
                  <a:schemeClr val="bg2"/>
                </a:solidFill>
              </a:rPr>
              <a:t>確認</a:t>
            </a:r>
          </a:p>
        </p:txBody>
      </p:sp>
      <p:sp>
        <p:nvSpPr>
          <p:cNvPr id="33" name="四角形: 角を丸くする 32">
            <a:extLst>
              <a:ext uri="{FF2B5EF4-FFF2-40B4-BE49-F238E27FC236}">
                <a16:creationId xmlns:a16="http://schemas.microsoft.com/office/drawing/2014/main" id="{3AE39846-2055-456C-0241-2688C2E66B02}"/>
              </a:ext>
            </a:extLst>
          </p:cNvPr>
          <p:cNvSpPr/>
          <p:nvPr/>
        </p:nvSpPr>
        <p:spPr>
          <a:xfrm>
            <a:off x="7035711" y="309181"/>
            <a:ext cx="513642" cy="282872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kumimoji="1" lang="ja-JP" altLang="en-US" sz="900" b="1">
                <a:solidFill>
                  <a:schemeClr val="bg2"/>
                </a:solidFill>
              </a:rPr>
              <a:t>メモ作成</a:t>
            </a:r>
          </a:p>
        </p:txBody>
      </p:sp>
      <p:sp>
        <p:nvSpPr>
          <p:cNvPr id="34" name="四角形: 角を丸くする 33">
            <a:extLst>
              <a:ext uri="{FF2B5EF4-FFF2-40B4-BE49-F238E27FC236}">
                <a16:creationId xmlns:a16="http://schemas.microsoft.com/office/drawing/2014/main" id="{7E1B7D1B-C6FB-80CE-BA99-2FEEF367E344}"/>
              </a:ext>
            </a:extLst>
          </p:cNvPr>
          <p:cNvSpPr/>
          <p:nvPr/>
        </p:nvSpPr>
        <p:spPr>
          <a:xfrm>
            <a:off x="7591168" y="309181"/>
            <a:ext cx="513642" cy="282872"/>
          </a:xfrm>
          <a:prstGeom prst="roundRect">
            <a:avLst>
              <a:gd name="adj" fmla="val 50000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kumimoji="1" lang="ja-JP" altLang="en-US" sz="900" b="1">
                <a:solidFill>
                  <a:schemeClr val="bg2"/>
                </a:solidFill>
              </a:rPr>
              <a:t>履歴確認</a:t>
            </a:r>
          </a:p>
        </p:txBody>
      </p:sp>
      <p:sp>
        <p:nvSpPr>
          <p:cNvPr id="35" name="四角形: 角を丸くする 34">
            <a:extLst>
              <a:ext uri="{FF2B5EF4-FFF2-40B4-BE49-F238E27FC236}">
                <a16:creationId xmlns:a16="http://schemas.microsoft.com/office/drawing/2014/main" id="{0B1145F9-6848-11A1-4334-D9EA50F60225}"/>
              </a:ext>
            </a:extLst>
          </p:cNvPr>
          <p:cNvSpPr/>
          <p:nvPr/>
        </p:nvSpPr>
        <p:spPr>
          <a:xfrm>
            <a:off x="5924795" y="134780"/>
            <a:ext cx="2189259" cy="144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kumimoji="1" lang="en-US" altLang="ja-JP" sz="1000" b="1">
                <a:solidFill>
                  <a:schemeClr val="bg2"/>
                </a:solidFill>
              </a:rPr>
              <a:t>1on1</a:t>
            </a:r>
            <a:endParaRPr kumimoji="1" lang="ja-JP" altLang="en-US" sz="1000" b="1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461207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E5BD70BD-0787-77A2-68AF-8674DBCD1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/>
              <a:t>1on1</a:t>
            </a:r>
            <a:r>
              <a:rPr lang="ja-JP" altLang="en-US"/>
              <a:t>履歴の振り返り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2E5A3A6E-56EA-8C6B-586A-9ADD28842E1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36622" y="881508"/>
            <a:ext cx="6896791" cy="5444672"/>
          </a:xfrm>
          <a:prstGeom prst="rect">
            <a:avLst/>
          </a:prstGeom>
          <a:ln>
            <a:solidFill>
              <a:schemeClr val="tx1">
                <a:lumMod val="60000"/>
                <a:lumOff val="40000"/>
              </a:schemeClr>
            </a:solidFill>
          </a:ln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3B76C17-F8D1-F647-99AD-8C0AFCAAA856}"/>
              </a:ext>
            </a:extLst>
          </p:cNvPr>
          <p:cNvSpPr txBox="1"/>
          <p:nvPr/>
        </p:nvSpPr>
        <p:spPr>
          <a:xfrm>
            <a:off x="285664" y="971832"/>
            <a:ext cx="230623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/>
              <a:t>メンバーごとに</a:t>
            </a:r>
            <a:endParaRPr kumimoji="1" lang="en-US" altLang="ja-JP"/>
          </a:p>
          <a:p>
            <a:r>
              <a:rPr kumimoji="1" lang="ja-JP" altLang="en-US"/>
              <a:t>「</a:t>
            </a:r>
            <a:r>
              <a:rPr kumimoji="1" lang="en-US" altLang="ja-JP" b="1"/>
              <a:t>1on1</a:t>
            </a:r>
            <a:r>
              <a:rPr kumimoji="1" lang="ja-JP" altLang="en-US" b="1"/>
              <a:t>履歴</a:t>
            </a:r>
            <a:r>
              <a:rPr kumimoji="1" lang="ja-JP" altLang="en-US"/>
              <a:t>」タブで、</a:t>
            </a:r>
            <a:endParaRPr kumimoji="1" lang="en-US" altLang="ja-JP"/>
          </a:p>
          <a:p>
            <a:r>
              <a:rPr kumimoji="1" lang="ja-JP" altLang="en-US"/>
              <a:t>過去実施した</a:t>
            </a:r>
            <a:r>
              <a:rPr kumimoji="1" lang="en-US" altLang="ja-JP"/>
              <a:t>1on1</a:t>
            </a:r>
            <a:r>
              <a:rPr kumimoji="1" lang="ja-JP" altLang="en-US"/>
              <a:t>のメモを確認できます。</a:t>
            </a:r>
            <a:endParaRPr kumimoji="1" lang="en-US" altLang="ja-JP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F8D6E2D-BB7C-1286-2805-3241F2000C44}"/>
              </a:ext>
            </a:extLst>
          </p:cNvPr>
          <p:cNvSpPr txBox="1"/>
          <p:nvPr/>
        </p:nvSpPr>
        <p:spPr>
          <a:xfrm>
            <a:off x="285664" y="3162445"/>
            <a:ext cx="230623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/>
              <a:t>「</a:t>
            </a:r>
            <a:r>
              <a:rPr kumimoji="1" lang="en-US" altLang="ja-JP"/>
              <a:t>1on1</a:t>
            </a:r>
            <a:r>
              <a:rPr kumimoji="1" lang="ja-JP" altLang="en-US"/>
              <a:t>」メニュー＞「履歴」から、</a:t>
            </a:r>
            <a:br>
              <a:rPr kumimoji="1" lang="en-US" altLang="ja-JP"/>
            </a:br>
            <a:r>
              <a:rPr kumimoji="1" lang="ja-JP" altLang="en-US"/>
              <a:t>全員分のメモを一覧で確認することも</a:t>
            </a:r>
            <a:br>
              <a:rPr kumimoji="1" lang="en-US" altLang="ja-JP"/>
            </a:br>
            <a:r>
              <a:rPr kumimoji="1" lang="ja-JP" altLang="en-US"/>
              <a:t>できます。</a:t>
            </a:r>
            <a:endParaRPr kumimoji="1" lang="en-US" altLang="ja-JP"/>
          </a:p>
        </p:txBody>
      </p:sp>
      <p:sp>
        <p:nvSpPr>
          <p:cNvPr id="15" name="四角形: 角を丸くする 14">
            <a:hlinkClick r:id="rId4"/>
            <a:extLst>
              <a:ext uri="{FF2B5EF4-FFF2-40B4-BE49-F238E27FC236}">
                <a16:creationId xmlns:a16="http://schemas.microsoft.com/office/drawing/2014/main" id="{4AE9F015-C2FA-B6A1-F4A5-782223366919}"/>
              </a:ext>
            </a:extLst>
          </p:cNvPr>
          <p:cNvSpPr/>
          <p:nvPr/>
        </p:nvSpPr>
        <p:spPr>
          <a:xfrm>
            <a:off x="116871" y="5572857"/>
            <a:ext cx="2547388" cy="753323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>
                <a:solidFill>
                  <a:schemeClr val="bg2"/>
                </a:solidFill>
              </a:rPr>
              <a:t>操作マニュアルは</a:t>
            </a:r>
            <a:endParaRPr kumimoji="1" lang="en-US" altLang="ja-JP">
              <a:solidFill>
                <a:schemeClr val="bg2"/>
              </a:solidFill>
            </a:endParaRPr>
          </a:p>
          <a:p>
            <a:pPr algn="ctr"/>
            <a:r>
              <a:rPr kumimoji="1" lang="ja-JP" altLang="en-US">
                <a:solidFill>
                  <a:schemeClr val="bg2"/>
                </a:solidFill>
              </a:rPr>
              <a:t>こちら</a:t>
            </a:r>
          </a:p>
        </p:txBody>
      </p:sp>
      <p:sp>
        <p:nvSpPr>
          <p:cNvPr id="19" name="四角形: 角を丸くする 18">
            <a:extLst>
              <a:ext uri="{FF2B5EF4-FFF2-40B4-BE49-F238E27FC236}">
                <a16:creationId xmlns:a16="http://schemas.microsoft.com/office/drawing/2014/main" id="{D41B2D0D-17AB-4122-9F58-BFC21725B77B}"/>
              </a:ext>
            </a:extLst>
          </p:cNvPr>
          <p:cNvSpPr/>
          <p:nvPr/>
        </p:nvSpPr>
        <p:spPr>
          <a:xfrm>
            <a:off x="5924795" y="309181"/>
            <a:ext cx="513642" cy="282872"/>
          </a:xfrm>
          <a:prstGeom prst="roundRect">
            <a:avLst>
              <a:gd name="adj" fmla="val 50000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kumimoji="1" lang="ja-JP" altLang="en-US" sz="900" b="1">
                <a:solidFill>
                  <a:schemeClr val="bg2"/>
                </a:solidFill>
              </a:rPr>
              <a:t>予定作成</a:t>
            </a:r>
          </a:p>
        </p:txBody>
      </p:sp>
      <p:sp>
        <p:nvSpPr>
          <p:cNvPr id="20" name="四角形: 角を丸くする 19">
            <a:extLst>
              <a:ext uri="{FF2B5EF4-FFF2-40B4-BE49-F238E27FC236}">
                <a16:creationId xmlns:a16="http://schemas.microsoft.com/office/drawing/2014/main" id="{89E12212-D986-DB3E-92AF-08E376DBEF66}"/>
              </a:ext>
            </a:extLst>
          </p:cNvPr>
          <p:cNvSpPr/>
          <p:nvPr/>
        </p:nvSpPr>
        <p:spPr>
          <a:xfrm>
            <a:off x="4804119" y="134781"/>
            <a:ext cx="1078860" cy="457272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>
                <a:solidFill>
                  <a:schemeClr val="bg2"/>
                </a:solidFill>
              </a:rPr>
              <a:t>アンケート</a:t>
            </a:r>
          </a:p>
        </p:txBody>
      </p:sp>
      <p:sp>
        <p:nvSpPr>
          <p:cNvPr id="21" name="四角形: 角を丸くする 20">
            <a:extLst>
              <a:ext uri="{FF2B5EF4-FFF2-40B4-BE49-F238E27FC236}">
                <a16:creationId xmlns:a16="http://schemas.microsoft.com/office/drawing/2014/main" id="{B08B313E-5CCD-F950-71BC-592A6A306D70}"/>
              </a:ext>
            </a:extLst>
          </p:cNvPr>
          <p:cNvSpPr/>
          <p:nvPr/>
        </p:nvSpPr>
        <p:spPr>
          <a:xfrm>
            <a:off x="6480253" y="309181"/>
            <a:ext cx="513642" cy="282872"/>
          </a:xfrm>
          <a:prstGeom prst="roundRect">
            <a:avLst>
              <a:gd name="adj" fmla="val 50000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kumimoji="1" lang="ja-JP" altLang="en-US" sz="900" b="1">
                <a:solidFill>
                  <a:schemeClr val="bg2"/>
                </a:solidFill>
              </a:rPr>
              <a:t>トピック</a:t>
            </a:r>
            <a:br>
              <a:rPr kumimoji="1" lang="en-US" altLang="ja-JP" sz="900" b="1">
                <a:solidFill>
                  <a:schemeClr val="bg2"/>
                </a:solidFill>
              </a:rPr>
            </a:br>
            <a:r>
              <a:rPr kumimoji="1" lang="ja-JP" altLang="en-US" sz="900" b="1">
                <a:solidFill>
                  <a:schemeClr val="bg2"/>
                </a:solidFill>
              </a:rPr>
              <a:t>確認</a:t>
            </a:r>
          </a:p>
        </p:txBody>
      </p:sp>
      <p:sp>
        <p:nvSpPr>
          <p:cNvPr id="22" name="四角形: 角を丸くする 21">
            <a:extLst>
              <a:ext uri="{FF2B5EF4-FFF2-40B4-BE49-F238E27FC236}">
                <a16:creationId xmlns:a16="http://schemas.microsoft.com/office/drawing/2014/main" id="{87905D8E-29C6-9000-1C9B-229ED7EA7AE4}"/>
              </a:ext>
            </a:extLst>
          </p:cNvPr>
          <p:cNvSpPr/>
          <p:nvPr/>
        </p:nvSpPr>
        <p:spPr>
          <a:xfrm>
            <a:off x="7035711" y="309181"/>
            <a:ext cx="513642" cy="282872"/>
          </a:xfrm>
          <a:prstGeom prst="roundRect">
            <a:avLst>
              <a:gd name="adj" fmla="val 50000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kumimoji="1" lang="ja-JP" altLang="en-US" sz="900" b="1">
                <a:solidFill>
                  <a:schemeClr val="bg2"/>
                </a:solidFill>
              </a:rPr>
              <a:t>メモ作成</a:t>
            </a:r>
          </a:p>
        </p:txBody>
      </p:sp>
      <p:sp>
        <p:nvSpPr>
          <p:cNvPr id="23" name="四角形: 角を丸くする 22">
            <a:extLst>
              <a:ext uri="{FF2B5EF4-FFF2-40B4-BE49-F238E27FC236}">
                <a16:creationId xmlns:a16="http://schemas.microsoft.com/office/drawing/2014/main" id="{573A7D10-2C9D-2617-EC67-DD7DEAA39228}"/>
              </a:ext>
            </a:extLst>
          </p:cNvPr>
          <p:cNvSpPr/>
          <p:nvPr/>
        </p:nvSpPr>
        <p:spPr>
          <a:xfrm>
            <a:off x="7591168" y="309181"/>
            <a:ext cx="513642" cy="282872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kumimoji="1" lang="ja-JP" altLang="en-US" sz="900" b="1">
                <a:solidFill>
                  <a:schemeClr val="bg2"/>
                </a:solidFill>
              </a:rPr>
              <a:t>履歴確認</a:t>
            </a:r>
          </a:p>
        </p:txBody>
      </p:sp>
      <p:sp>
        <p:nvSpPr>
          <p:cNvPr id="24" name="四角形: 角を丸くする 23">
            <a:extLst>
              <a:ext uri="{FF2B5EF4-FFF2-40B4-BE49-F238E27FC236}">
                <a16:creationId xmlns:a16="http://schemas.microsoft.com/office/drawing/2014/main" id="{39FCD32F-E720-ADA0-6931-BED15C3D71F7}"/>
              </a:ext>
            </a:extLst>
          </p:cNvPr>
          <p:cNvSpPr/>
          <p:nvPr/>
        </p:nvSpPr>
        <p:spPr>
          <a:xfrm>
            <a:off x="5924795" y="134780"/>
            <a:ext cx="2189259" cy="144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kumimoji="1" lang="en-US" altLang="ja-JP" sz="1000" b="1">
                <a:solidFill>
                  <a:schemeClr val="bg2"/>
                </a:solidFill>
              </a:rPr>
              <a:t>1on1</a:t>
            </a:r>
            <a:endParaRPr kumimoji="1" lang="ja-JP" altLang="en-US" sz="1000" b="1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604364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E5BD70BD-0787-77A2-68AF-8674DBCD1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もくじ</a:t>
            </a:r>
          </a:p>
        </p:txBody>
      </p:sp>
      <p:sp>
        <p:nvSpPr>
          <p:cNvPr id="2" name="コンテンツ プレースホルダー 2">
            <a:extLst>
              <a:ext uri="{FF2B5EF4-FFF2-40B4-BE49-F238E27FC236}">
                <a16:creationId xmlns:a16="http://schemas.microsoft.com/office/drawing/2014/main" id="{627D0D42-F624-8920-E05D-F171657FF9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000" y="589722"/>
            <a:ext cx="9247597" cy="5678556"/>
          </a:xfrm>
        </p:spPr>
        <p:txBody>
          <a:bodyPr anchor="ctr">
            <a:normAutofit/>
          </a:bodyPr>
          <a:lstStyle/>
          <a:p>
            <a:pPr marL="809625" indent="-630238">
              <a:lnSpc>
                <a:spcPct val="150000"/>
              </a:lnSpc>
              <a:buClr>
                <a:schemeClr val="accent5">
                  <a:lumMod val="20000"/>
                  <a:lumOff val="80000"/>
                </a:schemeClr>
              </a:buClr>
              <a:buFont typeface="+mj-lt"/>
              <a:buAutoNum type="arabicPeriod"/>
            </a:pPr>
            <a:r>
              <a:rPr lang="ja-JP" altLang="en-US" b="1" spc="160">
                <a:solidFill>
                  <a:schemeClr val="bg1">
                    <a:lumMod val="60000"/>
                    <a:lumOff val="40000"/>
                  </a:schemeClr>
                </a:solidFill>
              </a:rPr>
              <a:t>インサイズ導入の背景</a:t>
            </a:r>
            <a:endParaRPr lang="en-US" altLang="ja-JP" b="1" spc="160">
              <a:solidFill>
                <a:schemeClr val="bg1">
                  <a:lumMod val="60000"/>
                  <a:lumOff val="40000"/>
                </a:schemeClr>
              </a:solidFill>
            </a:endParaRPr>
          </a:p>
          <a:p>
            <a:pPr marL="809625" indent="-630238">
              <a:lnSpc>
                <a:spcPct val="150000"/>
              </a:lnSpc>
              <a:buClr>
                <a:schemeClr val="accent5">
                  <a:lumMod val="20000"/>
                  <a:lumOff val="80000"/>
                </a:schemeClr>
              </a:buClr>
              <a:buFont typeface="+mj-lt"/>
              <a:buAutoNum type="arabicPeriod"/>
            </a:pPr>
            <a:r>
              <a:rPr lang="ja-JP" altLang="en-US" b="1" spc="160">
                <a:solidFill>
                  <a:schemeClr val="bg1">
                    <a:lumMod val="60000"/>
                    <a:lumOff val="40000"/>
                  </a:schemeClr>
                </a:solidFill>
              </a:rPr>
              <a:t>インサイズ活用のメリット</a:t>
            </a:r>
          </a:p>
          <a:p>
            <a:pPr marL="809625" indent="-630238">
              <a:lnSpc>
                <a:spcPct val="150000"/>
              </a:lnSpc>
              <a:buClr>
                <a:schemeClr val="accent5">
                  <a:lumMod val="20000"/>
                  <a:lumOff val="80000"/>
                </a:schemeClr>
              </a:buClr>
              <a:buFont typeface="+mj-lt"/>
              <a:buAutoNum type="arabicPeriod"/>
            </a:pPr>
            <a:r>
              <a:rPr lang="ja-JP" altLang="en-US" b="1" spc="160">
                <a:solidFill>
                  <a:schemeClr val="bg1">
                    <a:lumMod val="60000"/>
                    <a:lumOff val="40000"/>
                  </a:schemeClr>
                </a:solidFill>
              </a:rPr>
              <a:t>インサイズ実施概要</a:t>
            </a:r>
            <a:endParaRPr lang="en-US" altLang="ja-JP" b="1" spc="160">
              <a:solidFill>
                <a:schemeClr val="bg1">
                  <a:lumMod val="60000"/>
                  <a:lumOff val="40000"/>
                </a:schemeClr>
              </a:solidFill>
            </a:endParaRPr>
          </a:p>
          <a:p>
            <a:pPr marL="809625" indent="-630238">
              <a:lnSpc>
                <a:spcPct val="150000"/>
              </a:lnSpc>
              <a:buClr>
                <a:schemeClr val="accent5">
                  <a:lumMod val="20000"/>
                  <a:lumOff val="80000"/>
                </a:schemeClr>
              </a:buClr>
              <a:buFont typeface="+mj-lt"/>
              <a:buAutoNum type="arabicPeriod"/>
            </a:pPr>
            <a:r>
              <a:rPr lang="en-US" altLang="ja-JP" b="1" spc="160">
                <a:solidFill>
                  <a:schemeClr val="bg1">
                    <a:lumMod val="60000"/>
                    <a:lumOff val="40000"/>
                  </a:schemeClr>
                </a:solidFill>
              </a:rPr>
              <a:t>1on1</a:t>
            </a:r>
            <a:r>
              <a:rPr lang="ja-JP" altLang="en-US" b="1" spc="160">
                <a:solidFill>
                  <a:schemeClr val="bg1">
                    <a:lumMod val="60000"/>
                    <a:lumOff val="40000"/>
                  </a:schemeClr>
                </a:solidFill>
              </a:rPr>
              <a:t>機能の使い方</a:t>
            </a:r>
            <a:endParaRPr lang="en-US" altLang="ja-JP" b="1" spc="160">
              <a:solidFill>
                <a:schemeClr val="bg1">
                  <a:lumMod val="60000"/>
                  <a:lumOff val="40000"/>
                </a:schemeClr>
              </a:solidFill>
            </a:endParaRPr>
          </a:p>
          <a:p>
            <a:pPr marL="809625" indent="-630238">
              <a:lnSpc>
                <a:spcPct val="150000"/>
              </a:lnSpc>
              <a:buClr>
                <a:schemeClr val="accent5">
                  <a:lumMod val="20000"/>
                  <a:lumOff val="80000"/>
                </a:schemeClr>
              </a:buClr>
              <a:buFont typeface="+mj-lt"/>
              <a:buAutoNum type="arabicPeriod"/>
            </a:pPr>
            <a:r>
              <a:rPr lang="ja-JP" altLang="en-US" b="1" spc="160">
                <a:solidFill>
                  <a:schemeClr val="bg1">
                    <a:lumMod val="60000"/>
                    <a:lumOff val="40000"/>
                  </a:schemeClr>
                </a:solidFill>
              </a:rPr>
              <a:t>アンケート機能の使い方</a:t>
            </a:r>
            <a:endParaRPr lang="en-US" altLang="ja-JP" b="1" spc="160">
              <a:solidFill>
                <a:schemeClr val="bg1">
                  <a:lumMod val="60000"/>
                  <a:lumOff val="40000"/>
                </a:schemeClr>
              </a:solidFill>
            </a:endParaRPr>
          </a:p>
          <a:p>
            <a:pPr marL="809625" indent="-630238">
              <a:lnSpc>
                <a:spcPct val="150000"/>
              </a:lnSpc>
              <a:buClr>
                <a:schemeClr val="accent5"/>
              </a:buClr>
              <a:buFont typeface="+mj-lt"/>
              <a:buAutoNum type="arabicPeriod"/>
            </a:pPr>
            <a:r>
              <a:rPr lang="ja-JP" altLang="en-US" b="1" spc="160"/>
              <a:t>充実のマネジメント伴走機能</a:t>
            </a:r>
            <a:endParaRPr lang="en-US" altLang="ja-JP" b="1" spc="160"/>
          </a:p>
        </p:txBody>
      </p:sp>
    </p:spTree>
    <p:extLst>
      <p:ext uri="{BB962C8B-B14F-4D97-AF65-F5344CB8AC3E}">
        <p14:creationId xmlns:p14="http://schemas.microsoft.com/office/powerpoint/2010/main" val="356078676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E5BD70BD-0787-77A2-68AF-8674DBCD1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/>
              <a:t>【</a:t>
            </a:r>
            <a:r>
              <a:rPr lang="ja-JP" altLang="en-US"/>
              <a:t>便利機能</a:t>
            </a:r>
            <a:r>
              <a:rPr lang="en-US" altLang="ja-JP"/>
              <a:t>】1on1</a:t>
            </a:r>
            <a:r>
              <a:rPr lang="ja-JP" altLang="en-US"/>
              <a:t>の基礎やインサイズの使い方が学べます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B7065AC-74F8-A68C-B631-E5332FA85735}"/>
              </a:ext>
            </a:extLst>
          </p:cNvPr>
          <p:cNvSpPr txBox="1"/>
          <p:nvPr/>
        </p:nvSpPr>
        <p:spPr>
          <a:xfrm>
            <a:off x="684845" y="932877"/>
            <a:ext cx="85363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ja-JP" altLang="en-US" sz="1800"/>
              <a:t>「ラーニング」メニューにて、インサイズの結果が出た後のフォロー方法や、</a:t>
            </a:r>
            <a:br>
              <a:rPr lang="en-US" altLang="ja-JP" sz="1800"/>
            </a:br>
            <a:r>
              <a:rPr lang="en-US" altLang="ja-JP" sz="1800"/>
              <a:t>1on1</a:t>
            </a:r>
            <a:r>
              <a:rPr lang="ja-JP" altLang="en-US" sz="1800"/>
              <a:t>・マネジメントの基礎などを動画やスライドショーで学ぶことができます。</a:t>
            </a:r>
            <a:endParaRPr lang="en-US" altLang="ja-JP" sz="1800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99F8D19D-28F9-E4C2-417B-3FBFBE98646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17800" y="1704048"/>
            <a:ext cx="6942665" cy="4546101"/>
          </a:xfrm>
          <a:prstGeom prst="rect">
            <a:avLst/>
          </a:prstGeom>
          <a:noFill/>
          <a:ln>
            <a:solidFill>
              <a:schemeClr val="tx1">
                <a:lumMod val="60000"/>
                <a:lumOff val="40000"/>
              </a:schemeClr>
            </a:solidFill>
          </a:ln>
        </p:spPr>
      </p:pic>
      <p:sp>
        <p:nvSpPr>
          <p:cNvPr id="10" name="四角形吹き出し 25">
            <a:extLst>
              <a:ext uri="{FF2B5EF4-FFF2-40B4-BE49-F238E27FC236}">
                <a16:creationId xmlns:a16="http://schemas.microsoft.com/office/drawing/2014/main" id="{0DB47D35-A5E4-44F8-8D25-9E6EC42495A9}"/>
              </a:ext>
            </a:extLst>
          </p:cNvPr>
          <p:cNvSpPr/>
          <p:nvPr/>
        </p:nvSpPr>
        <p:spPr>
          <a:xfrm>
            <a:off x="147773" y="3329956"/>
            <a:ext cx="2222894" cy="1597644"/>
          </a:xfrm>
          <a:prstGeom prst="wedgeRectCallout">
            <a:avLst>
              <a:gd name="adj1" fmla="val 70030"/>
              <a:gd name="adj2" fmla="val -4964"/>
            </a:avLst>
          </a:prstGeom>
          <a:solidFill>
            <a:schemeClr val="accent5"/>
          </a:solidFill>
          <a:ln>
            <a:solidFill>
              <a:schemeClr val="accent5"/>
            </a:solidFill>
          </a:ln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</a:pPr>
            <a:r>
              <a:rPr kumimoji="1" lang="ja-JP" altLang="en-US" sz="1400">
                <a:solidFill>
                  <a:schemeClr val="bg2"/>
                </a:solidFill>
              </a:rPr>
              <a:t>あなたのメンバーの</a:t>
            </a:r>
            <a:br>
              <a:rPr kumimoji="1" lang="en-US" altLang="ja-JP" sz="1400">
                <a:solidFill>
                  <a:schemeClr val="bg2"/>
                </a:solidFill>
              </a:rPr>
            </a:br>
            <a:r>
              <a:rPr kumimoji="1" lang="ja-JP" altLang="en-US" sz="1400" b="1">
                <a:solidFill>
                  <a:schemeClr val="bg2"/>
                </a:solidFill>
              </a:rPr>
              <a:t>結果に応じて、</a:t>
            </a:r>
            <a:br>
              <a:rPr kumimoji="1" lang="en-US" altLang="ja-JP" sz="1400" b="1">
                <a:solidFill>
                  <a:schemeClr val="bg2"/>
                </a:solidFill>
              </a:rPr>
            </a:br>
            <a:r>
              <a:rPr kumimoji="1" lang="ja-JP" altLang="en-US" sz="1400" b="1">
                <a:solidFill>
                  <a:schemeClr val="bg2"/>
                </a:solidFill>
              </a:rPr>
              <a:t>おすすめのコンテンツ</a:t>
            </a:r>
            <a:r>
              <a:rPr kumimoji="1" lang="ja-JP" altLang="en-US" sz="1400">
                <a:solidFill>
                  <a:schemeClr val="bg2"/>
                </a:solidFill>
              </a:rPr>
              <a:t>が</a:t>
            </a:r>
            <a:br>
              <a:rPr kumimoji="1" lang="en-US" altLang="ja-JP" sz="1400">
                <a:solidFill>
                  <a:schemeClr val="bg2"/>
                </a:solidFill>
              </a:rPr>
            </a:br>
            <a:r>
              <a:rPr kumimoji="1" lang="ja-JP" altLang="en-US" sz="1400">
                <a:solidFill>
                  <a:schemeClr val="bg2"/>
                </a:solidFill>
              </a:rPr>
              <a:t>表示されます。</a:t>
            </a:r>
          </a:p>
        </p:txBody>
      </p:sp>
    </p:spTree>
    <p:extLst>
      <p:ext uri="{BB962C8B-B14F-4D97-AF65-F5344CB8AC3E}">
        <p14:creationId xmlns:p14="http://schemas.microsoft.com/office/powerpoint/2010/main" val="235015466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E5BD70BD-0787-77A2-68AF-8674DBCD1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/>
              <a:t>【</a:t>
            </a:r>
            <a:r>
              <a:rPr lang="ja-JP" altLang="en-US"/>
              <a:t>便利機能</a:t>
            </a:r>
            <a:r>
              <a:rPr lang="en-US" altLang="ja-JP"/>
              <a:t>】</a:t>
            </a:r>
            <a:r>
              <a:rPr lang="ja-JP" altLang="en-US"/>
              <a:t>メンバーへの関わりを相談できます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243771B-C6D5-5D15-8F79-BEDD592F4896}"/>
              </a:ext>
            </a:extLst>
          </p:cNvPr>
          <p:cNvSpPr txBox="1"/>
          <p:nvPr/>
        </p:nvSpPr>
        <p:spPr>
          <a:xfrm>
            <a:off x="1051932" y="932877"/>
            <a:ext cx="780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ja-JP" altLang="en-US" sz="1800"/>
              <a:t>リクルートマネジメントソリューションズ社のマネジメントの専門家に、</a:t>
            </a:r>
            <a:br>
              <a:rPr lang="en-US" altLang="ja-JP" sz="1800"/>
            </a:br>
            <a:r>
              <a:rPr lang="ja-JP" altLang="en-US" sz="1800"/>
              <a:t>直接相談いただけます（「相談機能」）。</a:t>
            </a:r>
            <a:endParaRPr kumimoji="1" lang="ja-JP" altLang="en-US" sz="180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F1BC69D0-A5B8-E900-41FF-5B4207CD745F}"/>
              </a:ext>
            </a:extLst>
          </p:cNvPr>
          <p:cNvSpPr txBox="1"/>
          <p:nvPr/>
        </p:nvSpPr>
        <p:spPr>
          <a:xfrm>
            <a:off x="305095" y="5562598"/>
            <a:ext cx="7390861" cy="92333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ja-JP"/>
            </a:defPPr>
            <a:lvl1pPr marL="285750" indent="-285750">
              <a:buClr>
                <a:srgbClr val="0070C0"/>
              </a:buClr>
              <a:buFont typeface="Wingdings" panose="05000000000000000000" pitchFamily="2" charset="2"/>
              <a:buChar char="ü"/>
              <a:defRPr sz="1200"/>
            </a:lvl1pPr>
          </a:lstStyle>
          <a:p>
            <a:pPr>
              <a:buClr>
                <a:schemeClr val="accent5"/>
              </a:buClr>
              <a:buFont typeface="Wingdings" panose="05000000000000000000" pitchFamily="2" charset="2"/>
              <a:buChar char="n"/>
            </a:pPr>
            <a:r>
              <a:rPr lang="en-US" altLang="ja-JP" sz="1800"/>
              <a:t>2</a:t>
            </a:r>
            <a:r>
              <a:rPr lang="ja-JP" altLang="en-US" sz="1800"/>
              <a:t>営業日以内に、メールで詳細な関わり方をお返しいたします。</a:t>
            </a:r>
            <a:endParaRPr lang="en-US" altLang="ja-JP" sz="1800"/>
          </a:p>
          <a:p>
            <a:pPr>
              <a:buClr>
                <a:schemeClr val="accent5"/>
              </a:buClr>
              <a:buFont typeface="Wingdings" panose="05000000000000000000" pitchFamily="2" charset="2"/>
              <a:buChar char="n"/>
            </a:pPr>
            <a:r>
              <a:rPr lang="ja-JP" altLang="en-US" sz="1800"/>
              <a:t>相談内容は「どうしたらいいかわかりません」だけでも構いません。</a:t>
            </a:r>
            <a:endParaRPr lang="en-US" altLang="ja-JP" sz="1800"/>
          </a:p>
          <a:p>
            <a:pPr>
              <a:buClr>
                <a:schemeClr val="accent5"/>
              </a:buClr>
              <a:buFont typeface="Wingdings" panose="05000000000000000000" pitchFamily="2" charset="2"/>
              <a:buChar char="n"/>
            </a:pPr>
            <a:r>
              <a:rPr lang="ja-JP" altLang="en-US" sz="1800" b="1" u="sng"/>
              <a:t>人事が相談内容を見ることはありません。</a:t>
            </a:r>
            <a:endParaRPr lang="en-US" altLang="ja-JP" sz="1800" b="1" u="sng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D3097D4F-B9B2-AECB-4F71-026385CCF6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001" y="1758788"/>
            <a:ext cx="5481288" cy="3660753"/>
          </a:xfrm>
          <a:prstGeom prst="rect">
            <a:avLst/>
          </a:prstGeom>
          <a:ln>
            <a:solidFill>
              <a:schemeClr val="tx1">
                <a:lumMod val="20000"/>
                <a:lumOff val="80000"/>
              </a:schemeClr>
            </a:solidFill>
          </a:ln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464BE4E7-E53E-1C33-93EF-8D3E3E912FC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52846" y="4544633"/>
            <a:ext cx="2452443" cy="831509"/>
          </a:xfrm>
          <a:prstGeom prst="rect">
            <a:avLst/>
          </a:prstGeom>
          <a:effectLst/>
        </p:spPr>
      </p:pic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60D6B817-8876-5741-6B1C-F2B3754CAB49}"/>
              </a:ext>
            </a:extLst>
          </p:cNvPr>
          <p:cNvSpPr/>
          <p:nvPr/>
        </p:nvSpPr>
        <p:spPr>
          <a:xfrm>
            <a:off x="3352846" y="4544632"/>
            <a:ext cx="2422468" cy="831509"/>
          </a:xfrm>
          <a:prstGeom prst="rect">
            <a:avLst/>
          </a:prstGeom>
          <a:noFill/>
          <a:ln w="571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E7392BAC-E87F-B084-A63A-1B40AC8AC5B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70600" y="1726859"/>
            <a:ext cx="3124200" cy="3724052"/>
          </a:xfrm>
          <a:prstGeom prst="rect">
            <a:avLst/>
          </a:prstGeom>
          <a:ln>
            <a:solidFill>
              <a:schemeClr val="tx1">
                <a:lumMod val="60000"/>
                <a:lumOff val="40000"/>
              </a:schemeClr>
            </a:solidFill>
          </a:ln>
        </p:spPr>
      </p:pic>
      <p:cxnSp>
        <p:nvCxnSpPr>
          <p:cNvPr id="15" name="直線矢印コネクタ 14">
            <a:extLst>
              <a:ext uri="{FF2B5EF4-FFF2-40B4-BE49-F238E27FC236}">
                <a16:creationId xmlns:a16="http://schemas.microsoft.com/office/drawing/2014/main" id="{09395B17-3E19-7C1C-1D51-51E02F621555}"/>
              </a:ext>
            </a:extLst>
          </p:cNvPr>
          <p:cNvCxnSpPr>
            <a:cxnSpLocks/>
            <a:stCxn id="13" idx="3"/>
          </p:cNvCxnSpPr>
          <p:nvPr/>
        </p:nvCxnSpPr>
        <p:spPr bwMode="auto">
          <a:xfrm flipV="1">
            <a:off x="5775314" y="4960386"/>
            <a:ext cx="804746" cy="1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accent5"/>
            </a:solidFill>
            <a:prstDash val="solid"/>
            <a:round/>
            <a:headEnd type="none" w="med" len="med"/>
            <a:tailEnd type="triangle"/>
          </a:ln>
          <a:effectLst>
            <a:outerShdw blurRad="63500" dist="38099" dir="2700000" algn="ctr" rotWithShape="0">
              <a:schemeClr val="bg2">
                <a:alpha val="74998"/>
              </a:schemeClr>
            </a:outerShdw>
          </a:effectLst>
        </p:spPr>
      </p:cxnSp>
      <p:sp>
        <p:nvSpPr>
          <p:cNvPr id="16" name="四角形吹き出し 25">
            <a:extLst>
              <a:ext uri="{FF2B5EF4-FFF2-40B4-BE49-F238E27FC236}">
                <a16:creationId xmlns:a16="http://schemas.microsoft.com/office/drawing/2014/main" id="{E3436837-2806-2AF5-5903-95E0750BFFF7}"/>
              </a:ext>
            </a:extLst>
          </p:cNvPr>
          <p:cNvSpPr/>
          <p:nvPr/>
        </p:nvSpPr>
        <p:spPr>
          <a:xfrm>
            <a:off x="3352845" y="3526666"/>
            <a:ext cx="2422467" cy="831510"/>
          </a:xfrm>
          <a:prstGeom prst="wedgeRectCallout">
            <a:avLst>
              <a:gd name="adj1" fmla="val 3756"/>
              <a:gd name="adj2" fmla="val 70288"/>
            </a:avLst>
          </a:prstGeom>
          <a:solidFill>
            <a:schemeClr val="accent5"/>
          </a:solidFill>
          <a:ln>
            <a:solidFill>
              <a:schemeClr val="accent5"/>
            </a:solidFill>
          </a:ln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</a:pPr>
            <a:r>
              <a:rPr kumimoji="1" lang="ja-JP" altLang="en-US" sz="1400">
                <a:solidFill>
                  <a:schemeClr val="bg2"/>
                </a:solidFill>
              </a:rPr>
              <a:t>パーソナルレポート右下の</a:t>
            </a:r>
            <a:br>
              <a:rPr kumimoji="1" lang="en-US" altLang="ja-JP" sz="1400">
                <a:solidFill>
                  <a:schemeClr val="bg2"/>
                </a:solidFill>
              </a:rPr>
            </a:br>
            <a:r>
              <a:rPr kumimoji="1" lang="ja-JP" altLang="en-US" sz="1400">
                <a:solidFill>
                  <a:schemeClr val="bg2"/>
                </a:solidFill>
              </a:rPr>
              <a:t>ボタンから相談できます</a:t>
            </a:r>
          </a:p>
        </p:txBody>
      </p:sp>
    </p:spTree>
    <p:extLst>
      <p:ext uri="{BB962C8B-B14F-4D97-AF65-F5344CB8AC3E}">
        <p14:creationId xmlns:p14="http://schemas.microsoft.com/office/powerpoint/2010/main" val="234939067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F6F02203-1250-0A62-3489-B0BB9A694D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22266" y="2505665"/>
            <a:ext cx="4461468" cy="3346101"/>
          </a:xfrm>
          <a:prstGeom prst="rect">
            <a:avLst/>
          </a:prstGeom>
        </p:spPr>
      </p:pic>
      <p:sp>
        <p:nvSpPr>
          <p:cNvPr id="9" name="コンテンツ プレースホルダー 2">
            <a:extLst>
              <a:ext uri="{FF2B5EF4-FFF2-40B4-BE49-F238E27FC236}">
                <a16:creationId xmlns:a16="http://schemas.microsoft.com/office/drawing/2014/main" id="{CEC61E48-A824-9724-F66D-8CAADFD01DC8}"/>
              </a:ext>
            </a:extLst>
          </p:cNvPr>
          <p:cNvSpPr txBox="1">
            <a:spLocks/>
          </p:cNvSpPr>
          <p:nvPr/>
        </p:nvSpPr>
        <p:spPr>
          <a:xfrm>
            <a:off x="1658409" y="1006234"/>
            <a:ext cx="6589183" cy="1231126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247642" indent="-247642" algn="l" defTabSz="990570" rtl="0" eaLnBrk="1" latinLnBrk="0" hangingPunct="1">
              <a:lnSpc>
                <a:spcPct val="90000"/>
              </a:lnSpc>
              <a:spcBef>
                <a:spcPts val="1083"/>
              </a:spcBef>
              <a:buFont typeface="Arial" panose="020B0604020202020204" pitchFamily="34" charset="0"/>
              <a:buChar char="•"/>
              <a:defRPr kumimoji="1" sz="30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27" indent="-247642" algn="l" defTabSz="990570" rtl="0" eaLnBrk="1" latinLnBrk="0" hangingPunct="1">
              <a:lnSpc>
                <a:spcPct val="90000"/>
              </a:lnSpc>
              <a:spcBef>
                <a:spcPts val="542"/>
              </a:spcBef>
              <a:buFont typeface="Arial" panose="020B0604020202020204" pitchFamily="34" charset="0"/>
              <a:buChar char="•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38212" indent="-247642" algn="l" defTabSz="990570" rtl="0" eaLnBrk="1" latinLnBrk="0" hangingPunct="1">
              <a:lnSpc>
                <a:spcPct val="90000"/>
              </a:lnSpc>
              <a:spcBef>
                <a:spcPts val="542"/>
              </a:spcBef>
              <a:buFont typeface="Arial" panose="020B0604020202020204" pitchFamily="34" charset="0"/>
              <a:buChar char="•"/>
              <a:defRPr kumimoji="1" sz="21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33497" indent="-247642" algn="l" defTabSz="990570" rtl="0" eaLnBrk="1" latinLnBrk="0" hangingPunct="1">
              <a:lnSpc>
                <a:spcPct val="90000"/>
              </a:lnSpc>
              <a:spcBef>
                <a:spcPts val="542"/>
              </a:spcBef>
              <a:buFont typeface="Arial" panose="020B0604020202020204" pitchFamily="34" charset="0"/>
              <a:buChar char="•"/>
              <a:defRPr kumimoji="1" sz="1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28781" indent="-247642" algn="l" defTabSz="990570" rtl="0" eaLnBrk="1" latinLnBrk="0" hangingPunct="1">
              <a:lnSpc>
                <a:spcPct val="90000"/>
              </a:lnSpc>
              <a:spcBef>
                <a:spcPts val="542"/>
              </a:spcBef>
              <a:buFont typeface="Arial" panose="020B0604020202020204" pitchFamily="34" charset="0"/>
              <a:buChar char="•"/>
              <a:defRPr kumimoji="1" sz="1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24066" indent="-247642" algn="l" defTabSz="990570" rtl="0" eaLnBrk="1" latinLnBrk="0" hangingPunct="1">
              <a:lnSpc>
                <a:spcPct val="90000"/>
              </a:lnSpc>
              <a:spcBef>
                <a:spcPts val="542"/>
              </a:spcBef>
              <a:buFont typeface="Arial" panose="020B0604020202020204" pitchFamily="34" charset="0"/>
              <a:buChar char="•"/>
              <a:defRPr kumimoji="1" sz="1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19351" indent="-247642" algn="l" defTabSz="990570" rtl="0" eaLnBrk="1" latinLnBrk="0" hangingPunct="1">
              <a:lnSpc>
                <a:spcPct val="90000"/>
              </a:lnSpc>
              <a:spcBef>
                <a:spcPts val="542"/>
              </a:spcBef>
              <a:buFont typeface="Arial" panose="020B0604020202020204" pitchFamily="34" charset="0"/>
              <a:buChar char="•"/>
              <a:defRPr kumimoji="1" sz="1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14636" indent="-247642" algn="l" defTabSz="990570" rtl="0" eaLnBrk="1" latinLnBrk="0" hangingPunct="1">
              <a:lnSpc>
                <a:spcPct val="90000"/>
              </a:lnSpc>
              <a:spcBef>
                <a:spcPts val="542"/>
              </a:spcBef>
              <a:buFont typeface="Arial" panose="020B0604020202020204" pitchFamily="34" charset="0"/>
              <a:buChar char="•"/>
              <a:defRPr kumimoji="1" sz="1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09920" indent="-247642" algn="l" defTabSz="990570" rtl="0" eaLnBrk="1" latinLnBrk="0" hangingPunct="1">
              <a:lnSpc>
                <a:spcPct val="90000"/>
              </a:lnSpc>
              <a:spcBef>
                <a:spcPts val="542"/>
              </a:spcBef>
              <a:buFont typeface="Arial" panose="020B0604020202020204" pitchFamily="34" charset="0"/>
              <a:buChar char="•"/>
              <a:defRPr kumimoji="1" sz="1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90570" rtl="0" eaLnBrk="1" fontAlgn="auto" latinLnBrk="0" hangingPunct="1">
              <a:lnSpc>
                <a:spcPct val="90000"/>
              </a:lnSpc>
              <a:spcBef>
                <a:spcPts val="108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ja-JP" altLang="en-US" sz="3033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より良い組織作りのため、</a:t>
            </a:r>
            <a:endParaRPr kumimoji="1" lang="en-US" altLang="ja-JP" sz="3033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  <a:p>
            <a:pPr marL="0" marR="0" lvl="0" indent="0" algn="ctr" defTabSz="990570" rtl="0" eaLnBrk="1" fontAlgn="auto" latinLnBrk="0" hangingPunct="1">
              <a:lnSpc>
                <a:spcPct val="90000"/>
              </a:lnSpc>
              <a:spcBef>
                <a:spcPts val="108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ja-JP" altLang="en-US" sz="3033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皆様を少しでもご支援したいと考えています。</a:t>
            </a:r>
            <a:endParaRPr kumimoji="1" lang="en-US" altLang="ja-JP" sz="3033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  <a:p>
            <a:pPr marL="0" marR="0" lvl="0" indent="0" algn="ctr" defTabSz="990570" rtl="0" eaLnBrk="1" fontAlgn="auto" latinLnBrk="0" hangingPunct="1">
              <a:lnSpc>
                <a:spcPct val="90000"/>
              </a:lnSpc>
              <a:spcBef>
                <a:spcPts val="108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ja-JP" altLang="en-US" sz="3033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よろしくお願いいたします。</a:t>
            </a:r>
            <a:endParaRPr kumimoji="1" lang="en-US" altLang="ja-JP" sz="3033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80489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E5BD70BD-0787-77A2-68AF-8674DBCD1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インサイズ導入の背景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867FAC48-04D1-C433-E075-7A41089A05E8}"/>
              </a:ext>
            </a:extLst>
          </p:cNvPr>
          <p:cNvSpPr/>
          <p:nvPr/>
        </p:nvSpPr>
        <p:spPr>
          <a:xfrm>
            <a:off x="493381" y="940714"/>
            <a:ext cx="1776173" cy="108050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>
                <a:solidFill>
                  <a:schemeClr val="bg2"/>
                </a:solidFill>
              </a:rPr>
              <a:t>目指す状態</a:t>
            </a:r>
            <a:endParaRPr kumimoji="1" lang="en-US" altLang="ja-JP" b="1">
              <a:solidFill>
                <a:schemeClr val="bg2"/>
              </a:solidFill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9753DE2-4485-13B5-9CB2-FF46708DA44C}"/>
              </a:ext>
            </a:extLst>
          </p:cNvPr>
          <p:cNvSpPr/>
          <p:nvPr/>
        </p:nvSpPr>
        <p:spPr>
          <a:xfrm>
            <a:off x="1052547" y="2325880"/>
            <a:ext cx="1217007" cy="108050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>
                <a:solidFill>
                  <a:schemeClr val="bg2"/>
                </a:solidFill>
              </a:rPr>
              <a:t>課題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8A02FF6-12E6-84A4-84D1-0DA22AD1BE36}"/>
              </a:ext>
            </a:extLst>
          </p:cNvPr>
          <p:cNvSpPr txBox="1"/>
          <p:nvPr/>
        </p:nvSpPr>
        <p:spPr>
          <a:xfrm>
            <a:off x="2585317" y="1065467"/>
            <a:ext cx="70454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kumimoji="1" lang="ja-JP" altLang="en-US" sz="1200"/>
              <a:t>例）中期経営計画「◯◯◯」実現のため、社員一人ひとりに「◯◯◯」な行動が求められている。</a:t>
            </a:r>
            <a:endParaRPr kumimoji="1" lang="en-US" altLang="ja-JP" sz="1200"/>
          </a:p>
          <a:p>
            <a:pPr marL="177800" indent="-177800"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kumimoji="1" lang="ja-JP" altLang="en-US" sz="1200"/>
              <a:t>例）これを実現するため、</a:t>
            </a:r>
            <a:r>
              <a:rPr kumimoji="1" lang="en-US" altLang="ja-JP" sz="1200"/>
              <a:t>1on1</a:t>
            </a:r>
            <a:r>
              <a:rPr kumimoji="1" lang="ja-JP" altLang="en-US" sz="1200"/>
              <a:t>を通じて一人ひとりの従業員が主体的・自律的な課題設定・業務推進ができることを目指す。</a:t>
            </a:r>
            <a:endParaRPr kumimoji="1" lang="en-US" altLang="ja-JP" sz="1200"/>
          </a:p>
          <a:p>
            <a:pPr marL="177800" indent="-177800"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kumimoji="1" lang="ja-JP" altLang="en-US" sz="1200"/>
              <a:t>例）</a:t>
            </a:r>
            <a:r>
              <a:rPr kumimoji="1" lang="en-US" altLang="ja-JP" sz="1200"/>
              <a:t>1on1</a:t>
            </a:r>
            <a:r>
              <a:rPr kumimoji="1" lang="ja-JP" altLang="en-US" sz="1200"/>
              <a:t>を通じて、「上司と部下が安心感をもって本音を話せる場」づくりを目指す。</a:t>
            </a:r>
            <a:endParaRPr kumimoji="1" lang="en-US" altLang="ja-JP" sz="1200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69923576-342B-5AC9-E937-1C7E52FFD355}"/>
              </a:ext>
            </a:extLst>
          </p:cNvPr>
          <p:cNvSpPr/>
          <p:nvPr/>
        </p:nvSpPr>
        <p:spPr>
          <a:xfrm>
            <a:off x="493381" y="3711046"/>
            <a:ext cx="1776173" cy="108050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>
                <a:solidFill>
                  <a:schemeClr val="bg2"/>
                </a:solidFill>
              </a:rPr>
              <a:t>現状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955DBEF-10BF-E33E-1063-937274E62D56}"/>
              </a:ext>
            </a:extLst>
          </p:cNvPr>
          <p:cNvSpPr txBox="1"/>
          <p:nvPr/>
        </p:nvSpPr>
        <p:spPr>
          <a:xfrm>
            <a:off x="2585317" y="3618305"/>
            <a:ext cx="704548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kumimoji="1" lang="ja-JP" altLang="en-US" sz="1200"/>
              <a:t>例）メンバーからは「何を話せばよいかわからない」「上司も忙しそうで、話す機会がなく相談できる雰囲気ではない」「特定の社員としか接点がなく、キャリアや仕事の広がりが見えない」との声。</a:t>
            </a:r>
            <a:endParaRPr kumimoji="1" lang="en-US" altLang="ja-JP" sz="1200"/>
          </a:p>
          <a:p>
            <a:pPr marL="177800" indent="-177800"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kumimoji="1" lang="ja-JP" altLang="en-US" sz="1200"/>
              <a:t>例）上司からは「何を話せばよいかわからない」 「メンバーが多くプレイング業務を抱える中、全員に対して</a:t>
            </a:r>
            <a:r>
              <a:rPr kumimoji="1" lang="en-US" altLang="ja-JP" sz="1200"/>
              <a:t>1on1</a:t>
            </a:r>
            <a:r>
              <a:rPr kumimoji="1" lang="ja-JP" altLang="en-US" sz="1200"/>
              <a:t>を実施しきれない」との声。</a:t>
            </a:r>
            <a:endParaRPr kumimoji="1" lang="en-US" altLang="ja-JP" sz="1200"/>
          </a:p>
          <a:p>
            <a:pPr marL="177800" indent="-177800"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kumimoji="1" lang="ja-JP" altLang="en-US" sz="1200"/>
              <a:t>例）◯◯調査では、◯◯な結果。「上司ともっと話したい」メンバーが◯％。</a:t>
            </a:r>
            <a:endParaRPr kumimoji="1" lang="en-US" altLang="ja-JP" sz="1200"/>
          </a:p>
          <a:p>
            <a:pPr marL="177800" indent="-177800"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kumimoji="1" lang="ja-JP" altLang="en-US" sz="1200"/>
              <a:t>例）現時点での</a:t>
            </a:r>
            <a:r>
              <a:rPr kumimoji="1" lang="en-US" altLang="ja-JP" sz="1200"/>
              <a:t>3</a:t>
            </a:r>
            <a:r>
              <a:rPr kumimoji="1" lang="ja-JP" altLang="en-US" sz="1200"/>
              <a:t>年位内離職率は◯％。採用も厳しい中で、現場への負担が高まり疲弊している。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BA740D3-EDD7-AE9E-3CB8-C647A8A7AFA9}"/>
              </a:ext>
            </a:extLst>
          </p:cNvPr>
          <p:cNvSpPr txBox="1"/>
          <p:nvPr/>
        </p:nvSpPr>
        <p:spPr>
          <a:xfrm>
            <a:off x="2585317" y="2450633"/>
            <a:ext cx="70454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kumimoji="1" lang="ja-JP" altLang="en-US" sz="1200"/>
              <a:t>例）メンバーが自律的に</a:t>
            </a:r>
            <a:r>
              <a:rPr kumimoji="1" lang="en-US" altLang="ja-JP" sz="1200"/>
              <a:t>1on1</a:t>
            </a:r>
            <a:r>
              <a:rPr kumimoji="1" lang="ja-JP" altLang="en-US" sz="1200"/>
              <a:t>の機会を活かし、上司が効果的に支援するための仕組みづくり</a:t>
            </a:r>
            <a:endParaRPr kumimoji="1" lang="en-US" altLang="ja-JP" sz="1200"/>
          </a:p>
          <a:p>
            <a:pPr marL="177800" indent="-177800"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kumimoji="1" lang="ja-JP" altLang="en-US" sz="1200"/>
              <a:t>例）多忙を極める現場管理職の皆様が、必要な人材に必要なフォローができる仕組みづくり</a:t>
            </a:r>
            <a:endParaRPr kumimoji="1" lang="en-US" altLang="ja-JP" sz="1200"/>
          </a:p>
          <a:p>
            <a:pPr marL="177800" indent="-177800"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kumimoji="1" lang="ja-JP" altLang="en-US" sz="1200"/>
              <a:t>例）メンバー・上司双方にとって有意義な時間</a:t>
            </a:r>
            <a:r>
              <a:rPr kumimoji="1" lang="en-US" altLang="ja-JP" sz="1200"/>
              <a:t>/</a:t>
            </a:r>
            <a:r>
              <a:rPr kumimoji="1" lang="ja-JP" altLang="en-US" sz="1200"/>
              <a:t>本音を吐き出せる時間となる</a:t>
            </a:r>
            <a:r>
              <a:rPr kumimoji="1" lang="en-US" altLang="ja-JP" sz="1200"/>
              <a:t>1on1</a:t>
            </a:r>
            <a:r>
              <a:rPr kumimoji="1" lang="ja-JP" altLang="en-US" sz="1200"/>
              <a:t>実行の支援</a:t>
            </a:r>
            <a:endParaRPr kumimoji="1" lang="en-US" altLang="ja-JP" sz="1200"/>
          </a:p>
          <a:p>
            <a:pPr marL="177800" indent="-177800"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kumimoji="1" lang="ja-JP" altLang="en-US" sz="1200"/>
              <a:t>例）マネジャーだけでなく、部長・人事・◯◯を巻き込んだ職場ぐるみのフォロー体制の構築</a:t>
            </a:r>
          </a:p>
        </p:txBody>
      </p:sp>
      <p:sp>
        <p:nvSpPr>
          <p:cNvPr id="12" name="矢印: 上下 11">
            <a:extLst>
              <a:ext uri="{FF2B5EF4-FFF2-40B4-BE49-F238E27FC236}">
                <a16:creationId xmlns:a16="http://schemas.microsoft.com/office/drawing/2014/main" id="{2D27FC36-0D5D-BD6E-715D-89A4EF55B1D8}"/>
              </a:ext>
            </a:extLst>
          </p:cNvPr>
          <p:cNvSpPr/>
          <p:nvPr/>
        </p:nvSpPr>
        <p:spPr>
          <a:xfrm>
            <a:off x="559165" y="2110265"/>
            <a:ext cx="322343" cy="1521021"/>
          </a:xfrm>
          <a:prstGeom prst="upDownArrow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矢印: 下 12">
            <a:extLst>
              <a:ext uri="{FF2B5EF4-FFF2-40B4-BE49-F238E27FC236}">
                <a16:creationId xmlns:a16="http://schemas.microsoft.com/office/drawing/2014/main" id="{8A7061DA-316C-1886-4F82-522623B3B17A}"/>
              </a:ext>
            </a:extLst>
          </p:cNvPr>
          <p:cNvSpPr/>
          <p:nvPr/>
        </p:nvSpPr>
        <p:spPr>
          <a:xfrm>
            <a:off x="3852486" y="5119473"/>
            <a:ext cx="2201029" cy="397581"/>
          </a:xfrm>
          <a:prstGeom prst="downArrow">
            <a:avLst>
              <a:gd name="adj1" fmla="val 50000"/>
              <a:gd name="adj2" fmla="val 63954"/>
            </a:avLst>
          </a:prstGeom>
          <a:gradFill>
            <a:gsLst>
              <a:gs pos="0">
                <a:srgbClr val="FF7D7D"/>
              </a:gs>
              <a:gs pos="52000">
                <a:srgbClr val="F59BB9"/>
              </a:gs>
              <a:gs pos="100000">
                <a:srgbClr val="D078EC"/>
              </a:gs>
            </a:gsLst>
            <a:lin ang="0" scaled="0"/>
          </a:gra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950">
              <a:solidFill>
                <a:schemeClr val="bg2"/>
              </a:solidFill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769E6CAD-216F-92D4-6751-AE1931BB78CF}"/>
              </a:ext>
            </a:extLst>
          </p:cNvPr>
          <p:cNvSpPr txBox="1"/>
          <p:nvPr/>
        </p:nvSpPr>
        <p:spPr>
          <a:xfrm>
            <a:off x="559165" y="5572557"/>
            <a:ext cx="89269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000" b="1"/>
              <a:t>現場の負担を減らしながら、効果的な対話をサポートする</a:t>
            </a:r>
            <a:endParaRPr kumimoji="1" lang="en-US" altLang="ja-JP" sz="2000" b="1"/>
          </a:p>
          <a:p>
            <a:pPr algn="ctr"/>
            <a:r>
              <a:rPr kumimoji="1" lang="en-US" altLang="ja-JP" sz="2000" b="1"/>
              <a:t>1on1</a:t>
            </a:r>
            <a:r>
              <a:rPr kumimoji="1" lang="ja-JP" altLang="en-US" sz="2000" b="1"/>
              <a:t>支援ツール「インサイズ」を導入します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1522468-037D-DB5F-6112-277F6D28C08B}"/>
              </a:ext>
            </a:extLst>
          </p:cNvPr>
          <p:cNvSpPr/>
          <p:nvPr/>
        </p:nvSpPr>
        <p:spPr>
          <a:xfrm>
            <a:off x="6824174" y="125998"/>
            <a:ext cx="2886268" cy="124542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>
                <a:solidFill>
                  <a:schemeClr val="tx1"/>
                </a:solidFill>
                <a:latin typeface="+mn-ea"/>
              </a:rPr>
              <a:t>貴社の目的に合わせて</a:t>
            </a:r>
            <a:br>
              <a:rPr lang="en-US" altLang="ja-JP">
                <a:solidFill>
                  <a:schemeClr val="tx1"/>
                </a:solidFill>
                <a:latin typeface="+mn-ea"/>
              </a:rPr>
            </a:br>
            <a:r>
              <a:rPr lang="ja-JP" altLang="en-US">
                <a:solidFill>
                  <a:schemeClr val="tx1"/>
                </a:solidFill>
                <a:latin typeface="+mn-ea"/>
              </a:rPr>
              <a:t>ご記入ください</a:t>
            </a:r>
            <a:endParaRPr lang="en-US" altLang="ja-JP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907684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E5BD70BD-0787-77A2-68AF-8674DBCD1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もくじ</a:t>
            </a:r>
          </a:p>
        </p:txBody>
      </p:sp>
      <p:sp>
        <p:nvSpPr>
          <p:cNvPr id="2" name="コンテンツ プレースホルダー 2">
            <a:extLst>
              <a:ext uri="{FF2B5EF4-FFF2-40B4-BE49-F238E27FC236}">
                <a16:creationId xmlns:a16="http://schemas.microsoft.com/office/drawing/2014/main" id="{627D0D42-F624-8920-E05D-F171657FF9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000" y="589722"/>
            <a:ext cx="9247597" cy="5678556"/>
          </a:xfrm>
        </p:spPr>
        <p:txBody>
          <a:bodyPr anchor="ctr">
            <a:normAutofit/>
          </a:bodyPr>
          <a:lstStyle/>
          <a:p>
            <a:pPr marL="809625" indent="-630238">
              <a:lnSpc>
                <a:spcPct val="150000"/>
              </a:lnSpc>
              <a:buClr>
                <a:schemeClr val="accent5">
                  <a:lumMod val="20000"/>
                  <a:lumOff val="80000"/>
                </a:schemeClr>
              </a:buClr>
              <a:buFont typeface="+mj-lt"/>
              <a:buAutoNum type="arabicPeriod"/>
            </a:pPr>
            <a:r>
              <a:rPr lang="ja-JP" altLang="en-US" b="1" spc="160">
                <a:solidFill>
                  <a:schemeClr val="bg1">
                    <a:lumMod val="60000"/>
                    <a:lumOff val="40000"/>
                  </a:schemeClr>
                </a:solidFill>
              </a:rPr>
              <a:t>インサイズ導入の背景</a:t>
            </a:r>
            <a:endParaRPr lang="en-US" altLang="ja-JP" b="1" spc="160">
              <a:solidFill>
                <a:schemeClr val="bg1">
                  <a:lumMod val="60000"/>
                  <a:lumOff val="40000"/>
                </a:schemeClr>
              </a:solidFill>
            </a:endParaRPr>
          </a:p>
          <a:p>
            <a:pPr marL="809625" indent="-630238">
              <a:lnSpc>
                <a:spcPct val="150000"/>
              </a:lnSpc>
              <a:buClr>
                <a:schemeClr val="accent5"/>
              </a:buClr>
              <a:buFont typeface="+mj-lt"/>
              <a:buAutoNum type="arabicPeriod"/>
            </a:pPr>
            <a:r>
              <a:rPr lang="ja-JP" altLang="en-US" b="1" spc="160"/>
              <a:t>インサイズ活用のメリット</a:t>
            </a:r>
          </a:p>
          <a:p>
            <a:pPr marL="809625" indent="-630238">
              <a:lnSpc>
                <a:spcPct val="150000"/>
              </a:lnSpc>
              <a:buClr>
                <a:schemeClr val="accent5">
                  <a:lumMod val="20000"/>
                  <a:lumOff val="80000"/>
                </a:schemeClr>
              </a:buClr>
              <a:buFont typeface="+mj-lt"/>
              <a:buAutoNum type="arabicPeriod"/>
            </a:pPr>
            <a:r>
              <a:rPr lang="ja-JP" altLang="en-US" b="1" spc="160">
                <a:solidFill>
                  <a:schemeClr val="bg1">
                    <a:lumMod val="60000"/>
                    <a:lumOff val="40000"/>
                  </a:schemeClr>
                </a:solidFill>
              </a:rPr>
              <a:t>インサイズ実施概要</a:t>
            </a:r>
            <a:endParaRPr lang="en-US" altLang="ja-JP" b="1" spc="160">
              <a:solidFill>
                <a:schemeClr val="bg1">
                  <a:lumMod val="60000"/>
                  <a:lumOff val="40000"/>
                </a:schemeClr>
              </a:solidFill>
            </a:endParaRPr>
          </a:p>
          <a:p>
            <a:pPr marL="809625" indent="-630238">
              <a:lnSpc>
                <a:spcPct val="150000"/>
              </a:lnSpc>
              <a:buClr>
                <a:schemeClr val="accent5">
                  <a:lumMod val="20000"/>
                  <a:lumOff val="80000"/>
                </a:schemeClr>
              </a:buClr>
              <a:buFont typeface="+mj-lt"/>
              <a:buAutoNum type="arabicPeriod"/>
            </a:pPr>
            <a:r>
              <a:rPr lang="ja-JP" altLang="en-US" b="1" spc="160">
                <a:solidFill>
                  <a:schemeClr val="bg1">
                    <a:lumMod val="60000"/>
                    <a:lumOff val="40000"/>
                  </a:schemeClr>
                </a:solidFill>
              </a:rPr>
              <a:t>アンケート機能の使い方</a:t>
            </a:r>
            <a:endParaRPr lang="en-US" altLang="ja-JP" b="1" spc="160">
              <a:solidFill>
                <a:schemeClr val="bg1">
                  <a:lumMod val="60000"/>
                  <a:lumOff val="40000"/>
                </a:schemeClr>
              </a:solidFill>
            </a:endParaRPr>
          </a:p>
          <a:p>
            <a:pPr marL="809625" indent="-630238">
              <a:lnSpc>
                <a:spcPct val="150000"/>
              </a:lnSpc>
              <a:buClr>
                <a:schemeClr val="accent5">
                  <a:lumMod val="20000"/>
                  <a:lumOff val="80000"/>
                </a:schemeClr>
              </a:buClr>
              <a:buFont typeface="+mj-lt"/>
              <a:buAutoNum type="arabicPeriod"/>
            </a:pPr>
            <a:r>
              <a:rPr lang="en-US" altLang="ja-JP" b="1" spc="160">
                <a:solidFill>
                  <a:schemeClr val="bg1">
                    <a:lumMod val="60000"/>
                    <a:lumOff val="40000"/>
                  </a:schemeClr>
                </a:solidFill>
              </a:rPr>
              <a:t>1on1</a:t>
            </a:r>
            <a:r>
              <a:rPr lang="ja-JP" altLang="en-US" b="1" spc="160">
                <a:solidFill>
                  <a:schemeClr val="bg1">
                    <a:lumMod val="60000"/>
                    <a:lumOff val="40000"/>
                  </a:schemeClr>
                </a:solidFill>
              </a:rPr>
              <a:t>機能の使い方</a:t>
            </a:r>
            <a:endParaRPr lang="en-US" altLang="ja-JP" b="1" spc="160">
              <a:solidFill>
                <a:schemeClr val="bg1">
                  <a:lumMod val="60000"/>
                  <a:lumOff val="40000"/>
                </a:schemeClr>
              </a:solidFill>
            </a:endParaRPr>
          </a:p>
          <a:p>
            <a:pPr marL="809625" indent="-630238">
              <a:lnSpc>
                <a:spcPct val="150000"/>
              </a:lnSpc>
              <a:buClr>
                <a:schemeClr val="accent5">
                  <a:lumMod val="20000"/>
                  <a:lumOff val="80000"/>
                </a:schemeClr>
              </a:buClr>
              <a:buFont typeface="+mj-lt"/>
              <a:buAutoNum type="arabicPeriod"/>
            </a:pPr>
            <a:r>
              <a:rPr lang="ja-JP" altLang="en-US" b="1" spc="160">
                <a:solidFill>
                  <a:schemeClr val="bg1">
                    <a:lumMod val="60000"/>
                    <a:lumOff val="40000"/>
                  </a:schemeClr>
                </a:solidFill>
              </a:rPr>
              <a:t>充実のマネジメント伴走機能</a:t>
            </a:r>
            <a:endParaRPr lang="en-US" altLang="ja-JP" b="1" spc="160">
              <a:solidFill>
                <a:schemeClr val="bg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989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E5BD70BD-0787-77A2-68AF-8674DBCD1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インサイズとは？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A2B9797-F4A1-2961-00FE-D119BA8312FD}"/>
              </a:ext>
            </a:extLst>
          </p:cNvPr>
          <p:cNvSpPr txBox="1"/>
          <p:nvPr/>
        </p:nvSpPr>
        <p:spPr>
          <a:xfrm>
            <a:off x="508763" y="785901"/>
            <a:ext cx="888847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ja-JP" altLang="en-US"/>
              <a:t>上司・部下の</a:t>
            </a:r>
            <a:r>
              <a:rPr kumimoji="1" lang="en-US" altLang="ja-JP" sz="2800" b="1">
                <a:solidFill>
                  <a:schemeClr val="accent5"/>
                </a:solidFill>
              </a:rPr>
              <a:t>1on1</a:t>
            </a:r>
            <a:r>
              <a:rPr kumimoji="1" lang="ja-JP" altLang="en-US" sz="2800" b="1">
                <a:solidFill>
                  <a:schemeClr val="accent5"/>
                </a:solidFill>
              </a:rPr>
              <a:t>の負担を軽減</a:t>
            </a:r>
            <a:r>
              <a:rPr lang="ja-JP" altLang="en-US"/>
              <a:t>し、</a:t>
            </a:r>
            <a:r>
              <a:rPr kumimoji="1" lang="ja-JP" altLang="en-US" sz="2800" b="1">
                <a:solidFill>
                  <a:schemeClr val="accent5"/>
                </a:solidFill>
              </a:rPr>
              <a:t>効果的な対話</a:t>
            </a:r>
            <a:r>
              <a:rPr lang="ja-JP" altLang="en-US"/>
              <a:t>を</a:t>
            </a:r>
            <a:br>
              <a:rPr lang="en-US" altLang="ja-JP"/>
            </a:br>
            <a:r>
              <a:rPr lang="ja-JP" altLang="en-US"/>
              <a:t>サポートするツールです。</a:t>
            </a:r>
            <a:endParaRPr lang="en-US" altLang="ja-JP"/>
          </a:p>
          <a:p>
            <a:pPr marL="0" indent="0" algn="ctr">
              <a:buNone/>
            </a:pPr>
            <a:r>
              <a:rPr lang="ja-JP" altLang="en-US"/>
              <a:t>皆様の</a:t>
            </a:r>
            <a:r>
              <a:rPr lang="ja-JP" altLang="en-US" b="1">
                <a:solidFill>
                  <a:schemeClr val="accent1"/>
                </a:solidFill>
              </a:rPr>
              <a:t>通信簿ではありません</a:t>
            </a:r>
            <a:r>
              <a:rPr lang="ja-JP" altLang="en-US"/>
              <a:t>。インサイズで皆様を評価することもありません。</a:t>
            </a:r>
            <a:endParaRPr lang="en-US" altLang="ja-JP"/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509DC578-2047-52C9-4CC5-9E701F296254}"/>
              </a:ext>
            </a:extLst>
          </p:cNvPr>
          <p:cNvGrpSpPr/>
          <p:nvPr/>
        </p:nvGrpSpPr>
        <p:grpSpPr>
          <a:xfrm>
            <a:off x="4326863" y="2798805"/>
            <a:ext cx="507001" cy="3437047"/>
            <a:chOff x="4567557" y="2385061"/>
            <a:chExt cx="468001" cy="3566159"/>
          </a:xfrm>
        </p:grpSpPr>
        <p:sp>
          <p:nvSpPr>
            <p:cNvPr id="10" name="矢印: 五方向 9">
              <a:extLst>
                <a:ext uri="{FF2B5EF4-FFF2-40B4-BE49-F238E27FC236}">
                  <a16:creationId xmlns:a16="http://schemas.microsoft.com/office/drawing/2014/main" id="{AE351C46-CEB7-AF3A-8D30-1AC267A1B683}"/>
                </a:ext>
              </a:extLst>
            </p:cNvPr>
            <p:cNvSpPr/>
            <p:nvPr/>
          </p:nvSpPr>
          <p:spPr>
            <a:xfrm rot="5400000">
              <a:off x="3984362" y="4900025"/>
              <a:ext cx="1634391" cy="468000"/>
            </a:xfrm>
            <a:prstGeom prst="homePlate">
              <a:avLst/>
            </a:prstGeom>
            <a:gradFill>
              <a:gsLst>
                <a:gs pos="100000">
                  <a:srgbClr val="5D7CF6"/>
                </a:gs>
                <a:gs pos="0">
                  <a:srgbClr val="AB9FE7"/>
                </a:gs>
                <a:gs pos="0">
                  <a:srgbClr val="909BEA"/>
                </a:gs>
              </a:gsLst>
              <a:lin ang="0" scaled="0"/>
            </a:gradFill>
            <a:ln w="3810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50">
                <a:solidFill>
                  <a:schemeClr val="bg2"/>
                </a:solidFill>
              </a:endParaRPr>
            </a:p>
          </p:txBody>
        </p:sp>
        <p:sp>
          <p:nvSpPr>
            <p:cNvPr id="11" name="矢印: 五方向 10">
              <a:extLst>
                <a:ext uri="{FF2B5EF4-FFF2-40B4-BE49-F238E27FC236}">
                  <a16:creationId xmlns:a16="http://schemas.microsoft.com/office/drawing/2014/main" id="{F04D4AA4-96F8-5E5B-A614-BA13835D994D}"/>
                </a:ext>
              </a:extLst>
            </p:cNvPr>
            <p:cNvSpPr/>
            <p:nvPr/>
          </p:nvSpPr>
          <p:spPr>
            <a:xfrm rot="5400000">
              <a:off x="4097051" y="3816711"/>
              <a:ext cx="1409012" cy="468000"/>
            </a:xfrm>
            <a:prstGeom prst="homePlate">
              <a:avLst/>
            </a:prstGeom>
            <a:gradFill>
              <a:gsLst>
                <a:gs pos="100000">
                  <a:srgbClr val="5D7CF6"/>
                </a:gs>
                <a:gs pos="61000">
                  <a:srgbClr val="AB9FE7"/>
                </a:gs>
                <a:gs pos="2979">
                  <a:srgbClr val="D078EC"/>
                </a:gs>
              </a:gsLst>
              <a:lin ang="0" scaled="0"/>
            </a:gradFill>
            <a:ln w="3810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50">
                <a:solidFill>
                  <a:schemeClr val="bg2"/>
                </a:solidFill>
              </a:endParaRPr>
            </a:p>
          </p:txBody>
        </p:sp>
        <p:sp>
          <p:nvSpPr>
            <p:cNvPr id="12" name="矢印: 五方向 11">
              <a:extLst>
                <a:ext uri="{FF2B5EF4-FFF2-40B4-BE49-F238E27FC236}">
                  <a16:creationId xmlns:a16="http://schemas.microsoft.com/office/drawing/2014/main" id="{D74C84A4-6AB9-3D0D-5827-C26008B70FEF}"/>
                </a:ext>
              </a:extLst>
            </p:cNvPr>
            <p:cNvSpPr/>
            <p:nvPr/>
          </p:nvSpPr>
          <p:spPr>
            <a:xfrm rot="5400000">
              <a:off x="4178668" y="2773951"/>
              <a:ext cx="1245780" cy="468000"/>
            </a:xfrm>
            <a:prstGeom prst="homePlate">
              <a:avLst/>
            </a:prstGeom>
            <a:gradFill>
              <a:gsLst>
                <a:gs pos="0">
                  <a:srgbClr val="FF7D7D"/>
                </a:gs>
                <a:gs pos="52000">
                  <a:srgbClr val="F59BB9"/>
                </a:gs>
                <a:gs pos="100000">
                  <a:srgbClr val="D078EC"/>
                </a:gs>
              </a:gsLst>
              <a:lin ang="0" scaled="0"/>
            </a:gradFill>
            <a:ln w="3810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50">
                <a:solidFill>
                  <a:schemeClr val="bg2"/>
                </a:solidFill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DAE86D4C-82E6-1C17-881B-0AB07EA1D1F5}"/>
                </a:ext>
              </a:extLst>
            </p:cNvPr>
            <p:cNvSpPr txBox="1"/>
            <p:nvPr/>
          </p:nvSpPr>
          <p:spPr>
            <a:xfrm>
              <a:off x="4630068" y="2728590"/>
              <a:ext cx="353646" cy="46338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marL="171450" indent="-171450">
                <a:lnSpc>
                  <a:spcPct val="130000"/>
                </a:lnSpc>
                <a:buFont typeface="Arial" panose="020B0604020202020204" pitchFamily="34" charset="0"/>
                <a:buChar char="•"/>
                <a:defRPr sz="1200">
                  <a:solidFill>
                    <a:srgbClr val="333333"/>
                  </a:solidFill>
                </a:defRPr>
              </a:lvl1pPr>
            </a:lstStyle>
            <a:p>
              <a:pPr marL="0" indent="0" algn="ctr">
                <a:buNone/>
              </a:pPr>
              <a:r>
                <a:rPr lang="en-US" altLang="ja-JP" sz="1300" b="1">
                  <a:solidFill>
                    <a:schemeClr val="bg2"/>
                  </a:solidFill>
                  <a:latin typeface="DengXian" panose="02010600030101010101" pitchFamily="2" charset="-122"/>
                  <a:ea typeface="DengXian" panose="02010600030101010101" pitchFamily="2" charset="-122"/>
                </a:rPr>
                <a:t>1on1</a:t>
              </a:r>
            </a:p>
            <a:p>
              <a:pPr marL="0" indent="0" algn="ctr">
                <a:buNone/>
              </a:pPr>
              <a:r>
                <a:rPr lang="ja-JP" altLang="en-US" sz="1300" b="1">
                  <a:solidFill>
                    <a:schemeClr val="bg2"/>
                  </a:solidFill>
                  <a:latin typeface="+mn-ea"/>
                </a:rPr>
                <a:t>前</a:t>
              </a:r>
              <a:endParaRPr lang="en-US" altLang="ja-JP" sz="1300">
                <a:solidFill>
                  <a:schemeClr val="bg2"/>
                </a:solidFill>
                <a:latin typeface="+mn-ea"/>
              </a:endParaRPr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8E7FE2E7-1372-4D13-9E62-883DF1C94AD0}"/>
                </a:ext>
              </a:extLst>
            </p:cNvPr>
            <p:cNvSpPr txBox="1"/>
            <p:nvPr/>
          </p:nvSpPr>
          <p:spPr>
            <a:xfrm>
              <a:off x="4630068" y="3893325"/>
              <a:ext cx="353646" cy="46338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marL="171450" indent="-171450">
                <a:lnSpc>
                  <a:spcPct val="130000"/>
                </a:lnSpc>
                <a:buFont typeface="Arial" panose="020B0604020202020204" pitchFamily="34" charset="0"/>
                <a:buChar char="•"/>
                <a:defRPr sz="1200">
                  <a:solidFill>
                    <a:srgbClr val="333333"/>
                  </a:solidFill>
                </a:defRPr>
              </a:lvl1pPr>
            </a:lstStyle>
            <a:p>
              <a:pPr marL="0" indent="0" algn="ctr">
                <a:buNone/>
              </a:pPr>
              <a:r>
                <a:rPr lang="en-US" altLang="ja-JP" sz="1300" b="1">
                  <a:solidFill>
                    <a:schemeClr val="bg2"/>
                  </a:solidFill>
                  <a:latin typeface="DengXian" panose="02010600030101010101" pitchFamily="2" charset="-122"/>
                  <a:ea typeface="DengXian" panose="02010600030101010101" pitchFamily="2" charset="-122"/>
                </a:rPr>
                <a:t>1on1</a:t>
              </a:r>
            </a:p>
            <a:p>
              <a:pPr marL="0" indent="0" algn="ctr">
                <a:buNone/>
              </a:pPr>
              <a:r>
                <a:rPr lang="ja-JP" altLang="en-US" sz="1300" b="1">
                  <a:solidFill>
                    <a:schemeClr val="bg2"/>
                  </a:solidFill>
                  <a:latin typeface="+mn-ea"/>
                </a:rPr>
                <a:t>中</a:t>
              </a:r>
              <a:endParaRPr lang="en-US" altLang="ja-JP" sz="1300">
                <a:solidFill>
                  <a:schemeClr val="bg2"/>
                </a:solidFill>
                <a:latin typeface="+mn-ea"/>
              </a:endParaRPr>
            </a:p>
          </p:txBody>
        </p: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DABDEE8D-FD61-FD25-8B54-E9E7B0ECC0D4}"/>
                </a:ext>
              </a:extLst>
            </p:cNvPr>
            <p:cNvSpPr txBox="1"/>
            <p:nvPr/>
          </p:nvSpPr>
          <p:spPr>
            <a:xfrm>
              <a:off x="4631362" y="4931317"/>
              <a:ext cx="355274" cy="46338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marL="171450" indent="-171450">
                <a:lnSpc>
                  <a:spcPct val="130000"/>
                </a:lnSpc>
                <a:buFont typeface="Arial" panose="020B0604020202020204" pitchFamily="34" charset="0"/>
                <a:buChar char="•"/>
                <a:defRPr sz="1200">
                  <a:solidFill>
                    <a:srgbClr val="333333"/>
                  </a:solidFill>
                </a:defRPr>
              </a:lvl1pPr>
            </a:lstStyle>
            <a:p>
              <a:pPr marL="0" indent="0" algn="ctr">
                <a:buNone/>
              </a:pPr>
              <a:r>
                <a:rPr lang="en-US" altLang="ja-JP" sz="1300" b="1">
                  <a:solidFill>
                    <a:schemeClr val="bg2"/>
                  </a:solidFill>
                  <a:latin typeface="DengXian" panose="02010600030101010101" pitchFamily="2" charset="-122"/>
                  <a:ea typeface="DengXian" panose="02010600030101010101" pitchFamily="2" charset="-122"/>
                </a:rPr>
                <a:t>1on1</a:t>
              </a:r>
            </a:p>
            <a:p>
              <a:pPr marL="0" indent="0" algn="ctr">
                <a:buNone/>
              </a:pPr>
              <a:r>
                <a:rPr lang="ja-JP" altLang="en-US" sz="1300" b="1">
                  <a:solidFill>
                    <a:schemeClr val="bg2"/>
                  </a:solidFill>
                  <a:latin typeface="+mn-ea"/>
                </a:rPr>
                <a:t>後</a:t>
              </a:r>
              <a:endParaRPr lang="en-US" altLang="ja-JP" sz="1300">
                <a:solidFill>
                  <a:schemeClr val="bg2"/>
                </a:solidFill>
                <a:latin typeface="+mn-ea"/>
              </a:endParaRPr>
            </a:p>
          </p:txBody>
        </p:sp>
      </p:grp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35830F44-73CC-F9DF-3C34-3AD6981A70BF}"/>
              </a:ext>
            </a:extLst>
          </p:cNvPr>
          <p:cNvSpPr/>
          <p:nvPr/>
        </p:nvSpPr>
        <p:spPr>
          <a:xfrm>
            <a:off x="4953000" y="2983210"/>
            <a:ext cx="4595602" cy="479401"/>
          </a:xfrm>
          <a:prstGeom prst="rect">
            <a:avLst/>
          </a:prstGeom>
          <a:solidFill>
            <a:srgbClr val="FD82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36000" rtlCol="0" anchor="ctr"/>
          <a:lstStyle/>
          <a:p>
            <a:r>
              <a:rPr kumimoji="1" lang="ja-JP" altLang="en-US" b="1">
                <a:solidFill>
                  <a:schemeClr val="bg2"/>
                </a:solidFill>
              </a:rPr>
              <a:t>効率的に</a:t>
            </a:r>
            <a:r>
              <a:rPr kumimoji="1" lang="en-US" altLang="ja-JP" b="1">
                <a:solidFill>
                  <a:schemeClr val="bg2"/>
                </a:solidFill>
              </a:rPr>
              <a:t>1on1</a:t>
            </a:r>
            <a:r>
              <a:rPr kumimoji="1" lang="ja-JP" altLang="en-US" b="1">
                <a:solidFill>
                  <a:schemeClr val="bg2"/>
                </a:solidFill>
              </a:rPr>
              <a:t>の準備ができる</a:t>
            </a: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29A83F7D-8732-C7B3-5470-D3FB0430A869}"/>
              </a:ext>
            </a:extLst>
          </p:cNvPr>
          <p:cNvSpPr/>
          <p:nvPr/>
        </p:nvSpPr>
        <p:spPr>
          <a:xfrm>
            <a:off x="4953000" y="4091106"/>
            <a:ext cx="4595602" cy="479401"/>
          </a:xfrm>
          <a:prstGeom prst="rect">
            <a:avLst/>
          </a:prstGeom>
          <a:solidFill>
            <a:srgbClr val="BC8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36000" rtlCol="0" anchor="ctr"/>
          <a:lstStyle/>
          <a:p>
            <a:r>
              <a:rPr kumimoji="1" lang="ja-JP" altLang="en-US" b="1">
                <a:solidFill>
                  <a:schemeClr val="bg2"/>
                </a:solidFill>
              </a:rPr>
              <a:t>効果的な対話ができる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D9A232A0-610E-DC81-B0B2-C72D75836BFF}"/>
              </a:ext>
            </a:extLst>
          </p:cNvPr>
          <p:cNvSpPr/>
          <p:nvPr/>
        </p:nvSpPr>
        <p:spPr>
          <a:xfrm>
            <a:off x="4953000" y="5199003"/>
            <a:ext cx="4595602" cy="479401"/>
          </a:xfrm>
          <a:prstGeom prst="rect">
            <a:avLst/>
          </a:prstGeom>
          <a:solidFill>
            <a:srgbClr val="7D90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36000" rtlCol="0" anchor="ctr"/>
          <a:lstStyle/>
          <a:p>
            <a:r>
              <a:rPr kumimoji="1" lang="en-US" altLang="ja-JP" b="1">
                <a:solidFill>
                  <a:schemeClr val="bg2"/>
                </a:solidFill>
              </a:rPr>
              <a:t>1on1</a:t>
            </a:r>
            <a:r>
              <a:rPr kumimoji="1" lang="ja-JP" altLang="en-US" b="1">
                <a:solidFill>
                  <a:schemeClr val="bg2"/>
                </a:solidFill>
              </a:rPr>
              <a:t>を振り返り、スキルアップができる</a:t>
            </a:r>
          </a:p>
        </p:txBody>
      </p:sp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ABFBE9CB-FA8B-C99C-E400-C07FACDC402D}"/>
              </a:ext>
            </a:extLst>
          </p:cNvPr>
          <p:cNvGrpSpPr/>
          <p:nvPr/>
        </p:nvGrpSpPr>
        <p:grpSpPr>
          <a:xfrm>
            <a:off x="692205" y="2570342"/>
            <a:ext cx="3399452" cy="3501757"/>
            <a:chOff x="716462" y="2381990"/>
            <a:chExt cx="3399452" cy="3501757"/>
          </a:xfrm>
        </p:grpSpPr>
        <p:pic>
          <p:nvPicPr>
            <p:cNvPr id="20" name="図 19">
              <a:extLst>
                <a:ext uri="{FF2B5EF4-FFF2-40B4-BE49-F238E27FC236}">
                  <a16:creationId xmlns:a16="http://schemas.microsoft.com/office/drawing/2014/main" id="{CEC166A4-A669-90C6-6102-B92705F2FC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6462" y="2381990"/>
              <a:ext cx="3399452" cy="3501757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</p:pic>
        <p:sp>
          <p:nvSpPr>
            <p:cNvPr id="21" name="楕円 20">
              <a:extLst>
                <a:ext uri="{FF2B5EF4-FFF2-40B4-BE49-F238E27FC236}">
                  <a16:creationId xmlns:a16="http://schemas.microsoft.com/office/drawing/2014/main" id="{ADD15F9E-120A-AC8E-6DDF-146091D126F7}"/>
                </a:ext>
              </a:extLst>
            </p:cNvPr>
            <p:cNvSpPr/>
            <p:nvPr/>
          </p:nvSpPr>
          <p:spPr>
            <a:xfrm>
              <a:off x="3244777" y="3395402"/>
              <a:ext cx="508000" cy="508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>
                <a:lnSpc>
                  <a:spcPct val="90000"/>
                </a:lnSpc>
              </a:pPr>
              <a:r>
                <a:rPr kumimoji="1" lang="ja-JP" altLang="en-US" sz="1000" b="1">
                  <a:solidFill>
                    <a:srgbClr val="575350"/>
                  </a:solidFill>
                  <a:latin typeface="Yu Gothic UI" panose="020B0500000000000000" pitchFamily="50" charset="-128"/>
                  <a:ea typeface="Yu Gothic UI" panose="020B0500000000000000" pitchFamily="50" charset="-128"/>
                </a:rPr>
                <a:t>面談</a:t>
              </a:r>
              <a:endParaRPr kumimoji="1" lang="en-US" altLang="ja-JP" sz="1000" b="1">
                <a:solidFill>
                  <a:srgbClr val="575350"/>
                </a:solidFill>
                <a:latin typeface="Yu Gothic UI" panose="020B0500000000000000" pitchFamily="50" charset="-128"/>
                <a:ea typeface="Yu Gothic UI" panose="020B0500000000000000" pitchFamily="50" charset="-128"/>
              </a:endParaRPr>
            </a:p>
            <a:p>
              <a:pPr algn="ctr">
                <a:lnSpc>
                  <a:spcPct val="90000"/>
                </a:lnSpc>
              </a:pPr>
              <a:r>
                <a:rPr kumimoji="1" lang="ja-JP" altLang="en-US" sz="1000" b="1">
                  <a:solidFill>
                    <a:srgbClr val="575350"/>
                  </a:solidFill>
                  <a:latin typeface="Yu Gothic UI" panose="020B0500000000000000" pitchFamily="50" charset="-128"/>
                  <a:ea typeface="Yu Gothic UI" panose="020B0500000000000000" pitchFamily="50" charset="-128"/>
                </a:rPr>
                <a:t>レポート</a:t>
              </a:r>
            </a:p>
          </p:txBody>
        </p:sp>
        <p:sp>
          <p:nvSpPr>
            <p:cNvPr id="22" name="楕円 21">
              <a:extLst>
                <a:ext uri="{FF2B5EF4-FFF2-40B4-BE49-F238E27FC236}">
                  <a16:creationId xmlns:a16="http://schemas.microsoft.com/office/drawing/2014/main" id="{DEDEEE99-079D-AB82-573D-2532FBEE1CCC}"/>
                </a:ext>
              </a:extLst>
            </p:cNvPr>
            <p:cNvSpPr/>
            <p:nvPr/>
          </p:nvSpPr>
          <p:spPr>
            <a:xfrm>
              <a:off x="2633870" y="4911206"/>
              <a:ext cx="508000" cy="508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>
                <a:lnSpc>
                  <a:spcPct val="90000"/>
                </a:lnSpc>
              </a:pPr>
              <a:r>
                <a:rPr kumimoji="1" lang="ja-JP" altLang="en-US" sz="1000" b="1">
                  <a:solidFill>
                    <a:srgbClr val="575350"/>
                  </a:solidFill>
                  <a:latin typeface="Yu Gothic UI" panose="020B0500000000000000" pitchFamily="50" charset="-128"/>
                  <a:ea typeface="Yu Gothic UI" panose="020B0500000000000000" pitchFamily="50" charset="-128"/>
                </a:rPr>
                <a:t>オンライン</a:t>
              </a:r>
              <a:endParaRPr kumimoji="1" lang="en-US" altLang="ja-JP" sz="1000" b="1">
                <a:solidFill>
                  <a:srgbClr val="575350"/>
                </a:solidFill>
                <a:latin typeface="Yu Gothic UI" panose="020B0500000000000000" pitchFamily="50" charset="-128"/>
                <a:ea typeface="Yu Gothic UI" panose="020B0500000000000000" pitchFamily="50" charset="-128"/>
              </a:endParaRPr>
            </a:p>
            <a:p>
              <a:pPr algn="ctr">
                <a:lnSpc>
                  <a:spcPct val="90000"/>
                </a:lnSpc>
              </a:pPr>
              <a:r>
                <a:rPr kumimoji="1" lang="ja-JP" altLang="en-US" sz="1000" b="1">
                  <a:solidFill>
                    <a:srgbClr val="575350"/>
                  </a:solidFill>
                  <a:latin typeface="Yu Gothic UI" panose="020B0500000000000000" pitchFamily="50" charset="-128"/>
                  <a:ea typeface="Yu Gothic UI" panose="020B0500000000000000" pitchFamily="50" charset="-128"/>
                </a:rPr>
                <a:t>相談</a:t>
              </a:r>
            </a:p>
          </p:txBody>
        </p:sp>
        <p:sp>
          <p:nvSpPr>
            <p:cNvPr id="23" name="楕円 22">
              <a:extLst>
                <a:ext uri="{FF2B5EF4-FFF2-40B4-BE49-F238E27FC236}">
                  <a16:creationId xmlns:a16="http://schemas.microsoft.com/office/drawing/2014/main" id="{976105F0-5DE0-D761-D4CF-72C0F6178A3C}"/>
                </a:ext>
              </a:extLst>
            </p:cNvPr>
            <p:cNvSpPr/>
            <p:nvPr/>
          </p:nvSpPr>
          <p:spPr>
            <a:xfrm>
              <a:off x="1082597" y="4215199"/>
              <a:ext cx="540000" cy="540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>
                <a:lnSpc>
                  <a:spcPct val="90000"/>
                </a:lnSpc>
              </a:pPr>
              <a:r>
                <a:rPr kumimoji="1" lang="en-US" altLang="ja-JP" sz="1000" b="1">
                  <a:solidFill>
                    <a:srgbClr val="575350"/>
                  </a:solidFill>
                  <a:latin typeface="Yu Gothic UI" panose="020B0500000000000000" pitchFamily="50" charset="-128"/>
                  <a:ea typeface="Yu Gothic UI" panose="020B0500000000000000" pitchFamily="50" charset="-128"/>
                </a:rPr>
                <a:t>e-</a:t>
              </a:r>
            </a:p>
            <a:p>
              <a:pPr algn="ctr">
                <a:lnSpc>
                  <a:spcPct val="90000"/>
                </a:lnSpc>
              </a:pPr>
              <a:r>
                <a:rPr kumimoji="1" lang="ja-JP" altLang="en-US" sz="1000" b="1">
                  <a:solidFill>
                    <a:srgbClr val="575350"/>
                  </a:solidFill>
                  <a:latin typeface="Yu Gothic UI" panose="020B0500000000000000" pitchFamily="50" charset="-128"/>
                  <a:ea typeface="Yu Gothic UI" panose="020B0500000000000000" pitchFamily="50" charset="-128"/>
                </a:rPr>
                <a:t>ラーニング</a:t>
              </a:r>
              <a:endParaRPr kumimoji="1" lang="en-US" altLang="ja-JP" sz="1000" b="1">
                <a:solidFill>
                  <a:srgbClr val="575350"/>
                </a:solidFill>
                <a:latin typeface="Yu Gothic UI" panose="020B0500000000000000" pitchFamily="50" charset="-128"/>
                <a:ea typeface="Yu Gothic UI" panose="020B0500000000000000" pitchFamily="50" charset="-128"/>
              </a:endParaRPr>
            </a:p>
          </p:txBody>
        </p:sp>
        <p:sp>
          <p:nvSpPr>
            <p:cNvPr id="24" name="四角形: 角を丸くする 23">
              <a:extLst>
                <a:ext uri="{FF2B5EF4-FFF2-40B4-BE49-F238E27FC236}">
                  <a16:creationId xmlns:a16="http://schemas.microsoft.com/office/drawing/2014/main" id="{2E2FBC0C-3986-4455-0AE8-F72E10DE9999}"/>
                </a:ext>
              </a:extLst>
            </p:cNvPr>
            <p:cNvSpPr/>
            <p:nvPr/>
          </p:nvSpPr>
          <p:spPr>
            <a:xfrm>
              <a:off x="1408294" y="5502386"/>
              <a:ext cx="2052000" cy="180000"/>
            </a:xfrm>
            <a:prstGeom prst="roundRect">
              <a:avLst>
                <a:gd name="adj" fmla="val 50000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kumimoji="1" lang="ja-JP" altLang="en-US" sz="800">
                <a:solidFill>
                  <a:schemeClr val="tx1"/>
                </a:solidFill>
              </a:endParaRPr>
            </a:p>
          </p:txBody>
        </p:sp>
        <p:sp>
          <p:nvSpPr>
            <p:cNvPr id="25" name="楕円 24">
              <a:extLst>
                <a:ext uri="{FF2B5EF4-FFF2-40B4-BE49-F238E27FC236}">
                  <a16:creationId xmlns:a16="http://schemas.microsoft.com/office/drawing/2014/main" id="{0A4D0487-86FC-D020-277E-2AA81E61CCB4}"/>
                </a:ext>
              </a:extLst>
            </p:cNvPr>
            <p:cNvSpPr/>
            <p:nvPr/>
          </p:nvSpPr>
          <p:spPr>
            <a:xfrm>
              <a:off x="1664246" y="4883967"/>
              <a:ext cx="540000" cy="540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>
                <a:lnSpc>
                  <a:spcPct val="90000"/>
                </a:lnSpc>
              </a:pPr>
              <a:r>
                <a:rPr kumimoji="1" lang="ja-JP" altLang="en-US" sz="1000" b="1">
                  <a:solidFill>
                    <a:srgbClr val="575350"/>
                  </a:solidFill>
                  <a:latin typeface="Yu Gothic UI" panose="020B0500000000000000" pitchFamily="50" charset="-128"/>
                  <a:ea typeface="Yu Gothic UI" panose="020B0500000000000000" pitchFamily="50" charset="-128"/>
                </a:rPr>
                <a:t>面談</a:t>
              </a:r>
              <a:endParaRPr kumimoji="1" lang="en-US" altLang="ja-JP" sz="1000" b="1">
                <a:solidFill>
                  <a:srgbClr val="575350"/>
                </a:solidFill>
                <a:latin typeface="Yu Gothic UI" panose="020B0500000000000000" pitchFamily="50" charset="-128"/>
                <a:ea typeface="Yu Gothic UI" panose="020B0500000000000000" pitchFamily="50" charset="-128"/>
              </a:endParaRPr>
            </a:p>
            <a:p>
              <a:pPr algn="ctr">
                <a:lnSpc>
                  <a:spcPct val="90000"/>
                </a:lnSpc>
              </a:pPr>
              <a:r>
                <a:rPr kumimoji="1" lang="ja-JP" altLang="en-US" sz="1000" b="1">
                  <a:solidFill>
                    <a:srgbClr val="575350"/>
                  </a:solidFill>
                  <a:latin typeface="Yu Gothic UI" panose="020B0500000000000000" pitchFamily="50" charset="-128"/>
                  <a:ea typeface="Yu Gothic UI" panose="020B0500000000000000" pitchFamily="50" charset="-128"/>
                </a:rPr>
                <a:t>フィード</a:t>
              </a:r>
              <a:endParaRPr kumimoji="1" lang="en-US" altLang="ja-JP" sz="1000" b="1">
                <a:solidFill>
                  <a:srgbClr val="575350"/>
                </a:solidFill>
                <a:latin typeface="Yu Gothic UI" panose="020B0500000000000000" pitchFamily="50" charset="-128"/>
                <a:ea typeface="Yu Gothic UI" panose="020B0500000000000000" pitchFamily="50" charset="-128"/>
              </a:endParaRPr>
            </a:p>
            <a:p>
              <a:pPr algn="ctr">
                <a:lnSpc>
                  <a:spcPct val="90000"/>
                </a:lnSpc>
              </a:pPr>
              <a:r>
                <a:rPr kumimoji="1" lang="ja-JP" altLang="en-US" sz="1000" b="1">
                  <a:solidFill>
                    <a:srgbClr val="575350"/>
                  </a:solidFill>
                  <a:latin typeface="Yu Gothic UI" panose="020B0500000000000000" pitchFamily="50" charset="-128"/>
                  <a:ea typeface="Yu Gothic UI" panose="020B0500000000000000" pitchFamily="50" charset="-128"/>
                </a:rPr>
                <a:t>バック</a:t>
              </a:r>
              <a:endParaRPr kumimoji="1" lang="en-US" altLang="ja-JP" sz="1000" b="1">
                <a:solidFill>
                  <a:srgbClr val="575350"/>
                </a:solidFill>
                <a:latin typeface="Yu Gothic UI" panose="020B0500000000000000" pitchFamily="50" charset="-128"/>
                <a:ea typeface="Yu Gothic UI" panose="020B0500000000000000" pitchFamily="50" charset="-128"/>
              </a:endParaRPr>
            </a:p>
          </p:txBody>
        </p:sp>
        <p:sp>
          <p:nvSpPr>
            <p:cNvPr id="26" name="楕円 25">
              <a:extLst>
                <a:ext uri="{FF2B5EF4-FFF2-40B4-BE49-F238E27FC236}">
                  <a16:creationId xmlns:a16="http://schemas.microsoft.com/office/drawing/2014/main" id="{19608C5E-4A6B-3B6E-2F38-FE8F0BF186E9}"/>
                </a:ext>
              </a:extLst>
            </p:cNvPr>
            <p:cNvSpPr/>
            <p:nvPr/>
          </p:nvSpPr>
          <p:spPr>
            <a:xfrm>
              <a:off x="3236517" y="4231199"/>
              <a:ext cx="540000" cy="540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>
                <a:lnSpc>
                  <a:spcPct val="90000"/>
                </a:lnSpc>
              </a:pPr>
              <a:r>
                <a:rPr kumimoji="1" lang="ja-JP" altLang="en-US" sz="1000" b="1">
                  <a:solidFill>
                    <a:srgbClr val="575350"/>
                  </a:solidFill>
                  <a:latin typeface="Yu Gothic UI" panose="020B0500000000000000" pitchFamily="50" charset="-128"/>
                  <a:ea typeface="Yu Gothic UI" panose="020B0500000000000000" pitchFamily="50" charset="-128"/>
                </a:rPr>
                <a:t>面談</a:t>
              </a:r>
              <a:endParaRPr kumimoji="1" lang="en-US" altLang="ja-JP" sz="1000" b="1">
                <a:solidFill>
                  <a:srgbClr val="575350"/>
                </a:solidFill>
                <a:latin typeface="Yu Gothic UI" panose="020B0500000000000000" pitchFamily="50" charset="-128"/>
                <a:ea typeface="Yu Gothic UI" panose="020B0500000000000000" pitchFamily="50" charset="-128"/>
              </a:endParaRPr>
            </a:p>
            <a:p>
              <a:pPr algn="ctr">
                <a:lnSpc>
                  <a:spcPct val="90000"/>
                </a:lnSpc>
              </a:pPr>
              <a:r>
                <a:rPr kumimoji="1" lang="ja-JP" altLang="en-US" sz="1000" b="1">
                  <a:solidFill>
                    <a:srgbClr val="575350"/>
                  </a:solidFill>
                  <a:latin typeface="Yu Gothic UI" panose="020B0500000000000000" pitchFamily="50" charset="-128"/>
                  <a:ea typeface="Yu Gothic UI" panose="020B0500000000000000" pitchFamily="50" charset="-128"/>
                </a:rPr>
                <a:t>メモ</a:t>
              </a:r>
            </a:p>
          </p:txBody>
        </p:sp>
        <p:sp>
          <p:nvSpPr>
            <p:cNvPr id="27" name="楕円 26">
              <a:extLst>
                <a:ext uri="{FF2B5EF4-FFF2-40B4-BE49-F238E27FC236}">
                  <a16:creationId xmlns:a16="http://schemas.microsoft.com/office/drawing/2014/main" id="{F6FD12CE-D9B6-A6DB-AE91-DE8EDAFA7171}"/>
                </a:ext>
              </a:extLst>
            </p:cNvPr>
            <p:cNvSpPr/>
            <p:nvPr/>
          </p:nvSpPr>
          <p:spPr>
            <a:xfrm>
              <a:off x="1686721" y="2752072"/>
              <a:ext cx="508000" cy="508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>
                <a:lnSpc>
                  <a:spcPct val="90000"/>
                </a:lnSpc>
              </a:pPr>
              <a:r>
                <a:rPr kumimoji="1" lang="ja-JP" altLang="en-US" sz="1000" b="1">
                  <a:solidFill>
                    <a:srgbClr val="575350"/>
                  </a:solidFill>
                  <a:latin typeface="Yu Gothic UI" panose="020B0500000000000000" pitchFamily="50" charset="-128"/>
                  <a:ea typeface="Yu Gothic UI" panose="020B0500000000000000" pitchFamily="50" charset="-128"/>
                </a:rPr>
                <a:t>チームマップ</a:t>
              </a:r>
            </a:p>
          </p:txBody>
        </p:sp>
        <p:sp>
          <p:nvSpPr>
            <p:cNvPr id="28" name="楕円 27">
              <a:extLst>
                <a:ext uri="{FF2B5EF4-FFF2-40B4-BE49-F238E27FC236}">
                  <a16:creationId xmlns:a16="http://schemas.microsoft.com/office/drawing/2014/main" id="{122F668B-EB6A-0B4E-ABE8-DF5790FA0D0D}"/>
                </a:ext>
              </a:extLst>
            </p:cNvPr>
            <p:cNvSpPr/>
            <p:nvPr/>
          </p:nvSpPr>
          <p:spPr>
            <a:xfrm>
              <a:off x="2633870" y="2714911"/>
              <a:ext cx="508000" cy="508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>
                <a:lnSpc>
                  <a:spcPct val="90000"/>
                </a:lnSpc>
              </a:pPr>
              <a:r>
                <a:rPr kumimoji="1" lang="ja-JP" altLang="en-US" sz="1000" b="1">
                  <a:solidFill>
                    <a:srgbClr val="575350"/>
                  </a:solidFill>
                  <a:latin typeface="Yu Gothic UI" panose="020B0500000000000000" pitchFamily="50" charset="-128"/>
                  <a:ea typeface="Yu Gothic UI" panose="020B0500000000000000" pitchFamily="50" charset="-128"/>
                </a:rPr>
                <a:t>パーソナル</a:t>
              </a:r>
              <a:endParaRPr kumimoji="1" lang="en-US" altLang="ja-JP" sz="1000" b="1">
                <a:solidFill>
                  <a:srgbClr val="575350"/>
                </a:solidFill>
                <a:latin typeface="Yu Gothic UI" panose="020B0500000000000000" pitchFamily="50" charset="-128"/>
                <a:ea typeface="Yu Gothic UI" panose="020B0500000000000000" pitchFamily="50" charset="-128"/>
              </a:endParaRPr>
            </a:p>
            <a:p>
              <a:pPr algn="ctr">
                <a:lnSpc>
                  <a:spcPct val="90000"/>
                </a:lnSpc>
              </a:pPr>
              <a:r>
                <a:rPr kumimoji="1" lang="ja-JP" altLang="en-US" sz="1000" b="1">
                  <a:solidFill>
                    <a:srgbClr val="575350"/>
                  </a:solidFill>
                  <a:latin typeface="Yu Gothic UI" panose="020B0500000000000000" pitchFamily="50" charset="-128"/>
                  <a:ea typeface="Yu Gothic UI" panose="020B0500000000000000" pitchFamily="50" charset="-128"/>
                </a:rPr>
                <a:t>レポート</a:t>
              </a:r>
            </a:p>
          </p:txBody>
        </p:sp>
        <p:sp>
          <p:nvSpPr>
            <p:cNvPr id="29" name="楕円 28">
              <a:extLst>
                <a:ext uri="{FF2B5EF4-FFF2-40B4-BE49-F238E27FC236}">
                  <a16:creationId xmlns:a16="http://schemas.microsoft.com/office/drawing/2014/main" id="{4B6EA9D1-4AFC-740F-E198-A55CBBEE9014}"/>
                </a:ext>
              </a:extLst>
            </p:cNvPr>
            <p:cNvSpPr/>
            <p:nvPr/>
          </p:nvSpPr>
          <p:spPr>
            <a:xfrm>
              <a:off x="1098597" y="3391697"/>
              <a:ext cx="508000" cy="508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>
                <a:lnSpc>
                  <a:spcPct val="90000"/>
                </a:lnSpc>
              </a:pPr>
              <a:r>
                <a:rPr kumimoji="1" lang="ja-JP" altLang="en-US" sz="1000" b="1">
                  <a:solidFill>
                    <a:srgbClr val="575350"/>
                  </a:solidFill>
                  <a:latin typeface="Yu Gothic UI" panose="020B0500000000000000" pitchFamily="50" charset="-128"/>
                  <a:ea typeface="Yu Gothic UI" panose="020B0500000000000000" pitchFamily="50" charset="-128"/>
                </a:rPr>
                <a:t>アンケート</a:t>
              </a:r>
            </a:p>
          </p:txBody>
        </p:sp>
      </p:grp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85F5C8F2-B508-9912-F3BD-31E434A616C5}"/>
              </a:ext>
            </a:extLst>
          </p:cNvPr>
          <p:cNvGrpSpPr/>
          <p:nvPr/>
        </p:nvGrpSpPr>
        <p:grpSpPr>
          <a:xfrm>
            <a:off x="692206" y="2519789"/>
            <a:ext cx="3399452" cy="3465931"/>
            <a:chOff x="527556" y="2131746"/>
            <a:chExt cx="3813477" cy="3888053"/>
          </a:xfrm>
        </p:grpSpPr>
        <p:sp>
          <p:nvSpPr>
            <p:cNvPr id="31" name="円弧 30">
              <a:extLst>
                <a:ext uri="{FF2B5EF4-FFF2-40B4-BE49-F238E27FC236}">
                  <a16:creationId xmlns:a16="http://schemas.microsoft.com/office/drawing/2014/main" id="{92E64DE4-B4A8-0827-F5E9-9BD5D1880C1F}"/>
                </a:ext>
              </a:extLst>
            </p:cNvPr>
            <p:cNvSpPr/>
            <p:nvPr/>
          </p:nvSpPr>
          <p:spPr>
            <a:xfrm rot="18553760">
              <a:off x="527557" y="2131746"/>
              <a:ext cx="3813476" cy="3813476"/>
            </a:xfrm>
            <a:prstGeom prst="arc">
              <a:avLst>
                <a:gd name="adj1" fmla="val 14492506"/>
                <a:gd name="adj2" fmla="val 20791831"/>
              </a:avLst>
            </a:prstGeom>
            <a:noFill/>
            <a:ln w="101600" cap="rnd">
              <a:gradFill>
                <a:gsLst>
                  <a:gs pos="0">
                    <a:srgbClr val="FF7E7F"/>
                  </a:gs>
                  <a:gs pos="100000">
                    <a:srgbClr val="E58CCF"/>
                  </a:gs>
                </a:gsLst>
                <a:lin ang="5400000" scaled="1"/>
              </a:gradFill>
              <a:round/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 sz="1950"/>
            </a:p>
          </p:txBody>
        </p:sp>
        <p:sp>
          <p:nvSpPr>
            <p:cNvPr id="32" name="円弧 31">
              <a:extLst>
                <a:ext uri="{FF2B5EF4-FFF2-40B4-BE49-F238E27FC236}">
                  <a16:creationId xmlns:a16="http://schemas.microsoft.com/office/drawing/2014/main" id="{51EA522C-8FB7-C169-C2BB-AE60A0A26B50}"/>
                </a:ext>
              </a:extLst>
            </p:cNvPr>
            <p:cNvSpPr/>
            <p:nvPr/>
          </p:nvSpPr>
          <p:spPr>
            <a:xfrm rot="7672858" flipH="1">
              <a:off x="527556" y="2131746"/>
              <a:ext cx="3813476" cy="3813476"/>
            </a:xfrm>
            <a:prstGeom prst="arc">
              <a:avLst>
                <a:gd name="adj1" fmla="val 16516757"/>
                <a:gd name="adj2" fmla="val 21427141"/>
              </a:avLst>
            </a:prstGeom>
            <a:ln w="101600" cap="rnd">
              <a:gradFill>
                <a:gsLst>
                  <a:gs pos="100000">
                    <a:srgbClr val="F18BC7"/>
                  </a:gs>
                  <a:gs pos="0">
                    <a:srgbClr val="B397E8"/>
                  </a:gs>
                  <a:gs pos="50000">
                    <a:srgbClr val="D57CE6"/>
                  </a:gs>
                </a:gsLst>
                <a:lin ang="5400000" scaled="1"/>
              </a:gradFill>
              <a:round/>
              <a:headEnd type="triangl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 sz="1950"/>
            </a:p>
          </p:txBody>
        </p:sp>
        <p:sp>
          <p:nvSpPr>
            <p:cNvPr id="33" name="円弧 32">
              <a:extLst>
                <a:ext uri="{FF2B5EF4-FFF2-40B4-BE49-F238E27FC236}">
                  <a16:creationId xmlns:a16="http://schemas.microsoft.com/office/drawing/2014/main" id="{42A3C44F-C99C-9B2B-E92C-F3190BEAFFF1}"/>
                </a:ext>
              </a:extLst>
            </p:cNvPr>
            <p:cNvSpPr/>
            <p:nvPr/>
          </p:nvSpPr>
          <p:spPr>
            <a:xfrm rot="18406514" flipH="1" flipV="1">
              <a:off x="527556" y="2206323"/>
              <a:ext cx="3813476" cy="3813476"/>
            </a:xfrm>
            <a:prstGeom prst="arc">
              <a:avLst>
                <a:gd name="adj1" fmla="val 16799649"/>
                <a:gd name="adj2" fmla="val 3069941"/>
              </a:avLst>
            </a:prstGeom>
            <a:ln w="101600" cap="rnd">
              <a:gradFill>
                <a:gsLst>
                  <a:gs pos="49400">
                    <a:srgbClr val="9A7CEE"/>
                  </a:gs>
                  <a:gs pos="0">
                    <a:srgbClr val="B397E8"/>
                  </a:gs>
                  <a:gs pos="100000">
                    <a:srgbClr val="5D7CF6"/>
                  </a:gs>
                </a:gsLst>
                <a:lin ang="5400000" scaled="1"/>
              </a:gradFill>
              <a:round/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 sz="1950"/>
            </a:p>
          </p:txBody>
        </p:sp>
      </p:grp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5863FA6-6975-3274-D1F9-7B3FF1EBE275}"/>
              </a:ext>
            </a:extLst>
          </p:cNvPr>
          <p:cNvSpPr/>
          <p:nvPr/>
        </p:nvSpPr>
        <p:spPr>
          <a:xfrm>
            <a:off x="2028180" y="3999482"/>
            <a:ext cx="756000" cy="324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 descr="図形 が含まれている画像&#10;&#10;自動的に生成された説明">
            <a:extLst>
              <a:ext uri="{FF2B5EF4-FFF2-40B4-BE49-F238E27FC236}">
                <a16:creationId xmlns:a16="http://schemas.microsoft.com/office/drawing/2014/main" id="{61F0EFDB-296B-FA6C-0EA9-EC287030E88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1996" y="4053129"/>
            <a:ext cx="978861" cy="252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5655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E5BD70BD-0787-77A2-68AF-8674DBCD1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インサイズを使うと変わること</a:t>
            </a: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599CC5E7-3D46-9536-D5BE-9F77B1B71967}"/>
              </a:ext>
            </a:extLst>
          </p:cNvPr>
          <p:cNvSpPr/>
          <p:nvPr/>
        </p:nvSpPr>
        <p:spPr>
          <a:xfrm>
            <a:off x="5040480" y="899544"/>
            <a:ext cx="4464000" cy="5472000"/>
          </a:xfrm>
          <a:prstGeom prst="roundRect">
            <a:avLst>
              <a:gd name="adj" fmla="val 0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5000" rIns="195000" rtlCol="0" anchor="ctr"/>
          <a:lstStyle/>
          <a:p>
            <a:endParaRPr kumimoji="1" lang="ja-JP" altLang="en-US" sz="1733" b="1">
              <a:solidFill>
                <a:schemeClr val="tx1"/>
              </a:solidFill>
            </a:endParaRPr>
          </a:p>
        </p:txBody>
      </p:sp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0BECEEBD-DBE4-8085-41C7-11D5AE4DD4FE}"/>
              </a:ext>
            </a:extLst>
          </p:cNvPr>
          <p:cNvSpPr/>
          <p:nvPr/>
        </p:nvSpPr>
        <p:spPr>
          <a:xfrm>
            <a:off x="401520" y="899544"/>
            <a:ext cx="4464000" cy="5472000"/>
          </a:xfrm>
          <a:prstGeom prst="roundRect">
            <a:avLst>
              <a:gd name="adj" fmla="val 0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5000" rIns="195000" rtlCol="0" anchor="ctr"/>
          <a:lstStyle/>
          <a:p>
            <a:endParaRPr kumimoji="1" lang="ja-JP" altLang="en-US" sz="1733" b="1">
              <a:solidFill>
                <a:schemeClr val="tx1"/>
              </a:solidFill>
            </a:endParaRPr>
          </a:p>
        </p:txBody>
      </p:sp>
      <p:sp>
        <p:nvSpPr>
          <p:cNvPr id="11" name="吹き出し: 角を丸めた四角形 10">
            <a:extLst>
              <a:ext uri="{FF2B5EF4-FFF2-40B4-BE49-F238E27FC236}">
                <a16:creationId xmlns:a16="http://schemas.microsoft.com/office/drawing/2014/main" id="{70327A93-3F91-EA62-8D32-831C6A2B932C}"/>
              </a:ext>
            </a:extLst>
          </p:cNvPr>
          <p:cNvSpPr/>
          <p:nvPr/>
        </p:nvSpPr>
        <p:spPr>
          <a:xfrm>
            <a:off x="783124" y="2389292"/>
            <a:ext cx="3705000" cy="767355"/>
          </a:xfrm>
          <a:prstGeom prst="wedgeRoundRectCallout">
            <a:avLst>
              <a:gd name="adj1" fmla="val -52889"/>
              <a:gd name="adj2" fmla="val -37010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6000" rIns="117000" rtlCol="0" anchor="ctr"/>
          <a:lstStyle/>
          <a:p>
            <a:pPr>
              <a:lnSpc>
                <a:spcPct val="120000"/>
              </a:lnSpc>
            </a:pPr>
            <a:r>
              <a:rPr lang="ja-JP" altLang="en-US" sz="1100">
                <a:solidFill>
                  <a:srgbClr val="333333"/>
                </a:solidFill>
              </a:rPr>
              <a:t>打合せ時のようなピリピリ感がなかった。</a:t>
            </a:r>
            <a:r>
              <a:rPr lang="ja-JP" altLang="en-US" sz="1100" b="1">
                <a:solidFill>
                  <a:srgbClr val="597AF7"/>
                </a:solidFill>
              </a:rPr>
              <a:t>業務以外のことを聞くという雰囲気</a:t>
            </a:r>
            <a:r>
              <a:rPr lang="ja-JP" altLang="en-US" sz="1100">
                <a:solidFill>
                  <a:srgbClr val="333333"/>
                </a:solidFill>
              </a:rPr>
              <a:t>があった。</a:t>
            </a:r>
          </a:p>
        </p:txBody>
      </p:sp>
      <p:sp>
        <p:nvSpPr>
          <p:cNvPr id="12" name="吹き出し: 角を丸めた四角形 11">
            <a:extLst>
              <a:ext uri="{FF2B5EF4-FFF2-40B4-BE49-F238E27FC236}">
                <a16:creationId xmlns:a16="http://schemas.microsoft.com/office/drawing/2014/main" id="{0C5B8A93-5F37-BD33-89C8-9A4283BF055F}"/>
              </a:ext>
            </a:extLst>
          </p:cNvPr>
          <p:cNvSpPr/>
          <p:nvPr/>
        </p:nvSpPr>
        <p:spPr>
          <a:xfrm>
            <a:off x="783124" y="3233546"/>
            <a:ext cx="3705000" cy="767355"/>
          </a:xfrm>
          <a:prstGeom prst="wedgeRoundRectCallout">
            <a:avLst>
              <a:gd name="adj1" fmla="val 52721"/>
              <a:gd name="adj2" fmla="val -3505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6000" rIns="117000" rtlCol="0" anchor="ctr"/>
          <a:lstStyle/>
          <a:p>
            <a:pPr>
              <a:lnSpc>
                <a:spcPct val="120000"/>
              </a:lnSpc>
            </a:pPr>
            <a:r>
              <a:rPr lang="ja-JP" altLang="en-US" sz="1100">
                <a:solidFill>
                  <a:srgbClr val="333333"/>
                </a:solidFill>
              </a:rPr>
              <a:t>家族の話なども話題にでき、</a:t>
            </a:r>
            <a:r>
              <a:rPr lang="ja-JP" altLang="en-US" sz="1100" b="1">
                <a:solidFill>
                  <a:srgbClr val="597AF7"/>
                </a:solidFill>
              </a:rPr>
              <a:t>話がしやすくなりありがたいです</a:t>
            </a:r>
            <a:r>
              <a:rPr lang="ja-JP" altLang="en-US" sz="1100">
                <a:solidFill>
                  <a:srgbClr val="333333"/>
                </a:solidFill>
              </a:rPr>
              <a:t>。仕事とプライベートの両立について、考慮していただけたことが印象的でした。</a:t>
            </a:r>
          </a:p>
        </p:txBody>
      </p: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6568B161-BC78-DBF9-5963-B73AF45B315B}"/>
              </a:ext>
            </a:extLst>
          </p:cNvPr>
          <p:cNvGrpSpPr/>
          <p:nvPr/>
        </p:nvGrpSpPr>
        <p:grpSpPr>
          <a:xfrm>
            <a:off x="2164281" y="1378433"/>
            <a:ext cx="920478" cy="920478"/>
            <a:chOff x="-1704515" y="-93574"/>
            <a:chExt cx="992734" cy="992734"/>
          </a:xfrm>
        </p:grpSpPr>
        <p:sp>
          <p:nvSpPr>
            <p:cNvPr id="14" name="楕円 13">
              <a:extLst>
                <a:ext uri="{FF2B5EF4-FFF2-40B4-BE49-F238E27FC236}">
                  <a16:creationId xmlns:a16="http://schemas.microsoft.com/office/drawing/2014/main" id="{C8BBAF46-7CC6-4071-10B6-55A605360CF5}"/>
                </a:ext>
              </a:extLst>
            </p:cNvPr>
            <p:cNvSpPr/>
            <p:nvPr/>
          </p:nvSpPr>
          <p:spPr>
            <a:xfrm>
              <a:off x="-1704515" y="-93574"/>
              <a:ext cx="992734" cy="99273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50"/>
            </a:p>
          </p:txBody>
        </p:sp>
        <p:pic>
          <p:nvPicPr>
            <p:cNvPr id="15" name="図 14">
              <a:extLst>
                <a:ext uri="{FF2B5EF4-FFF2-40B4-BE49-F238E27FC236}">
                  <a16:creationId xmlns:a16="http://schemas.microsoft.com/office/drawing/2014/main" id="{D1F4EB93-CD06-3B8E-FF38-90A2EE26260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32693" r="18936" b="41584"/>
            <a:stretch>
              <a:fillRect/>
            </a:stretch>
          </p:blipFill>
          <p:spPr>
            <a:xfrm>
              <a:off x="-1704515" y="0"/>
              <a:ext cx="992734" cy="899160"/>
            </a:xfrm>
            <a:custGeom>
              <a:avLst/>
              <a:gdLst>
                <a:gd name="connsiteX0" fmla="*/ 208175 w 992734"/>
                <a:gd name="connsiteY0" fmla="*/ 0 h 899160"/>
                <a:gd name="connsiteX1" fmla="*/ 784559 w 992734"/>
                <a:gd name="connsiteY1" fmla="*/ 0 h 899160"/>
                <a:gd name="connsiteX2" fmla="*/ 847352 w 992734"/>
                <a:gd name="connsiteY2" fmla="*/ 51809 h 899160"/>
                <a:gd name="connsiteX3" fmla="*/ 992734 w 992734"/>
                <a:gd name="connsiteY3" fmla="*/ 402793 h 899160"/>
                <a:gd name="connsiteX4" fmla="*/ 496367 w 992734"/>
                <a:gd name="connsiteY4" fmla="*/ 899160 h 899160"/>
                <a:gd name="connsiteX5" fmla="*/ 0 w 992734"/>
                <a:gd name="connsiteY5" fmla="*/ 402793 h 899160"/>
                <a:gd name="connsiteX6" fmla="*/ 145383 w 992734"/>
                <a:gd name="connsiteY6" fmla="*/ 51809 h 89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92734" h="899160">
                  <a:moveTo>
                    <a:pt x="208175" y="0"/>
                  </a:moveTo>
                  <a:lnTo>
                    <a:pt x="784559" y="0"/>
                  </a:lnTo>
                  <a:lnTo>
                    <a:pt x="847352" y="51809"/>
                  </a:lnTo>
                  <a:cubicBezTo>
                    <a:pt x="937176" y="141633"/>
                    <a:pt x="992734" y="265725"/>
                    <a:pt x="992734" y="402793"/>
                  </a:cubicBezTo>
                  <a:cubicBezTo>
                    <a:pt x="992734" y="676929"/>
                    <a:pt x="770503" y="899160"/>
                    <a:pt x="496367" y="899160"/>
                  </a:cubicBezTo>
                  <a:cubicBezTo>
                    <a:pt x="222231" y="899160"/>
                    <a:pt x="0" y="676929"/>
                    <a:pt x="0" y="402793"/>
                  </a:cubicBezTo>
                  <a:cubicBezTo>
                    <a:pt x="0" y="265725"/>
                    <a:pt x="55558" y="141633"/>
                    <a:pt x="145383" y="51809"/>
                  </a:cubicBezTo>
                  <a:close/>
                </a:path>
              </a:pathLst>
            </a:custGeom>
          </p:spPr>
        </p:pic>
      </p:grpSp>
      <p:sp>
        <p:nvSpPr>
          <p:cNvPr id="16" name="吹き出し: 角を丸めた四角形 15">
            <a:extLst>
              <a:ext uri="{FF2B5EF4-FFF2-40B4-BE49-F238E27FC236}">
                <a16:creationId xmlns:a16="http://schemas.microsoft.com/office/drawing/2014/main" id="{27243B9D-A5E4-A23C-391D-4EFBF07187F7}"/>
              </a:ext>
            </a:extLst>
          </p:cNvPr>
          <p:cNvSpPr/>
          <p:nvPr/>
        </p:nvSpPr>
        <p:spPr>
          <a:xfrm>
            <a:off x="783124" y="4080278"/>
            <a:ext cx="3705000" cy="767355"/>
          </a:xfrm>
          <a:prstGeom prst="wedgeRoundRectCallout">
            <a:avLst>
              <a:gd name="adj1" fmla="val -53112"/>
              <a:gd name="adj2" fmla="val -37010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6000" rIns="117000" rtlCol="0" anchor="ctr"/>
          <a:lstStyle/>
          <a:p>
            <a:pPr>
              <a:lnSpc>
                <a:spcPct val="120000"/>
              </a:lnSpc>
            </a:pPr>
            <a:r>
              <a:rPr lang="ja-JP" altLang="en-US" sz="1100">
                <a:solidFill>
                  <a:srgbClr val="333333"/>
                </a:solidFill>
              </a:rPr>
              <a:t>事前アンケートと面談シートは</a:t>
            </a:r>
            <a:r>
              <a:rPr lang="ja-JP" altLang="en-US" sz="1100" b="1">
                <a:solidFill>
                  <a:srgbClr val="597AF7"/>
                </a:solidFill>
              </a:rPr>
              <a:t>何を話すべきか考えるきっかけに</a:t>
            </a:r>
            <a:r>
              <a:rPr lang="ja-JP" altLang="en-US" sz="1100">
                <a:solidFill>
                  <a:srgbClr val="333333"/>
                </a:solidFill>
              </a:rPr>
              <a:t>なって良かった。</a:t>
            </a:r>
          </a:p>
        </p:txBody>
      </p:sp>
      <p:sp>
        <p:nvSpPr>
          <p:cNvPr id="17" name="吹き出し: 角を丸めた四角形 16">
            <a:extLst>
              <a:ext uri="{FF2B5EF4-FFF2-40B4-BE49-F238E27FC236}">
                <a16:creationId xmlns:a16="http://schemas.microsoft.com/office/drawing/2014/main" id="{E50DE0F7-FB0B-2BF6-D3D7-72BD7844EC64}"/>
              </a:ext>
            </a:extLst>
          </p:cNvPr>
          <p:cNvSpPr/>
          <p:nvPr/>
        </p:nvSpPr>
        <p:spPr>
          <a:xfrm>
            <a:off x="783124" y="4924239"/>
            <a:ext cx="3705000" cy="440711"/>
          </a:xfrm>
          <a:prstGeom prst="wedgeRoundRectCallout">
            <a:avLst>
              <a:gd name="adj1" fmla="val 52721"/>
              <a:gd name="adj2" fmla="val -44926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6000" rIns="117000" rtlCol="0" anchor="ctr"/>
          <a:lstStyle/>
          <a:p>
            <a:pPr>
              <a:lnSpc>
                <a:spcPct val="120000"/>
              </a:lnSpc>
            </a:pPr>
            <a:r>
              <a:rPr lang="ja-JP" altLang="en-US" sz="1100">
                <a:solidFill>
                  <a:srgbClr val="333333"/>
                </a:solidFill>
              </a:rPr>
              <a:t>面談メモをもとに</a:t>
            </a:r>
            <a:r>
              <a:rPr lang="ja-JP" altLang="en-US" sz="1100" b="1">
                <a:solidFill>
                  <a:srgbClr val="597AF7"/>
                </a:solidFill>
              </a:rPr>
              <a:t>普段とは異なる会話</a:t>
            </a:r>
            <a:r>
              <a:rPr lang="ja-JP" altLang="en-US" sz="1100">
                <a:solidFill>
                  <a:srgbClr val="333333"/>
                </a:solidFill>
              </a:rPr>
              <a:t>ができました。</a:t>
            </a:r>
          </a:p>
        </p:txBody>
      </p:sp>
      <p:sp>
        <p:nvSpPr>
          <p:cNvPr id="18" name="吹き出し: 角を丸めた四角形 17">
            <a:extLst>
              <a:ext uri="{FF2B5EF4-FFF2-40B4-BE49-F238E27FC236}">
                <a16:creationId xmlns:a16="http://schemas.microsoft.com/office/drawing/2014/main" id="{F2BF4334-058F-E376-0409-4BCC2D34A0A6}"/>
              </a:ext>
            </a:extLst>
          </p:cNvPr>
          <p:cNvSpPr/>
          <p:nvPr/>
        </p:nvSpPr>
        <p:spPr>
          <a:xfrm>
            <a:off x="783124" y="5438633"/>
            <a:ext cx="3705000" cy="765818"/>
          </a:xfrm>
          <a:prstGeom prst="wedgeRoundRectCallout">
            <a:avLst>
              <a:gd name="adj1" fmla="val -53558"/>
              <a:gd name="adj2" fmla="val -35192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6000" rIns="117000" rtlCol="0" anchor="ctr"/>
          <a:lstStyle/>
          <a:p>
            <a:pPr>
              <a:lnSpc>
                <a:spcPct val="120000"/>
              </a:lnSpc>
            </a:pPr>
            <a:r>
              <a:rPr lang="ja-JP" altLang="en-US" sz="1100">
                <a:solidFill>
                  <a:srgbClr val="333333"/>
                </a:solidFill>
              </a:rPr>
              <a:t>面談そのものというより、</a:t>
            </a:r>
            <a:r>
              <a:rPr lang="ja-JP" altLang="en-US" sz="1100" b="1">
                <a:solidFill>
                  <a:srgbClr val="597AF7"/>
                </a:solidFill>
              </a:rPr>
              <a:t>普段の接し方が変わった</a:t>
            </a:r>
            <a:r>
              <a:rPr lang="ja-JP" altLang="en-US" sz="1100">
                <a:solidFill>
                  <a:srgbClr val="333333"/>
                </a:solidFill>
              </a:rPr>
              <a:t>。初回の結果が良くなかったためかランチに誘ってもらい、色々話した。</a:t>
            </a:r>
          </a:p>
        </p:txBody>
      </p:sp>
      <p:pic>
        <p:nvPicPr>
          <p:cNvPr id="19" name="図 18">
            <a:extLst>
              <a:ext uri="{FF2B5EF4-FFF2-40B4-BE49-F238E27FC236}">
                <a16:creationId xmlns:a16="http://schemas.microsoft.com/office/drawing/2014/main" id="{1DFFB589-A817-F8D7-D97C-1D4DB72AEEF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3412" t="963" r="6892" b="19442"/>
          <a:stretch>
            <a:fillRect/>
          </a:stretch>
        </p:blipFill>
        <p:spPr>
          <a:xfrm>
            <a:off x="6814592" y="1378433"/>
            <a:ext cx="915777" cy="915777"/>
          </a:xfrm>
          <a:custGeom>
            <a:avLst/>
            <a:gdLst>
              <a:gd name="connsiteX0" fmla="*/ 493832 w 987664"/>
              <a:gd name="connsiteY0" fmla="*/ 0 h 987664"/>
              <a:gd name="connsiteX1" fmla="*/ 987664 w 987664"/>
              <a:gd name="connsiteY1" fmla="*/ 493832 h 987664"/>
              <a:gd name="connsiteX2" fmla="*/ 493832 w 987664"/>
              <a:gd name="connsiteY2" fmla="*/ 987664 h 987664"/>
              <a:gd name="connsiteX3" fmla="*/ 0 w 987664"/>
              <a:gd name="connsiteY3" fmla="*/ 493832 h 987664"/>
              <a:gd name="connsiteX4" fmla="*/ 493832 w 987664"/>
              <a:gd name="connsiteY4" fmla="*/ 0 h 98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7664" h="987664">
                <a:moveTo>
                  <a:pt x="493832" y="0"/>
                </a:moveTo>
                <a:cubicBezTo>
                  <a:pt x="766568" y="0"/>
                  <a:pt x="987664" y="221096"/>
                  <a:pt x="987664" y="493832"/>
                </a:cubicBezTo>
                <a:cubicBezTo>
                  <a:pt x="987664" y="766568"/>
                  <a:pt x="766568" y="987664"/>
                  <a:pt x="493832" y="987664"/>
                </a:cubicBezTo>
                <a:cubicBezTo>
                  <a:pt x="221096" y="987664"/>
                  <a:pt x="0" y="766568"/>
                  <a:pt x="0" y="493832"/>
                </a:cubicBezTo>
                <a:cubicBezTo>
                  <a:pt x="0" y="221096"/>
                  <a:pt x="221096" y="0"/>
                  <a:pt x="493832" y="0"/>
                </a:cubicBezTo>
                <a:close/>
              </a:path>
            </a:pathLst>
          </a:custGeom>
        </p:spPr>
      </p:pic>
      <p:sp>
        <p:nvSpPr>
          <p:cNvPr id="20" name="吹き出し: 角を丸めた四角形 19">
            <a:extLst>
              <a:ext uri="{FF2B5EF4-FFF2-40B4-BE49-F238E27FC236}">
                <a16:creationId xmlns:a16="http://schemas.microsoft.com/office/drawing/2014/main" id="{F644699C-2516-47FB-E846-26BEA2A6F15A}"/>
              </a:ext>
            </a:extLst>
          </p:cNvPr>
          <p:cNvSpPr/>
          <p:nvPr/>
        </p:nvSpPr>
        <p:spPr>
          <a:xfrm>
            <a:off x="5448543" y="2387577"/>
            <a:ext cx="3705000" cy="440711"/>
          </a:xfrm>
          <a:prstGeom prst="wedgeRoundRectCallout">
            <a:avLst>
              <a:gd name="adj1" fmla="val -52889"/>
              <a:gd name="adj2" fmla="val -37010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6000" rIns="117000" rtlCol="0" anchor="ctr"/>
          <a:lstStyle/>
          <a:p>
            <a:pPr>
              <a:lnSpc>
                <a:spcPct val="120000"/>
              </a:lnSpc>
            </a:pPr>
            <a:r>
              <a:rPr lang="ja-JP" altLang="en-US" sz="1100">
                <a:solidFill>
                  <a:srgbClr val="333333"/>
                </a:solidFill>
              </a:rPr>
              <a:t>評価と関係なく、</a:t>
            </a:r>
            <a:r>
              <a:rPr lang="ja-JP" altLang="en-US" sz="1100" b="1">
                <a:solidFill>
                  <a:schemeClr val="accent4">
                    <a:lumMod val="75000"/>
                  </a:schemeClr>
                </a:solidFill>
              </a:rPr>
              <a:t>気負わず本音の話</a:t>
            </a:r>
            <a:r>
              <a:rPr lang="ja-JP" altLang="en-US" sz="1100">
                <a:solidFill>
                  <a:srgbClr val="333333"/>
                </a:solidFill>
              </a:rPr>
              <a:t>が聞けました。</a:t>
            </a:r>
          </a:p>
        </p:txBody>
      </p:sp>
      <p:sp>
        <p:nvSpPr>
          <p:cNvPr id="21" name="吹き出し: 角を丸めた四角形 20">
            <a:extLst>
              <a:ext uri="{FF2B5EF4-FFF2-40B4-BE49-F238E27FC236}">
                <a16:creationId xmlns:a16="http://schemas.microsoft.com/office/drawing/2014/main" id="{81FDDD80-EC0F-03CC-7136-0073130E6DDD}"/>
              </a:ext>
            </a:extLst>
          </p:cNvPr>
          <p:cNvSpPr/>
          <p:nvPr/>
        </p:nvSpPr>
        <p:spPr>
          <a:xfrm>
            <a:off x="5448543" y="2905503"/>
            <a:ext cx="3705000" cy="767355"/>
          </a:xfrm>
          <a:prstGeom prst="wedgeRoundRectCallout">
            <a:avLst>
              <a:gd name="adj1" fmla="val 53437"/>
              <a:gd name="adj2" fmla="val -40649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6000" rIns="117000" rtlCol="0" anchor="ctr"/>
          <a:lstStyle/>
          <a:p>
            <a:pPr>
              <a:lnSpc>
                <a:spcPct val="120000"/>
              </a:lnSpc>
            </a:pPr>
            <a:r>
              <a:rPr lang="ja-JP" altLang="en-US" sz="1100">
                <a:solidFill>
                  <a:srgbClr val="333333"/>
                </a:solidFill>
              </a:rPr>
              <a:t>担当業務、職場環境、他のメンバーとの関わりにおける、自身の立場と</a:t>
            </a:r>
            <a:r>
              <a:rPr lang="ja-JP" altLang="en-US" sz="1100" b="1">
                <a:solidFill>
                  <a:schemeClr val="accent4">
                    <a:lumMod val="75000"/>
                  </a:schemeClr>
                </a:solidFill>
              </a:rPr>
              <a:t>困っている事を聞けた</a:t>
            </a:r>
            <a:r>
              <a:rPr lang="ja-JP" altLang="en-US" sz="1100">
                <a:solidFill>
                  <a:srgbClr val="333333"/>
                </a:solidFill>
              </a:rPr>
              <a:t>。</a:t>
            </a:r>
          </a:p>
        </p:txBody>
      </p:sp>
      <p:sp>
        <p:nvSpPr>
          <p:cNvPr id="22" name="吹き出し: 角を丸めた四角形 21">
            <a:extLst>
              <a:ext uri="{FF2B5EF4-FFF2-40B4-BE49-F238E27FC236}">
                <a16:creationId xmlns:a16="http://schemas.microsoft.com/office/drawing/2014/main" id="{C8A68027-9874-47A4-49EF-CF6A30B191D3}"/>
              </a:ext>
            </a:extLst>
          </p:cNvPr>
          <p:cNvSpPr/>
          <p:nvPr/>
        </p:nvSpPr>
        <p:spPr>
          <a:xfrm>
            <a:off x="5453307" y="3750073"/>
            <a:ext cx="3705000" cy="767355"/>
          </a:xfrm>
          <a:prstGeom prst="wedgeRoundRectCallout">
            <a:avLst>
              <a:gd name="adj1" fmla="val -52889"/>
              <a:gd name="adj2" fmla="val -37010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6000" rIns="117000" rtlCol="0" anchor="ctr"/>
          <a:lstStyle/>
          <a:p>
            <a:pPr>
              <a:lnSpc>
                <a:spcPct val="120000"/>
              </a:lnSpc>
            </a:pPr>
            <a:r>
              <a:rPr lang="ja-JP" altLang="en-US" sz="1100" b="1">
                <a:solidFill>
                  <a:schemeClr val="accent4">
                    <a:lumMod val="75000"/>
                  </a:schemeClr>
                </a:solidFill>
              </a:rPr>
              <a:t>性格タイプ</a:t>
            </a:r>
            <a:r>
              <a:rPr lang="ja-JP" altLang="en-US" sz="1100">
                <a:solidFill>
                  <a:srgbClr val="333333"/>
                </a:solidFill>
              </a:rPr>
              <a:t>による、部下一人ひとりとの</a:t>
            </a:r>
            <a:r>
              <a:rPr lang="ja-JP" altLang="en-US" sz="1100" b="1">
                <a:solidFill>
                  <a:schemeClr val="accent4">
                    <a:lumMod val="75000"/>
                  </a:schemeClr>
                </a:solidFill>
              </a:rPr>
              <a:t>コミュニケーションのポイント</a:t>
            </a:r>
            <a:r>
              <a:rPr lang="ja-JP" altLang="en-US" sz="1100">
                <a:solidFill>
                  <a:srgbClr val="333333"/>
                </a:solidFill>
              </a:rPr>
              <a:t>がわかり、声掛けしやすくなった。</a:t>
            </a:r>
          </a:p>
        </p:txBody>
      </p:sp>
      <p:sp>
        <p:nvSpPr>
          <p:cNvPr id="23" name="吹き出し: 角を丸めた四角形 22">
            <a:extLst>
              <a:ext uri="{FF2B5EF4-FFF2-40B4-BE49-F238E27FC236}">
                <a16:creationId xmlns:a16="http://schemas.microsoft.com/office/drawing/2014/main" id="{D6113EAD-36FF-AE48-E6D4-5CFF541DF148}"/>
              </a:ext>
            </a:extLst>
          </p:cNvPr>
          <p:cNvSpPr/>
          <p:nvPr/>
        </p:nvSpPr>
        <p:spPr>
          <a:xfrm>
            <a:off x="5453307" y="4597595"/>
            <a:ext cx="3705000" cy="767355"/>
          </a:xfrm>
          <a:prstGeom prst="wedgeRoundRectCallout">
            <a:avLst>
              <a:gd name="adj1" fmla="val 53022"/>
              <a:gd name="adj2" fmla="val -37920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6000" rIns="117000" rtlCol="0" anchor="ctr"/>
          <a:lstStyle/>
          <a:p>
            <a:pPr>
              <a:lnSpc>
                <a:spcPct val="120000"/>
              </a:lnSpc>
            </a:pPr>
            <a:r>
              <a:rPr lang="ja-JP" altLang="en-US" sz="1100">
                <a:solidFill>
                  <a:srgbClr val="333333"/>
                </a:solidFill>
              </a:rPr>
              <a:t>原因を振り返り、お互い認識することで、今後の</a:t>
            </a:r>
            <a:r>
              <a:rPr lang="ja-JP" altLang="en-US" sz="1100" b="1">
                <a:solidFill>
                  <a:schemeClr val="accent4">
                    <a:lumMod val="75000"/>
                  </a:schemeClr>
                </a:solidFill>
              </a:rPr>
              <a:t>信頼関係が築けていける感覚</a:t>
            </a:r>
            <a:r>
              <a:rPr lang="ja-JP" altLang="en-US" sz="1100">
                <a:solidFill>
                  <a:srgbClr val="333333"/>
                </a:solidFill>
              </a:rPr>
              <a:t>があった。</a:t>
            </a:r>
          </a:p>
        </p:txBody>
      </p:sp>
      <p:sp>
        <p:nvSpPr>
          <p:cNvPr id="24" name="吹き出し: 角を丸めた四角形 23">
            <a:extLst>
              <a:ext uri="{FF2B5EF4-FFF2-40B4-BE49-F238E27FC236}">
                <a16:creationId xmlns:a16="http://schemas.microsoft.com/office/drawing/2014/main" id="{72C15AC1-9A0F-8346-BB84-14FCC12B61ED}"/>
              </a:ext>
            </a:extLst>
          </p:cNvPr>
          <p:cNvSpPr/>
          <p:nvPr/>
        </p:nvSpPr>
        <p:spPr>
          <a:xfrm>
            <a:off x="5448543" y="5447085"/>
            <a:ext cx="3705000" cy="767355"/>
          </a:xfrm>
          <a:prstGeom prst="wedgeRoundRectCallout">
            <a:avLst>
              <a:gd name="adj1" fmla="val -52889"/>
              <a:gd name="adj2" fmla="val -37010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6000" rIns="117000" rtlCol="0" anchor="ctr"/>
          <a:lstStyle/>
          <a:p>
            <a:pPr>
              <a:lnSpc>
                <a:spcPct val="120000"/>
              </a:lnSpc>
            </a:pPr>
            <a:r>
              <a:rPr lang="ja-JP" altLang="en-US" sz="1100">
                <a:solidFill>
                  <a:srgbClr val="333333"/>
                </a:solidFill>
              </a:rPr>
              <a:t>客観的データがあることで</a:t>
            </a:r>
            <a:r>
              <a:rPr lang="ja-JP" altLang="en-US" sz="1100" b="1">
                <a:solidFill>
                  <a:schemeClr val="accent4">
                    <a:lumMod val="75000"/>
                  </a:schemeClr>
                </a:solidFill>
              </a:rPr>
              <a:t>主観的</a:t>
            </a:r>
            <a:r>
              <a:rPr lang="en-US" altLang="ja-JP" sz="1100" b="1">
                <a:solidFill>
                  <a:schemeClr val="accent4">
                    <a:lumMod val="75000"/>
                  </a:schemeClr>
                </a:solidFill>
              </a:rPr>
              <a:t>1on1</a:t>
            </a:r>
            <a:r>
              <a:rPr lang="ja-JP" altLang="en-US" sz="1100" b="1">
                <a:solidFill>
                  <a:schemeClr val="accent4">
                    <a:lumMod val="75000"/>
                  </a:schemeClr>
                </a:solidFill>
              </a:rPr>
              <a:t>から脱却</a:t>
            </a:r>
            <a:r>
              <a:rPr lang="ja-JP" altLang="en-US" sz="1100">
                <a:solidFill>
                  <a:srgbClr val="333333"/>
                </a:solidFill>
              </a:rPr>
              <a:t>できる。また、状態把握＝こちらも業務の振り返りが出来る。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3EFAE00B-4BF6-57F6-9269-58D3C89927E9}"/>
              </a:ext>
            </a:extLst>
          </p:cNvPr>
          <p:cNvSpPr txBox="1"/>
          <p:nvPr/>
        </p:nvSpPr>
        <p:spPr>
          <a:xfrm>
            <a:off x="2002578" y="1041248"/>
            <a:ext cx="12618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/>
              <a:t>〈</a:t>
            </a:r>
            <a:r>
              <a:rPr kumimoji="1" lang="ja-JP" altLang="en-US" sz="1400" b="1"/>
              <a:t>メンバー</a:t>
            </a:r>
            <a:r>
              <a:rPr kumimoji="1" lang="en-US" altLang="ja-JP" sz="1400" b="1"/>
              <a:t>〉</a:t>
            </a:r>
            <a:endParaRPr kumimoji="1" lang="ja-JP" altLang="en-US" sz="1400" b="1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A30CAB47-3FCE-C068-A60C-0A4E39E73800}"/>
              </a:ext>
            </a:extLst>
          </p:cNvPr>
          <p:cNvSpPr txBox="1"/>
          <p:nvPr/>
        </p:nvSpPr>
        <p:spPr>
          <a:xfrm>
            <a:off x="6821075" y="1042036"/>
            <a:ext cx="9028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/>
              <a:t>〈</a:t>
            </a:r>
            <a:r>
              <a:rPr kumimoji="1" lang="ja-JP" altLang="en-US" sz="1400" b="1"/>
              <a:t>上司</a:t>
            </a:r>
            <a:r>
              <a:rPr kumimoji="1" lang="en-US" altLang="ja-JP" sz="1400" b="1"/>
              <a:t>〉</a:t>
            </a:r>
            <a:endParaRPr kumimoji="1" lang="ja-JP" altLang="en-US" sz="1400" b="1"/>
          </a:p>
        </p:txBody>
      </p:sp>
    </p:spTree>
    <p:extLst>
      <p:ext uri="{BB962C8B-B14F-4D97-AF65-F5344CB8AC3E}">
        <p14:creationId xmlns:p14="http://schemas.microsoft.com/office/powerpoint/2010/main" val="7671991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E5BD70BD-0787-77A2-68AF-8674DBCD1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インサイズの</a:t>
            </a:r>
            <a:r>
              <a:rPr lang="en-US" altLang="ja-JP"/>
              <a:t>3</a:t>
            </a:r>
            <a:r>
              <a:rPr lang="ja-JP" altLang="en-US"/>
              <a:t>つの機能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56E1745-0C0A-8945-7A86-3564D6BB9ED4}"/>
              </a:ext>
            </a:extLst>
          </p:cNvPr>
          <p:cNvSpPr/>
          <p:nvPr/>
        </p:nvSpPr>
        <p:spPr>
          <a:xfrm>
            <a:off x="760969" y="2992114"/>
            <a:ext cx="2467751" cy="1084332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400" b="1">
                <a:solidFill>
                  <a:schemeClr val="bg2"/>
                </a:solidFill>
              </a:rPr>
              <a:t>1on1</a:t>
            </a:r>
            <a:endParaRPr kumimoji="1" lang="ja-JP" altLang="en-US" sz="2400" b="1">
              <a:solidFill>
                <a:schemeClr val="bg2"/>
              </a:solidFill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05B6BCC-CDAE-6C72-42C7-265EE14F8D25}"/>
              </a:ext>
            </a:extLst>
          </p:cNvPr>
          <p:cNvSpPr/>
          <p:nvPr/>
        </p:nvSpPr>
        <p:spPr>
          <a:xfrm>
            <a:off x="760969" y="1608376"/>
            <a:ext cx="2467751" cy="1084332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>
                <a:solidFill>
                  <a:schemeClr val="bg2"/>
                </a:solidFill>
              </a:rPr>
              <a:t>アンケート</a:t>
            </a: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D00A58C5-B0F6-5B93-FC28-231848D84098}"/>
              </a:ext>
            </a:extLst>
          </p:cNvPr>
          <p:cNvSpPr/>
          <p:nvPr/>
        </p:nvSpPr>
        <p:spPr>
          <a:xfrm>
            <a:off x="760969" y="4353515"/>
            <a:ext cx="2467751" cy="1084332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>
                <a:solidFill>
                  <a:schemeClr val="bg2"/>
                </a:solidFill>
              </a:rPr>
              <a:t>ラーニング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921185D3-21D5-63C4-238D-96C320D82129}"/>
              </a:ext>
            </a:extLst>
          </p:cNvPr>
          <p:cNvSpPr txBox="1"/>
          <p:nvPr/>
        </p:nvSpPr>
        <p:spPr>
          <a:xfrm>
            <a:off x="3625231" y="3180337"/>
            <a:ext cx="59638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/>
              <a:t>1on1</a:t>
            </a:r>
            <a:r>
              <a:rPr kumimoji="1" lang="ja-JP" altLang="en-US" sz="2000"/>
              <a:t>で</a:t>
            </a:r>
            <a:r>
              <a:rPr kumimoji="1" lang="ja-JP" altLang="en-US" sz="2000" b="1">
                <a:solidFill>
                  <a:schemeClr val="accent2"/>
                </a:solidFill>
              </a:rPr>
              <a:t>話したいテーマ</a:t>
            </a:r>
            <a:r>
              <a:rPr kumimoji="1" lang="ja-JP" altLang="en-US" sz="2000"/>
              <a:t>を事前に設定したり、</a:t>
            </a:r>
            <a:endParaRPr kumimoji="1" lang="en-US" altLang="ja-JP" sz="2000"/>
          </a:p>
          <a:p>
            <a:r>
              <a:rPr kumimoji="1" lang="en-US" altLang="ja-JP" sz="2000"/>
              <a:t>1on1</a:t>
            </a:r>
            <a:r>
              <a:rPr kumimoji="1" lang="ja-JP" altLang="en-US" sz="2000"/>
              <a:t>の</a:t>
            </a:r>
            <a:r>
              <a:rPr kumimoji="1" lang="ja-JP" altLang="en-US" sz="2000" b="1">
                <a:solidFill>
                  <a:schemeClr val="accent2"/>
                </a:solidFill>
              </a:rPr>
              <a:t>記録</a:t>
            </a:r>
            <a:r>
              <a:rPr kumimoji="1" lang="ja-JP" altLang="en-US" sz="2000"/>
              <a:t>を残したり</a:t>
            </a:r>
            <a:r>
              <a:rPr kumimoji="1" lang="ja-JP" altLang="en-US" sz="2000" b="1">
                <a:solidFill>
                  <a:schemeClr val="accent2"/>
                </a:solidFill>
              </a:rPr>
              <a:t>共有</a:t>
            </a:r>
            <a:r>
              <a:rPr kumimoji="1" lang="ja-JP" altLang="en-US" sz="2000"/>
              <a:t>できる機能です。</a:t>
            </a:r>
            <a:endParaRPr kumimoji="1" lang="en-US" altLang="ja-JP" sz="200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E04BC201-5B0A-CE0D-C151-231709DE9331}"/>
              </a:ext>
            </a:extLst>
          </p:cNvPr>
          <p:cNvSpPr txBox="1"/>
          <p:nvPr/>
        </p:nvSpPr>
        <p:spPr>
          <a:xfrm>
            <a:off x="3625231" y="1796599"/>
            <a:ext cx="59638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/>
              <a:t>メンバーの心理状態を明らかにし、</a:t>
            </a:r>
            <a:endParaRPr kumimoji="1" lang="en-US" altLang="ja-JP" sz="2000"/>
          </a:p>
          <a:p>
            <a:r>
              <a:rPr kumimoji="1" lang="ja-JP" altLang="en-US" sz="2000" b="1">
                <a:solidFill>
                  <a:schemeClr val="accent6"/>
                </a:solidFill>
              </a:rPr>
              <a:t>適切な関わり方のヒント</a:t>
            </a:r>
            <a:r>
              <a:rPr kumimoji="1" lang="ja-JP" altLang="en-US" sz="2000"/>
              <a:t>を得られる機能です。</a:t>
            </a:r>
            <a:endParaRPr kumimoji="1" lang="en-US" altLang="ja-JP" sz="200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78F6133E-6AD0-F41F-8F76-FED1C9C09AC1}"/>
              </a:ext>
            </a:extLst>
          </p:cNvPr>
          <p:cNvSpPr txBox="1"/>
          <p:nvPr/>
        </p:nvSpPr>
        <p:spPr>
          <a:xfrm>
            <a:off x="3625231" y="4541738"/>
            <a:ext cx="59638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>
                <a:solidFill>
                  <a:schemeClr val="accent5"/>
                </a:solidFill>
              </a:rPr>
              <a:t>1on1</a:t>
            </a:r>
            <a:r>
              <a:rPr kumimoji="1" lang="ja-JP" altLang="en-US" sz="2000" b="1">
                <a:solidFill>
                  <a:schemeClr val="accent5"/>
                </a:solidFill>
              </a:rPr>
              <a:t>やマネジメントのノウハウ</a:t>
            </a:r>
            <a:r>
              <a:rPr kumimoji="1" lang="ja-JP" altLang="en-US" sz="2000"/>
              <a:t>を、</a:t>
            </a:r>
            <a:br>
              <a:rPr kumimoji="1" lang="en-US" altLang="ja-JP" sz="2000"/>
            </a:br>
            <a:r>
              <a:rPr kumimoji="1" lang="ja-JP" altLang="en-US" sz="2000"/>
              <a:t>動画などで学べる機能です。</a:t>
            </a:r>
            <a:endParaRPr kumimoji="1" lang="en-US" altLang="ja-JP" sz="2000"/>
          </a:p>
        </p:txBody>
      </p:sp>
    </p:spTree>
    <p:extLst>
      <p:ext uri="{BB962C8B-B14F-4D97-AF65-F5344CB8AC3E}">
        <p14:creationId xmlns:p14="http://schemas.microsoft.com/office/powerpoint/2010/main" val="19025439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85F4C28E-5B7D-4DE6-89D0-846B974A8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/>
              <a:t>1on1</a:t>
            </a:r>
            <a:r>
              <a:rPr lang="ja-JP" altLang="en-US"/>
              <a:t>でインサイズを活用する理由</a:t>
            </a:r>
          </a:p>
        </p:txBody>
      </p:sp>
      <p:sp>
        <p:nvSpPr>
          <p:cNvPr id="4" name="角丸四角形 3">
            <a:extLst>
              <a:ext uri="{FF2B5EF4-FFF2-40B4-BE49-F238E27FC236}">
                <a16:creationId xmlns:a16="http://schemas.microsoft.com/office/drawing/2014/main" id="{DFCC5F3A-D91F-162E-CC86-8682E4B0167C}"/>
              </a:ext>
            </a:extLst>
          </p:cNvPr>
          <p:cNvSpPr/>
          <p:nvPr/>
        </p:nvSpPr>
        <p:spPr>
          <a:xfrm>
            <a:off x="465221" y="1927979"/>
            <a:ext cx="3994484" cy="202130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角丸四角形 4">
            <a:extLst>
              <a:ext uri="{FF2B5EF4-FFF2-40B4-BE49-F238E27FC236}">
                <a16:creationId xmlns:a16="http://schemas.microsoft.com/office/drawing/2014/main" id="{C296D6A6-86F8-9088-11E0-ECD6CD43F539}"/>
              </a:ext>
            </a:extLst>
          </p:cNvPr>
          <p:cNvSpPr/>
          <p:nvPr/>
        </p:nvSpPr>
        <p:spPr>
          <a:xfrm>
            <a:off x="465221" y="4362291"/>
            <a:ext cx="3994484" cy="202130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角丸四角形 6">
            <a:extLst>
              <a:ext uri="{FF2B5EF4-FFF2-40B4-BE49-F238E27FC236}">
                <a16:creationId xmlns:a16="http://schemas.microsoft.com/office/drawing/2014/main" id="{8390568D-AF4A-7ACC-4177-F85EE44B13B4}"/>
              </a:ext>
            </a:extLst>
          </p:cNvPr>
          <p:cNvSpPr/>
          <p:nvPr/>
        </p:nvSpPr>
        <p:spPr>
          <a:xfrm>
            <a:off x="809100" y="1725960"/>
            <a:ext cx="3306725" cy="404037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>
                <a:solidFill>
                  <a:schemeClr val="bg2"/>
                </a:solidFill>
              </a:rPr>
              <a:t>アンケート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D1DE79F-89B7-4DDE-0190-68BF4B59A9FC}"/>
              </a:ext>
            </a:extLst>
          </p:cNvPr>
          <p:cNvSpPr txBox="1"/>
          <p:nvPr/>
        </p:nvSpPr>
        <p:spPr>
          <a:xfrm>
            <a:off x="745816" y="2218200"/>
            <a:ext cx="3433291" cy="961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ja-JP" altLang="en-US" sz="1600" b="1"/>
              <a:t>マネジャーが、メンバー</a:t>
            </a:r>
            <a:endParaRPr kumimoji="1" lang="en-US" altLang="ja-JP" sz="1600" b="1"/>
          </a:p>
          <a:p>
            <a:pPr>
              <a:lnSpc>
                <a:spcPct val="120000"/>
              </a:lnSpc>
            </a:pPr>
            <a:r>
              <a:rPr kumimoji="1" lang="ja-JP" altLang="en-US" sz="1600" b="1"/>
              <a:t>一人ひとりに合わせて</a:t>
            </a:r>
            <a:br>
              <a:rPr kumimoji="1" lang="en-US" altLang="ja-JP" sz="1600" b="1"/>
            </a:br>
            <a:r>
              <a:rPr kumimoji="1" lang="ja-JP" altLang="en-US" sz="1600" b="1"/>
              <a:t>話したいテーマを検討できる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46A2A1D7-4CB2-E885-4614-8470F85072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66630" y="2882780"/>
            <a:ext cx="782126" cy="881477"/>
          </a:xfrm>
          <a:prstGeom prst="rect">
            <a:avLst/>
          </a:prstGeom>
        </p:spPr>
      </p:pic>
      <p:sp>
        <p:nvSpPr>
          <p:cNvPr id="9" name="角丸四角形 9">
            <a:extLst>
              <a:ext uri="{FF2B5EF4-FFF2-40B4-BE49-F238E27FC236}">
                <a16:creationId xmlns:a16="http://schemas.microsoft.com/office/drawing/2014/main" id="{3DBF865C-1964-504A-D8C5-90C4AA008D73}"/>
              </a:ext>
            </a:extLst>
          </p:cNvPr>
          <p:cNvSpPr/>
          <p:nvPr/>
        </p:nvSpPr>
        <p:spPr>
          <a:xfrm>
            <a:off x="809100" y="4181537"/>
            <a:ext cx="3306725" cy="404037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>
                <a:solidFill>
                  <a:schemeClr val="bg2"/>
                </a:solidFill>
              </a:rPr>
              <a:t>1on1</a:t>
            </a:r>
            <a:endParaRPr kumimoji="1" lang="ja-JP" altLang="en-US" b="1">
              <a:solidFill>
                <a:schemeClr val="bg2"/>
              </a:solidFill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05AD6AC1-8562-D640-0012-EFC260D2B536}"/>
              </a:ext>
            </a:extLst>
          </p:cNvPr>
          <p:cNvSpPr txBox="1"/>
          <p:nvPr/>
        </p:nvSpPr>
        <p:spPr>
          <a:xfrm>
            <a:off x="745816" y="4692203"/>
            <a:ext cx="3433291" cy="961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ja-JP" altLang="en-US" sz="1600" b="1"/>
              <a:t>アンケートがない時期でも、</a:t>
            </a:r>
            <a:endParaRPr kumimoji="1" lang="en-US" altLang="ja-JP" sz="1600" b="1"/>
          </a:p>
          <a:p>
            <a:pPr>
              <a:lnSpc>
                <a:spcPct val="120000"/>
              </a:lnSpc>
            </a:pPr>
            <a:r>
              <a:rPr kumimoji="1" lang="ja-JP" altLang="en-US" sz="1600" b="1"/>
              <a:t>メンバーが自分で</a:t>
            </a:r>
            <a:endParaRPr kumimoji="1" lang="en-US" altLang="ja-JP" sz="1600" b="1"/>
          </a:p>
          <a:p>
            <a:pPr>
              <a:lnSpc>
                <a:spcPct val="120000"/>
              </a:lnSpc>
            </a:pPr>
            <a:r>
              <a:rPr kumimoji="1" lang="ja-JP" altLang="en-US" sz="1600" b="1"/>
              <a:t>話したいテーマを申請できる</a:t>
            </a: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6A38B31B-02DB-289D-00B9-963A2E1F6D3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98895" y="5389548"/>
            <a:ext cx="945623" cy="792914"/>
          </a:xfrm>
          <a:prstGeom prst="rect">
            <a:avLst/>
          </a:prstGeom>
        </p:spPr>
      </p:pic>
      <p:sp>
        <p:nvSpPr>
          <p:cNvPr id="13" name="ストライプ矢印 13">
            <a:extLst>
              <a:ext uri="{FF2B5EF4-FFF2-40B4-BE49-F238E27FC236}">
                <a16:creationId xmlns:a16="http://schemas.microsoft.com/office/drawing/2014/main" id="{F7435ADC-DF27-1F7C-272B-AB3EA6B83894}"/>
              </a:ext>
            </a:extLst>
          </p:cNvPr>
          <p:cNvSpPr/>
          <p:nvPr/>
        </p:nvSpPr>
        <p:spPr>
          <a:xfrm>
            <a:off x="4690447" y="3351640"/>
            <a:ext cx="1219200" cy="1600230"/>
          </a:xfrm>
          <a:prstGeom prst="stripedRightArrow">
            <a:avLst/>
          </a:prstGeom>
          <a:gradFill flip="none" rotWithShape="1">
            <a:gsLst>
              <a:gs pos="0">
                <a:schemeClr val="accent5">
                  <a:lumMod val="60000"/>
                  <a:lumOff val="4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6645B383-0CF7-3D91-583B-8FA44376D7B1}"/>
              </a:ext>
            </a:extLst>
          </p:cNvPr>
          <p:cNvSpPr txBox="1"/>
          <p:nvPr/>
        </p:nvSpPr>
        <p:spPr>
          <a:xfrm>
            <a:off x="6048945" y="2335737"/>
            <a:ext cx="3433291" cy="1543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ja-JP" altLang="en-US" sz="1600" b="1"/>
              <a:t>マネジャー＋メンバー</a:t>
            </a:r>
            <a:br>
              <a:rPr kumimoji="1" lang="en-US" altLang="ja-JP" sz="1600" b="1"/>
            </a:br>
            <a:r>
              <a:rPr kumimoji="1" lang="ja-JP" altLang="en-US" sz="1600" b="1"/>
              <a:t>双方にとって</a:t>
            </a:r>
            <a:endParaRPr kumimoji="1" lang="en-US" altLang="ja-JP" sz="1600" b="1"/>
          </a:p>
          <a:p>
            <a:pPr algn="ctr">
              <a:lnSpc>
                <a:spcPct val="120000"/>
              </a:lnSpc>
            </a:pPr>
            <a:r>
              <a:rPr kumimoji="1" lang="ja-JP" altLang="en-US" sz="2400" b="1">
                <a:solidFill>
                  <a:schemeClr val="accent5"/>
                </a:solidFill>
              </a:rPr>
              <a:t>有意義な</a:t>
            </a:r>
            <a:br>
              <a:rPr kumimoji="1" lang="en-US" altLang="ja-JP" sz="2400" b="1">
                <a:solidFill>
                  <a:schemeClr val="accent5"/>
                </a:solidFill>
              </a:rPr>
            </a:br>
            <a:r>
              <a:rPr kumimoji="1" lang="en-US" altLang="ja-JP" sz="2400" b="1">
                <a:solidFill>
                  <a:schemeClr val="accent5"/>
                </a:solidFill>
              </a:rPr>
              <a:t>1on1</a:t>
            </a:r>
            <a:r>
              <a:rPr kumimoji="1" lang="ja-JP" altLang="en-US" sz="2400" b="1">
                <a:solidFill>
                  <a:schemeClr val="accent5"/>
                </a:solidFill>
              </a:rPr>
              <a:t>の実現</a:t>
            </a:r>
            <a:r>
              <a:rPr kumimoji="1" lang="ja-JP" altLang="en-US" sz="1600" b="1"/>
              <a:t>へ！</a:t>
            </a:r>
          </a:p>
        </p:txBody>
      </p: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42EA73E4-53E0-0976-AF5B-FE146FD29662}"/>
              </a:ext>
            </a:extLst>
          </p:cNvPr>
          <p:cNvCxnSpPr/>
          <p:nvPr/>
        </p:nvCxnSpPr>
        <p:spPr>
          <a:xfrm>
            <a:off x="5702300" y="2739989"/>
            <a:ext cx="693291" cy="78643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B13E457B-4B0E-BB31-2919-8C64654676CC}"/>
              </a:ext>
            </a:extLst>
          </p:cNvPr>
          <p:cNvCxnSpPr>
            <a:cxnSpLocks/>
          </p:cNvCxnSpPr>
          <p:nvPr/>
        </p:nvCxnSpPr>
        <p:spPr>
          <a:xfrm flipH="1">
            <a:off x="9052159" y="2739989"/>
            <a:ext cx="606788" cy="78643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7" name="図 16">
            <a:extLst>
              <a:ext uri="{FF2B5EF4-FFF2-40B4-BE49-F238E27FC236}">
                <a16:creationId xmlns:a16="http://schemas.microsoft.com/office/drawing/2014/main" id="{E3F28E91-E9CA-FCCA-C18F-14563A8BEA7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93117" y="3978276"/>
            <a:ext cx="2344945" cy="1959068"/>
          </a:xfrm>
          <a:prstGeom prst="rect">
            <a:avLst/>
          </a:prstGeom>
        </p:spPr>
      </p:pic>
      <p:sp>
        <p:nvSpPr>
          <p:cNvPr id="18" name="四角形: 角を丸くする 17">
            <a:extLst>
              <a:ext uri="{FF2B5EF4-FFF2-40B4-BE49-F238E27FC236}">
                <a16:creationId xmlns:a16="http://schemas.microsoft.com/office/drawing/2014/main" id="{868FD9AA-9DD1-5841-2090-3602C0AB489D}"/>
              </a:ext>
            </a:extLst>
          </p:cNvPr>
          <p:cNvSpPr/>
          <p:nvPr/>
        </p:nvSpPr>
        <p:spPr>
          <a:xfrm>
            <a:off x="327897" y="803389"/>
            <a:ext cx="9250206" cy="800219"/>
          </a:xfrm>
          <a:prstGeom prst="roundRect">
            <a:avLst>
              <a:gd name="adj" fmla="val 0"/>
            </a:avLst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en-US">
                <a:solidFill>
                  <a:schemeClr val="tx1"/>
                </a:solidFill>
              </a:rPr>
              <a:t>アンケートからの</a:t>
            </a:r>
            <a:r>
              <a:rPr kumimoji="1" lang="ja-JP" altLang="en-US" sz="2800" b="1">
                <a:solidFill>
                  <a:schemeClr val="accent5"/>
                </a:solidFill>
              </a:rPr>
              <a:t>定量情報</a:t>
            </a:r>
            <a:r>
              <a:rPr lang="ja-JP" altLang="en-US"/>
              <a:t>・</a:t>
            </a:r>
            <a:r>
              <a:rPr lang="en-US" altLang="ja-JP"/>
              <a:t>1on1</a:t>
            </a:r>
            <a:r>
              <a:rPr lang="ja-JP" altLang="en-US"/>
              <a:t>機能からの</a:t>
            </a:r>
            <a:r>
              <a:rPr kumimoji="1" lang="ja-JP" altLang="en-US" sz="2800" b="1">
                <a:solidFill>
                  <a:schemeClr val="accent5"/>
                </a:solidFill>
              </a:rPr>
              <a:t>定性情報</a:t>
            </a:r>
            <a:r>
              <a:rPr lang="ja-JP" altLang="en-US">
                <a:solidFill>
                  <a:schemeClr val="tx1"/>
                </a:solidFill>
              </a:rPr>
              <a:t>を事前に把握して</a:t>
            </a:r>
            <a:br>
              <a:rPr lang="en-US" altLang="ja-JP">
                <a:solidFill>
                  <a:schemeClr val="tx1"/>
                </a:solidFill>
              </a:rPr>
            </a:br>
            <a:r>
              <a:rPr lang="en-US" altLang="ja-JP">
                <a:solidFill>
                  <a:schemeClr val="tx1"/>
                </a:solidFill>
              </a:rPr>
              <a:t>1on1</a:t>
            </a:r>
            <a:r>
              <a:rPr lang="ja-JP" altLang="en-US">
                <a:solidFill>
                  <a:schemeClr val="tx1"/>
                </a:solidFill>
              </a:rPr>
              <a:t>に臨むことができ、効果的な対話を支援します。</a:t>
            </a:r>
          </a:p>
        </p:txBody>
      </p:sp>
      <p:sp>
        <p:nvSpPr>
          <p:cNvPr id="19" name="四角形: 角を丸くする 18">
            <a:extLst>
              <a:ext uri="{FF2B5EF4-FFF2-40B4-BE49-F238E27FC236}">
                <a16:creationId xmlns:a16="http://schemas.microsoft.com/office/drawing/2014/main" id="{DC7EB09A-38FC-7DB8-3572-FDF58D4E3875}"/>
              </a:ext>
            </a:extLst>
          </p:cNvPr>
          <p:cNvSpPr/>
          <p:nvPr/>
        </p:nvSpPr>
        <p:spPr>
          <a:xfrm>
            <a:off x="809100" y="3232996"/>
            <a:ext cx="2281084" cy="482249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b="1">
                <a:solidFill>
                  <a:schemeClr val="accent6"/>
                </a:solidFill>
              </a:rPr>
              <a:t>マネジャーから</a:t>
            </a:r>
            <a:r>
              <a:rPr kumimoji="1" lang="ja-JP" altLang="en-US" sz="1100" b="1">
                <a:solidFill>
                  <a:schemeClr val="accent6"/>
                </a:solidFill>
              </a:rPr>
              <a:t>の対話</a:t>
            </a:r>
            <a:endParaRPr kumimoji="1" lang="ja-JP" altLang="en-US" sz="1200" b="1">
              <a:solidFill>
                <a:schemeClr val="accent6"/>
              </a:solidFill>
            </a:endParaRPr>
          </a:p>
        </p:txBody>
      </p:sp>
      <p:sp>
        <p:nvSpPr>
          <p:cNvPr id="20" name="四角形: 角を丸くする 19">
            <a:extLst>
              <a:ext uri="{FF2B5EF4-FFF2-40B4-BE49-F238E27FC236}">
                <a16:creationId xmlns:a16="http://schemas.microsoft.com/office/drawing/2014/main" id="{2811667E-4BCC-BF0E-E026-D52C6CB84949}"/>
              </a:ext>
            </a:extLst>
          </p:cNvPr>
          <p:cNvSpPr/>
          <p:nvPr/>
        </p:nvSpPr>
        <p:spPr>
          <a:xfrm>
            <a:off x="809100" y="5760314"/>
            <a:ext cx="2281084" cy="482249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b="1">
                <a:solidFill>
                  <a:schemeClr val="accent2"/>
                </a:solidFill>
              </a:rPr>
              <a:t>メンバーから</a:t>
            </a:r>
            <a:r>
              <a:rPr kumimoji="1" lang="ja-JP" altLang="en-US" sz="1100" b="1">
                <a:solidFill>
                  <a:schemeClr val="accent2"/>
                </a:solidFill>
              </a:rPr>
              <a:t>の対話</a:t>
            </a:r>
            <a:endParaRPr kumimoji="1" lang="ja-JP" altLang="en-US" sz="1200" b="1">
              <a:solidFill>
                <a:schemeClr val="accent2"/>
              </a:solidFill>
            </a:endParaRPr>
          </a:p>
        </p:txBody>
      </p:sp>
      <p:sp>
        <p:nvSpPr>
          <p:cNvPr id="12" name="十字形 11">
            <a:extLst>
              <a:ext uri="{FF2B5EF4-FFF2-40B4-BE49-F238E27FC236}">
                <a16:creationId xmlns:a16="http://schemas.microsoft.com/office/drawing/2014/main" id="{579E9124-1903-4FFA-AA3F-681CD6B2CF07}"/>
              </a:ext>
            </a:extLst>
          </p:cNvPr>
          <p:cNvSpPr/>
          <p:nvPr/>
        </p:nvSpPr>
        <p:spPr>
          <a:xfrm>
            <a:off x="2195761" y="3701221"/>
            <a:ext cx="533400" cy="533400"/>
          </a:xfrm>
          <a:prstGeom prst="plus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7994354"/>
      </p:ext>
    </p:extLst>
  </p:cSld>
  <p:clrMapOvr>
    <a:masterClrMapping/>
  </p:clrMapOvr>
</p:sld>
</file>

<file path=ppt/theme/theme1.xml><?xml version="1.0" encoding="utf-8"?>
<a:theme xmlns:a="http://schemas.openxmlformats.org/drawingml/2006/main" name="表紙２">
  <a:themeElements>
    <a:clrScheme name="INSIDES">
      <a:dk1>
        <a:srgbClr val="333333"/>
      </a:dk1>
      <a:lt1>
        <a:srgbClr val="BEBEBE"/>
      </a:lt1>
      <a:dk2>
        <a:srgbClr val="F3F3F3"/>
      </a:dk2>
      <a:lt2>
        <a:srgbClr val="FFFFFF"/>
      </a:lt2>
      <a:accent1>
        <a:srgbClr val="FF6C6C"/>
      </a:accent1>
      <a:accent2>
        <a:srgbClr val="F16F9B"/>
      </a:accent2>
      <a:accent3>
        <a:srgbClr val="B9B9B9"/>
      </a:accent3>
      <a:accent4>
        <a:srgbClr val="8A78E7"/>
      </a:accent4>
      <a:accent5>
        <a:srgbClr val="6C99F3"/>
      </a:accent5>
      <a:accent6>
        <a:srgbClr val="24B3A4"/>
      </a:accent6>
      <a:hlink>
        <a:srgbClr val="6C99F3"/>
      </a:hlink>
      <a:folHlink>
        <a:srgbClr val="034A90"/>
      </a:folHlink>
    </a:clrScheme>
    <a:fontScheme name="INSIDESメインテーマ">
      <a:majorFont>
        <a:latin typeface="DengXian"/>
        <a:ea typeface="游ゴシック"/>
        <a:cs typeface=""/>
      </a:majorFont>
      <a:minorFont>
        <a:latin typeface="DengXian"/>
        <a:ea typeface="游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表紙３">
  <a:themeElements>
    <a:clrScheme name="INSIDES">
      <a:dk1>
        <a:srgbClr val="333333"/>
      </a:dk1>
      <a:lt1>
        <a:srgbClr val="BEBEBE"/>
      </a:lt1>
      <a:dk2>
        <a:srgbClr val="F3F3F3"/>
      </a:dk2>
      <a:lt2>
        <a:srgbClr val="FFFFFF"/>
      </a:lt2>
      <a:accent1>
        <a:srgbClr val="FF6C6C"/>
      </a:accent1>
      <a:accent2>
        <a:srgbClr val="F16F9B"/>
      </a:accent2>
      <a:accent3>
        <a:srgbClr val="B9B9B9"/>
      </a:accent3>
      <a:accent4>
        <a:srgbClr val="8A78E7"/>
      </a:accent4>
      <a:accent5>
        <a:srgbClr val="6C99F3"/>
      </a:accent5>
      <a:accent6>
        <a:srgbClr val="24B3A4"/>
      </a:accent6>
      <a:hlink>
        <a:srgbClr val="6C99F3"/>
      </a:hlink>
      <a:folHlink>
        <a:srgbClr val="034A90"/>
      </a:folHlink>
    </a:clrScheme>
    <a:fontScheme name="INSIDESメインテーマ">
      <a:majorFont>
        <a:latin typeface="DengXian"/>
        <a:ea typeface="游ゴシック"/>
        <a:cs typeface=""/>
      </a:majorFont>
      <a:minorFont>
        <a:latin typeface="DengXian"/>
        <a:ea typeface="游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タイトル大">
  <a:themeElements>
    <a:clrScheme name="INSIDES">
      <a:dk1>
        <a:srgbClr val="333333"/>
      </a:dk1>
      <a:lt1>
        <a:srgbClr val="BEBEBE"/>
      </a:lt1>
      <a:dk2>
        <a:srgbClr val="F3F3F3"/>
      </a:dk2>
      <a:lt2>
        <a:srgbClr val="FFFFFF"/>
      </a:lt2>
      <a:accent1>
        <a:srgbClr val="FF6C6C"/>
      </a:accent1>
      <a:accent2>
        <a:srgbClr val="F16F9B"/>
      </a:accent2>
      <a:accent3>
        <a:srgbClr val="B9B9B9"/>
      </a:accent3>
      <a:accent4>
        <a:srgbClr val="8A78E7"/>
      </a:accent4>
      <a:accent5>
        <a:srgbClr val="6C99F3"/>
      </a:accent5>
      <a:accent6>
        <a:srgbClr val="24B3A4"/>
      </a:accent6>
      <a:hlink>
        <a:srgbClr val="6C99F3"/>
      </a:hlink>
      <a:folHlink>
        <a:srgbClr val="034A90"/>
      </a:folHlink>
    </a:clrScheme>
    <a:fontScheme name="INSIDESメインテーマ">
      <a:majorFont>
        <a:latin typeface="DengXian"/>
        <a:ea typeface="游ゴシック"/>
        <a:cs typeface=""/>
      </a:majorFont>
      <a:minorFont>
        <a:latin typeface="DengXian"/>
        <a:ea typeface="游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タイトル中">
  <a:themeElements>
    <a:clrScheme name="INSIDES">
      <a:dk1>
        <a:srgbClr val="333333"/>
      </a:dk1>
      <a:lt1>
        <a:srgbClr val="BEBEBE"/>
      </a:lt1>
      <a:dk2>
        <a:srgbClr val="F3F3F3"/>
      </a:dk2>
      <a:lt2>
        <a:srgbClr val="FFFFFF"/>
      </a:lt2>
      <a:accent1>
        <a:srgbClr val="FF6C6C"/>
      </a:accent1>
      <a:accent2>
        <a:srgbClr val="F16F9B"/>
      </a:accent2>
      <a:accent3>
        <a:srgbClr val="B9B9B9"/>
      </a:accent3>
      <a:accent4>
        <a:srgbClr val="8A78E7"/>
      </a:accent4>
      <a:accent5>
        <a:srgbClr val="6C99F3"/>
      </a:accent5>
      <a:accent6>
        <a:srgbClr val="24B3A4"/>
      </a:accent6>
      <a:hlink>
        <a:srgbClr val="6C99F3"/>
      </a:hlink>
      <a:folHlink>
        <a:srgbClr val="034A90"/>
      </a:folHlink>
    </a:clrScheme>
    <a:fontScheme name="INSIDESメインテーマ">
      <a:majorFont>
        <a:latin typeface="DengXian"/>
        <a:ea typeface="游ゴシック"/>
        <a:cs typeface=""/>
      </a:majorFont>
      <a:minorFont>
        <a:latin typeface="DengXian"/>
        <a:ea typeface="游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中ページ">
  <a:themeElements>
    <a:clrScheme name="INSIDES">
      <a:dk1>
        <a:srgbClr val="333333"/>
      </a:dk1>
      <a:lt1>
        <a:srgbClr val="BEBEBE"/>
      </a:lt1>
      <a:dk2>
        <a:srgbClr val="F3F3F3"/>
      </a:dk2>
      <a:lt2>
        <a:srgbClr val="FFFFFF"/>
      </a:lt2>
      <a:accent1>
        <a:srgbClr val="FF6C6C"/>
      </a:accent1>
      <a:accent2>
        <a:srgbClr val="F16F9B"/>
      </a:accent2>
      <a:accent3>
        <a:srgbClr val="B9B9B9"/>
      </a:accent3>
      <a:accent4>
        <a:srgbClr val="8A78E7"/>
      </a:accent4>
      <a:accent5>
        <a:srgbClr val="6C99F3"/>
      </a:accent5>
      <a:accent6>
        <a:srgbClr val="24B3A4"/>
      </a:accent6>
      <a:hlink>
        <a:srgbClr val="6C99F3"/>
      </a:hlink>
      <a:folHlink>
        <a:srgbClr val="034A90"/>
      </a:folHlink>
    </a:clrScheme>
    <a:fontScheme name="INSIDESメインテーマ">
      <a:majorFont>
        <a:latin typeface="DengXian"/>
        <a:ea typeface="游ゴシック"/>
        <a:cs typeface=""/>
      </a:majorFont>
      <a:minorFont>
        <a:latin typeface="DengXian"/>
        <a:ea typeface="游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タイトル中">
  <a:themeElements>
    <a:clrScheme name="INSIDES">
      <a:dk1>
        <a:srgbClr val="333333"/>
      </a:dk1>
      <a:lt1>
        <a:srgbClr val="BEBEBE"/>
      </a:lt1>
      <a:dk2>
        <a:srgbClr val="F3F3F3"/>
      </a:dk2>
      <a:lt2>
        <a:srgbClr val="FFFFFF"/>
      </a:lt2>
      <a:accent1>
        <a:srgbClr val="FF6C6C"/>
      </a:accent1>
      <a:accent2>
        <a:srgbClr val="F16F9B"/>
      </a:accent2>
      <a:accent3>
        <a:srgbClr val="B9B9B9"/>
      </a:accent3>
      <a:accent4>
        <a:srgbClr val="8A78E7"/>
      </a:accent4>
      <a:accent5>
        <a:srgbClr val="6C99F3"/>
      </a:accent5>
      <a:accent6>
        <a:srgbClr val="24B3A4"/>
      </a:accent6>
      <a:hlink>
        <a:srgbClr val="6C99F3"/>
      </a:hlink>
      <a:folHlink>
        <a:srgbClr val="034A90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2_中ページ特殊">
  <a:themeElements>
    <a:clrScheme name="INSIDES">
      <a:dk1>
        <a:srgbClr val="333333"/>
      </a:dk1>
      <a:lt1>
        <a:srgbClr val="BEBEBE"/>
      </a:lt1>
      <a:dk2>
        <a:srgbClr val="F3F3F3"/>
      </a:dk2>
      <a:lt2>
        <a:srgbClr val="FFFFFF"/>
      </a:lt2>
      <a:accent1>
        <a:srgbClr val="FF6C6C"/>
      </a:accent1>
      <a:accent2>
        <a:srgbClr val="F16F9B"/>
      </a:accent2>
      <a:accent3>
        <a:srgbClr val="B9B9B9"/>
      </a:accent3>
      <a:accent4>
        <a:srgbClr val="8A78E7"/>
      </a:accent4>
      <a:accent5>
        <a:srgbClr val="6C99F3"/>
      </a:accent5>
      <a:accent6>
        <a:srgbClr val="24B3A4"/>
      </a:accent6>
      <a:hlink>
        <a:srgbClr val="6C99F3"/>
      </a:hlink>
      <a:folHlink>
        <a:srgbClr val="034A90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_中ページ">
  <a:themeElements>
    <a:clrScheme name="INSIDES">
      <a:dk1>
        <a:srgbClr val="333333"/>
      </a:dk1>
      <a:lt1>
        <a:srgbClr val="BEBEBE"/>
      </a:lt1>
      <a:dk2>
        <a:srgbClr val="F3F3F3"/>
      </a:dk2>
      <a:lt2>
        <a:srgbClr val="FFFFFF"/>
      </a:lt2>
      <a:accent1>
        <a:srgbClr val="FF6C6C"/>
      </a:accent1>
      <a:accent2>
        <a:srgbClr val="F16F9B"/>
      </a:accent2>
      <a:accent3>
        <a:srgbClr val="B9B9B9"/>
      </a:accent3>
      <a:accent4>
        <a:srgbClr val="8A78E7"/>
      </a:accent4>
      <a:accent5>
        <a:srgbClr val="597AF7"/>
      </a:accent5>
      <a:accent6>
        <a:srgbClr val="24B3A4"/>
      </a:accent6>
      <a:hlink>
        <a:srgbClr val="6C99F3"/>
      </a:hlink>
      <a:folHlink>
        <a:srgbClr val="034A90"/>
      </a:folHlink>
    </a:clrScheme>
    <a:fontScheme name="INSIDESメインテーマ">
      <a:majorFont>
        <a:latin typeface="DengXian"/>
        <a:ea typeface="游ゴシック"/>
        <a:cs typeface=""/>
      </a:majorFont>
      <a:minorFont>
        <a:latin typeface="DengXian"/>
        <a:ea typeface="游ゴシック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1_デザインの設定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CE5B790A48FFC94DB39FC36702A2BE46" ma:contentTypeVersion="14" ma:contentTypeDescription="新しいドキュメントを作成します。" ma:contentTypeScope="" ma:versionID="48fe8374e9f699c7d0bf9ea9e243344b">
  <xsd:schema xmlns:xsd="http://www.w3.org/2001/XMLSchema" xmlns:xs="http://www.w3.org/2001/XMLSchema" xmlns:p="http://schemas.microsoft.com/office/2006/metadata/properties" xmlns:ns2="e664343d-acf0-4070-a428-eadae4089187" targetNamespace="http://schemas.microsoft.com/office/2006/metadata/properties" ma:root="true" ma:fieldsID="deaac079ee692991061ac2a724ec8d42" ns2:_="">
    <xsd:import namespace="e664343d-acf0-4070-a428-eadae4089187"/>
    <xsd:element name="properties">
      <xsd:complexType>
        <xsd:sequence>
          <xsd:element name="documentManagement">
            <xsd:complexType>
              <xsd:all>
                <xsd:element ref="ns2:_x30a4__x30f3__x30b5__x30a4__x30ba__x5206__x985e_"/>
                <xsd:element ref="ns2:_x30c6__x30fc__x30de__x5206__x985e_" minOccurs="0"/>
                <xsd:element ref="ns2:_x4e2d__x5206__x985e_" minOccurs="0"/>
                <xsd:element ref="ns2:_x5bfe__x8c61__x8005_" minOccurs="0"/>
                <xsd:element ref="ns2:_x7528__x9014_"/>
                <xsd:element ref="ns2:_x30d5__x30a1__x30a4__x30eb__x7a2e__x5225_"/>
                <xsd:element ref="ns2:_x30b9__x30dd__x30c3__x30c8__x63b2__x8f09_" minOccurs="0"/>
                <xsd:element ref="ns2:_x5099__x8003__x30fb__x4f7f__x3044__x65b9__x30e1__x30e2_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_x30b9__x30c6__x30fc__x30bf__x30b9_" minOccurs="0"/>
                <xsd:element ref="ns2:_x30b9__x30c6__x30fc__x30bf__x30b9__x30c6__x30b9__x30c8_" minOccurs="0"/>
                <xsd:element ref="ns2:_x30b9__x30dd__x30c3__x30c8__x30e9__x30a4__x30c8__x63b2__x8f09__x30c6__x30b9__x30c8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64343d-acf0-4070-a428-eadae4089187" elementFormDefault="qualified">
    <xsd:import namespace="http://schemas.microsoft.com/office/2006/documentManagement/types"/>
    <xsd:import namespace="http://schemas.microsoft.com/office/infopath/2007/PartnerControls"/>
    <xsd:element name="_x30a4__x30f3__x30b5__x30a4__x30ba__x5206__x985e_" ma:index="8" ma:displayName="大分類" ma:format="Dropdown" ma:internalName="_x30a4__x30f3__x30b5__x30a4__x30ba__x5206__x985e_">
      <xsd:simpleType>
        <xsd:restriction base="dms:Choice">
          <xsd:enumeration value="報告会"/>
          <xsd:enumeration value="活用"/>
          <xsd:enumeration value="読み取り"/>
          <xsd:enumeration value="機能・サービス"/>
          <xsd:enumeration value="公式"/>
          <xsd:enumeration value="テーマ"/>
          <xsd:enumeration value="CSスキル"/>
          <xsd:enumeration value="囗汎用企画書FMT"/>
        </xsd:restriction>
      </xsd:simpleType>
    </xsd:element>
    <xsd:element name="_x30c6__x30fc__x30de__x5206__x985e_" ma:index="9" nillable="true" ma:displayName="テーマ分類" ma:format="Dropdown" ma:internalName="_x30c6__x30fc__x30de__x5206__x985e_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1on1/面談"/>
                    <xsd:enumeration value="マネジメント"/>
                    <xsd:enumeration value="新卒オンボ"/>
                    <xsd:enumeration value="中途オンボ"/>
                    <xsd:enumeration value="離職防止"/>
                    <xsd:enumeration value="エンゲージメント"/>
                    <xsd:enumeration value="キャリア自律"/>
                    <xsd:enumeration value="データ活用"/>
                    <xsd:enumeration value="他"/>
                  </xsd:restriction>
                </xsd:simpleType>
              </xsd:element>
            </xsd:sequence>
          </xsd:extension>
        </xsd:complexContent>
      </xsd:complexType>
    </xsd:element>
    <xsd:element name="_x4e2d__x5206__x985e_" ma:index="10" nillable="true" ma:displayName="中分類" ma:format="Dropdown" ma:internalName="_x4e2d__x5206__x985e_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活用方法"/>
                    <xsd:enumeration value="事例"/>
                    <xsd:enumeration value="拡大提案"/>
                    <xsd:enumeration value="リスキー対応"/>
                    <xsd:enumeration value="機能紹介"/>
                    <xsd:enumeration value="データ"/>
                    <xsd:enumeration value="仕様"/>
                    <xsd:enumeration value="運用・オペレーション"/>
                    <xsd:enumeration value="サービス比較・併用"/>
                    <xsd:enumeration value="セミナー"/>
                    <xsd:enumeration value="ラーニング"/>
                    <xsd:enumeration value="ガイダンス"/>
                    <xsd:enumeration value="FAQサイト掲載"/>
                  </xsd:restriction>
                </xsd:simpleType>
              </xsd:element>
            </xsd:sequence>
          </xsd:extension>
        </xsd:complexContent>
      </xsd:complexType>
    </xsd:element>
    <xsd:element name="_x5bfe__x8c61__x8005_" ma:index="11" nillable="true" ma:displayName="対象者" ma:format="Dropdown" ma:internalName="_x5bfe__x8c61__x8005_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人事・事務局向け"/>
                    <xsd:enumeration value="上司・閲覧者向け"/>
                    <xsd:enumeration value="メンバー向け"/>
                    <xsd:enumeration value="社内限"/>
                  </xsd:restriction>
                </xsd:simpleType>
              </xsd:element>
            </xsd:sequence>
          </xsd:extension>
        </xsd:complexContent>
      </xsd:complexType>
    </xsd:element>
    <xsd:element name="_x7528__x9014_" ma:index="12" ma:displayName="用途" ma:format="Dropdown" ma:internalName="_x7528__x9014_">
      <xsd:simpleType>
        <xsd:restriction base="dms:Choice">
          <xsd:enumeration value="顧客対応用"/>
          <xsd:enumeration value="社内ナレッジ"/>
        </xsd:restriction>
      </xsd:simpleType>
    </xsd:element>
    <xsd:element name="_x30d5__x30a1__x30a4__x30eb__x7a2e__x5225_" ma:index="13" ma:displayName="ファイル種別" ma:format="Dropdown" ma:internalName="_x30d5__x30a1__x30a4__x30eb__x7a2e__x5225_">
      <xsd:simpleType>
        <xsd:restriction base="dms:Choice">
          <xsd:enumeration value="マスタ"/>
          <xsd:enumeration value="送付用PDF"/>
          <xsd:enumeration value="Arch用"/>
        </xsd:restriction>
      </xsd:simpleType>
    </xsd:element>
    <xsd:element name="_x30b9__x30dd__x30c3__x30c8__x63b2__x8f09_" ma:index="14" nillable="true" ma:displayName="old_スポット掲載" ma:default="0" ma:format="Dropdown" ma:internalName="_x30b9__x30dd__x30c3__x30c8__x63b2__x8f09_">
      <xsd:simpleType>
        <xsd:restriction base="dms:Boolean"/>
      </xsd:simpleType>
    </xsd:element>
    <xsd:element name="_x5099__x8003__x30fb__x4f7f__x3044__x65b9__x30e1__x30e2_" ma:index="15" nillable="true" ma:displayName="備考・使い方メモ" ma:format="Dropdown" ma:internalName="_x5099__x8003__x30fb__x4f7f__x3044__x65b9__x30e1__x30e2_">
      <xsd:simpleType>
        <xsd:restriction base="dms:Note">
          <xsd:maxLength value="255"/>
        </xsd:restriction>
      </xsd:simpleType>
    </xsd:element>
    <xsd:element name="MediaServiceMetadata" ma:index="16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7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x30b9__x30c6__x30fc__x30bf__x30b9_" ma:index="19" nillable="true" ma:displayName="old_ステータス" ma:format="Dropdown" ma:internalName="_x30b9__x30c6__x30fc__x30bf__x30b9_">
      <xsd:simpleType>
        <xsd:restriction base="dms:Choice">
          <xsd:enumeration value="アーカイブ"/>
          <xsd:enumeration value="公開中"/>
        </xsd:restriction>
      </xsd:simpleType>
    </xsd:element>
    <xsd:element name="_x30b9__x30c6__x30fc__x30bf__x30b9__x30c6__x30b9__x30c8_" ma:index="20" nillable="true" ma:displayName="ステータス" ma:format="Dropdown" ma:internalName="_x30b9__x30c6__x30fc__x30bf__x30b9__x30c6__x30b9__x30c8_">
      <xsd:simpleType>
        <xsd:restriction base="dms:Choice">
          <xsd:enumeration value="公開中"/>
          <xsd:enumeration value="アーカイブ"/>
        </xsd:restriction>
      </xsd:simpleType>
    </xsd:element>
    <xsd:element name="_x30b9__x30dd__x30c3__x30c8__x30e9__x30a4__x30c8__x63b2__x8f09__x30c6__x30b9__x30c8_" ma:index="21" nillable="true" ma:displayName="スポット掲載" ma:default="0" ma:format="Dropdown" ma:internalName="_x30b9__x30dd__x30c3__x30c8__x30e9__x30a4__x30c8__x63b2__x8f09__x30c6__x30b9__x30c8_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x30c6__x30fc__x30de__x5206__x985e_ xmlns="e664343d-acf0-4070-a428-eadae4089187" xsi:nil="true"/>
    <_x7528__x9014_ xmlns="e664343d-acf0-4070-a428-eadae4089187">顧客対応用</_x7528__x9014_>
    <_x30b9__x30dd__x30c3__x30c8__x63b2__x8f09_ xmlns="e664343d-acf0-4070-a428-eadae4089187">false</_x30b9__x30dd__x30c3__x30c8__x63b2__x8f09_>
    <_x5099__x8003__x30fb__x4f7f__x3044__x65b9__x30e1__x30e2_ xmlns="e664343d-acf0-4070-a428-eadae4089187">FAQサイトURL（https://admin.support.recruit-insides.net/hc/ja/articles/41080705135513）送付を基本とし、元ファイルを加工したい場合のみこのファイルを利用</_x5099__x8003__x30fb__x4f7f__x3044__x65b9__x30e1__x30e2_>
    <_x30d5__x30a1__x30a4__x30eb__x7a2e__x5225_ xmlns="e664343d-acf0-4070-a428-eadae4089187">マスタ</_x30d5__x30a1__x30a4__x30eb__x7a2e__x5225_>
    <_x5bfe__x8c61__x8005_ xmlns="e664343d-acf0-4070-a428-eadae4089187">
      <Value>上司・閲覧者向け</Value>
    </_x5bfe__x8c61__x8005_>
    <_x30b9__x30c6__x30fc__x30bf__x30b9_ xmlns="e664343d-acf0-4070-a428-eadae4089187">公開中</_x30b9__x30c6__x30fc__x30bf__x30b9_>
    <_x4e2d__x5206__x985e_ xmlns="e664343d-acf0-4070-a428-eadae4089187">
      <Value>FAQサイト掲載</Value>
    </_x4e2d__x5206__x985e_>
    <_x30a4__x30f3__x30b5__x30a4__x30ba__x5206__x985e_ xmlns="e664343d-acf0-4070-a428-eadae4089187">公式</_x30a4__x30f3__x30b5__x30a4__x30ba__x5206__x985e_>
    <_x30b9__x30dd__x30c3__x30c8__x30e9__x30a4__x30c8__x63b2__x8f09__x30c6__x30b9__x30c8_ xmlns="e664343d-acf0-4070-a428-eadae4089187">false</_x30b9__x30dd__x30c3__x30c8__x30e9__x30a4__x30c8__x63b2__x8f09__x30c6__x30b9__x30c8_>
    <_x30b9__x30c6__x30fc__x30bf__x30b9__x30c6__x30b9__x30c8_ xmlns="e664343d-acf0-4070-a428-eadae4089187">公開中</_x30b9__x30c6__x30fc__x30bf__x30b9__x30c6__x30b9__x30c8_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DC5A51D-72D9-4471-8E01-23B95C87EADF}">
  <ds:schemaRefs>
    <ds:schemaRef ds:uri="e664343d-acf0-4070-a428-eadae408918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8FE0A20D-2CD2-44ED-B88B-09CCC981DFA2}">
  <ds:schemaRefs>
    <ds:schemaRef ds:uri="e664343d-acf0-4070-a428-eadae408918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03A30EC9-E215-442B-A36C-0E902DF4A12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A4 Paper (210x297 mm)</PresentationFormat>
  <Slides>39</Slides>
  <Notes>39</Notes>
  <HiddenSlides>0</HiddenSlides>
  <ScaleCrop>false</ScaleCrop>
  <HeadingPairs>
    <vt:vector size="4" baseType="variant">
      <vt:variant>
        <vt:lpstr>Theme</vt:lpstr>
      </vt:variant>
      <vt:variant>
        <vt:i4>9</vt:i4>
      </vt:variant>
      <vt:variant>
        <vt:lpstr>Slide Titles</vt:lpstr>
      </vt:variant>
      <vt:variant>
        <vt:i4>39</vt:i4>
      </vt:variant>
    </vt:vector>
  </HeadingPairs>
  <TitlesOfParts>
    <vt:vector size="48" baseType="lpstr">
      <vt:lpstr>表紙２</vt:lpstr>
      <vt:lpstr>表紙３</vt:lpstr>
      <vt:lpstr>タイトル大</vt:lpstr>
      <vt:lpstr>タイトル中</vt:lpstr>
      <vt:lpstr>中ページ</vt:lpstr>
      <vt:lpstr>1_タイトル中</vt:lpstr>
      <vt:lpstr>2_中ページ特殊</vt:lpstr>
      <vt:lpstr>1_中ページ</vt:lpstr>
      <vt:lpstr>1_デザインの設定</vt:lpstr>
      <vt:lpstr>インサイズ導入のご説明</vt:lpstr>
      <vt:lpstr>もくじ</vt:lpstr>
      <vt:lpstr>参考）導入の背景記入のポイント</vt:lpstr>
      <vt:lpstr>インサイズ導入の背景</vt:lpstr>
      <vt:lpstr>もくじ</vt:lpstr>
      <vt:lpstr>インサイズとは？</vt:lpstr>
      <vt:lpstr>インサイズを使うと変わること</vt:lpstr>
      <vt:lpstr>インサイズの3つの機能</vt:lpstr>
      <vt:lpstr>1on1でインサイズを活用する理由</vt:lpstr>
      <vt:lpstr>参考）1on1への取り組み姿勢</vt:lpstr>
      <vt:lpstr>もくじ</vt:lpstr>
      <vt:lpstr>インサイズ実施のステップ</vt:lpstr>
      <vt:lpstr>インサイズ対象者</vt:lpstr>
      <vt:lpstr>インサイズ実施概要</vt:lpstr>
      <vt:lpstr>もくじ</vt:lpstr>
      <vt:lpstr>アンケート結果の活用方法</vt:lpstr>
      <vt:lpstr>参考）「上司」向けにお伝えしている活用方法</vt:lpstr>
      <vt:lpstr>参考）「上司」向けにお伝えしている活用方法</vt:lpstr>
      <vt:lpstr>アンケート結果閲覧</vt:lpstr>
      <vt:lpstr>「ダッシュボード」で組織全体の概要を確認</vt:lpstr>
      <vt:lpstr>「チームマップ」で関わる優先順位を確認</vt:lpstr>
      <vt:lpstr>「パーソナルレポート」で、関わり方を確認</vt:lpstr>
      <vt:lpstr>「結果一覧表(Excel)」で個人結果を一覧で確認</vt:lpstr>
      <vt:lpstr>参考）メンバーが閲覧できるレポート</vt:lpstr>
      <vt:lpstr>注意点</vt:lpstr>
      <vt:lpstr>改めて、お願いしたいこと</vt:lpstr>
      <vt:lpstr>もくじ</vt:lpstr>
      <vt:lpstr>1on1の5つの機能</vt:lpstr>
      <vt:lpstr>利用開始時に、案内メールが届きます</vt:lpstr>
      <vt:lpstr>1on1の予定作成</vt:lpstr>
      <vt:lpstr>メンバーが設定したトピックの確認</vt:lpstr>
      <vt:lpstr>メンバーが設定したトピックの確認</vt:lpstr>
      <vt:lpstr>1on1メモの作成</vt:lpstr>
      <vt:lpstr>1on1メモの作成</vt:lpstr>
      <vt:lpstr>1on1履歴の振り返り</vt:lpstr>
      <vt:lpstr>もくじ</vt:lpstr>
      <vt:lpstr>【便利機能】1on1の基礎やインサイズの使い方が学べます</vt:lpstr>
      <vt:lpstr>【便利機能】メンバーへの関わりを相談できます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山田 純一</dc:creator>
  <cp:revision>1</cp:revision>
  <dcterms:created xsi:type="dcterms:W3CDTF">2023-07-18T04:04:19Z</dcterms:created>
  <dcterms:modified xsi:type="dcterms:W3CDTF">2026-07-14T09:30:51Z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0x010100CE5B790A48FFC94DB39FC36702A2BE46</vt:lpwstr>
  </property>
  <property fmtid="{D5CDD505-2E9C-101B-9397-08002B2CF9AE}" pid="3" name="MediaServiceImageTags">
    <vt:lpwstr/>
  </property>
</Properties>
</file>