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6" r:id="rId4"/>
    <p:sldMasterId id="2147483668" r:id="rId5"/>
    <p:sldMasterId id="2147483671" r:id="rId6"/>
    <p:sldMasterId id="2147483716" r:id="rId7"/>
  </p:sldMasterIdLst>
  <p:notesMasterIdLst>
    <p:notesMasterId r:id="rId45"/>
  </p:notesMasterIdLst>
  <p:handoutMasterIdLst>
    <p:handoutMasterId r:id="rId46"/>
  </p:handoutMasterIdLst>
  <p:sldIdLst>
    <p:sldId id="586" r:id="rId8"/>
    <p:sldId id="1537" r:id="rId9"/>
    <p:sldId id="1504" r:id="rId10"/>
    <p:sldId id="1540" r:id="rId11"/>
    <p:sldId id="1543" r:id="rId12"/>
    <p:sldId id="1505" r:id="rId13"/>
    <p:sldId id="1507" r:id="rId14"/>
    <p:sldId id="1508" r:id="rId15"/>
    <p:sldId id="1510" r:id="rId16"/>
    <p:sldId id="1511" r:id="rId17"/>
    <p:sldId id="1512" r:id="rId18"/>
    <p:sldId id="1562" r:id="rId19"/>
    <p:sldId id="1544" r:id="rId20"/>
    <p:sldId id="1509" r:id="rId21"/>
    <p:sldId id="1561" r:id="rId22"/>
    <p:sldId id="1515" r:id="rId23"/>
    <p:sldId id="1545" r:id="rId24"/>
    <p:sldId id="1514" r:id="rId25"/>
    <p:sldId id="1517" r:id="rId26"/>
    <p:sldId id="1518" r:id="rId27"/>
    <p:sldId id="1519" r:id="rId28"/>
    <p:sldId id="1520" r:id="rId29"/>
    <p:sldId id="1546" r:id="rId30"/>
    <p:sldId id="1521" r:id="rId31"/>
    <p:sldId id="1539" r:id="rId32"/>
    <p:sldId id="1516" r:id="rId33"/>
    <p:sldId id="1524" r:id="rId34"/>
    <p:sldId id="1563" r:id="rId35"/>
    <p:sldId id="1526" r:id="rId36"/>
    <p:sldId id="1523" r:id="rId37"/>
    <p:sldId id="1531" r:id="rId38"/>
    <p:sldId id="1529" r:id="rId39"/>
    <p:sldId id="1528" r:id="rId40"/>
    <p:sldId id="1547" r:id="rId41"/>
    <p:sldId id="1530" r:id="rId42"/>
    <p:sldId id="1536" r:id="rId43"/>
    <p:sldId id="1533" r:id="rId44"/>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6D6655-128B-D745-7A79-61D2EA09CC68}" name="中富 俊吾" initials="" userId="S::shungo_nakatomi@recruit-ms.co.jp::9c6c3e01-3041-460e-9567-ac9d7cff0521" providerId="AD"/>
  <p188:author id="{973F385C-9735-23E3-51A1-C24291202211}" name="井上 瑞貴" initials="井瑞" userId="S::mizuki_inoue@recruit-ms.co.jp::f6b39721-156b-4295-b428-ee29b8236850" providerId="AD"/>
  <p188:author id="{1DD6B482-C703-CD7F-5102-CBDC7F09499E}" name="宇野 渉" initials="宇渉" userId="S::wataru_uno@recruit-ms.co.jp::3c9129e8-db7f-43c6-93ff-4d6c7442c005" providerId="AD"/>
  <p188:author id="{13D5A4BC-0AAE-6B38-A736-CA7DB10A4AF0}" name="山田 純一" initials="山純" userId="S::junichi_yamada@recruit-ms.co.jp::738fccb7-c23d-484f-90e8-ae2ba85cf149" providerId="AD"/>
  <p188:author id="{D60189C1-96DC-F556-7F8B-B862042BEEF0}" name="鈴木 萌々子" initials="鈴木" userId="S::momoko_suzuki@recruit-ms.co.jp::684b9646-bc99-4d69-9c4f-dccabc81590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494ED"/>
    <a:srgbClr val="CE7AEC"/>
    <a:srgbClr val="FD7479"/>
    <a:srgbClr val="FFFFFF"/>
    <a:srgbClr val="FD8288"/>
    <a:srgbClr val="FF566D"/>
    <a:srgbClr val="597AF8"/>
    <a:srgbClr val="53ACF1"/>
    <a:srgbClr val="C4D5ED"/>
    <a:srgbClr val="287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2FC349-BF08-4A2B-9D64-D5BE53C95F1E}" v="2" dt="2026-06-25T09:13:46.16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22"/>
    <p:restoredTop sz="95669" autoAdjust="0"/>
  </p:normalViewPr>
  <p:slideViewPr>
    <p:cSldViewPr snapToGrid="0">
      <p:cViewPr varScale="1">
        <p:scale>
          <a:sx n="93" d="100"/>
          <a:sy n="93" d="100"/>
        </p:scale>
        <p:origin x="412" y="60"/>
      </p:cViewPr>
      <p:guideLst/>
    </p:cSldViewPr>
  </p:slideViewPr>
  <p:notesTextViewPr>
    <p:cViewPr>
      <p:scale>
        <a:sx n="1" d="1"/>
        <a:sy n="1" d="1"/>
      </p:scale>
      <p:origin x="0" y="0"/>
    </p:cViewPr>
  </p:notesTextViewPr>
  <p:notesViewPr>
    <p:cSldViewPr snapToGrid="0">
      <p:cViewPr>
        <p:scale>
          <a:sx n="1" d="2"/>
          <a:sy n="1" d="2"/>
        </p:scale>
        <p:origin x="2856" y="8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鈴木 萌々子" userId="684b9646-bc99-4d69-9c4f-dccabc815905" providerId="ADAL" clId="{CB9B6CBF-00F4-4EC5-B7DA-7D043BBC3E79}"/>
    <pc:docChg chg="modSld">
      <pc:chgData name="鈴木 萌々子" userId="684b9646-bc99-4d69-9c4f-dccabc815905" providerId="ADAL" clId="{CB9B6CBF-00F4-4EC5-B7DA-7D043BBC3E79}" dt="2026-06-25T09:13:46.167" v="1"/>
      <pc:docMkLst>
        <pc:docMk/>
      </pc:docMkLst>
      <pc:sldChg chg="addSp delSp modSp">
        <pc:chgData name="鈴木 萌々子" userId="684b9646-bc99-4d69-9c4f-dccabc815905" providerId="ADAL" clId="{CB9B6CBF-00F4-4EC5-B7DA-7D043BBC3E79}" dt="2026-06-25T09:13:46.167" v="1"/>
        <pc:sldMkLst>
          <pc:docMk/>
          <pc:sldMk cId="673786891" sldId="1523"/>
        </pc:sldMkLst>
        <pc:spChg chg="mod">
          <ac:chgData name="鈴木 萌々子" userId="684b9646-bc99-4d69-9c4f-dccabc815905" providerId="ADAL" clId="{CB9B6CBF-00F4-4EC5-B7DA-7D043BBC3E79}" dt="2026-06-25T09:13:46.167" v="1"/>
          <ac:spMkLst>
            <pc:docMk/>
            <pc:sldMk cId="673786891" sldId="1523"/>
            <ac:spMk id="18" creationId="{DE6799EB-B311-D658-3F57-1DFAC4D57DF7}"/>
          </ac:spMkLst>
        </pc:spChg>
        <pc:spChg chg="mod">
          <ac:chgData name="鈴木 萌々子" userId="684b9646-bc99-4d69-9c4f-dccabc815905" providerId="ADAL" clId="{CB9B6CBF-00F4-4EC5-B7DA-7D043BBC3E79}" dt="2026-06-25T09:13:46.167" v="1"/>
          <ac:spMkLst>
            <pc:docMk/>
            <pc:sldMk cId="673786891" sldId="1523"/>
            <ac:spMk id="19" creationId="{7A1455CF-6660-2BBE-60F7-09941878C96A}"/>
          </ac:spMkLst>
        </pc:spChg>
        <pc:spChg chg="mod">
          <ac:chgData name="鈴木 萌々子" userId="684b9646-bc99-4d69-9c4f-dccabc815905" providerId="ADAL" clId="{CB9B6CBF-00F4-4EC5-B7DA-7D043BBC3E79}" dt="2026-06-25T09:13:46.167" v="1"/>
          <ac:spMkLst>
            <pc:docMk/>
            <pc:sldMk cId="673786891" sldId="1523"/>
            <ac:spMk id="20" creationId="{608CFA49-696F-AA64-ABE8-0522EA3B5D5B}"/>
          </ac:spMkLst>
        </pc:spChg>
        <pc:spChg chg="mod">
          <ac:chgData name="鈴木 萌々子" userId="684b9646-bc99-4d69-9c4f-dccabc815905" providerId="ADAL" clId="{CB9B6CBF-00F4-4EC5-B7DA-7D043BBC3E79}" dt="2026-06-25T09:13:46.167" v="1"/>
          <ac:spMkLst>
            <pc:docMk/>
            <pc:sldMk cId="673786891" sldId="1523"/>
            <ac:spMk id="21" creationId="{655863C7-BF07-C722-1057-577803C9C471}"/>
          </ac:spMkLst>
        </pc:spChg>
        <pc:spChg chg="mod">
          <ac:chgData name="鈴木 萌々子" userId="684b9646-bc99-4d69-9c4f-dccabc815905" providerId="ADAL" clId="{CB9B6CBF-00F4-4EC5-B7DA-7D043BBC3E79}" dt="2026-06-25T09:13:46.167" v="1"/>
          <ac:spMkLst>
            <pc:docMk/>
            <pc:sldMk cId="673786891" sldId="1523"/>
            <ac:spMk id="22" creationId="{E4B97D01-33D5-8FA2-A615-92CBD57704FE}"/>
          </ac:spMkLst>
        </pc:spChg>
        <pc:spChg chg="mod">
          <ac:chgData name="鈴木 萌々子" userId="684b9646-bc99-4d69-9c4f-dccabc815905" providerId="ADAL" clId="{CB9B6CBF-00F4-4EC5-B7DA-7D043BBC3E79}" dt="2026-06-25T09:13:46.167" v="1"/>
          <ac:spMkLst>
            <pc:docMk/>
            <pc:sldMk cId="673786891" sldId="1523"/>
            <ac:spMk id="23" creationId="{863D6EF8-EE95-5A7B-EB79-A3EB90ADFBFD}"/>
          </ac:spMkLst>
        </pc:spChg>
        <pc:grpChg chg="add mod">
          <ac:chgData name="鈴木 萌々子" userId="684b9646-bc99-4d69-9c4f-dccabc815905" providerId="ADAL" clId="{CB9B6CBF-00F4-4EC5-B7DA-7D043BBC3E79}" dt="2026-06-25T09:13:46.167" v="1"/>
          <ac:grpSpMkLst>
            <pc:docMk/>
            <pc:sldMk cId="673786891" sldId="1523"/>
            <ac:grpSpMk id="3" creationId="{F85158E3-F983-7210-974F-A5EC51D40E6E}"/>
          </ac:grpSpMkLst>
        </pc:grpChg>
        <pc:grpChg chg="del">
          <ac:chgData name="鈴木 萌々子" userId="684b9646-bc99-4d69-9c4f-dccabc815905" providerId="ADAL" clId="{CB9B6CBF-00F4-4EC5-B7DA-7D043BBC3E79}" dt="2026-06-25T09:13:45.959" v="0" actId="478"/>
          <ac:grpSpMkLst>
            <pc:docMk/>
            <pc:sldMk cId="673786891" sldId="1523"/>
            <ac:grpSpMk id="5" creationId="{1883B43E-E9D0-5273-CDBD-CF8486290397}"/>
          </ac:grpSpMkLst>
        </pc:grpChg>
        <pc:grpChg chg="del">
          <ac:chgData name="鈴木 萌々子" userId="684b9646-bc99-4d69-9c4f-dccabc815905" providerId="ADAL" clId="{CB9B6CBF-00F4-4EC5-B7DA-7D043BBC3E79}" dt="2026-06-25T09:13:45.959" v="0" actId="478"/>
          <ac:grpSpMkLst>
            <pc:docMk/>
            <pc:sldMk cId="673786891" sldId="1523"/>
            <ac:grpSpMk id="9" creationId="{A5B1C90D-EDEC-7665-E699-EA0B2A364A8C}"/>
          </ac:grpSpMkLst>
        </pc:grpChg>
        <pc:grpChg chg="mod">
          <ac:chgData name="鈴木 萌々子" userId="684b9646-bc99-4d69-9c4f-dccabc815905" providerId="ADAL" clId="{CB9B6CBF-00F4-4EC5-B7DA-7D043BBC3E79}" dt="2026-06-25T09:13:46.167" v="1"/>
          <ac:grpSpMkLst>
            <pc:docMk/>
            <pc:sldMk cId="673786891" sldId="1523"/>
            <ac:grpSpMk id="16" creationId="{76BAD2A4-8CA1-8D6C-55F6-0C8BD14AEB47}"/>
          </ac:grpSpMkLst>
        </pc:grpChg>
        <pc:picChg chg="del">
          <ac:chgData name="鈴木 萌々子" userId="684b9646-bc99-4d69-9c4f-dccabc815905" providerId="ADAL" clId="{CB9B6CBF-00F4-4EC5-B7DA-7D043BBC3E79}" dt="2026-06-25T09:13:45.959" v="0" actId="478"/>
          <ac:picMkLst>
            <pc:docMk/>
            <pc:sldMk cId="673786891" sldId="1523"/>
            <ac:picMk id="2" creationId="{89E73BF9-4516-29AB-B2AF-CED8E5E232D1}"/>
          </ac:picMkLst>
        </pc:picChg>
        <pc:picChg chg="mod">
          <ac:chgData name="鈴木 萌々子" userId="684b9646-bc99-4d69-9c4f-dccabc815905" providerId="ADAL" clId="{CB9B6CBF-00F4-4EC5-B7DA-7D043BBC3E79}" dt="2026-06-25T09:13:46.167" v="1"/>
          <ac:picMkLst>
            <pc:docMk/>
            <pc:sldMk cId="673786891" sldId="1523"/>
            <ac:picMk id="14" creationId="{AF310131-BC64-1C03-C60E-A0B3FB34F90E}"/>
          </ac:picMkLst>
        </pc:picChg>
        <pc:picChg chg="mod">
          <ac:chgData name="鈴木 萌々子" userId="684b9646-bc99-4d69-9c4f-dccabc815905" providerId="ADAL" clId="{CB9B6CBF-00F4-4EC5-B7DA-7D043BBC3E79}" dt="2026-06-25T09:13:46.167" v="1"/>
          <ac:picMkLst>
            <pc:docMk/>
            <pc:sldMk cId="673786891" sldId="1523"/>
            <ac:picMk id="15" creationId="{C0F97506-2672-2659-E411-F18D7F881145}"/>
          </ac:picMkLst>
        </pc:picChg>
        <pc:picChg chg="del">
          <ac:chgData name="鈴木 萌々子" userId="684b9646-bc99-4d69-9c4f-dccabc815905" providerId="ADAL" clId="{CB9B6CBF-00F4-4EC5-B7DA-7D043BBC3E79}" dt="2026-06-25T09:13:45.959" v="0" actId="478"/>
          <ac:picMkLst>
            <pc:docMk/>
            <pc:sldMk cId="673786891" sldId="1523"/>
            <ac:picMk id="6146" creationId="{923B529F-CC3E-6DFB-3665-D61C1F6526C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AB5A0CB-61CF-4DED-A86C-03B08BE6C5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EF664BEB-D3A0-45C9-994B-151CC21037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00C71A-22C7-4A9B-8B42-4CB7AAED8584}" type="datetime1">
              <a:rPr kumimoji="1" lang="ja-JP" altLang="en-US" smtClean="0"/>
              <a:t>2026/6/25</a:t>
            </a:fld>
            <a:endParaRPr kumimoji="1" lang="ja-JP" altLang="en-US"/>
          </a:p>
        </p:txBody>
      </p:sp>
      <p:sp>
        <p:nvSpPr>
          <p:cNvPr id="4" name="フッター プレースホルダー 3">
            <a:extLst>
              <a:ext uri="{FF2B5EF4-FFF2-40B4-BE49-F238E27FC236}">
                <a16:creationId xmlns:a16="http://schemas.microsoft.com/office/drawing/2014/main" id="{A278AEA1-7A34-4BD1-BB26-474680FC01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10F843FE-4E87-40A8-8DE5-9D26365788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2B5B67-48AF-4686-9716-029A9E60949B}" type="slidenum">
              <a:rPr kumimoji="1" lang="ja-JP" altLang="en-US" smtClean="0"/>
              <a:t>‹#›</a:t>
            </a:fld>
            <a:endParaRPr kumimoji="1" lang="ja-JP" altLang="en-US"/>
          </a:p>
        </p:txBody>
      </p:sp>
    </p:spTree>
    <p:extLst>
      <p:ext uri="{BB962C8B-B14F-4D97-AF65-F5344CB8AC3E}">
        <p14:creationId xmlns:p14="http://schemas.microsoft.com/office/powerpoint/2010/main" val="17824610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1E3F5-323D-47C6-9A21-7034C3BFB4AB}" type="datetime1">
              <a:rPr kumimoji="1" lang="ja-JP" altLang="en-US" smtClean="0"/>
              <a:t>2026/6/25</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77C432-9D8F-4E66-85A3-C7C12BB3CCE6}" type="slidenum">
              <a:rPr kumimoji="1" lang="ja-JP" altLang="en-US" smtClean="0"/>
              <a:t>‹#›</a:t>
            </a:fld>
            <a:endParaRPr kumimoji="1" lang="ja-JP" altLang="en-US"/>
          </a:p>
        </p:txBody>
      </p:sp>
    </p:spTree>
    <p:extLst>
      <p:ext uri="{BB962C8B-B14F-4D97-AF65-F5344CB8AC3E}">
        <p14:creationId xmlns:p14="http://schemas.microsoft.com/office/powerpoint/2010/main" val="27579938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0</a:t>
            </a:fld>
            <a:endParaRPr kumimoji="1" lang="ja-JP" altLang="en-US"/>
          </a:p>
        </p:txBody>
      </p:sp>
    </p:spTree>
    <p:extLst>
      <p:ext uri="{BB962C8B-B14F-4D97-AF65-F5344CB8AC3E}">
        <p14:creationId xmlns:p14="http://schemas.microsoft.com/office/powerpoint/2010/main" val="3025038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9</a:t>
            </a:fld>
            <a:endParaRPr kumimoji="1" lang="ja-JP" altLang="en-US"/>
          </a:p>
        </p:txBody>
      </p:sp>
    </p:spTree>
    <p:extLst>
      <p:ext uri="{BB962C8B-B14F-4D97-AF65-F5344CB8AC3E}">
        <p14:creationId xmlns:p14="http://schemas.microsoft.com/office/powerpoint/2010/main" val="4188788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10</a:t>
            </a:fld>
            <a:endParaRPr kumimoji="1" lang="ja-JP" altLang="en-US"/>
          </a:p>
        </p:txBody>
      </p:sp>
    </p:spTree>
    <p:extLst>
      <p:ext uri="{BB962C8B-B14F-4D97-AF65-F5344CB8AC3E}">
        <p14:creationId xmlns:p14="http://schemas.microsoft.com/office/powerpoint/2010/main" val="2445294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12</a:t>
            </a:fld>
            <a:endParaRPr kumimoji="1" lang="ja-JP" altLang="en-US"/>
          </a:p>
        </p:txBody>
      </p:sp>
    </p:spTree>
    <p:extLst>
      <p:ext uri="{BB962C8B-B14F-4D97-AF65-F5344CB8AC3E}">
        <p14:creationId xmlns:p14="http://schemas.microsoft.com/office/powerpoint/2010/main" val="285658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13</a:t>
            </a:fld>
            <a:endParaRPr kumimoji="1" lang="ja-JP" altLang="en-US"/>
          </a:p>
        </p:txBody>
      </p:sp>
    </p:spTree>
    <p:extLst>
      <p:ext uri="{BB962C8B-B14F-4D97-AF65-F5344CB8AC3E}">
        <p14:creationId xmlns:p14="http://schemas.microsoft.com/office/powerpoint/2010/main" val="3844627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14</a:t>
            </a:fld>
            <a:endParaRPr kumimoji="1" lang="ja-JP" altLang="en-US"/>
          </a:p>
        </p:txBody>
      </p:sp>
    </p:spTree>
    <p:extLst>
      <p:ext uri="{BB962C8B-B14F-4D97-AF65-F5344CB8AC3E}">
        <p14:creationId xmlns:p14="http://schemas.microsoft.com/office/powerpoint/2010/main" val="2043461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15</a:t>
            </a:fld>
            <a:endParaRPr kumimoji="1" lang="ja-JP" altLang="en-US"/>
          </a:p>
        </p:txBody>
      </p:sp>
    </p:spTree>
    <p:extLst>
      <p:ext uri="{BB962C8B-B14F-4D97-AF65-F5344CB8AC3E}">
        <p14:creationId xmlns:p14="http://schemas.microsoft.com/office/powerpoint/2010/main" val="4204422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16</a:t>
            </a:fld>
            <a:endParaRPr kumimoji="1" lang="ja-JP" altLang="en-US"/>
          </a:p>
        </p:txBody>
      </p:sp>
    </p:spTree>
    <p:extLst>
      <p:ext uri="{BB962C8B-B14F-4D97-AF65-F5344CB8AC3E}">
        <p14:creationId xmlns:p14="http://schemas.microsoft.com/office/powerpoint/2010/main" val="1197900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17</a:t>
            </a:fld>
            <a:endParaRPr kumimoji="1" lang="ja-JP" altLang="en-US"/>
          </a:p>
        </p:txBody>
      </p:sp>
    </p:spTree>
    <p:extLst>
      <p:ext uri="{BB962C8B-B14F-4D97-AF65-F5344CB8AC3E}">
        <p14:creationId xmlns:p14="http://schemas.microsoft.com/office/powerpoint/2010/main" val="264570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18</a:t>
            </a:fld>
            <a:endParaRPr kumimoji="1" lang="ja-JP" altLang="en-US"/>
          </a:p>
        </p:txBody>
      </p:sp>
    </p:spTree>
    <p:extLst>
      <p:ext uri="{BB962C8B-B14F-4D97-AF65-F5344CB8AC3E}">
        <p14:creationId xmlns:p14="http://schemas.microsoft.com/office/powerpoint/2010/main" val="2674347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19</a:t>
            </a:fld>
            <a:endParaRPr kumimoji="1" lang="ja-JP" altLang="en-US"/>
          </a:p>
        </p:txBody>
      </p:sp>
    </p:spTree>
    <p:extLst>
      <p:ext uri="{BB962C8B-B14F-4D97-AF65-F5344CB8AC3E}">
        <p14:creationId xmlns:p14="http://schemas.microsoft.com/office/powerpoint/2010/main" val="2287740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a:t>
            </a:fld>
            <a:endParaRPr kumimoji="1" lang="ja-JP" altLang="en-US"/>
          </a:p>
        </p:txBody>
      </p:sp>
    </p:spTree>
    <p:extLst>
      <p:ext uri="{BB962C8B-B14F-4D97-AF65-F5344CB8AC3E}">
        <p14:creationId xmlns:p14="http://schemas.microsoft.com/office/powerpoint/2010/main" val="2915076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20</a:t>
            </a:fld>
            <a:endParaRPr kumimoji="1" lang="ja-JP" altLang="en-US"/>
          </a:p>
        </p:txBody>
      </p:sp>
    </p:spTree>
    <p:extLst>
      <p:ext uri="{BB962C8B-B14F-4D97-AF65-F5344CB8AC3E}">
        <p14:creationId xmlns:p14="http://schemas.microsoft.com/office/powerpoint/2010/main" val="1481330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21</a:t>
            </a:fld>
            <a:endParaRPr kumimoji="1" lang="ja-JP" altLang="en-US"/>
          </a:p>
        </p:txBody>
      </p:sp>
    </p:spTree>
    <p:extLst>
      <p:ext uri="{BB962C8B-B14F-4D97-AF65-F5344CB8AC3E}">
        <p14:creationId xmlns:p14="http://schemas.microsoft.com/office/powerpoint/2010/main" val="3726522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22</a:t>
            </a:fld>
            <a:endParaRPr kumimoji="1" lang="ja-JP" altLang="en-US"/>
          </a:p>
        </p:txBody>
      </p:sp>
    </p:spTree>
    <p:extLst>
      <p:ext uri="{BB962C8B-B14F-4D97-AF65-F5344CB8AC3E}">
        <p14:creationId xmlns:p14="http://schemas.microsoft.com/office/powerpoint/2010/main" val="15438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23</a:t>
            </a:fld>
            <a:endParaRPr kumimoji="1" lang="ja-JP" altLang="en-US"/>
          </a:p>
        </p:txBody>
      </p:sp>
    </p:spTree>
    <p:extLst>
      <p:ext uri="{BB962C8B-B14F-4D97-AF65-F5344CB8AC3E}">
        <p14:creationId xmlns:p14="http://schemas.microsoft.com/office/powerpoint/2010/main" val="2147603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24</a:t>
            </a:fld>
            <a:endParaRPr kumimoji="1" lang="ja-JP" altLang="en-US"/>
          </a:p>
        </p:txBody>
      </p:sp>
    </p:spTree>
    <p:extLst>
      <p:ext uri="{BB962C8B-B14F-4D97-AF65-F5344CB8AC3E}">
        <p14:creationId xmlns:p14="http://schemas.microsoft.com/office/powerpoint/2010/main" val="3175809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25</a:t>
            </a:fld>
            <a:endParaRPr kumimoji="1" lang="ja-JP" altLang="en-US"/>
          </a:p>
        </p:txBody>
      </p:sp>
    </p:spTree>
    <p:extLst>
      <p:ext uri="{BB962C8B-B14F-4D97-AF65-F5344CB8AC3E}">
        <p14:creationId xmlns:p14="http://schemas.microsoft.com/office/powerpoint/2010/main" val="1972229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26</a:t>
            </a:fld>
            <a:endParaRPr kumimoji="1" lang="ja-JP" altLang="en-US"/>
          </a:p>
        </p:txBody>
      </p:sp>
    </p:spTree>
    <p:extLst>
      <p:ext uri="{BB962C8B-B14F-4D97-AF65-F5344CB8AC3E}">
        <p14:creationId xmlns:p14="http://schemas.microsoft.com/office/powerpoint/2010/main" val="4110541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87706-4D7A-3823-2E67-F49A1BCBDD7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2B2EE5E-A0B8-8E46-799E-417C39A8FAD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F33A31F-A5E2-336D-16A1-4F03144C8815}"/>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26C47B39-E884-9A78-3C4A-850212998431}"/>
              </a:ext>
            </a:extLst>
          </p:cNvPr>
          <p:cNvSpPr>
            <a:spLocks noGrp="1"/>
          </p:cNvSpPr>
          <p:nvPr>
            <p:ph type="sldNum" sz="quarter" idx="5"/>
          </p:nvPr>
        </p:nvSpPr>
        <p:spPr/>
        <p:txBody>
          <a:bodyPr/>
          <a:lstStyle/>
          <a:p>
            <a:fld id="{0D77C432-9D8F-4E66-85A3-C7C12BB3CCE6}" type="slidenum">
              <a:rPr kumimoji="1" lang="ja-JP" altLang="en-US" smtClean="0"/>
              <a:t>27</a:t>
            </a:fld>
            <a:endParaRPr kumimoji="1" lang="ja-JP" altLang="en-US"/>
          </a:p>
        </p:txBody>
      </p:sp>
    </p:spTree>
    <p:extLst>
      <p:ext uri="{BB962C8B-B14F-4D97-AF65-F5344CB8AC3E}">
        <p14:creationId xmlns:p14="http://schemas.microsoft.com/office/powerpoint/2010/main" val="2980370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28</a:t>
            </a:fld>
            <a:endParaRPr kumimoji="1" lang="ja-JP" altLang="en-US"/>
          </a:p>
        </p:txBody>
      </p:sp>
    </p:spTree>
    <p:extLst>
      <p:ext uri="{BB962C8B-B14F-4D97-AF65-F5344CB8AC3E}">
        <p14:creationId xmlns:p14="http://schemas.microsoft.com/office/powerpoint/2010/main" val="1446228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29</a:t>
            </a:fld>
            <a:endParaRPr kumimoji="1" lang="ja-JP" altLang="en-US"/>
          </a:p>
        </p:txBody>
      </p:sp>
    </p:spTree>
    <p:extLst>
      <p:ext uri="{BB962C8B-B14F-4D97-AF65-F5344CB8AC3E}">
        <p14:creationId xmlns:p14="http://schemas.microsoft.com/office/powerpoint/2010/main" val="2309919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a:t>
            </a:fld>
            <a:endParaRPr kumimoji="1" lang="ja-JP" altLang="en-US"/>
          </a:p>
        </p:txBody>
      </p:sp>
    </p:spTree>
    <p:extLst>
      <p:ext uri="{BB962C8B-B14F-4D97-AF65-F5344CB8AC3E}">
        <p14:creationId xmlns:p14="http://schemas.microsoft.com/office/powerpoint/2010/main" val="2537514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30</a:t>
            </a:fld>
            <a:endParaRPr kumimoji="1" lang="ja-JP" altLang="en-US"/>
          </a:p>
        </p:txBody>
      </p:sp>
    </p:spTree>
    <p:extLst>
      <p:ext uri="{BB962C8B-B14F-4D97-AF65-F5344CB8AC3E}">
        <p14:creationId xmlns:p14="http://schemas.microsoft.com/office/powerpoint/2010/main" val="1266960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31</a:t>
            </a:fld>
            <a:endParaRPr kumimoji="1" lang="ja-JP" altLang="en-US"/>
          </a:p>
        </p:txBody>
      </p:sp>
    </p:spTree>
    <p:extLst>
      <p:ext uri="{BB962C8B-B14F-4D97-AF65-F5344CB8AC3E}">
        <p14:creationId xmlns:p14="http://schemas.microsoft.com/office/powerpoint/2010/main" val="1190144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32</a:t>
            </a:fld>
            <a:endParaRPr kumimoji="1" lang="ja-JP" altLang="en-US"/>
          </a:p>
        </p:txBody>
      </p:sp>
    </p:spTree>
    <p:extLst>
      <p:ext uri="{BB962C8B-B14F-4D97-AF65-F5344CB8AC3E}">
        <p14:creationId xmlns:p14="http://schemas.microsoft.com/office/powerpoint/2010/main" val="31346496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33</a:t>
            </a:fld>
            <a:endParaRPr kumimoji="1" lang="ja-JP" altLang="en-US"/>
          </a:p>
        </p:txBody>
      </p:sp>
    </p:spTree>
    <p:extLst>
      <p:ext uri="{BB962C8B-B14F-4D97-AF65-F5344CB8AC3E}">
        <p14:creationId xmlns:p14="http://schemas.microsoft.com/office/powerpoint/2010/main" val="14750262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34</a:t>
            </a:fld>
            <a:endParaRPr kumimoji="1" lang="ja-JP" altLang="en-US"/>
          </a:p>
        </p:txBody>
      </p:sp>
    </p:spTree>
    <p:extLst>
      <p:ext uri="{BB962C8B-B14F-4D97-AF65-F5344CB8AC3E}">
        <p14:creationId xmlns:p14="http://schemas.microsoft.com/office/powerpoint/2010/main" val="2612283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35</a:t>
            </a:fld>
            <a:endParaRPr kumimoji="1" lang="ja-JP" altLang="en-US"/>
          </a:p>
        </p:txBody>
      </p:sp>
    </p:spTree>
    <p:extLst>
      <p:ext uri="{BB962C8B-B14F-4D97-AF65-F5344CB8AC3E}">
        <p14:creationId xmlns:p14="http://schemas.microsoft.com/office/powerpoint/2010/main" val="8556371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36</a:t>
            </a:fld>
            <a:endParaRPr kumimoji="1" lang="ja-JP" altLang="en-US"/>
          </a:p>
        </p:txBody>
      </p:sp>
    </p:spTree>
    <p:extLst>
      <p:ext uri="{BB962C8B-B14F-4D97-AF65-F5344CB8AC3E}">
        <p14:creationId xmlns:p14="http://schemas.microsoft.com/office/powerpoint/2010/main" val="1371655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a:t>
            </a:fld>
            <a:endParaRPr kumimoji="1" lang="ja-JP" altLang="en-US"/>
          </a:p>
        </p:txBody>
      </p:sp>
    </p:spTree>
    <p:extLst>
      <p:ext uri="{BB962C8B-B14F-4D97-AF65-F5344CB8AC3E}">
        <p14:creationId xmlns:p14="http://schemas.microsoft.com/office/powerpoint/2010/main" val="211656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4</a:t>
            </a:fld>
            <a:endParaRPr kumimoji="1" lang="ja-JP" altLang="en-US"/>
          </a:p>
        </p:txBody>
      </p:sp>
    </p:spTree>
    <p:extLst>
      <p:ext uri="{BB962C8B-B14F-4D97-AF65-F5344CB8AC3E}">
        <p14:creationId xmlns:p14="http://schemas.microsoft.com/office/powerpoint/2010/main" val="1150274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5</a:t>
            </a:fld>
            <a:endParaRPr kumimoji="1" lang="ja-JP" altLang="en-US"/>
          </a:p>
        </p:txBody>
      </p:sp>
    </p:spTree>
    <p:extLst>
      <p:ext uri="{BB962C8B-B14F-4D97-AF65-F5344CB8AC3E}">
        <p14:creationId xmlns:p14="http://schemas.microsoft.com/office/powerpoint/2010/main" val="2197708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6</a:t>
            </a:fld>
            <a:endParaRPr kumimoji="1" lang="ja-JP" altLang="en-US"/>
          </a:p>
        </p:txBody>
      </p:sp>
    </p:spTree>
    <p:extLst>
      <p:ext uri="{BB962C8B-B14F-4D97-AF65-F5344CB8AC3E}">
        <p14:creationId xmlns:p14="http://schemas.microsoft.com/office/powerpoint/2010/main" val="2837797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7</a:t>
            </a:fld>
            <a:endParaRPr kumimoji="1" lang="ja-JP" altLang="en-US"/>
          </a:p>
        </p:txBody>
      </p:sp>
    </p:spTree>
    <p:extLst>
      <p:ext uri="{BB962C8B-B14F-4D97-AF65-F5344CB8AC3E}">
        <p14:creationId xmlns:p14="http://schemas.microsoft.com/office/powerpoint/2010/main" val="1030173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8</a:t>
            </a:fld>
            <a:endParaRPr kumimoji="1" lang="ja-JP" altLang="en-US"/>
          </a:p>
        </p:txBody>
      </p:sp>
    </p:spTree>
    <p:extLst>
      <p:ext uri="{BB962C8B-B14F-4D97-AF65-F5344CB8AC3E}">
        <p14:creationId xmlns:p14="http://schemas.microsoft.com/office/powerpoint/2010/main" val="2580372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3ADC80-BE17-86F7-5C0F-C5FB9F23EACE}"/>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0C5FAC34-6BCF-A2FD-1B99-4249E8C405F6}"/>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7E0D9C3D-DD11-1F56-A5FD-5756899A6AB9}"/>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3478024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24000" y="136524"/>
            <a:ext cx="8543925" cy="544513"/>
          </a:xfrm>
        </p:spPr>
        <p:txBody>
          <a:bodyPr>
            <a:normAutofit/>
          </a:bodyPr>
          <a:lstStyle>
            <a:lvl1pPr>
              <a:lnSpc>
                <a:spcPct val="100000"/>
              </a:lnSpc>
              <a:defRPr sz="2000" b="1"/>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9ACB7DA-5A15-43B9-BF31-321376FE391B}" type="datetime1">
              <a:rPr lang="en-US" altLang="ja-JP" smtClean="0"/>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85160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9C350B-3690-E498-406B-9CCB63CA7692}"/>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E94ECADA-0EF9-026E-E1CD-B793CDDFB3C0}"/>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D55981A3-0AE2-8A05-C4F6-9C3503161464}"/>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281371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C20673-6A56-4817-8EEA-B3CCC14C4895}"/>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3095512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5" name="Rectangle 6"/>
          <p:cNvSpPr txBox="1">
            <a:spLocks noChangeArrowheads="1"/>
          </p:cNvSpPr>
          <p:nvPr userDrawn="1"/>
        </p:nvSpPr>
        <p:spPr bwMode="auto">
          <a:xfrm>
            <a:off x="3632200" y="6510344"/>
            <a:ext cx="2063750" cy="433387"/>
          </a:xfrm>
          <a:prstGeom prst="rect">
            <a:avLst/>
          </a:prstGeom>
          <a:noFill/>
          <a:ln>
            <a:noFill/>
          </a:ln>
          <a:effectLst/>
          <a:extLst>
            <a:ext uri="{FAA26D3D-D897-4be2-8F04-BA451C77F1D7}"/>
          </a:extLst>
        </p:spPr>
        <p:txBody>
          <a:bodyPr wrap="none" lIns="113110" tIns="113110" rIns="113110" bIns="113110" anchor="ctr"/>
          <a:lstStyle>
            <a:defPPr>
              <a:defRPr lang="ja-JP"/>
            </a:defPPr>
            <a:lvl1pPr algn="ctr" rtl="0" eaLnBrk="0" fontAlgn="base" hangingPunct="0">
              <a:spcBef>
                <a:spcPct val="0"/>
              </a:spcBef>
              <a:spcAft>
                <a:spcPct val="0"/>
              </a:spcAft>
              <a:defRPr kumimoji="0" sz="1500" kern="1200">
                <a:solidFill>
                  <a:srgbClr val="000000"/>
                </a:solidFill>
                <a:latin typeface="Arial" panose="020B0604020202020204" pitchFamily="34" charset="0"/>
                <a:ea typeface="Osaka"/>
                <a:cs typeface="Osaka"/>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DD291E6D-8EB5-4CCE-805D-1E14095580F7}" type="slidenum">
              <a:rPr lang="en-US" altLang="ja-JP" sz="1400" smtClean="0">
                <a:latin typeface="Meiryo UI" panose="020B0604030504040204" pitchFamily="50" charset="-128"/>
              </a:rPr>
              <a:pPr>
                <a:defRPr/>
              </a:pPr>
              <a:t>‹#›</a:t>
            </a:fld>
            <a:endParaRPr lang="en-US" altLang="ja-JP" sz="1400">
              <a:latin typeface="Meiryo UI" panose="020B0604030504040204" pitchFamily="50" charset="-128"/>
            </a:endParaRPr>
          </a:p>
        </p:txBody>
      </p:sp>
      <p:sp>
        <p:nvSpPr>
          <p:cNvPr id="2" name="タイトル 1"/>
          <p:cNvSpPr>
            <a:spLocks noGrp="1"/>
          </p:cNvSpPr>
          <p:nvPr>
            <p:ph type="title"/>
          </p:nvPr>
        </p:nvSpPr>
        <p:spPr/>
        <p:txBody>
          <a:bodyPr/>
          <a:lstStyle>
            <a:lvl1pPr>
              <a:defRPr sz="2800">
                <a:solidFill>
                  <a:schemeClr val="tx1"/>
                </a:solidFill>
                <a:latin typeface="Meiryo UI" panose="020B0604030504040204" pitchFamily="50" charset="-128"/>
              </a:defRPr>
            </a:lvl1pPr>
          </a:lstStyle>
          <a:p>
            <a:r>
              <a:rPr lang="ja-JP" altLang="en-US"/>
              <a:t>マスタ タイトルの書式設定</a:t>
            </a:r>
          </a:p>
        </p:txBody>
      </p:sp>
      <p:sp>
        <p:nvSpPr>
          <p:cNvPr id="3" name="コンテンツ プレースホルダー 2"/>
          <p:cNvSpPr>
            <a:spLocks noGrp="1"/>
          </p:cNvSpPr>
          <p:nvPr>
            <p:ph idx="1" hasCustomPrompt="1"/>
          </p:nvPr>
        </p:nvSpPr>
        <p:spPr/>
        <p:txBody>
          <a:bodyPr/>
          <a:lstStyle>
            <a:lvl1pPr marL="0" indent="0">
              <a:buNone/>
              <a:defRPr sz="2400">
                <a:solidFill>
                  <a:schemeClr val="tx1"/>
                </a:solidFill>
                <a:latin typeface="Meiryo UI" panose="020B0604030504040204" pitchFamily="50" charset="-128"/>
                <a:ea typeface="Meiryo UI" panose="020B0604030504040204" pitchFamily="50" charset="-128"/>
              </a:defRPr>
            </a:lvl1pPr>
            <a:lvl2pPr>
              <a:buClr>
                <a:srgbClr val="0065BD"/>
              </a:buClr>
              <a:defRPr sz="3200">
                <a:solidFill>
                  <a:schemeClr val="tx1"/>
                </a:solidFill>
                <a:latin typeface="+mn-lt"/>
                <a:ea typeface="ＭＳ Ｐゴシック" pitchFamily="50" charset="-128"/>
              </a:defRPr>
            </a:lvl2pPr>
            <a:lvl3pPr>
              <a:buClr>
                <a:srgbClr val="0065BD"/>
              </a:buClr>
              <a:defRPr sz="3200">
                <a:solidFill>
                  <a:schemeClr val="tx1"/>
                </a:solidFill>
                <a:latin typeface="+mn-lt"/>
                <a:ea typeface="ＭＳ Ｐゴシック" pitchFamily="50" charset="-128"/>
              </a:defRPr>
            </a:lvl3pPr>
            <a:lvl4pPr>
              <a:buClr>
                <a:srgbClr val="0065BD"/>
              </a:buClr>
              <a:defRPr sz="1800">
                <a:solidFill>
                  <a:schemeClr val="tx1"/>
                </a:solidFill>
                <a:latin typeface="+mn-lt"/>
                <a:ea typeface="ＭＳ Ｐゴシック" pitchFamily="50" charset="-128"/>
              </a:defRPr>
            </a:lvl4pPr>
            <a:lvl5pPr>
              <a:buClr>
                <a:srgbClr val="0065BD"/>
              </a:buClr>
              <a:defRPr sz="1800">
                <a:solidFill>
                  <a:schemeClr val="tx1"/>
                </a:solidFill>
                <a:latin typeface="+mn-lt"/>
                <a:ea typeface="ＭＳ Ｐゴシック" pitchFamily="50" charset="-128"/>
              </a:defRPr>
            </a:lvl5pPr>
          </a:lstStyle>
          <a:p>
            <a:pPr lvl="0"/>
            <a:r>
              <a:rPr lang="ja-JP" altLang="en-US"/>
              <a:t>マスタ テキストの書式設定</a:t>
            </a:r>
          </a:p>
        </p:txBody>
      </p:sp>
    </p:spTree>
    <p:extLst>
      <p:ext uri="{BB962C8B-B14F-4D97-AF65-F5344CB8AC3E}">
        <p14:creationId xmlns:p14="http://schemas.microsoft.com/office/powerpoint/2010/main" val="1146644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24000" y="136524"/>
            <a:ext cx="8543925" cy="544513"/>
          </a:xfrm>
        </p:spPr>
        <p:txBody>
          <a:bodyPr>
            <a:normAutofit/>
          </a:bodyPr>
          <a:lstStyle>
            <a:lvl1pPr>
              <a:lnSpc>
                <a:spcPct val="100000"/>
              </a:lnSpc>
              <a:defRPr sz="2000" b="1"/>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9ACB7DA-5A15-43B9-BF31-321376FE391B}" type="datetime1">
              <a:rPr lang="en-US" altLang="ja-JP" smtClean="0"/>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51639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D95B963-1477-45E4-A358-80956EE648CE}" type="datetime1">
              <a:rPr lang="en-US" altLang="ja-JP" smtClean="0"/>
              <a:t>6/25/2026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2849232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52F4B7C3-9C34-4F73-81EA-DFDC8D7D555E}" type="datetime1">
              <a:rPr lang="en-US" altLang="ja-JP" smtClean="0"/>
              <a:t>6/25/2026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7094210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416BC38-320C-4E4B-AF55-8D03003A7E92}"/>
              </a:ext>
            </a:extLst>
          </p:cNvPr>
          <p:cNvSpPr/>
          <p:nvPr userDrawn="1"/>
        </p:nvSpPr>
        <p:spPr>
          <a:xfrm>
            <a:off x="-1279" y="6498249"/>
            <a:ext cx="9906000" cy="360000"/>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cxnSp>
        <p:nvCxnSpPr>
          <p:cNvPr id="13" name="直線コネクタ 12">
            <a:extLst>
              <a:ext uri="{FF2B5EF4-FFF2-40B4-BE49-F238E27FC236}">
                <a16:creationId xmlns:a16="http://schemas.microsoft.com/office/drawing/2014/main" id="{FA25D3BC-1F8C-43F1-8F16-342A5CFE4F9B}"/>
              </a:ext>
            </a:extLst>
          </p:cNvPr>
          <p:cNvCxnSpPr>
            <a:cxnSpLocks/>
          </p:cNvCxnSpPr>
          <p:nvPr userDrawn="1"/>
        </p:nvCxnSpPr>
        <p:spPr>
          <a:xfrm>
            <a:off x="4538330" y="0"/>
            <a:ext cx="5448300" cy="988828"/>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06C5559-6ECF-46F1-97E2-297F582EB8BD}"/>
              </a:ext>
            </a:extLst>
          </p:cNvPr>
          <p:cNvCxnSpPr>
            <a:cxnSpLocks/>
          </p:cNvCxnSpPr>
          <p:nvPr userDrawn="1"/>
        </p:nvCxnSpPr>
        <p:spPr>
          <a:xfrm>
            <a:off x="7153057" y="5"/>
            <a:ext cx="2833576" cy="1360967"/>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ー 1">
            <a:extLst>
              <a:ext uri="{FF2B5EF4-FFF2-40B4-BE49-F238E27FC236}">
                <a16:creationId xmlns:a16="http://schemas.microsoft.com/office/drawing/2014/main" id="{20790E0D-1712-4ADC-86E4-337CCDAA8001}"/>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6" name="テキスト ボックス 12">
            <a:extLst>
              <a:ext uri="{FF2B5EF4-FFF2-40B4-BE49-F238E27FC236}">
                <a16:creationId xmlns:a16="http://schemas.microsoft.com/office/drawing/2014/main" id="{C58AE8AF-E6A0-43CA-9D68-E719CB7516AE}"/>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pic>
        <p:nvPicPr>
          <p:cNvPr id="4" name="図 3" descr="図形 が含まれている画像&#10;&#10;自動的に生成された説明">
            <a:extLst>
              <a:ext uri="{FF2B5EF4-FFF2-40B4-BE49-F238E27FC236}">
                <a16:creationId xmlns:a16="http://schemas.microsoft.com/office/drawing/2014/main" id="{DAA77F1E-7EC8-84DF-4497-3E6CEB9B51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296" y="5838107"/>
            <a:ext cx="2228850" cy="575995"/>
          </a:xfrm>
          <a:prstGeom prst="rect">
            <a:avLst/>
          </a:prstGeom>
        </p:spPr>
      </p:pic>
    </p:spTree>
    <p:extLst>
      <p:ext uri="{BB962C8B-B14F-4D97-AF65-F5344CB8AC3E}">
        <p14:creationId xmlns:p14="http://schemas.microsoft.com/office/powerpoint/2010/main" val="2685395098"/>
      </p:ext>
    </p:extLst>
  </p:cSld>
  <p:clrMap bg1="lt1" tx1="dk1" bg2="lt2" tx2="dk2" accent1="accent1" accent2="accent2" accent3="accent3" accent4="accent4" accent5="accent5" accent6="accent6" hlink="hlink" folHlink="folHlink"/>
  <p:sldLayoutIdLst>
    <p:sldLayoutId id="2147483681" r:id="rId1"/>
    <p:sldLayoutId id="2147483765" r:id="rId2"/>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3205ABD-7B7D-4B28-B292-452AE25C8D2A}"/>
              </a:ext>
            </a:extLst>
          </p:cNvPr>
          <p:cNvSpPr/>
          <p:nvPr userDrawn="1"/>
        </p:nvSpPr>
        <p:spPr>
          <a:xfrm>
            <a:off x="0" y="6273231"/>
            <a:ext cx="9906000" cy="584775"/>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13" name="スライド番号プレースホルダー 1">
            <a:extLst>
              <a:ext uri="{FF2B5EF4-FFF2-40B4-BE49-F238E27FC236}">
                <a16:creationId xmlns:a16="http://schemas.microsoft.com/office/drawing/2014/main" id="{7916A200-341D-47A7-B266-C511D5DC09A1}"/>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1" name="テキスト ボックス 12">
            <a:extLst>
              <a:ext uri="{FF2B5EF4-FFF2-40B4-BE49-F238E27FC236}">
                <a16:creationId xmlns:a16="http://schemas.microsoft.com/office/drawing/2014/main" id="{CD018E3E-3164-4210-B3C2-2375D5EFBAB5}"/>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pic>
        <p:nvPicPr>
          <p:cNvPr id="3" name="図 2" descr="図形 が含まれている画像&#10;&#10;自動的に生成された説明">
            <a:extLst>
              <a:ext uri="{FF2B5EF4-FFF2-40B4-BE49-F238E27FC236}">
                <a16:creationId xmlns:a16="http://schemas.microsoft.com/office/drawing/2014/main" id="{A7D40D67-3B73-6D94-8FCD-2D35FF7B51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18401" y="293629"/>
            <a:ext cx="1864735" cy="481898"/>
          </a:xfrm>
          <a:prstGeom prst="rect">
            <a:avLst/>
          </a:prstGeom>
        </p:spPr>
      </p:pic>
    </p:spTree>
    <p:extLst>
      <p:ext uri="{BB962C8B-B14F-4D97-AF65-F5344CB8AC3E}">
        <p14:creationId xmlns:p14="http://schemas.microsoft.com/office/powerpoint/2010/main" val="3827919991"/>
      </p:ext>
    </p:extLst>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A4F70CDB-368E-477B-B55E-BFBEEC1A1A15}"/>
              </a:ext>
            </a:extLst>
          </p:cNvPr>
          <p:cNvSpPr/>
          <p:nvPr userDrawn="1"/>
        </p:nvSpPr>
        <p:spPr>
          <a:xfrm>
            <a:off x="-1279" y="6498249"/>
            <a:ext cx="9906000" cy="360000"/>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cxnSp>
        <p:nvCxnSpPr>
          <p:cNvPr id="13" name="直線コネクタ 12">
            <a:extLst>
              <a:ext uri="{FF2B5EF4-FFF2-40B4-BE49-F238E27FC236}">
                <a16:creationId xmlns:a16="http://schemas.microsoft.com/office/drawing/2014/main" id="{8E128D3E-3EC4-4D26-8F63-577891671F81}"/>
              </a:ext>
            </a:extLst>
          </p:cNvPr>
          <p:cNvCxnSpPr>
            <a:cxnSpLocks/>
          </p:cNvCxnSpPr>
          <p:nvPr userDrawn="1"/>
        </p:nvCxnSpPr>
        <p:spPr>
          <a:xfrm>
            <a:off x="316761" y="637953"/>
            <a:ext cx="9272478" cy="0"/>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6" name="スライド番号プレースホルダー 1">
            <a:extLst>
              <a:ext uri="{FF2B5EF4-FFF2-40B4-BE49-F238E27FC236}">
                <a16:creationId xmlns:a16="http://schemas.microsoft.com/office/drawing/2014/main" id="{8B9D71A9-632C-4190-B6AF-84E477DCF239}"/>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4" name="テキスト ボックス 12">
            <a:extLst>
              <a:ext uri="{FF2B5EF4-FFF2-40B4-BE49-F238E27FC236}">
                <a16:creationId xmlns:a16="http://schemas.microsoft.com/office/drawing/2014/main" id="{E41AB2B2-B05D-4FE4-AEE0-7301460BE6A0}"/>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pic>
        <p:nvPicPr>
          <p:cNvPr id="3" name="図 2" descr="図形 が含まれている画像&#10;&#10;自動的に生成された説明">
            <a:extLst>
              <a:ext uri="{FF2B5EF4-FFF2-40B4-BE49-F238E27FC236}">
                <a16:creationId xmlns:a16="http://schemas.microsoft.com/office/drawing/2014/main" id="{78FD6449-C229-8CB4-056E-1D45318DF30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15299" y="156939"/>
            <a:ext cx="1445364" cy="373521"/>
          </a:xfrm>
          <a:prstGeom prst="rect">
            <a:avLst/>
          </a:prstGeom>
        </p:spPr>
      </p:pic>
    </p:spTree>
    <p:extLst>
      <p:ext uri="{BB962C8B-B14F-4D97-AF65-F5344CB8AC3E}">
        <p14:creationId xmlns:p14="http://schemas.microsoft.com/office/powerpoint/2010/main" val="527764909"/>
      </p:ext>
    </p:extLst>
  </p:cSld>
  <p:clrMap bg1="lt1" tx1="dk1" bg2="lt2" tx2="dk2" accent1="accent1" accent2="accent2" accent3="accent3" accent4="accent4" accent5="accent5" accent6="accent6" hlink="hlink" folHlink="folHlink"/>
  <p:sldLayoutIdLst>
    <p:sldLayoutId id="2147483676" r:id="rId1"/>
    <p:sldLayoutId id="2147483685" r:id="rId2"/>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EDC00-756B-4167-9C74-F5DF23EB67D2}" type="datetime1">
              <a:rPr lang="en-US" altLang="ja-JP" smtClean="0"/>
              <a:t>6/25/2026</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A01FC-FF4B-4DB6-8392-0308938ABF67}" type="slidenum">
              <a:rPr kumimoji="1" lang="ja-JP" altLang="en-US" smtClean="0"/>
              <a:pPr/>
              <a:t>‹#›</a:t>
            </a:fld>
            <a:endParaRPr kumimoji="1" lang="ja-JP" altLang="en-US"/>
          </a:p>
        </p:txBody>
      </p:sp>
      <p:sp>
        <p:nvSpPr>
          <p:cNvPr id="7" name="正方形/長方形 6">
            <a:extLst>
              <a:ext uri="{FF2B5EF4-FFF2-40B4-BE49-F238E27FC236}">
                <a16:creationId xmlns:a16="http://schemas.microsoft.com/office/drawing/2014/main" id="{BCD40A31-A283-420F-A051-15446D9A79DD}"/>
              </a:ext>
            </a:extLst>
          </p:cNvPr>
          <p:cNvSpPr/>
          <p:nvPr userDrawn="1"/>
        </p:nvSpPr>
        <p:spPr>
          <a:xfrm>
            <a:off x="-1279" y="6498249"/>
            <a:ext cx="9906000" cy="360000"/>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cxnSp>
        <p:nvCxnSpPr>
          <p:cNvPr id="11" name="直線コネクタ 10">
            <a:extLst>
              <a:ext uri="{FF2B5EF4-FFF2-40B4-BE49-F238E27FC236}">
                <a16:creationId xmlns:a16="http://schemas.microsoft.com/office/drawing/2014/main" id="{8DF861B4-F982-41BB-A516-13EB9DD4F105}"/>
              </a:ext>
            </a:extLst>
          </p:cNvPr>
          <p:cNvCxnSpPr>
            <a:cxnSpLocks/>
          </p:cNvCxnSpPr>
          <p:nvPr userDrawn="1"/>
        </p:nvCxnSpPr>
        <p:spPr>
          <a:xfrm>
            <a:off x="316761" y="637953"/>
            <a:ext cx="9272478" cy="0"/>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2" name="テキスト ボックス 12">
            <a:extLst>
              <a:ext uri="{FF2B5EF4-FFF2-40B4-BE49-F238E27FC236}">
                <a16:creationId xmlns:a16="http://schemas.microsoft.com/office/drawing/2014/main" id="{AD0D17F5-5026-4930-BEFB-70A34180508C}"/>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
        <p:nvSpPr>
          <p:cNvPr id="13" name="スライド番号プレースホルダー 1">
            <a:extLst>
              <a:ext uri="{FF2B5EF4-FFF2-40B4-BE49-F238E27FC236}">
                <a16:creationId xmlns:a16="http://schemas.microsoft.com/office/drawing/2014/main" id="{F8A6FFD5-D821-4139-BCF5-EBEE2A6F663D}"/>
              </a:ext>
            </a:extLst>
          </p:cNvPr>
          <p:cNvSpPr txBox="1">
            <a:spLocks/>
          </p:cNvSpPr>
          <p:nvPr userDrawn="1"/>
        </p:nvSpPr>
        <p:spPr>
          <a:xfrm>
            <a:off x="7675871" y="6491005"/>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3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9A01FC-FF4B-4DB6-8392-0308938ABF67}" type="slidenum">
              <a:rPr kumimoji="1" lang="ja-JP" altLang="en-US" smtClean="0"/>
              <a:pPr/>
              <a:t>‹#›</a:t>
            </a:fld>
            <a:endParaRPr kumimoji="1" lang="ja-JP" altLang="en-US"/>
          </a:p>
        </p:txBody>
      </p:sp>
      <p:pic>
        <p:nvPicPr>
          <p:cNvPr id="15" name="図 14" descr="図形 が含まれている画像&#10;&#10;自動的に生成された説明">
            <a:extLst>
              <a:ext uri="{FF2B5EF4-FFF2-40B4-BE49-F238E27FC236}">
                <a16:creationId xmlns:a16="http://schemas.microsoft.com/office/drawing/2014/main" id="{9A538A0D-0591-E007-8377-A64FE695D51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40278" y="172429"/>
            <a:ext cx="1506113" cy="389220"/>
          </a:xfrm>
          <a:prstGeom prst="rect">
            <a:avLst/>
          </a:prstGeom>
        </p:spPr>
      </p:pic>
    </p:spTree>
    <p:extLst>
      <p:ext uri="{BB962C8B-B14F-4D97-AF65-F5344CB8AC3E}">
        <p14:creationId xmlns:p14="http://schemas.microsoft.com/office/powerpoint/2010/main" val="255707706"/>
      </p:ext>
    </p:extLst>
  </p:cSld>
  <p:clrMap bg1="lt1" tx1="dk1" bg2="lt2" tx2="dk2" accent1="accent1" accent2="accent2" accent3="accent3" accent4="accent4" accent5="accent5" accent6="accent6" hlink="hlink" folHlink="folHlink"/>
  <p:sldLayoutIdLst>
    <p:sldLayoutId id="2147483718" r:id="rId1"/>
    <p:sldLayoutId id="2147483721" r:id="rId2"/>
    <p:sldLayoutId id="2147483722"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23.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insides/"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hyperlink" Target="https://insides/"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hyperlink" Target="https://admin.support.recruit-insides.net/hc/ja/articles/39089653279513"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C25386-D8D9-8505-3F24-6527FC8A6A75}"/>
              </a:ext>
            </a:extLst>
          </p:cNvPr>
          <p:cNvSpPr>
            <a:spLocks noGrp="1"/>
          </p:cNvSpPr>
          <p:nvPr>
            <p:ph type="ctrTitle"/>
          </p:nvPr>
        </p:nvSpPr>
        <p:spPr/>
        <p:txBody>
          <a:bodyPr/>
          <a:lstStyle/>
          <a:p>
            <a:r>
              <a:rPr lang="ja-JP" altLang="en-US" sz="4800" b="1" dirty="0"/>
              <a:t>インサイズ導入のご説明</a:t>
            </a:r>
          </a:p>
        </p:txBody>
      </p:sp>
      <p:sp>
        <p:nvSpPr>
          <p:cNvPr id="3" name="字幕 2">
            <a:extLst>
              <a:ext uri="{FF2B5EF4-FFF2-40B4-BE49-F238E27FC236}">
                <a16:creationId xmlns:a16="http://schemas.microsoft.com/office/drawing/2014/main" id="{A8951780-7461-8233-1FDE-46FB56505EB9}"/>
              </a:ext>
            </a:extLst>
          </p:cNvPr>
          <p:cNvSpPr>
            <a:spLocks noGrp="1"/>
          </p:cNvSpPr>
          <p:nvPr>
            <p:ph type="subTitle" idx="1"/>
          </p:nvPr>
        </p:nvSpPr>
        <p:spPr/>
        <p:txBody>
          <a:bodyPr/>
          <a:lstStyle/>
          <a:p>
            <a:r>
              <a:rPr lang="ja-JP" altLang="en-US" sz="2800" dirty="0"/>
              <a:t>メリット と マネジメントへの活用法</a:t>
            </a:r>
            <a:endParaRPr lang="ja-JP" altLang="en-US" dirty="0"/>
          </a:p>
        </p:txBody>
      </p:sp>
    </p:spTree>
    <p:extLst>
      <p:ext uri="{BB962C8B-B14F-4D97-AF65-F5344CB8AC3E}">
        <p14:creationId xmlns:p14="http://schemas.microsoft.com/office/powerpoint/2010/main" val="2171730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テキスト ボックス 33">
            <a:extLst>
              <a:ext uri="{FF2B5EF4-FFF2-40B4-BE49-F238E27FC236}">
                <a16:creationId xmlns:a16="http://schemas.microsoft.com/office/drawing/2014/main" id="{E0127845-9B70-09BB-8DE5-6CD63E2B766E}"/>
              </a:ext>
            </a:extLst>
          </p:cNvPr>
          <p:cNvSpPr txBox="1"/>
          <p:nvPr/>
        </p:nvSpPr>
        <p:spPr>
          <a:xfrm>
            <a:off x="7340638" y="5198233"/>
            <a:ext cx="1903748" cy="1107996"/>
          </a:xfrm>
          <a:prstGeom prst="rect">
            <a:avLst/>
          </a:prstGeom>
          <a:noFill/>
        </p:spPr>
        <p:txBody>
          <a:bodyPr wrap="square" rtlCol="0">
            <a:spAutoFit/>
          </a:bodyPr>
          <a:lstStyle/>
          <a:p>
            <a:pPr algn="ctr"/>
            <a:r>
              <a:rPr lang="ja-JP" altLang="en-US" sz="6600" spc="90" dirty="0">
                <a:solidFill>
                  <a:schemeClr val="accent1">
                    <a:lumMod val="40000"/>
                    <a:lumOff val="60000"/>
                  </a:schemeClr>
                </a:solidFill>
              </a:rPr>
              <a:t>✕</a:t>
            </a:r>
            <a:endParaRPr kumimoji="1" lang="ja-JP" altLang="en-US" sz="6600" spc="90" dirty="0">
              <a:solidFill>
                <a:schemeClr val="accent1">
                  <a:lumMod val="40000"/>
                  <a:lumOff val="60000"/>
                </a:schemeClr>
              </a:solidFill>
            </a:endParaRPr>
          </a:p>
        </p:txBody>
      </p:sp>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メンタリティにあわせた関わりをする意味</a:t>
            </a:r>
          </a:p>
        </p:txBody>
      </p:sp>
      <p:sp>
        <p:nvSpPr>
          <p:cNvPr id="2" name="テキスト ボックス 1">
            <a:extLst>
              <a:ext uri="{FF2B5EF4-FFF2-40B4-BE49-F238E27FC236}">
                <a16:creationId xmlns:a16="http://schemas.microsoft.com/office/drawing/2014/main" id="{4282604D-EEEE-3494-6E55-7277EC12DD08}"/>
              </a:ext>
            </a:extLst>
          </p:cNvPr>
          <p:cNvSpPr txBox="1"/>
          <p:nvPr/>
        </p:nvSpPr>
        <p:spPr>
          <a:xfrm>
            <a:off x="7340638" y="2780646"/>
            <a:ext cx="1903748" cy="1107996"/>
          </a:xfrm>
          <a:prstGeom prst="rect">
            <a:avLst/>
          </a:prstGeom>
          <a:noFill/>
        </p:spPr>
        <p:txBody>
          <a:bodyPr wrap="square" rtlCol="0">
            <a:spAutoFit/>
          </a:bodyPr>
          <a:lstStyle/>
          <a:p>
            <a:pPr algn="ctr"/>
            <a:r>
              <a:rPr lang="ja-JP" altLang="en-US" sz="6600" spc="90" dirty="0">
                <a:solidFill>
                  <a:schemeClr val="accent1">
                    <a:lumMod val="40000"/>
                    <a:lumOff val="60000"/>
                  </a:schemeClr>
                </a:solidFill>
              </a:rPr>
              <a:t>✕</a:t>
            </a:r>
            <a:endParaRPr kumimoji="1" lang="ja-JP" altLang="en-US" sz="6600" spc="90" dirty="0">
              <a:solidFill>
                <a:schemeClr val="accent1">
                  <a:lumMod val="40000"/>
                  <a:lumOff val="60000"/>
                </a:schemeClr>
              </a:solidFill>
            </a:endParaRPr>
          </a:p>
        </p:txBody>
      </p:sp>
      <p:sp>
        <p:nvSpPr>
          <p:cNvPr id="3" name="テキスト ボックス 2">
            <a:extLst>
              <a:ext uri="{FF2B5EF4-FFF2-40B4-BE49-F238E27FC236}">
                <a16:creationId xmlns:a16="http://schemas.microsoft.com/office/drawing/2014/main" id="{F2E37A85-C931-AFE3-866F-CFAE3DCF4688}"/>
              </a:ext>
            </a:extLst>
          </p:cNvPr>
          <p:cNvSpPr txBox="1"/>
          <p:nvPr/>
        </p:nvSpPr>
        <p:spPr>
          <a:xfrm>
            <a:off x="7340638" y="4169670"/>
            <a:ext cx="1903748" cy="1107996"/>
          </a:xfrm>
          <a:prstGeom prst="rect">
            <a:avLst/>
          </a:prstGeom>
          <a:noFill/>
        </p:spPr>
        <p:txBody>
          <a:bodyPr wrap="square" rtlCol="0">
            <a:spAutoFit/>
          </a:bodyPr>
          <a:lstStyle/>
          <a:p>
            <a:pPr algn="ctr"/>
            <a:r>
              <a:rPr lang="ja-JP" altLang="en-US" sz="6600" spc="90" dirty="0">
                <a:solidFill>
                  <a:schemeClr val="accent5">
                    <a:lumMod val="20000"/>
                    <a:lumOff val="80000"/>
                  </a:schemeClr>
                </a:solidFill>
              </a:rPr>
              <a:t>○</a:t>
            </a:r>
            <a:endParaRPr kumimoji="1" lang="ja-JP" altLang="en-US" sz="6600" spc="90" dirty="0">
              <a:solidFill>
                <a:schemeClr val="accent5">
                  <a:lumMod val="20000"/>
                  <a:lumOff val="80000"/>
                </a:schemeClr>
              </a:solidFill>
            </a:endParaRPr>
          </a:p>
        </p:txBody>
      </p:sp>
      <p:sp>
        <p:nvSpPr>
          <p:cNvPr id="5" name="テキスト ボックス 4">
            <a:extLst>
              <a:ext uri="{FF2B5EF4-FFF2-40B4-BE49-F238E27FC236}">
                <a16:creationId xmlns:a16="http://schemas.microsoft.com/office/drawing/2014/main" id="{6C7C3AAA-E3C3-35F0-0368-FBAEFC4CD510}"/>
              </a:ext>
            </a:extLst>
          </p:cNvPr>
          <p:cNvSpPr txBox="1"/>
          <p:nvPr/>
        </p:nvSpPr>
        <p:spPr>
          <a:xfrm>
            <a:off x="7340638" y="1796911"/>
            <a:ext cx="1903748" cy="1107996"/>
          </a:xfrm>
          <a:prstGeom prst="rect">
            <a:avLst/>
          </a:prstGeom>
          <a:noFill/>
        </p:spPr>
        <p:txBody>
          <a:bodyPr wrap="square" rtlCol="0" anchor="ctr">
            <a:spAutoFit/>
          </a:bodyPr>
          <a:lstStyle/>
          <a:p>
            <a:pPr algn="ctr"/>
            <a:r>
              <a:rPr lang="ja-JP" altLang="en-US" sz="6600" spc="90" dirty="0">
                <a:solidFill>
                  <a:schemeClr val="accent5">
                    <a:lumMod val="20000"/>
                    <a:lumOff val="80000"/>
                  </a:schemeClr>
                </a:solidFill>
              </a:rPr>
              <a:t>○</a:t>
            </a:r>
            <a:endParaRPr kumimoji="1" lang="ja-JP" altLang="en-US" sz="6600" spc="90" dirty="0">
              <a:solidFill>
                <a:schemeClr val="accent5">
                  <a:lumMod val="20000"/>
                  <a:lumOff val="80000"/>
                </a:schemeClr>
              </a:solidFill>
            </a:endParaRPr>
          </a:p>
        </p:txBody>
      </p:sp>
      <p:pic>
        <p:nvPicPr>
          <p:cNvPr id="6" name="図 5">
            <a:extLst>
              <a:ext uri="{FF2B5EF4-FFF2-40B4-BE49-F238E27FC236}">
                <a16:creationId xmlns:a16="http://schemas.microsoft.com/office/drawing/2014/main" id="{986290E3-B790-CDA9-D772-3BD23FF842A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8099" y="1853421"/>
            <a:ext cx="865723" cy="896973"/>
          </a:xfrm>
          <a:prstGeom prst="rect">
            <a:avLst/>
          </a:prstGeom>
          <a:solidFill>
            <a:schemeClr val="bg2"/>
          </a:solidFill>
          <a:ln>
            <a:noFill/>
          </a:ln>
        </p:spPr>
      </p:pic>
      <p:pic>
        <p:nvPicPr>
          <p:cNvPr id="7" name="図 41">
            <a:extLst>
              <a:ext uri="{FF2B5EF4-FFF2-40B4-BE49-F238E27FC236}">
                <a16:creationId xmlns:a16="http://schemas.microsoft.com/office/drawing/2014/main" id="{FCE2DD59-586C-B7ED-25ED-B21F7F89533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2850" y="2874467"/>
            <a:ext cx="896220" cy="932148"/>
          </a:xfrm>
          <a:prstGeom prst="rect">
            <a:avLst/>
          </a:prstGeom>
          <a:solidFill>
            <a:schemeClr val="bg2"/>
          </a:solidFill>
          <a:ln>
            <a:noFill/>
          </a:ln>
        </p:spPr>
      </p:pic>
      <p:pic>
        <p:nvPicPr>
          <p:cNvPr id="8" name="図 7">
            <a:extLst>
              <a:ext uri="{FF2B5EF4-FFF2-40B4-BE49-F238E27FC236}">
                <a16:creationId xmlns:a16="http://schemas.microsoft.com/office/drawing/2014/main" id="{87ABF73C-7E30-02EB-B385-070CCFB6B12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9627" y="5290426"/>
            <a:ext cx="882666" cy="914561"/>
          </a:xfrm>
          <a:prstGeom prst="rect">
            <a:avLst/>
          </a:prstGeom>
          <a:solidFill>
            <a:schemeClr val="bg2"/>
          </a:solidFill>
          <a:ln>
            <a:noFill/>
          </a:ln>
        </p:spPr>
      </p:pic>
      <p:sp>
        <p:nvSpPr>
          <p:cNvPr id="9" name="四角形吹き出し 38">
            <a:extLst>
              <a:ext uri="{FF2B5EF4-FFF2-40B4-BE49-F238E27FC236}">
                <a16:creationId xmlns:a16="http://schemas.microsoft.com/office/drawing/2014/main" id="{E47AE7F1-9FCD-3AE0-7DCA-4F38B71C8EF7}"/>
              </a:ext>
            </a:extLst>
          </p:cNvPr>
          <p:cNvSpPr/>
          <p:nvPr/>
        </p:nvSpPr>
        <p:spPr>
          <a:xfrm>
            <a:off x="1822491" y="1840412"/>
            <a:ext cx="2061148" cy="686417"/>
          </a:xfrm>
          <a:prstGeom prst="wedgeRoundRectCallout">
            <a:avLst>
              <a:gd name="adj1" fmla="val -44247"/>
              <a:gd name="adj2" fmla="val 74835"/>
              <a:gd name="adj3" fmla="val 16667"/>
            </a:avLst>
          </a:prstGeom>
          <a:solidFill>
            <a:schemeClr val="accent5"/>
          </a:solidFill>
          <a:ln w="12700">
            <a:noFill/>
            <a:miter lim="800000"/>
            <a:headEnd/>
            <a:tailEnd/>
          </a:ln>
        </p:spPr>
        <p:txBody>
          <a:bodyPr wrap="none" lIns="72000" tIns="72000" rIns="72000" bIns="72000" rtlCol="0" anchor="ctr"/>
          <a:lstStyle/>
          <a:p>
            <a:pPr algn="ctr" defTabSz="914400" eaLnBrk="0" hangingPunct="0"/>
            <a:r>
              <a:rPr kumimoji="1" lang="ja-JP" altLang="en-US" kern="0" spc="90" dirty="0">
                <a:solidFill>
                  <a:schemeClr val="bg2"/>
                </a:solidFill>
                <a:cs typeface="Meiryo UI" panose="020B0604030504040204" pitchFamily="50" charset="-128"/>
              </a:rPr>
              <a:t>もっと頑張ろう！</a:t>
            </a:r>
          </a:p>
        </p:txBody>
      </p:sp>
      <p:sp>
        <p:nvSpPr>
          <p:cNvPr id="10" name="四角形吹き出し 40">
            <a:extLst>
              <a:ext uri="{FF2B5EF4-FFF2-40B4-BE49-F238E27FC236}">
                <a16:creationId xmlns:a16="http://schemas.microsoft.com/office/drawing/2014/main" id="{B475C647-6617-1176-F325-0C7D3D767B9A}"/>
              </a:ext>
            </a:extLst>
          </p:cNvPr>
          <p:cNvSpPr/>
          <p:nvPr/>
        </p:nvSpPr>
        <p:spPr>
          <a:xfrm>
            <a:off x="1811555" y="4281154"/>
            <a:ext cx="2061148" cy="718477"/>
          </a:xfrm>
          <a:prstGeom prst="wedgeRoundRectCallout">
            <a:avLst>
              <a:gd name="adj1" fmla="val -42604"/>
              <a:gd name="adj2" fmla="val 74284"/>
              <a:gd name="adj3" fmla="val 16667"/>
            </a:avLst>
          </a:prstGeom>
          <a:solidFill>
            <a:schemeClr val="accent5"/>
          </a:solidFill>
          <a:ln w="12700">
            <a:noFill/>
            <a:miter lim="800000"/>
            <a:headEnd/>
            <a:tailEnd/>
          </a:ln>
        </p:spPr>
        <p:txBody>
          <a:bodyPr wrap="none" lIns="72000" tIns="72000" rIns="72000" bIns="72000" rtlCol="0" anchor="ctr"/>
          <a:lstStyle/>
          <a:p>
            <a:pPr algn="ctr" defTabSz="914400" eaLnBrk="0" hangingPunct="0"/>
            <a:r>
              <a:rPr kumimoji="1" lang="ja-JP" altLang="en-US" kern="0" spc="90" dirty="0">
                <a:solidFill>
                  <a:schemeClr val="bg2"/>
                </a:solidFill>
                <a:cs typeface="Meiryo UI" panose="020B0604030504040204" pitchFamily="50" charset="-128"/>
              </a:rPr>
              <a:t>困ったら</a:t>
            </a:r>
            <a:br>
              <a:rPr kumimoji="1" lang="en-US" altLang="ja-JP" kern="0" spc="90" dirty="0">
                <a:solidFill>
                  <a:schemeClr val="bg2"/>
                </a:solidFill>
                <a:cs typeface="Meiryo UI" panose="020B0604030504040204" pitchFamily="50" charset="-128"/>
              </a:rPr>
            </a:br>
            <a:r>
              <a:rPr kumimoji="1" lang="ja-JP" altLang="en-US" kern="0" spc="90" dirty="0">
                <a:solidFill>
                  <a:schemeClr val="bg2"/>
                </a:solidFill>
                <a:cs typeface="Meiryo UI" panose="020B0604030504040204" pitchFamily="50" charset="-128"/>
              </a:rPr>
              <a:t>相談してね</a:t>
            </a:r>
          </a:p>
        </p:txBody>
      </p:sp>
      <p:sp>
        <p:nvSpPr>
          <p:cNvPr id="11" name="テキスト ボックス 10">
            <a:extLst>
              <a:ext uri="{FF2B5EF4-FFF2-40B4-BE49-F238E27FC236}">
                <a16:creationId xmlns:a16="http://schemas.microsoft.com/office/drawing/2014/main" id="{D2B52F56-2414-03C0-2C68-6BA801688BDB}"/>
              </a:ext>
            </a:extLst>
          </p:cNvPr>
          <p:cNvSpPr txBox="1"/>
          <p:nvPr/>
        </p:nvSpPr>
        <p:spPr>
          <a:xfrm>
            <a:off x="4361857" y="1978742"/>
            <a:ext cx="1412839" cy="523220"/>
          </a:xfrm>
          <a:prstGeom prst="rect">
            <a:avLst/>
          </a:prstGeom>
          <a:noFill/>
        </p:spPr>
        <p:txBody>
          <a:bodyPr wrap="square" rtlCol="0">
            <a:spAutoFit/>
          </a:bodyPr>
          <a:lstStyle/>
          <a:p>
            <a:pPr algn="ctr"/>
            <a:r>
              <a:rPr kumimoji="1" lang="ja-JP" altLang="en-US" sz="1400" b="1" spc="90" dirty="0">
                <a:solidFill>
                  <a:srgbClr val="3B69E1"/>
                </a:solidFill>
                <a:latin typeface="+mn-ea"/>
              </a:rPr>
              <a:t>元気な</a:t>
            </a:r>
            <a:br>
              <a:rPr kumimoji="1" lang="en-US" altLang="ja-JP" sz="1400" b="1" spc="90" dirty="0">
                <a:solidFill>
                  <a:srgbClr val="3B69E1"/>
                </a:solidFill>
                <a:latin typeface="+mn-ea"/>
              </a:rPr>
            </a:br>
            <a:r>
              <a:rPr kumimoji="1" lang="ja-JP" altLang="en-US" sz="1400" b="1" spc="90" dirty="0">
                <a:solidFill>
                  <a:srgbClr val="3B69E1"/>
                </a:solidFill>
                <a:latin typeface="+mn-ea"/>
              </a:rPr>
              <a:t>メンバーなら</a:t>
            </a:r>
          </a:p>
        </p:txBody>
      </p:sp>
      <p:sp>
        <p:nvSpPr>
          <p:cNvPr id="12" name="テキスト ボックス 11">
            <a:extLst>
              <a:ext uri="{FF2B5EF4-FFF2-40B4-BE49-F238E27FC236}">
                <a16:creationId xmlns:a16="http://schemas.microsoft.com/office/drawing/2014/main" id="{A1B75416-E43A-57A0-2CB8-464A03D60B9A}"/>
              </a:ext>
            </a:extLst>
          </p:cNvPr>
          <p:cNvSpPr txBox="1"/>
          <p:nvPr/>
        </p:nvSpPr>
        <p:spPr>
          <a:xfrm>
            <a:off x="4362367" y="3017376"/>
            <a:ext cx="1411923" cy="523220"/>
          </a:xfrm>
          <a:prstGeom prst="rect">
            <a:avLst/>
          </a:prstGeom>
          <a:noFill/>
        </p:spPr>
        <p:txBody>
          <a:bodyPr wrap="square" rtlCol="0">
            <a:spAutoFit/>
          </a:bodyPr>
          <a:lstStyle/>
          <a:p>
            <a:pPr algn="ctr"/>
            <a:r>
              <a:rPr kumimoji="1" lang="ja-JP" altLang="en-US" sz="1400" b="1" spc="90" dirty="0">
                <a:solidFill>
                  <a:srgbClr val="FD444A"/>
                </a:solidFill>
                <a:latin typeface="+mn-ea"/>
              </a:rPr>
              <a:t>弱っている</a:t>
            </a:r>
            <a:br>
              <a:rPr kumimoji="1" lang="en-US" altLang="ja-JP" sz="1400" b="1" spc="90" dirty="0">
                <a:solidFill>
                  <a:srgbClr val="FD444A"/>
                </a:solidFill>
                <a:latin typeface="+mn-ea"/>
              </a:rPr>
            </a:br>
            <a:r>
              <a:rPr kumimoji="1" lang="ja-JP" altLang="en-US" sz="1400" b="1" spc="90" dirty="0">
                <a:solidFill>
                  <a:srgbClr val="FD444A"/>
                </a:solidFill>
                <a:latin typeface="+mn-ea"/>
              </a:rPr>
              <a:t>メンバーだと</a:t>
            </a:r>
          </a:p>
        </p:txBody>
      </p:sp>
      <p:sp>
        <p:nvSpPr>
          <p:cNvPr id="13" name="四角形吹き出し 43">
            <a:extLst>
              <a:ext uri="{FF2B5EF4-FFF2-40B4-BE49-F238E27FC236}">
                <a16:creationId xmlns:a16="http://schemas.microsoft.com/office/drawing/2014/main" id="{6CA06B54-CE58-5EF7-D476-ED83D78CA56F}"/>
              </a:ext>
            </a:extLst>
          </p:cNvPr>
          <p:cNvSpPr/>
          <p:nvPr/>
        </p:nvSpPr>
        <p:spPr>
          <a:xfrm>
            <a:off x="7058512" y="1834490"/>
            <a:ext cx="2443397" cy="934835"/>
          </a:xfrm>
          <a:prstGeom prst="wedgeRoundRectCallout">
            <a:avLst>
              <a:gd name="adj1" fmla="val -64147"/>
              <a:gd name="adj2" fmla="val -7238"/>
              <a:gd name="adj3" fmla="val 16667"/>
            </a:avLst>
          </a:prstGeom>
          <a:noFill/>
          <a:ln w="38100">
            <a:solidFill>
              <a:srgbClr val="9EB8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pc="90" dirty="0">
                <a:solidFill>
                  <a:schemeClr val="tx1"/>
                </a:solidFill>
                <a:latin typeface="+mn-ea"/>
                <a:cs typeface="Meiryo UI" panose="020B0604030504040204" pitchFamily="50" charset="-128"/>
              </a:rPr>
              <a:t>もっと期待に</a:t>
            </a:r>
            <a:br>
              <a:rPr kumimoji="1" lang="en-US" altLang="ja-JP" spc="90" dirty="0">
                <a:solidFill>
                  <a:schemeClr val="tx1"/>
                </a:solidFill>
                <a:latin typeface="+mn-ea"/>
                <a:cs typeface="Meiryo UI" panose="020B0604030504040204" pitchFamily="50" charset="-128"/>
              </a:rPr>
            </a:br>
            <a:r>
              <a:rPr kumimoji="1" lang="ja-JP" altLang="en-US" spc="90" dirty="0">
                <a:solidFill>
                  <a:schemeClr val="tx1"/>
                </a:solidFill>
                <a:latin typeface="+mn-ea"/>
                <a:cs typeface="Meiryo UI" panose="020B0604030504040204" pitchFamily="50" charset="-128"/>
              </a:rPr>
              <a:t>応えよう！</a:t>
            </a:r>
          </a:p>
        </p:txBody>
      </p:sp>
      <p:sp>
        <p:nvSpPr>
          <p:cNvPr id="14" name="四角形吹き出し 44">
            <a:extLst>
              <a:ext uri="{FF2B5EF4-FFF2-40B4-BE49-F238E27FC236}">
                <a16:creationId xmlns:a16="http://schemas.microsoft.com/office/drawing/2014/main" id="{0365B6E0-FCFF-1EFE-6CA6-6412D3464F83}"/>
              </a:ext>
            </a:extLst>
          </p:cNvPr>
          <p:cNvSpPr/>
          <p:nvPr/>
        </p:nvSpPr>
        <p:spPr>
          <a:xfrm>
            <a:off x="7058512" y="2873124"/>
            <a:ext cx="2443397" cy="934835"/>
          </a:xfrm>
          <a:prstGeom prst="wedgeRoundRectCallout">
            <a:avLst>
              <a:gd name="adj1" fmla="val -64494"/>
              <a:gd name="adj2" fmla="val -9955"/>
              <a:gd name="adj3" fmla="val 16667"/>
            </a:avLst>
          </a:prstGeom>
          <a:noFill/>
          <a:ln w="38100">
            <a:solidFill>
              <a:srgbClr val="FF85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pc="90" dirty="0">
                <a:solidFill>
                  <a:schemeClr val="tx1"/>
                </a:solidFill>
                <a:latin typeface="+mn-ea"/>
                <a:cs typeface="Meiryo UI" panose="020B0604030504040204" pitchFamily="50" charset="-128"/>
              </a:rPr>
              <a:t>しんどい</a:t>
            </a:r>
            <a:r>
              <a:rPr kumimoji="1" lang="en-US" altLang="ja-JP" spc="90" dirty="0">
                <a:solidFill>
                  <a:schemeClr val="tx1"/>
                </a:solidFill>
                <a:latin typeface="+mn-ea"/>
                <a:cs typeface="Meiryo UI" panose="020B0604030504040204" pitchFamily="50" charset="-128"/>
              </a:rPr>
              <a:t>…</a:t>
            </a:r>
            <a:br>
              <a:rPr kumimoji="1" lang="en-US" altLang="ja-JP" spc="90" dirty="0">
                <a:solidFill>
                  <a:schemeClr val="tx1"/>
                </a:solidFill>
                <a:latin typeface="+mn-ea"/>
                <a:cs typeface="Meiryo UI" panose="020B0604030504040204" pitchFamily="50" charset="-128"/>
              </a:rPr>
            </a:br>
            <a:r>
              <a:rPr kumimoji="1" lang="ja-JP" altLang="en-US" spc="90" dirty="0">
                <a:solidFill>
                  <a:schemeClr val="tx1"/>
                </a:solidFill>
                <a:latin typeface="+mn-ea"/>
                <a:cs typeface="Meiryo UI" panose="020B0604030504040204" pitchFamily="50" charset="-128"/>
              </a:rPr>
              <a:t>もう無理</a:t>
            </a:r>
          </a:p>
        </p:txBody>
      </p:sp>
      <p:pic>
        <p:nvPicPr>
          <p:cNvPr id="15" name="図 34">
            <a:extLst>
              <a:ext uri="{FF2B5EF4-FFF2-40B4-BE49-F238E27FC236}">
                <a16:creationId xmlns:a16="http://schemas.microsoft.com/office/drawing/2014/main" id="{DBA50911-9E4C-A81A-2E8E-728C7DE06A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8099" y="4228451"/>
            <a:ext cx="865723" cy="896973"/>
          </a:xfrm>
          <a:prstGeom prst="rect">
            <a:avLst/>
          </a:prstGeom>
          <a:solidFill>
            <a:schemeClr val="bg2"/>
          </a:solidFill>
          <a:ln>
            <a:noFill/>
          </a:ln>
        </p:spPr>
      </p:pic>
      <p:sp>
        <p:nvSpPr>
          <p:cNvPr id="16" name="四角形吹き出し 47">
            <a:extLst>
              <a:ext uri="{FF2B5EF4-FFF2-40B4-BE49-F238E27FC236}">
                <a16:creationId xmlns:a16="http://schemas.microsoft.com/office/drawing/2014/main" id="{8723EFD6-D493-D7DC-FBCE-7AA87BDCDE56}"/>
              </a:ext>
            </a:extLst>
          </p:cNvPr>
          <p:cNvSpPr/>
          <p:nvPr/>
        </p:nvSpPr>
        <p:spPr>
          <a:xfrm>
            <a:off x="7058512" y="4209520"/>
            <a:ext cx="2443397" cy="934835"/>
          </a:xfrm>
          <a:prstGeom prst="wedgeRoundRectCallout">
            <a:avLst>
              <a:gd name="adj1" fmla="val -62414"/>
              <a:gd name="adj2" fmla="val -6332"/>
              <a:gd name="adj3" fmla="val 16667"/>
            </a:avLst>
          </a:prstGeom>
          <a:noFill/>
          <a:ln w="38100">
            <a:solidFill>
              <a:srgbClr val="9DB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pc="90" dirty="0">
                <a:solidFill>
                  <a:schemeClr val="tx1"/>
                </a:solidFill>
                <a:latin typeface="+mn-ea"/>
                <a:cs typeface="Meiryo UI" panose="020B0604030504040204" pitchFamily="50" charset="-128"/>
              </a:rPr>
              <a:t>相談しながら</a:t>
            </a:r>
            <a:endParaRPr kumimoji="1" lang="en-US" altLang="ja-JP" spc="90" dirty="0">
              <a:solidFill>
                <a:schemeClr val="tx1"/>
              </a:solidFill>
              <a:latin typeface="+mn-ea"/>
              <a:cs typeface="Meiryo UI" panose="020B0604030504040204" pitchFamily="50" charset="-128"/>
            </a:endParaRPr>
          </a:p>
          <a:p>
            <a:pPr algn="ctr"/>
            <a:r>
              <a:rPr lang="ja-JP" altLang="en-US" spc="90" dirty="0">
                <a:solidFill>
                  <a:schemeClr val="tx1"/>
                </a:solidFill>
                <a:latin typeface="+mn-ea"/>
                <a:cs typeface="Meiryo UI" panose="020B0604030504040204" pitchFamily="50" charset="-128"/>
              </a:rPr>
              <a:t>成果をだそう！</a:t>
            </a:r>
            <a:endParaRPr kumimoji="1" lang="ja-JP" altLang="en-US" spc="90" dirty="0">
              <a:solidFill>
                <a:schemeClr val="tx1"/>
              </a:solidFill>
              <a:latin typeface="+mn-ea"/>
              <a:cs typeface="Meiryo UI" panose="020B0604030504040204" pitchFamily="50" charset="-128"/>
            </a:endParaRPr>
          </a:p>
        </p:txBody>
      </p:sp>
      <p:sp>
        <p:nvSpPr>
          <p:cNvPr id="17" name="四角形吹き出し 48">
            <a:extLst>
              <a:ext uri="{FF2B5EF4-FFF2-40B4-BE49-F238E27FC236}">
                <a16:creationId xmlns:a16="http://schemas.microsoft.com/office/drawing/2014/main" id="{08400BFD-A744-46AC-89CF-1BDB420FBE8C}"/>
              </a:ext>
            </a:extLst>
          </p:cNvPr>
          <p:cNvSpPr/>
          <p:nvPr/>
        </p:nvSpPr>
        <p:spPr>
          <a:xfrm>
            <a:off x="7058512" y="5280289"/>
            <a:ext cx="2443397" cy="934835"/>
          </a:xfrm>
          <a:prstGeom prst="wedgeRoundRectCallout">
            <a:avLst>
              <a:gd name="adj1" fmla="val -63454"/>
              <a:gd name="adj2" fmla="val -7238"/>
              <a:gd name="adj3" fmla="val 16667"/>
            </a:avLst>
          </a:prstGeom>
          <a:noFill/>
          <a:ln w="38100">
            <a:solidFill>
              <a:srgbClr val="CEB5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pc="90" dirty="0">
                <a:solidFill>
                  <a:schemeClr val="tx1"/>
                </a:solidFill>
                <a:latin typeface="+mn-ea"/>
                <a:cs typeface="Meiryo UI" panose="020B0604030504040204" pitchFamily="50" charset="-128"/>
              </a:rPr>
              <a:t>困ってることは</a:t>
            </a:r>
            <a:br>
              <a:rPr kumimoji="1" lang="en-US" altLang="ja-JP" spc="90" dirty="0">
                <a:solidFill>
                  <a:schemeClr val="tx1"/>
                </a:solidFill>
                <a:latin typeface="+mn-ea"/>
                <a:cs typeface="Meiryo UI" panose="020B0604030504040204" pitchFamily="50" charset="-128"/>
              </a:rPr>
            </a:br>
            <a:r>
              <a:rPr kumimoji="1" lang="ja-JP" altLang="en-US" spc="90" dirty="0">
                <a:solidFill>
                  <a:schemeClr val="tx1"/>
                </a:solidFill>
                <a:latin typeface="+mn-ea"/>
                <a:cs typeface="Meiryo UI" panose="020B0604030504040204" pitchFamily="50" charset="-128"/>
              </a:rPr>
              <a:t>特にない</a:t>
            </a:r>
          </a:p>
        </p:txBody>
      </p:sp>
      <p:sp>
        <p:nvSpPr>
          <p:cNvPr id="18" name="テキスト ボックス 17">
            <a:extLst>
              <a:ext uri="{FF2B5EF4-FFF2-40B4-BE49-F238E27FC236}">
                <a16:creationId xmlns:a16="http://schemas.microsoft.com/office/drawing/2014/main" id="{A04DC57F-128F-5090-B863-08A164CD6435}"/>
              </a:ext>
            </a:extLst>
          </p:cNvPr>
          <p:cNvSpPr txBox="1"/>
          <p:nvPr/>
        </p:nvSpPr>
        <p:spPr>
          <a:xfrm>
            <a:off x="4307640" y="5424541"/>
            <a:ext cx="1521272" cy="523220"/>
          </a:xfrm>
          <a:prstGeom prst="rect">
            <a:avLst/>
          </a:prstGeom>
          <a:noFill/>
        </p:spPr>
        <p:txBody>
          <a:bodyPr wrap="square" rtlCol="0">
            <a:spAutoFit/>
          </a:bodyPr>
          <a:lstStyle/>
          <a:p>
            <a:pPr algn="ctr"/>
            <a:r>
              <a:rPr kumimoji="1" lang="ja-JP" altLang="en-US" sz="1400" b="1" spc="90" dirty="0">
                <a:solidFill>
                  <a:srgbClr val="C772E1"/>
                </a:solidFill>
                <a:latin typeface="+mn-ea"/>
              </a:rPr>
              <a:t>仕事に飽きた</a:t>
            </a:r>
            <a:br>
              <a:rPr kumimoji="1" lang="en-US" altLang="ja-JP" sz="1400" b="1" spc="90" dirty="0">
                <a:solidFill>
                  <a:srgbClr val="C772E1"/>
                </a:solidFill>
                <a:latin typeface="+mn-ea"/>
              </a:rPr>
            </a:br>
            <a:r>
              <a:rPr kumimoji="1" lang="ja-JP" altLang="en-US" sz="1400" b="1" spc="90" dirty="0">
                <a:solidFill>
                  <a:srgbClr val="C772E1"/>
                </a:solidFill>
                <a:latin typeface="+mn-ea"/>
              </a:rPr>
              <a:t>メンバーだと</a:t>
            </a:r>
          </a:p>
        </p:txBody>
      </p:sp>
      <p:cxnSp>
        <p:nvCxnSpPr>
          <p:cNvPr id="19" name="直線コネクタ 18">
            <a:extLst>
              <a:ext uri="{FF2B5EF4-FFF2-40B4-BE49-F238E27FC236}">
                <a16:creationId xmlns:a16="http://schemas.microsoft.com/office/drawing/2014/main" id="{616BE9C3-E2CA-6DCB-C509-AECD4DB96FCD}"/>
              </a:ext>
            </a:extLst>
          </p:cNvPr>
          <p:cNvCxnSpPr/>
          <p:nvPr/>
        </p:nvCxnSpPr>
        <p:spPr>
          <a:xfrm>
            <a:off x="244693" y="4010060"/>
            <a:ext cx="9408973"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8B13A11B-2E68-17EB-953B-FAAB9837BA5C}"/>
              </a:ext>
            </a:extLst>
          </p:cNvPr>
          <p:cNvSpPr txBox="1"/>
          <p:nvPr/>
        </p:nvSpPr>
        <p:spPr>
          <a:xfrm>
            <a:off x="244693" y="2491393"/>
            <a:ext cx="1004065" cy="369332"/>
          </a:xfrm>
          <a:prstGeom prst="rect">
            <a:avLst/>
          </a:prstGeom>
          <a:noFill/>
        </p:spPr>
        <p:txBody>
          <a:bodyPr wrap="square" rtlCol="0">
            <a:spAutoFit/>
          </a:bodyPr>
          <a:lstStyle/>
          <a:p>
            <a:pPr algn="ctr"/>
            <a:r>
              <a:rPr kumimoji="1" lang="ja-JP" altLang="en-US" dirty="0">
                <a:solidFill>
                  <a:schemeClr val="bg1"/>
                </a:solidFill>
              </a:rPr>
              <a:t>上司</a:t>
            </a:r>
          </a:p>
        </p:txBody>
      </p:sp>
      <p:sp>
        <p:nvSpPr>
          <p:cNvPr id="21" name="テキスト ボックス 20">
            <a:extLst>
              <a:ext uri="{FF2B5EF4-FFF2-40B4-BE49-F238E27FC236}">
                <a16:creationId xmlns:a16="http://schemas.microsoft.com/office/drawing/2014/main" id="{E830998A-64C1-8018-9813-144EA5BFD3C7}"/>
              </a:ext>
            </a:extLst>
          </p:cNvPr>
          <p:cNvSpPr txBox="1"/>
          <p:nvPr/>
        </p:nvSpPr>
        <p:spPr>
          <a:xfrm>
            <a:off x="4361857" y="4353772"/>
            <a:ext cx="1412839" cy="523220"/>
          </a:xfrm>
          <a:prstGeom prst="rect">
            <a:avLst/>
          </a:prstGeom>
          <a:noFill/>
        </p:spPr>
        <p:txBody>
          <a:bodyPr wrap="square" rtlCol="0">
            <a:spAutoFit/>
          </a:bodyPr>
          <a:lstStyle/>
          <a:p>
            <a:pPr algn="ctr"/>
            <a:r>
              <a:rPr kumimoji="1" lang="ja-JP" altLang="en-US" sz="1400" b="1" spc="90" dirty="0">
                <a:solidFill>
                  <a:srgbClr val="3B69E1"/>
                </a:solidFill>
                <a:latin typeface="+mn-ea"/>
              </a:rPr>
              <a:t>元気な</a:t>
            </a:r>
            <a:br>
              <a:rPr kumimoji="1" lang="en-US" altLang="ja-JP" sz="1400" b="1" spc="90" dirty="0">
                <a:solidFill>
                  <a:srgbClr val="3B69E1"/>
                </a:solidFill>
                <a:latin typeface="+mn-ea"/>
              </a:rPr>
            </a:br>
            <a:r>
              <a:rPr kumimoji="1" lang="ja-JP" altLang="en-US" sz="1400" b="1" spc="90" dirty="0">
                <a:solidFill>
                  <a:srgbClr val="3B69E1"/>
                </a:solidFill>
                <a:latin typeface="+mn-ea"/>
              </a:rPr>
              <a:t>メンバーなら</a:t>
            </a:r>
          </a:p>
        </p:txBody>
      </p:sp>
      <p:sp>
        <p:nvSpPr>
          <p:cNvPr id="22" name="テキスト ボックス 21">
            <a:extLst>
              <a:ext uri="{FF2B5EF4-FFF2-40B4-BE49-F238E27FC236}">
                <a16:creationId xmlns:a16="http://schemas.microsoft.com/office/drawing/2014/main" id="{0AB8B54A-D2CB-AD69-C00C-D11776232343}"/>
              </a:ext>
            </a:extLst>
          </p:cNvPr>
          <p:cNvSpPr txBox="1"/>
          <p:nvPr/>
        </p:nvSpPr>
        <p:spPr>
          <a:xfrm>
            <a:off x="272456" y="844000"/>
            <a:ext cx="9361088" cy="523220"/>
          </a:xfrm>
          <a:prstGeom prst="rect">
            <a:avLst/>
          </a:prstGeom>
          <a:noFill/>
        </p:spPr>
        <p:txBody>
          <a:bodyPr wrap="square" rtlCol="0">
            <a:spAutoFit/>
          </a:bodyPr>
          <a:lstStyle/>
          <a:p>
            <a:pPr algn="ctr"/>
            <a:r>
              <a:rPr kumimoji="1" lang="ja-JP" altLang="en-US" dirty="0"/>
              <a:t>メンタリティごとに</a:t>
            </a:r>
            <a:r>
              <a:rPr kumimoji="1" lang="ja-JP" altLang="en-US" sz="2800" b="1" dirty="0">
                <a:solidFill>
                  <a:schemeClr val="accent5"/>
                </a:solidFill>
              </a:rPr>
              <a:t>成果を出すための効果的な関わり方</a:t>
            </a:r>
            <a:r>
              <a:rPr kumimoji="1" lang="ja-JP" altLang="en-US" dirty="0"/>
              <a:t>が異なります</a:t>
            </a:r>
          </a:p>
        </p:txBody>
      </p:sp>
      <p:pic>
        <p:nvPicPr>
          <p:cNvPr id="23" name="Picture 2" descr="https://www.ms.recruit-insides.net/wp-content/themes/recruit-ms-insides/assets/images/index_about_human-01.png">
            <a:extLst>
              <a:ext uri="{FF2B5EF4-FFF2-40B4-BE49-F238E27FC236}">
                <a16:creationId xmlns:a16="http://schemas.microsoft.com/office/drawing/2014/main" id="{754106B6-2702-54A6-8562-139F9899B04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448" y="1901378"/>
            <a:ext cx="1324620" cy="196460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www.ms.recruit-insides.net/wp-content/themes/recruit-ms-insides/assets/images/index_about_human-01.png">
            <a:extLst>
              <a:ext uri="{FF2B5EF4-FFF2-40B4-BE49-F238E27FC236}">
                <a16:creationId xmlns:a16="http://schemas.microsoft.com/office/drawing/2014/main" id="{B127548F-C202-5DB7-1C41-E96918926A3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5512" y="4347605"/>
            <a:ext cx="1324620" cy="1964605"/>
          </a:xfrm>
          <a:prstGeom prst="rect">
            <a:avLst/>
          </a:prstGeom>
          <a:noFill/>
          <a:extLst>
            <a:ext uri="{909E8E84-426E-40DD-AFC4-6F175D3DCCD1}">
              <a14:hiddenFill xmlns:a14="http://schemas.microsoft.com/office/drawing/2010/main">
                <a:solidFill>
                  <a:srgbClr val="FFFFFF"/>
                </a:solidFill>
              </a14:hiddenFill>
            </a:ext>
          </a:extLst>
        </p:spPr>
      </p:pic>
      <p:sp>
        <p:nvSpPr>
          <p:cNvPr id="29" name="テキスト ボックス 28">
            <a:extLst>
              <a:ext uri="{FF2B5EF4-FFF2-40B4-BE49-F238E27FC236}">
                <a16:creationId xmlns:a16="http://schemas.microsoft.com/office/drawing/2014/main" id="{ADC95AA2-F4AA-C468-0764-293F29F3E850}"/>
              </a:ext>
            </a:extLst>
          </p:cNvPr>
          <p:cNvSpPr txBox="1"/>
          <p:nvPr/>
        </p:nvSpPr>
        <p:spPr>
          <a:xfrm>
            <a:off x="433919" y="1496114"/>
            <a:ext cx="902811" cy="307777"/>
          </a:xfrm>
          <a:prstGeom prst="rect">
            <a:avLst/>
          </a:prstGeom>
          <a:noFill/>
        </p:spPr>
        <p:txBody>
          <a:bodyPr wrap="none" rtlCol="0">
            <a:spAutoFit/>
          </a:bodyPr>
          <a:lstStyle/>
          <a:p>
            <a:r>
              <a:rPr kumimoji="1" lang="en-US" altLang="ja-JP" sz="1400" dirty="0"/>
              <a:t>〈</a:t>
            </a:r>
            <a:r>
              <a:rPr kumimoji="1" lang="ja-JP" altLang="en-US" sz="1400" dirty="0"/>
              <a:t>上司</a:t>
            </a:r>
            <a:r>
              <a:rPr kumimoji="1" lang="en-US" altLang="ja-JP" sz="1400" dirty="0"/>
              <a:t>〉</a:t>
            </a:r>
            <a:endParaRPr kumimoji="1" lang="ja-JP" altLang="en-US" sz="1400" dirty="0"/>
          </a:p>
        </p:txBody>
      </p:sp>
      <p:sp>
        <p:nvSpPr>
          <p:cNvPr id="31" name="矢印: 右 30">
            <a:extLst>
              <a:ext uri="{FF2B5EF4-FFF2-40B4-BE49-F238E27FC236}">
                <a16:creationId xmlns:a16="http://schemas.microsoft.com/office/drawing/2014/main" id="{8894F396-31D5-B99D-1744-411C05B337DD}"/>
              </a:ext>
            </a:extLst>
          </p:cNvPr>
          <p:cNvSpPr/>
          <p:nvPr/>
        </p:nvSpPr>
        <p:spPr>
          <a:xfrm>
            <a:off x="4032570" y="2446739"/>
            <a:ext cx="388126" cy="562130"/>
          </a:xfrm>
          <a:prstGeom prst="rightArrow">
            <a:avLst/>
          </a:prstGeom>
          <a:solidFill>
            <a:schemeClr val="accent5"/>
          </a:solidFill>
          <a:ln w="12700">
            <a:noFill/>
            <a:miter lim="800000"/>
            <a:headEnd/>
            <a:tailEnd/>
          </a:ln>
        </p:spPr>
        <p:txBody>
          <a:bodyPr wrap="none" lIns="72000" tIns="72000" rIns="72000" bIns="72000" rtlCol="0" anchor="ctr"/>
          <a:lstStyle/>
          <a:p>
            <a:pPr algn="ctr" defTabSz="914400" eaLnBrk="0" hangingPunct="0"/>
            <a:endParaRPr kumimoji="1" lang="ja-JP" altLang="en-US" kern="0" spc="90">
              <a:solidFill>
                <a:schemeClr val="bg2"/>
              </a:solidFill>
            </a:endParaRPr>
          </a:p>
        </p:txBody>
      </p:sp>
      <p:sp>
        <p:nvSpPr>
          <p:cNvPr id="32" name="矢印: 右 31">
            <a:extLst>
              <a:ext uri="{FF2B5EF4-FFF2-40B4-BE49-F238E27FC236}">
                <a16:creationId xmlns:a16="http://schemas.microsoft.com/office/drawing/2014/main" id="{3E036FDE-9C5A-F2DD-927D-1F5F1F7250FA}"/>
              </a:ext>
            </a:extLst>
          </p:cNvPr>
          <p:cNvSpPr/>
          <p:nvPr/>
        </p:nvSpPr>
        <p:spPr>
          <a:xfrm>
            <a:off x="4032570" y="4830015"/>
            <a:ext cx="388126" cy="562130"/>
          </a:xfrm>
          <a:prstGeom prst="rightArrow">
            <a:avLst/>
          </a:prstGeom>
          <a:solidFill>
            <a:schemeClr val="accent5"/>
          </a:solidFill>
          <a:ln w="12700">
            <a:noFill/>
            <a:miter lim="800000"/>
            <a:headEnd/>
            <a:tailEnd/>
          </a:ln>
        </p:spPr>
        <p:txBody>
          <a:bodyPr wrap="none" lIns="72000" tIns="72000" rIns="72000" bIns="72000" rtlCol="0" anchor="ctr"/>
          <a:lstStyle/>
          <a:p>
            <a:pPr algn="ctr" defTabSz="914400" eaLnBrk="0" hangingPunct="0"/>
            <a:endParaRPr kumimoji="1" lang="ja-JP" altLang="en-US" kern="0" spc="90">
              <a:solidFill>
                <a:schemeClr val="bg2"/>
              </a:solidFill>
            </a:endParaRPr>
          </a:p>
        </p:txBody>
      </p:sp>
      <p:sp>
        <p:nvSpPr>
          <p:cNvPr id="33" name="テキスト ボックス 32">
            <a:extLst>
              <a:ext uri="{FF2B5EF4-FFF2-40B4-BE49-F238E27FC236}">
                <a16:creationId xmlns:a16="http://schemas.microsoft.com/office/drawing/2014/main" id="{26C36043-1E2A-9E4F-F016-E51E475C8678}"/>
              </a:ext>
            </a:extLst>
          </p:cNvPr>
          <p:cNvSpPr txBox="1"/>
          <p:nvPr/>
        </p:nvSpPr>
        <p:spPr>
          <a:xfrm>
            <a:off x="5530018" y="1496114"/>
            <a:ext cx="1261884" cy="307777"/>
          </a:xfrm>
          <a:prstGeom prst="rect">
            <a:avLst/>
          </a:prstGeom>
          <a:noFill/>
        </p:spPr>
        <p:txBody>
          <a:bodyPr wrap="none" rtlCol="0">
            <a:spAutoFit/>
          </a:bodyPr>
          <a:lstStyle/>
          <a:p>
            <a:r>
              <a:rPr kumimoji="1" lang="en-US" altLang="ja-JP" sz="1400" dirty="0"/>
              <a:t>〈</a:t>
            </a:r>
            <a:r>
              <a:rPr kumimoji="1" lang="ja-JP" altLang="en-US" sz="1400" dirty="0"/>
              <a:t>メンバー</a:t>
            </a:r>
            <a:r>
              <a:rPr kumimoji="1" lang="en-US" altLang="ja-JP" sz="1400" dirty="0"/>
              <a:t>〉</a:t>
            </a:r>
            <a:endParaRPr kumimoji="1" lang="ja-JP" altLang="en-US" sz="1400" dirty="0"/>
          </a:p>
        </p:txBody>
      </p:sp>
    </p:spTree>
    <p:extLst>
      <p:ext uri="{BB962C8B-B14F-4D97-AF65-F5344CB8AC3E}">
        <p14:creationId xmlns:p14="http://schemas.microsoft.com/office/powerpoint/2010/main" val="674051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メンタリティが悪いメンバーがいたら</a:t>
            </a:r>
          </a:p>
        </p:txBody>
      </p:sp>
      <p:sp>
        <p:nvSpPr>
          <p:cNvPr id="3" name="テキスト ボックス 2">
            <a:extLst>
              <a:ext uri="{FF2B5EF4-FFF2-40B4-BE49-F238E27FC236}">
                <a16:creationId xmlns:a16="http://schemas.microsoft.com/office/drawing/2014/main" id="{6EB51EB3-81C5-E8A2-FBE5-D06763B062ED}"/>
              </a:ext>
            </a:extLst>
          </p:cNvPr>
          <p:cNvSpPr txBox="1"/>
          <p:nvPr/>
        </p:nvSpPr>
        <p:spPr>
          <a:xfrm>
            <a:off x="272456" y="844000"/>
            <a:ext cx="9361088" cy="800219"/>
          </a:xfrm>
          <a:prstGeom prst="rect">
            <a:avLst/>
          </a:prstGeom>
          <a:noFill/>
        </p:spPr>
        <p:txBody>
          <a:bodyPr wrap="square" rtlCol="0">
            <a:spAutoFit/>
          </a:bodyPr>
          <a:lstStyle/>
          <a:p>
            <a:pPr algn="ctr"/>
            <a:r>
              <a:rPr kumimoji="1" lang="ja-JP" altLang="en-US" dirty="0"/>
              <a:t>メンタリティが悪いメンバーがいる＝悪いこと・マネジメントができていない</a:t>
            </a:r>
            <a:endParaRPr kumimoji="1" lang="en-US" altLang="ja-JP" dirty="0"/>
          </a:p>
          <a:p>
            <a:pPr algn="ctr"/>
            <a:r>
              <a:rPr kumimoji="1" lang="ja-JP" altLang="en-US" dirty="0"/>
              <a:t>ということ</a:t>
            </a:r>
            <a:r>
              <a:rPr kumimoji="1" lang="ja-JP" altLang="en-US" sz="2800" b="1" dirty="0">
                <a:solidFill>
                  <a:schemeClr val="accent1"/>
                </a:solidFill>
              </a:rPr>
              <a:t>ではありません</a:t>
            </a:r>
          </a:p>
        </p:txBody>
      </p:sp>
      <p:pic>
        <p:nvPicPr>
          <p:cNvPr id="6" name="Picture 2" descr="https://www.ms.recruit-insides.net/wp-content/themes/recruit-ms-insides/assets/images/index_about_human-02.png">
            <a:extLst>
              <a:ext uri="{FF2B5EF4-FFF2-40B4-BE49-F238E27FC236}">
                <a16:creationId xmlns:a16="http://schemas.microsoft.com/office/drawing/2014/main" id="{56319E25-76BC-B49B-7BA5-F04406AAA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6690" y="2881281"/>
            <a:ext cx="1283724" cy="9041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www.ms.recruit-insides.net/wp-content/themes/recruit-ms-insides/assets/images/index_about_human-03.png">
            <a:extLst>
              <a:ext uri="{FF2B5EF4-FFF2-40B4-BE49-F238E27FC236}">
                <a16:creationId xmlns:a16="http://schemas.microsoft.com/office/drawing/2014/main" id="{26489B53-6BC1-8253-EDAA-A77F25BB0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0383" y="3337621"/>
            <a:ext cx="1253870" cy="8956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www.ms.recruit-insides.net/wp-content/themes/recruit-ms-insides/assets/images/index_about_ico-02.png">
            <a:extLst>
              <a:ext uri="{FF2B5EF4-FFF2-40B4-BE49-F238E27FC236}">
                <a16:creationId xmlns:a16="http://schemas.microsoft.com/office/drawing/2014/main" id="{D4946F62-7202-B010-E5D6-A151FEAAD0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6690" y="2577074"/>
            <a:ext cx="494724" cy="4520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s://www.ms.recruit-insides.net/wp-content/themes/recruit-ms-insides/assets/images/index_about_ico-03.png">
            <a:extLst>
              <a:ext uri="{FF2B5EF4-FFF2-40B4-BE49-F238E27FC236}">
                <a16:creationId xmlns:a16="http://schemas.microsoft.com/office/drawing/2014/main" id="{07F697A7-5C30-E5AA-9AB6-C55C83B7B9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2593" y="3111584"/>
            <a:ext cx="494724" cy="452075"/>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7A35B1A8-F452-FF3F-111A-46D857A8B36B}"/>
              </a:ext>
            </a:extLst>
          </p:cNvPr>
          <p:cNvSpPr txBox="1"/>
          <p:nvPr/>
        </p:nvSpPr>
        <p:spPr>
          <a:xfrm>
            <a:off x="236220" y="1807182"/>
            <a:ext cx="9256436" cy="477895"/>
          </a:xfrm>
          <a:prstGeom prst="rect">
            <a:avLst/>
          </a:prstGeom>
          <a:gradFill>
            <a:gsLst>
              <a:gs pos="0">
                <a:schemeClr val="accent1"/>
              </a:gs>
              <a:gs pos="52000">
                <a:srgbClr val="F59BB9"/>
              </a:gs>
              <a:gs pos="100000">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bg2"/>
                </a:solidFill>
                <a:latin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b="1" dirty="0"/>
              <a:t>メンタリティは、良いとき・悪いときがあって、当たり前</a:t>
            </a:r>
          </a:p>
        </p:txBody>
      </p:sp>
      <p:sp>
        <p:nvSpPr>
          <p:cNvPr id="18" name="テキスト ボックス 17">
            <a:extLst>
              <a:ext uri="{FF2B5EF4-FFF2-40B4-BE49-F238E27FC236}">
                <a16:creationId xmlns:a16="http://schemas.microsoft.com/office/drawing/2014/main" id="{2854A5CC-5323-8A3E-6250-82A1F8BBFB29}"/>
              </a:ext>
            </a:extLst>
          </p:cNvPr>
          <p:cNvSpPr txBox="1"/>
          <p:nvPr/>
        </p:nvSpPr>
        <p:spPr>
          <a:xfrm>
            <a:off x="236220" y="2485707"/>
            <a:ext cx="5791200" cy="2062103"/>
          </a:xfrm>
          <a:prstGeom prst="rect">
            <a:avLst/>
          </a:prstGeom>
          <a:noFill/>
        </p:spPr>
        <p:txBody>
          <a:bodyPr wrap="square" rtlCol="0">
            <a:spAutoFit/>
          </a:bodyPr>
          <a:lstStyle/>
          <a:p>
            <a:r>
              <a:rPr kumimoji="1" lang="ja-JP" altLang="en-US" sz="1600" dirty="0"/>
              <a:t>いつでもポジティブに頑張ることができればよいですが、</a:t>
            </a:r>
            <a:endParaRPr kumimoji="1" lang="en-US" altLang="ja-JP" sz="1600" dirty="0"/>
          </a:p>
          <a:p>
            <a:r>
              <a:rPr kumimoji="1" lang="ja-JP" altLang="en-US" sz="1600" dirty="0"/>
              <a:t>誰しもネガティブになってしまう瞬間があるものです。</a:t>
            </a:r>
            <a:endParaRPr kumimoji="1" lang="en-US" altLang="ja-JP" sz="1600" dirty="0"/>
          </a:p>
          <a:p>
            <a:r>
              <a:rPr kumimoji="1" lang="ja-JP" altLang="en-US" sz="1600" dirty="0"/>
              <a:t>また、成長過程には悶々と悩む時間も必要な場合もあります。</a:t>
            </a:r>
            <a:endParaRPr kumimoji="1" lang="en-US" altLang="ja-JP" sz="1600" dirty="0"/>
          </a:p>
          <a:p>
            <a:endParaRPr kumimoji="1" lang="en-US" altLang="ja-JP" sz="1600" dirty="0"/>
          </a:p>
          <a:p>
            <a:r>
              <a:rPr kumimoji="1" lang="ja-JP" altLang="en-US" sz="1600" dirty="0"/>
              <a:t>メンタリティが悪いからといって、</a:t>
            </a:r>
            <a:br>
              <a:rPr kumimoji="1" lang="en-US" altLang="ja-JP" sz="1600" dirty="0"/>
            </a:br>
            <a:r>
              <a:rPr kumimoji="1" lang="ja-JP" altLang="en-US" sz="1600" dirty="0"/>
              <a:t>だめなメンバーだ、ということではありません。</a:t>
            </a:r>
            <a:br>
              <a:rPr kumimoji="1" lang="en-US" altLang="ja-JP" sz="1600" dirty="0"/>
            </a:br>
            <a:r>
              <a:rPr kumimoji="1" lang="ja-JP" altLang="en-US" sz="1600" dirty="0"/>
              <a:t>また、上司の皆様が悪いということでもありません。</a:t>
            </a:r>
            <a:endParaRPr kumimoji="1" lang="en-US" altLang="ja-JP" sz="1600" dirty="0"/>
          </a:p>
          <a:p>
            <a:endParaRPr kumimoji="1" lang="en-US" altLang="ja-JP" sz="1600" dirty="0"/>
          </a:p>
        </p:txBody>
      </p:sp>
      <p:sp>
        <p:nvSpPr>
          <p:cNvPr id="19" name="テキスト ボックス 18">
            <a:extLst>
              <a:ext uri="{FF2B5EF4-FFF2-40B4-BE49-F238E27FC236}">
                <a16:creationId xmlns:a16="http://schemas.microsoft.com/office/drawing/2014/main" id="{130BB8EA-2F8E-625B-E895-B128F75C03C9}"/>
              </a:ext>
            </a:extLst>
          </p:cNvPr>
          <p:cNvSpPr txBox="1"/>
          <p:nvPr/>
        </p:nvSpPr>
        <p:spPr>
          <a:xfrm>
            <a:off x="236220" y="4691129"/>
            <a:ext cx="9256436" cy="477895"/>
          </a:xfrm>
          <a:prstGeom prst="rect">
            <a:avLst/>
          </a:prstGeom>
          <a:gradFill>
            <a:gsLst>
              <a:gs pos="100000">
                <a:srgbClr val="5D7CF6"/>
              </a:gs>
              <a:gs pos="61000">
                <a:srgbClr val="AB9FE7"/>
              </a:gs>
              <a:gs pos="2979">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0" algn="ctr">
              <a:buNone/>
              <a:defRPr b="1">
                <a:solidFill>
                  <a:schemeClr val="bg2"/>
                </a:solidFill>
                <a:latin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t>上司の皆様だけで抱え込まずに、ご相談ください</a:t>
            </a:r>
            <a:endParaRPr lang="en-US" altLang="ja-JP" dirty="0"/>
          </a:p>
        </p:txBody>
      </p:sp>
      <p:sp>
        <p:nvSpPr>
          <p:cNvPr id="20" name="テキスト ボックス 19">
            <a:extLst>
              <a:ext uri="{FF2B5EF4-FFF2-40B4-BE49-F238E27FC236}">
                <a16:creationId xmlns:a16="http://schemas.microsoft.com/office/drawing/2014/main" id="{D4983380-015B-69D1-BB01-06A4C13F250D}"/>
              </a:ext>
            </a:extLst>
          </p:cNvPr>
          <p:cNvSpPr txBox="1"/>
          <p:nvPr/>
        </p:nvSpPr>
        <p:spPr>
          <a:xfrm>
            <a:off x="236219" y="5291882"/>
            <a:ext cx="7585519" cy="830997"/>
          </a:xfrm>
          <a:prstGeom prst="rect">
            <a:avLst/>
          </a:prstGeom>
          <a:noFill/>
        </p:spPr>
        <p:txBody>
          <a:bodyPr wrap="square" rtlCol="0">
            <a:spAutoFit/>
          </a:bodyPr>
          <a:lstStyle/>
          <a:p>
            <a:r>
              <a:rPr kumimoji="1" lang="ja-JP" altLang="en-US" sz="1600" dirty="0"/>
              <a:t>まずは、メンバーの感じていることを知った上で、働きかけをお願いします。</a:t>
            </a:r>
            <a:endParaRPr kumimoji="1" lang="en-US" altLang="ja-JP" sz="1600" dirty="0"/>
          </a:p>
          <a:p>
            <a:r>
              <a:rPr kumimoji="1" lang="ja-JP" altLang="en-US" sz="1600" dirty="0"/>
              <a:t>どうしたらいいかわからないとき・働きかけても変わらないときは、</a:t>
            </a:r>
            <a:endParaRPr kumimoji="1" lang="en-US" altLang="ja-JP" sz="1600" dirty="0"/>
          </a:p>
          <a:p>
            <a:r>
              <a:rPr kumimoji="1" lang="ja-JP" altLang="en-US" sz="1600" dirty="0"/>
              <a:t>皆様同士や、皆様の上司もしくは人事にご相談ください。</a:t>
            </a:r>
            <a:endParaRPr kumimoji="1" lang="en-US" altLang="ja-JP" sz="1600" dirty="0"/>
          </a:p>
        </p:txBody>
      </p:sp>
    </p:spTree>
    <p:extLst>
      <p:ext uri="{BB962C8B-B14F-4D97-AF65-F5344CB8AC3E}">
        <p14:creationId xmlns:p14="http://schemas.microsoft.com/office/powerpoint/2010/main" val="409506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9A22D8FA-7BED-06EC-03EA-165E48104E9E}"/>
              </a:ext>
            </a:extLst>
          </p:cNvPr>
          <p:cNvSpPr>
            <a:spLocks noGrp="1"/>
          </p:cNvSpPr>
          <p:nvPr>
            <p:ph type="title"/>
          </p:nvPr>
        </p:nvSpPr>
        <p:spPr/>
        <p:txBody>
          <a:bodyPr/>
          <a:lstStyle/>
          <a:p>
            <a:r>
              <a:rPr lang="ja-JP" altLang="en-US" dirty="0"/>
              <a:t>まとめ</a:t>
            </a:r>
          </a:p>
        </p:txBody>
      </p:sp>
      <p:sp>
        <p:nvSpPr>
          <p:cNvPr id="7" name="スライド番号プレースホルダー 6">
            <a:extLst>
              <a:ext uri="{FF2B5EF4-FFF2-40B4-BE49-F238E27FC236}">
                <a16:creationId xmlns:a16="http://schemas.microsoft.com/office/drawing/2014/main" id="{D3D0786E-9590-B5F2-A0C3-4E4B4D712B78}"/>
              </a:ext>
            </a:extLst>
          </p:cNvPr>
          <p:cNvSpPr>
            <a:spLocks noGrp="1"/>
          </p:cNvSpPr>
          <p:nvPr>
            <p:ph type="sldNum" sz="quarter" idx="12"/>
          </p:nvPr>
        </p:nvSpPr>
        <p:spPr/>
        <p:txBody>
          <a:bodyPr/>
          <a:lstStyle/>
          <a:p>
            <a:fld id="{929A01FC-FF4B-4DB6-8392-0308938ABF67}" type="slidenum">
              <a:rPr kumimoji="1" lang="ja-JP" altLang="en-US" smtClean="0"/>
              <a:pPr/>
              <a:t>11</a:t>
            </a:fld>
            <a:endParaRPr kumimoji="1" lang="ja-JP" altLang="en-US"/>
          </a:p>
        </p:txBody>
      </p:sp>
      <p:grpSp>
        <p:nvGrpSpPr>
          <p:cNvPr id="41" name="グループ化 40">
            <a:extLst>
              <a:ext uri="{FF2B5EF4-FFF2-40B4-BE49-F238E27FC236}">
                <a16:creationId xmlns:a16="http://schemas.microsoft.com/office/drawing/2014/main" id="{90387C14-874C-82CB-9981-21A6B608BABA}"/>
              </a:ext>
            </a:extLst>
          </p:cNvPr>
          <p:cNvGrpSpPr/>
          <p:nvPr/>
        </p:nvGrpSpPr>
        <p:grpSpPr>
          <a:xfrm flipH="1">
            <a:off x="-61952" y="3838659"/>
            <a:ext cx="1875839" cy="2088232"/>
            <a:chOff x="457200" y="3562600"/>
            <a:chExt cx="1926512" cy="2144642"/>
          </a:xfrm>
        </p:grpSpPr>
        <p:pic>
          <p:nvPicPr>
            <p:cNvPr id="42" name="図 41">
              <a:extLst>
                <a:ext uri="{FF2B5EF4-FFF2-40B4-BE49-F238E27FC236}">
                  <a16:creationId xmlns:a16="http://schemas.microsoft.com/office/drawing/2014/main" id="{239137ED-4094-4163-FE99-7003AFB454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343"/>
            <a:stretch/>
          </p:blipFill>
          <p:spPr>
            <a:xfrm>
              <a:off x="838200" y="3562600"/>
              <a:ext cx="1545512" cy="2144642"/>
            </a:xfrm>
            <a:prstGeom prst="rect">
              <a:avLst/>
            </a:prstGeom>
          </p:spPr>
        </p:pic>
        <p:sp>
          <p:nvSpPr>
            <p:cNvPr id="43" name="正方形/長方形 42">
              <a:extLst>
                <a:ext uri="{FF2B5EF4-FFF2-40B4-BE49-F238E27FC236}">
                  <a16:creationId xmlns:a16="http://schemas.microsoft.com/office/drawing/2014/main" id="{56D963EE-77EF-AD5A-13D3-94F9BE5D506C}"/>
                </a:ext>
              </a:extLst>
            </p:cNvPr>
            <p:cNvSpPr/>
            <p:nvPr/>
          </p:nvSpPr>
          <p:spPr>
            <a:xfrm>
              <a:off x="457200" y="4826000"/>
              <a:ext cx="558800" cy="792480"/>
            </a:xfrm>
            <a:prstGeom prst="rect">
              <a:avLst/>
            </a:prstGeom>
            <a:solidFill>
              <a:srgbClr val="FFFFFF"/>
            </a:solidFill>
            <a:ln w="12700" cap="flat" cmpd="sng" algn="ctr">
              <a:solidFill>
                <a:srgbClr val="FFFFFF"/>
              </a:solidFill>
              <a:prstDash val="solid"/>
              <a:miter lim="800000"/>
            </a:ln>
            <a:effectLst/>
          </p:spPr>
          <p:txBody>
            <a:bodyPr rtlCol="0" anchor="ctr"/>
            <a:lstStyle/>
            <a:p>
              <a:pPr algn="ctr" defTabSz="914400">
                <a:defRPr/>
              </a:pPr>
              <a:endParaRPr lang="ja-JP" altLang="en-US" kern="0">
                <a:solidFill>
                  <a:srgbClr val="FFFFFF"/>
                </a:solidFill>
                <a:latin typeface="+mn-ea"/>
              </a:endParaRPr>
            </a:p>
          </p:txBody>
        </p:sp>
      </p:grpSp>
      <p:sp>
        <p:nvSpPr>
          <p:cNvPr id="44" name="コンテンツ プレースホルダー 3">
            <a:extLst>
              <a:ext uri="{FF2B5EF4-FFF2-40B4-BE49-F238E27FC236}">
                <a16:creationId xmlns:a16="http://schemas.microsoft.com/office/drawing/2014/main" id="{BD0E1FB8-075A-F828-A459-4902A4E9C8CF}"/>
              </a:ext>
            </a:extLst>
          </p:cNvPr>
          <p:cNvSpPr txBox="1">
            <a:spLocks/>
          </p:cNvSpPr>
          <p:nvPr/>
        </p:nvSpPr>
        <p:spPr>
          <a:xfrm>
            <a:off x="200472" y="739300"/>
            <a:ext cx="9505056" cy="889500"/>
          </a:xfrm>
          <a:prstGeom prst="rect">
            <a:avLst/>
          </a:prstGeom>
        </p:spPr>
        <p:txBody>
          <a:bodyPr vert="horz" lIns="91440" tIns="45720" rIns="91440" bIns="45720" rtlCol="0">
            <a:normAutofit/>
          </a:bodyPr>
          <a:lstStyle>
            <a:lvl1pPr marL="261938" indent="-261938" algn="l" defTabSz="914400" rtl="0" eaLnBrk="1" latinLnBrk="0" hangingPunct="1">
              <a:spcBef>
                <a:spcPts val="600"/>
              </a:spcBef>
              <a:buClrTx/>
              <a:buFont typeface="Wingdings" pitchFamily="2" charset="2"/>
              <a:buChar char="n"/>
              <a:defRPr kumimoji="1" sz="1400" kern="1200" spc="70" baseline="0">
                <a:solidFill>
                  <a:schemeClr val="tx1"/>
                </a:solidFill>
                <a:latin typeface="+mn-lt"/>
                <a:ea typeface="+mn-ea"/>
                <a:cs typeface="+mn-cs"/>
              </a:defRPr>
            </a:lvl1pPr>
            <a:lvl2pPr marL="536575" indent="-274638" algn="l" defTabSz="914400" rtl="0" eaLnBrk="1" latinLnBrk="0" hangingPunct="1">
              <a:spcBef>
                <a:spcPts val="600"/>
              </a:spcBef>
              <a:buFont typeface="Wingdings" pitchFamily="2" charset="2"/>
              <a:buChar char="l"/>
              <a:defRPr kumimoji="1" sz="1400" kern="1200" spc="70" baseline="0">
                <a:solidFill>
                  <a:schemeClr val="tx1"/>
                </a:solidFill>
                <a:latin typeface="+mn-lt"/>
                <a:ea typeface="+mn-ea"/>
                <a:cs typeface="+mn-cs"/>
              </a:defRPr>
            </a:lvl2pPr>
            <a:lvl3pPr marL="812800" indent="-276225" algn="l" defTabSz="914400" rtl="0" eaLnBrk="1" latinLnBrk="0" hangingPunct="1">
              <a:spcBef>
                <a:spcPts val="600"/>
              </a:spcBef>
              <a:buFont typeface="Arial" pitchFamily="34" charset="0"/>
              <a:buChar char="‒"/>
              <a:defRPr kumimoji="1" sz="1400" kern="1200" spc="70" baseline="0">
                <a:solidFill>
                  <a:schemeClr val="tx1"/>
                </a:solidFill>
                <a:latin typeface="+mn-lt"/>
                <a:ea typeface="+mn-ea"/>
                <a:cs typeface="+mn-cs"/>
              </a:defRPr>
            </a:lvl3pPr>
            <a:lvl4pPr marL="1098550" indent="-285750" algn="l" defTabSz="914400" rtl="0" eaLnBrk="1" latinLnBrk="0" hangingPunct="1">
              <a:spcBef>
                <a:spcPts val="600"/>
              </a:spcBef>
              <a:buFont typeface="Arial" panose="020B0604020202020204" pitchFamily="34" charset="0"/>
              <a:buChar char="•"/>
              <a:defRPr kumimoji="1" sz="1400" kern="1200">
                <a:solidFill>
                  <a:schemeClr val="tx1"/>
                </a:solidFill>
                <a:latin typeface="+mn-lt"/>
                <a:ea typeface="+mn-ea"/>
                <a:cs typeface="+mn-cs"/>
              </a:defRPr>
            </a:lvl4pPr>
            <a:lvl5pPr marL="1350963" indent="0" algn="l" defTabSz="914400" rtl="0" eaLnBrk="1" latinLnBrk="0" hangingPunct="1">
              <a:spcBef>
                <a:spcPts val="600"/>
              </a:spcBef>
              <a:buFont typeface="Arial" pitchFamily="34" charset="0"/>
              <a:buNone/>
              <a:defRPr kumimoji="1"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 typeface="Wingdings" pitchFamily="2" charset="2"/>
              <a:buNone/>
              <a:tabLst/>
              <a:defRPr/>
            </a:pPr>
            <a:r>
              <a:rPr kumimoji="1" lang="ja-JP" altLang="en-US" sz="1400" b="0" i="0" u="none" strike="noStrike" kern="1200" cap="none" spc="70" normalizeH="0" baseline="0" noProof="0">
                <a:ln>
                  <a:noFill/>
                </a:ln>
                <a:solidFill>
                  <a:srgbClr val="3F3F3F"/>
                </a:solidFill>
                <a:effectLst/>
                <a:uLnTx/>
                <a:uFillTx/>
                <a:latin typeface="+mn-ea"/>
                <a:cs typeface="+mn-cs"/>
              </a:rPr>
              <a:t>インサイズは、マネジメントの「正解」でも、マネジャーを評価する「通信簿」でもありません。</a:t>
            </a:r>
            <a:endParaRPr kumimoji="1" lang="en-US" altLang="ja-JP" sz="1400" b="0" i="0" u="none" strike="noStrike" kern="1200" cap="none" spc="70" normalizeH="0" baseline="0" noProof="0">
              <a:ln>
                <a:noFill/>
              </a:ln>
              <a:solidFill>
                <a:srgbClr val="3F3F3F"/>
              </a:solidFill>
              <a:effectLst/>
              <a:uLnTx/>
              <a:uFillTx/>
              <a:latin typeface="+mn-ea"/>
              <a:cs typeface="+mn-cs"/>
            </a:endParaRPr>
          </a:p>
          <a:p>
            <a:pPr marL="0" marR="0" lvl="0" indent="0" algn="ctr" defTabSz="914400" rtl="0" eaLnBrk="1" fontAlgn="auto" latinLnBrk="0" hangingPunct="1">
              <a:lnSpc>
                <a:spcPct val="100000"/>
              </a:lnSpc>
              <a:spcBef>
                <a:spcPts val="600"/>
              </a:spcBef>
              <a:spcAft>
                <a:spcPts val="0"/>
              </a:spcAft>
              <a:buClrTx/>
              <a:buSzTx/>
              <a:buFont typeface="Wingdings" pitchFamily="2" charset="2"/>
              <a:buNone/>
              <a:tabLst/>
              <a:defRPr/>
            </a:pPr>
            <a:r>
              <a:rPr kumimoji="1" lang="ja-JP" altLang="en-US" sz="1400" b="0" i="0" u="none" strike="noStrike" kern="1200" cap="none" spc="70" normalizeH="0" baseline="0" noProof="0">
                <a:ln>
                  <a:noFill/>
                </a:ln>
                <a:solidFill>
                  <a:srgbClr val="3F3F3F"/>
                </a:solidFill>
                <a:effectLst/>
                <a:uLnTx/>
                <a:uFillTx/>
                <a:latin typeface="+mn-ea"/>
                <a:cs typeface="+mn-cs"/>
              </a:rPr>
              <a:t>今の組織・目の前のメンバーを一歩でも前に進めるための、客観的な視点をくれる、</a:t>
            </a:r>
            <a:endParaRPr kumimoji="1" lang="en-US" altLang="ja-JP" sz="1400" b="0" i="0" u="none" strike="noStrike" kern="1200" cap="none" spc="70" normalizeH="0" baseline="0" noProof="0">
              <a:ln>
                <a:noFill/>
              </a:ln>
              <a:solidFill>
                <a:srgbClr val="3F3F3F"/>
              </a:solidFill>
              <a:effectLst/>
              <a:uLnTx/>
              <a:uFillTx/>
              <a:latin typeface="+mn-ea"/>
              <a:cs typeface="+mn-cs"/>
            </a:endParaRPr>
          </a:p>
          <a:p>
            <a:pPr marL="0" marR="0" lvl="0" indent="0" algn="ctr" defTabSz="914400" rtl="0" eaLnBrk="1" fontAlgn="auto" latinLnBrk="0" hangingPunct="1">
              <a:lnSpc>
                <a:spcPct val="100000"/>
              </a:lnSpc>
              <a:spcBef>
                <a:spcPts val="600"/>
              </a:spcBef>
              <a:spcAft>
                <a:spcPts val="0"/>
              </a:spcAft>
              <a:buClrTx/>
              <a:buSzTx/>
              <a:buFont typeface="Wingdings" pitchFamily="2" charset="2"/>
              <a:buNone/>
              <a:tabLst/>
              <a:defRPr/>
            </a:pPr>
            <a:r>
              <a:rPr kumimoji="1" lang="ja-JP" altLang="en-US" sz="1400" b="0" i="0" u="none" strike="noStrike" kern="1200" cap="none" spc="70" normalizeH="0" baseline="0" noProof="0">
                <a:ln>
                  <a:noFill/>
                </a:ln>
                <a:solidFill>
                  <a:srgbClr val="3F3F3F"/>
                </a:solidFill>
                <a:effectLst/>
                <a:uLnTx/>
                <a:uFillTx/>
                <a:latin typeface="+mn-ea"/>
                <a:cs typeface="+mn-cs"/>
              </a:rPr>
              <a:t>マネジメントの支援ツールとして、ぜひご活用ください。</a:t>
            </a:r>
            <a:endParaRPr kumimoji="1" lang="en-US" altLang="ja-JP" sz="1400" b="0" i="0" u="none" strike="noStrike" kern="1200" cap="none" spc="70" normalizeH="0" baseline="0" noProof="0" dirty="0">
              <a:ln>
                <a:noFill/>
              </a:ln>
              <a:solidFill>
                <a:srgbClr val="3F3F3F"/>
              </a:solidFill>
              <a:effectLst/>
              <a:uLnTx/>
              <a:uFillTx/>
              <a:latin typeface="+mn-ea"/>
              <a:cs typeface="+mn-cs"/>
            </a:endParaRPr>
          </a:p>
        </p:txBody>
      </p:sp>
      <p:grpSp>
        <p:nvGrpSpPr>
          <p:cNvPr id="45" name="グループ化 44">
            <a:extLst>
              <a:ext uri="{FF2B5EF4-FFF2-40B4-BE49-F238E27FC236}">
                <a16:creationId xmlns:a16="http://schemas.microsoft.com/office/drawing/2014/main" id="{F31EA8C1-EE85-EC9A-60C8-5C8D0686B558}"/>
              </a:ext>
            </a:extLst>
          </p:cNvPr>
          <p:cNvGrpSpPr/>
          <p:nvPr/>
        </p:nvGrpSpPr>
        <p:grpSpPr>
          <a:xfrm>
            <a:off x="622641" y="1863124"/>
            <a:ext cx="4197077" cy="2236978"/>
            <a:chOff x="1029909" y="2474429"/>
            <a:chExt cx="4311513" cy="2211572"/>
          </a:xfrm>
        </p:grpSpPr>
        <p:sp>
          <p:nvSpPr>
            <p:cNvPr id="46" name="四角形: 角を丸くする 45">
              <a:extLst>
                <a:ext uri="{FF2B5EF4-FFF2-40B4-BE49-F238E27FC236}">
                  <a16:creationId xmlns:a16="http://schemas.microsoft.com/office/drawing/2014/main" id="{D803E5D7-6315-617A-0855-B1D591206A44}"/>
                </a:ext>
              </a:extLst>
            </p:cNvPr>
            <p:cNvSpPr/>
            <p:nvPr/>
          </p:nvSpPr>
          <p:spPr>
            <a:xfrm>
              <a:off x="1589132" y="2635808"/>
              <a:ext cx="3657600" cy="1737049"/>
            </a:xfrm>
            <a:prstGeom prst="roundRect">
              <a:avLst/>
            </a:prstGeom>
            <a:solidFill>
              <a:srgbClr val="3F3F3F">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srgbClr val="3F3F3F">
                    <a:lumMod val="20000"/>
                    <a:lumOff val="80000"/>
                  </a:srgbClr>
                </a:solidFill>
                <a:effectLst/>
                <a:uLnTx/>
                <a:uFillTx/>
                <a:latin typeface="+mn-ea"/>
              </a:endParaRPr>
            </a:p>
          </p:txBody>
        </p:sp>
        <p:sp>
          <p:nvSpPr>
            <p:cNvPr id="47" name="テキスト ボックス 46">
              <a:extLst>
                <a:ext uri="{FF2B5EF4-FFF2-40B4-BE49-F238E27FC236}">
                  <a16:creationId xmlns:a16="http://schemas.microsoft.com/office/drawing/2014/main" id="{774DF3AE-74A8-2086-D2A3-A36C9ED77C7B}"/>
                </a:ext>
              </a:extLst>
            </p:cNvPr>
            <p:cNvSpPr txBox="1"/>
            <p:nvPr/>
          </p:nvSpPr>
          <p:spPr>
            <a:xfrm rot="21117630">
              <a:off x="1736888" y="2679031"/>
              <a:ext cx="2056467" cy="7302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333333"/>
                  </a:solidFill>
                  <a:effectLst/>
                  <a:uLnTx/>
                  <a:uFillTx/>
                  <a:latin typeface="+mn-ea"/>
                </a:rPr>
                <a:t>悪い結果だと、</a:t>
              </a:r>
              <a:endParaRPr kumimoji="0" lang="en-US" altLang="ja-JP" sz="1400" b="1" i="0" u="none" strike="noStrike" kern="0" cap="none" spc="0" normalizeH="0" baseline="0" noProof="0" dirty="0">
                <a:ln>
                  <a:noFill/>
                </a:ln>
                <a:solidFill>
                  <a:srgbClr val="333333"/>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333333"/>
                  </a:solidFill>
                  <a:effectLst/>
                  <a:uLnTx/>
                  <a:uFillTx/>
                  <a:latin typeface="+mn-ea"/>
                </a:rPr>
                <a:t>マネジャーとしての</a:t>
              </a:r>
              <a:endParaRPr kumimoji="0" lang="en-US" altLang="ja-JP" sz="1400" b="1" i="0" u="none" strike="noStrike" kern="0" cap="none" spc="0" normalizeH="0" baseline="0" noProof="0" dirty="0">
                <a:ln>
                  <a:noFill/>
                </a:ln>
                <a:solidFill>
                  <a:srgbClr val="333333"/>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333333"/>
                  </a:solidFill>
                  <a:effectLst/>
                  <a:uLnTx/>
                  <a:uFillTx/>
                  <a:latin typeface="+mn-ea"/>
                </a:rPr>
                <a:t>評価が下がる？</a:t>
              </a:r>
            </a:p>
          </p:txBody>
        </p:sp>
        <p:sp>
          <p:nvSpPr>
            <p:cNvPr id="48" name="楕円 47">
              <a:extLst>
                <a:ext uri="{FF2B5EF4-FFF2-40B4-BE49-F238E27FC236}">
                  <a16:creationId xmlns:a16="http://schemas.microsoft.com/office/drawing/2014/main" id="{71858B69-1D95-5C58-1825-4DDA56D0B091}"/>
                </a:ext>
              </a:extLst>
            </p:cNvPr>
            <p:cNvSpPr/>
            <p:nvPr/>
          </p:nvSpPr>
          <p:spPr>
            <a:xfrm>
              <a:off x="1357482" y="4200096"/>
              <a:ext cx="476060" cy="229815"/>
            </a:xfrm>
            <a:prstGeom prst="ellipse">
              <a:avLst/>
            </a:prstGeom>
            <a:solidFill>
              <a:srgbClr val="3F3F3F">
                <a:lumMod val="20000"/>
                <a:lumOff val="80000"/>
              </a:srgbClr>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n-ea"/>
              </a:endParaRPr>
            </a:p>
          </p:txBody>
        </p:sp>
        <p:sp>
          <p:nvSpPr>
            <p:cNvPr id="49" name="楕円 48">
              <a:extLst>
                <a:ext uri="{FF2B5EF4-FFF2-40B4-BE49-F238E27FC236}">
                  <a16:creationId xmlns:a16="http://schemas.microsoft.com/office/drawing/2014/main" id="{D35A8019-52AB-D626-E744-200BAEFEC93F}"/>
                </a:ext>
              </a:extLst>
            </p:cNvPr>
            <p:cNvSpPr/>
            <p:nvPr/>
          </p:nvSpPr>
          <p:spPr>
            <a:xfrm>
              <a:off x="1029909" y="4521279"/>
              <a:ext cx="341220" cy="164722"/>
            </a:xfrm>
            <a:prstGeom prst="ellipse">
              <a:avLst/>
            </a:prstGeom>
            <a:solidFill>
              <a:srgbClr val="3F3F3F">
                <a:lumMod val="20000"/>
                <a:lumOff val="80000"/>
              </a:srgbClr>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n-ea"/>
              </a:endParaRPr>
            </a:p>
          </p:txBody>
        </p:sp>
        <p:sp>
          <p:nvSpPr>
            <p:cNvPr id="50" name="テキスト ボックス 49">
              <a:extLst>
                <a:ext uri="{FF2B5EF4-FFF2-40B4-BE49-F238E27FC236}">
                  <a16:creationId xmlns:a16="http://schemas.microsoft.com/office/drawing/2014/main" id="{1E879804-0082-F510-C7BA-A6CCBF9DB920}"/>
                </a:ext>
              </a:extLst>
            </p:cNvPr>
            <p:cNvSpPr txBox="1"/>
            <p:nvPr/>
          </p:nvSpPr>
          <p:spPr>
            <a:xfrm rot="463527">
              <a:off x="3663080" y="2772381"/>
              <a:ext cx="1678342" cy="7302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333333"/>
                  </a:solidFill>
                  <a:effectLst/>
                  <a:uLnTx/>
                  <a:uFillTx/>
                  <a:latin typeface="+mn-ea"/>
                </a:rPr>
                <a:t>何が何でも</a:t>
              </a:r>
              <a:br>
                <a:rPr kumimoji="0" lang="en-US" altLang="ja-JP" sz="1400" b="1" i="0" u="none" strike="noStrike" kern="0" cap="none" spc="0" normalizeH="0" baseline="0" noProof="0" dirty="0">
                  <a:ln>
                    <a:noFill/>
                  </a:ln>
                  <a:solidFill>
                    <a:srgbClr val="333333"/>
                  </a:solidFill>
                  <a:effectLst/>
                  <a:uLnTx/>
                  <a:uFillTx/>
                  <a:latin typeface="+mn-ea"/>
                </a:rPr>
              </a:br>
              <a:r>
                <a:rPr kumimoji="0" lang="ja-JP" altLang="en-US" sz="1400" b="1" i="0" u="none" strike="noStrike" kern="0" cap="none" spc="0" normalizeH="0" baseline="0" noProof="0" dirty="0">
                  <a:ln>
                    <a:noFill/>
                  </a:ln>
                  <a:solidFill>
                    <a:srgbClr val="333333"/>
                  </a:solidFill>
                  <a:effectLst/>
                  <a:uLnTx/>
                  <a:uFillTx/>
                  <a:latin typeface="+mn-ea"/>
                </a:rPr>
                <a:t>数値をよくしろ</a:t>
              </a:r>
              <a:br>
                <a:rPr kumimoji="0" lang="en-US" altLang="ja-JP" sz="1400" b="1" i="0" u="none" strike="noStrike" kern="0" cap="none" spc="0" normalizeH="0" baseline="0" noProof="0" dirty="0">
                  <a:ln>
                    <a:noFill/>
                  </a:ln>
                  <a:solidFill>
                    <a:srgbClr val="333333"/>
                  </a:solidFill>
                  <a:effectLst/>
                  <a:uLnTx/>
                  <a:uFillTx/>
                  <a:latin typeface="+mn-ea"/>
                </a:rPr>
              </a:br>
              <a:r>
                <a:rPr kumimoji="0" lang="ja-JP" altLang="en-US" sz="1400" b="1" i="0" u="none" strike="noStrike" kern="0" cap="none" spc="0" normalizeH="0" baseline="0" noProof="0" dirty="0">
                  <a:ln>
                    <a:noFill/>
                  </a:ln>
                  <a:solidFill>
                    <a:srgbClr val="333333"/>
                  </a:solidFill>
                  <a:effectLst/>
                  <a:uLnTx/>
                  <a:uFillTx/>
                  <a:latin typeface="+mn-ea"/>
                </a:rPr>
                <a:t>ってこと？</a:t>
              </a:r>
            </a:p>
          </p:txBody>
        </p:sp>
        <p:sp>
          <p:nvSpPr>
            <p:cNvPr id="51" name="テキスト ボックス 50">
              <a:extLst>
                <a:ext uri="{FF2B5EF4-FFF2-40B4-BE49-F238E27FC236}">
                  <a16:creationId xmlns:a16="http://schemas.microsoft.com/office/drawing/2014/main" id="{06598DEB-361D-54AD-77B3-76A68CAFB3E4}"/>
                </a:ext>
              </a:extLst>
            </p:cNvPr>
            <p:cNvSpPr txBox="1"/>
            <p:nvPr/>
          </p:nvSpPr>
          <p:spPr>
            <a:xfrm rot="21330077">
              <a:off x="2336034" y="3324654"/>
              <a:ext cx="2067077" cy="94327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333333"/>
                  </a:solidFill>
                  <a:effectLst/>
                  <a:uLnTx/>
                  <a:uFillTx/>
                  <a:latin typeface="+mn-ea"/>
                </a:rPr>
                <a:t>全員を元気にしないと</a:t>
              </a:r>
              <a:br>
                <a:rPr kumimoji="0" lang="en-US" altLang="ja-JP" sz="1400" b="1" i="0" u="none" strike="noStrike" kern="0" cap="none" spc="0" normalizeH="0" baseline="0" noProof="0" dirty="0">
                  <a:ln>
                    <a:noFill/>
                  </a:ln>
                  <a:solidFill>
                    <a:srgbClr val="333333"/>
                  </a:solidFill>
                  <a:effectLst/>
                  <a:uLnTx/>
                  <a:uFillTx/>
                  <a:latin typeface="+mn-ea"/>
                </a:rPr>
              </a:br>
              <a:r>
                <a:rPr kumimoji="0" lang="ja-JP" altLang="en-US" sz="1400" b="1" i="0" u="none" strike="noStrike" kern="0" cap="none" spc="0" normalizeH="0" baseline="0" noProof="0" dirty="0">
                  <a:ln>
                    <a:noFill/>
                  </a:ln>
                  <a:solidFill>
                    <a:srgbClr val="333333"/>
                  </a:solidFill>
                  <a:effectLst/>
                  <a:uLnTx/>
                  <a:uFillTx/>
                  <a:latin typeface="+mn-ea"/>
                </a:rPr>
                <a:t>いけないの？</a:t>
              </a:r>
              <a:br>
                <a:rPr kumimoji="0" lang="en-US" altLang="ja-JP" sz="1400" b="1" i="0" u="none" strike="noStrike" kern="0" cap="none" spc="0" normalizeH="0" baseline="0" noProof="0" dirty="0">
                  <a:ln>
                    <a:noFill/>
                  </a:ln>
                  <a:solidFill>
                    <a:srgbClr val="333333"/>
                  </a:solidFill>
                  <a:effectLst/>
                  <a:uLnTx/>
                  <a:uFillTx/>
                  <a:latin typeface="+mn-ea"/>
                </a:rPr>
              </a:br>
              <a:r>
                <a:rPr kumimoji="0" lang="ja-JP" altLang="en-US" sz="1400" b="1" i="0" u="none" strike="noStrike" kern="0" cap="none" spc="0" normalizeH="0" baseline="0" noProof="0" dirty="0">
                  <a:ln>
                    <a:noFill/>
                  </a:ln>
                  <a:solidFill>
                    <a:srgbClr val="333333"/>
                  </a:solidFill>
                  <a:effectLst/>
                  <a:uLnTx/>
                  <a:uFillTx/>
                  <a:latin typeface="+mn-ea"/>
                </a:rPr>
                <a:t>元気ならそれでいいの？</a:t>
              </a:r>
              <a:endParaRPr kumimoji="0" lang="en-US" altLang="ja-JP" sz="1400" b="1" i="0" u="none" strike="noStrike" kern="0" cap="none" spc="0" normalizeH="0" baseline="0" noProof="0" dirty="0">
                <a:ln>
                  <a:noFill/>
                </a:ln>
                <a:solidFill>
                  <a:srgbClr val="333333"/>
                </a:solidFill>
                <a:effectLst/>
                <a:uLnTx/>
                <a:uFillTx/>
                <a:latin typeface="+mn-ea"/>
              </a:endParaRPr>
            </a:p>
          </p:txBody>
        </p:sp>
        <p:sp>
          <p:nvSpPr>
            <p:cNvPr id="52" name="&quot;禁止&quot;マーク 51">
              <a:extLst>
                <a:ext uri="{FF2B5EF4-FFF2-40B4-BE49-F238E27FC236}">
                  <a16:creationId xmlns:a16="http://schemas.microsoft.com/office/drawing/2014/main" id="{A4DF5DB3-6CC8-0E7C-AB93-4EE4E09349AF}"/>
                </a:ext>
              </a:extLst>
            </p:cNvPr>
            <p:cNvSpPr/>
            <p:nvPr/>
          </p:nvSpPr>
          <p:spPr>
            <a:xfrm>
              <a:off x="2376312" y="2474429"/>
              <a:ext cx="2036899" cy="2036900"/>
            </a:xfrm>
            <a:prstGeom prst="noSmoking">
              <a:avLst>
                <a:gd name="adj" fmla="val 12633"/>
              </a:avLst>
            </a:prstGeom>
            <a:solidFill>
              <a:schemeClr val="accent1">
                <a:alpha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333333"/>
                </a:solidFill>
                <a:effectLst/>
                <a:uLnTx/>
                <a:uFillTx/>
                <a:latin typeface="+mn-ea"/>
              </a:endParaRPr>
            </a:p>
          </p:txBody>
        </p:sp>
      </p:grpSp>
      <p:grpSp>
        <p:nvGrpSpPr>
          <p:cNvPr id="53" name="グループ化 52">
            <a:extLst>
              <a:ext uri="{FF2B5EF4-FFF2-40B4-BE49-F238E27FC236}">
                <a16:creationId xmlns:a16="http://schemas.microsoft.com/office/drawing/2014/main" id="{79444958-A943-2DEE-EF93-3349D93F3612}"/>
              </a:ext>
            </a:extLst>
          </p:cNvPr>
          <p:cNvGrpSpPr/>
          <p:nvPr/>
        </p:nvGrpSpPr>
        <p:grpSpPr>
          <a:xfrm>
            <a:off x="5463700" y="1817416"/>
            <a:ext cx="3559520" cy="2199380"/>
            <a:chOff x="6780974" y="2375087"/>
            <a:chExt cx="4352961" cy="2588512"/>
          </a:xfrm>
        </p:grpSpPr>
        <p:sp>
          <p:nvSpPr>
            <p:cNvPr id="54" name="四角形: 角を丸くする 53">
              <a:extLst>
                <a:ext uri="{FF2B5EF4-FFF2-40B4-BE49-F238E27FC236}">
                  <a16:creationId xmlns:a16="http://schemas.microsoft.com/office/drawing/2014/main" id="{A2B05151-12D8-2174-5955-0F25EF875425}"/>
                </a:ext>
              </a:extLst>
            </p:cNvPr>
            <p:cNvSpPr/>
            <p:nvPr/>
          </p:nvSpPr>
          <p:spPr>
            <a:xfrm>
              <a:off x="6780974" y="2626079"/>
              <a:ext cx="3981522" cy="2014903"/>
            </a:xfrm>
            <a:prstGeom prst="roundRect">
              <a:avLst/>
            </a:prstGeom>
            <a:solidFill>
              <a:schemeClr val="accent5">
                <a:lumMod val="20000"/>
                <a:lumOff val="80000"/>
              </a:scheme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FFFFFF"/>
                </a:solidFill>
                <a:effectLst/>
                <a:uLnTx/>
                <a:uFillTx/>
                <a:latin typeface="+mn-ea"/>
              </a:endParaRPr>
            </a:p>
          </p:txBody>
        </p:sp>
        <p:sp>
          <p:nvSpPr>
            <p:cNvPr id="55" name="楕円 54">
              <a:extLst>
                <a:ext uri="{FF2B5EF4-FFF2-40B4-BE49-F238E27FC236}">
                  <a16:creationId xmlns:a16="http://schemas.microsoft.com/office/drawing/2014/main" id="{10BDD31D-0FF7-3DED-6734-C2F0BDE2D4E8}"/>
                </a:ext>
              </a:extLst>
            </p:cNvPr>
            <p:cNvSpPr/>
            <p:nvPr/>
          </p:nvSpPr>
          <p:spPr>
            <a:xfrm>
              <a:off x="10285276" y="4434661"/>
              <a:ext cx="518221" cy="250168"/>
            </a:xfrm>
            <a:prstGeom prst="ellipse">
              <a:avLst/>
            </a:prstGeom>
            <a:solidFill>
              <a:schemeClr val="accent5">
                <a:lumMod val="20000"/>
                <a:lumOff val="80000"/>
              </a:schemeClr>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FFFFFF"/>
                </a:solidFill>
                <a:effectLst/>
                <a:uLnTx/>
                <a:uFillTx/>
                <a:latin typeface="+mn-ea"/>
              </a:endParaRPr>
            </a:p>
          </p:txBody>
        </p:sp>
        <p:sp>
          <p:nvSpPr>
            <p:cNvPr id="56" name="楕円 55">
              <a:extLst>
                <a:ext uri="{FF2B5EF4-FFF2-40B4-BE49-F238E27FC236}">
                  <a16:creationId xmlns:a16="http://schemas.microsoft.com/office/drawing/2014/main" id="{6A427C38-3B54-0A48-CABF-B9BA74E0C285}"/>
                </a:ext>
              </a:extLst>
            </p:cNvPr>
            <p:cNvSpPr/>
            <p:nvPr/>
          </p:nvSpPr>
          <p:spPr>
            <a:xfrm>
              <a:off x="10762496" y="4784289"/>
              <a:ext cx="371439" cy="179310"/>
            </a:xfrm>
            <a:prstGeom prst="ellipse">
              <a:avLst/>
            </a:prstGeom>
            <a:solidFill>
              <a:schemeClr val="accent5">
                <a:lumMod val="20000"/>
                <a:lumOff val="80000"/>
              </a:schemeClr>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FFFFFF"/>
                </a:solidFill>
                <a:effectLst/>
                <a:uLnTx/>
                <a:uFillTx/>
                <a:latin typeface="+mn-ea"/>
              </a:endParaRPr>
            </a:p>
          </p:txBody>
        </p:sp>
        <p:sp>
          <p:nvSpPr>
            <p:cNvPr id="57" name="テキスト ボックス 56">
              <a:extLst>
                <a:ext uri="{FF2B5EF4-FFF2-40B4-BE49-F238E27FC236}">
                  <a16:creationId xmlns:a16="http://schemas.microsoft.com/office/drawing/2014/main" id="{9A8F0B65-A165-D5CE-C0B2-B850A7899580}"/>
                </a:ext>
              </a:extLst>
            </p:cNvPr>
            <p:cNvSpPr txBox="1"/>
            <p:nvPr/>
          </p:nvSpPr>
          <p:spPr>
            <a:xfrm>
              <a:off x="7124126" y="2932463"/>
              <a:ext cx="3364858" cy="1479940"/>
            </a:xfrm>
            <a:prstGeom prst="rect">
              <a:avLst/>
            </a:prstGeom>
            <a:noFill/>
          </p:spPr>
          <p:txBody>
            <a:bodyPr wrap="square" rtlCol="0">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333333"/>
                  </a:solidFill>
                  <a:effectLst/>
                  <a:uLnTx/>
                  <a:uFillTx/>
                  <a:latin typeface="+mn-ea"/>
                </a:rPr>
                <a:t>現在の個人</a:t>
              </a:r>
              <a:r>
                <a:rPr kumimoji="0" lang="en-US" altLang="ja-JP" sz="1600" b="1" i="0" u="none" strike="noStrike" kern="0" cap="none" spc="0" normalizeH="0" baseline="0" noProof="0" dirty="0">
                  <a:ln>
                    <a:noFill/>
                  </a:ln>
                  <a:solidFill>
                    <a:srgbClr val="333333"/>
                  </a:solidFill>
                  <a:effectLst/>
                  <a:uLnTx/>
                  <a:uFillTx/>
                  <a:latin typeface="+mn-ea"/>
                </a:rPr>
                <a:t>/</a:t>
              </a:r>
              <a:r>
                <a:rPr kumimoji="0" lang="ja-JP" altLang="en-US" sz="1600" b="1" i="0" u="none" strike="noStrike" kern="0" cap="none" spc="0" normalizeH="0" baseline="0" noProof="0" dirty="0">
                  <a:ln>
                    <a:noFill/>
                  </a:ln>
                  <a:solidFill>
                    <a:srgbClr val="333333"/>
                  </a:solidFill>
                  <a:effectLst/>
                  <a:uLnTx/>
                  <a:uFillTx/>
                  <a:latin typeface="+mn-ea"/>
                </a:rPr>
                <a:t>組織</a:t>
              </a:r>
              <a:br>
                <a:rPr kumimoji="0" lang="en-US" altLang="ja-JP" sz="1600" b="1" i="0" u="none" strike="noStrike" kern="0" cap="none" spc="0" normalizeH="0" baseline="0" noProof="0" dirty="0">
                  <a:ln>
                    <a:noFill/>
                  </a:ln>
                  <a:solidFill>
                    <a:srgbClr val="333333"/>
                  </a:solidFill>
                  <a:effectLst/>
                  <a:uLnTx/>
                  <a:uFillTx/>
                  <a:latin typeface="+mn-ea"/>
                </a:rPr>
              </a:br>
              <a:r>
                <a:rPr kumimoji="0" lang="ja-JP" altLang="en-US" sz="1600" b="1" i="0" u="none" strike="noStrike" kern="0" cap="none" spc="0" normalizeH="0" baseline="0" noProof="0" dirty="0">
                  <a:ln>
                    <a:noFill/>
                  </a:ln>
                  <a:solidFill>
                    <a:srgbClr val="333333"/>
                  </a:solidFill>
                  <a:effectLst/>
                  <a:uLnTx/>
                  <a:uFillTx/>
                  <a:latin typeface="+mn-ea"/>
                </a:rPr>
                <a:t>コンディションを捉え、</a:t>
              </a:r>
              <a:br>
                <a:rPr kumimoji="0" lang="en-US" altLang="ja-JP" sz="1600" b="1" i="0" u="none" strike="noStrike" kern="0" cap="none" spc="0" normalizeH="0" baseline="0" noProof="0" dirty="0">
                  <a:ln>
                    <a:noFill/>
                  </a:ln>
                  <a:solidFill>
                    <a:srgbClr val="333333"/>
                  </a:solidFill>
                  <a:effectLst/>
                  <a:uLnTx/>
                  <a:uFillTx/>
                  <a:latin typeface="+mn-ea"/>
                </a:rPr>
              </a:br>
              <a:r>
                <a:rPr kumimoji="0" lang="ja-JP" altLang="en-US" sz="1600" b="1" i="0" u="none" strike="noStrike" kern="0" cap="none" spc="0" normalizeH="0" baseline="0" noProof="0" dirty="0">
                  <a:ln>
                    <a:noFill/>
                  </a:ln>
                  <a:solidFill>
                    <a:srgbClr val="333333"/>
                  </a:solidFill>
                  <a:effectLst/>
                  <a:uLnTx/>
                  <a:uFillTx/>
                  <a:latin typeface="+mn-ea"/>
                </a:rPr>
                <a:t>成果を出すための、</a:t>
              </a:r>
              <a:br>
                <a:rPr kumimoji="0" lang="en-US" altLang="ja-JP" sz="1600" b="1" i="0" u="none" strike="noStrike" kern="0" cap="none" spc="0" normalizeH="0" baseline="0" noProof="0" dirty="0">
                  <a:ln>
                    <a:noFill/>
                  </a:ln>
                  <a:solidFill>
                    <a:srgbClr val="333333"/>
                  </a:solidFill>
                  <a:effectLst/>
                  <a:uLnTx/>
                  <a:uFillTx/>
                  <a:latin typeface="+mn-ea"/>
                </a:rPr>
              </a:br>
              <a:r>
                <a:rPr kumimoji="0" lang="en-US" altLang="ja-JP" sz="1600" b="1" i="0" u="none" strike="noStrike" kern="0" cap="none" spc="0" normalizeH="0" baseline="0" noProof="0" dirty="0">
                  <a:ln>
                    <a:noFill/>
                  </a:ln>
                  <a:solidFill>
                    <a:srgbClr val="333333"/>
                  </a:solidFill>
                  <a:effectLst/>
                  <a:uLnTx/>
                  <a:uFillTx/>
                  <a:latin typeface="+mn-ea"/>
                </a:rPr>
                <a:t>1</a:t>
              </a:r>
              <a:r>
                <a:rPr kumimoji="0" lang="ja-JP" altLang="en-US" sz="1600" b="1" i="0" u="none" strike="noStrike" kern="0" cap="none" spc="0" normalizeH="0" baseline="0" noProof="0" dirty="0">
                  <a:ln>
                    <a:noFill/>
                  </a:ln>
                  <a:solidFill>
                    <a:srgbClr val="333333"/>
                  </a:solidFill>
                  <a:effectLst/>
                  <a:uLnTx/>
                  <a:uFillTx/>
                  <a:latin typeface="+mn-ea"/>
                </a:rPr>
                <a:t>つのヒント</a:t>
              </a:r>
              <a:endParaRPr kumimoji="0" lang="en-US" altLang="ja-JP" sz="1600" b="1" i="0" u="none" strike="noStrike" kern="0" cap="none" spc="0" normalizeH="0" baseline="0" noProof="0" dirty="0">
                <a:ln>
                  <a:noFill/>
                </a:ln>
                <a:solidFill>
                  <a:srgbClr val="333333"/>
                </a:solidFill>
                <a:effectLst/>
                <a:uLnTx/>
                <a:uFillTx/>
                <a:latin typeface="+mn-ea"/>
              </a:endParaRPr>
            </a:p>
          </p:txBody>
        </p:sp>
        <p:sp>
          <p:nvSpPr>
            <p:cNvPr id="58" name="円: 塗りつぶしなし 57">
              <a:extLst>
                <a:ext uri="{FF2B5EF4-FFF2-40B4-BE49-F238E27FC236}">
                  <a16:creationId xmlns:a16="http://schemas.microsoft.com/office/drawing/2014/main" id="{8A11454E-B5A3-10A6-53E1-148A75B38E64}"/>
                </a:ext>
              </a:extLst>
            </p:cNvPr>
            <p:cNvSpPr/>
            <p:nvPr/>
          </p:nvSpPr>
          <p:spPr>
            <a:xfrm>
              <a:off x="7611851" y="2375087"/>
              <a:ext cx="2424824" cy="2424822"/>
            </a:xfrm>
            <a:prstGeom prst="donut">
              <a:avLst>
                <a:gd name="adj" fmla="val 13037"/>
              </a:avLst>
            </a:prstGeom>
            <a:solidFill>
              <a:schemeClr val="accent5">
                <a:alpha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333333"/>
                </a:solidFill>
                <a:effectLst/>
                <a:uLnTx/>
                <a:uFillTx/>
                <a:latin typeface="+mn-ea"/>
              </a:endParaRPr>
            </a:p>
          </p:txBody>
        </p:sp>
      </p:grpSp>
      <p:sp>
        <p:nvSpPr>
          <p:cNvPr id="59" name="矢印: 下 58">
            <a:extLst>
              <a:ext uri="{FF2B5EF4-FFF2-40B4-BE49-F238E27FC236}">
                <a16:creationId xmlns:a16="http://schemas.microsoft.com/office/drawing/2014/main" id="{B25D8E6B-4B3B-ED72-B73E-24C86B94CBD0}"/>
              </a:ext>
            </a:extLst>
          </p:cNvPr>
          <p:cNvSpPr/>
          <p:nvPr/>
        </p:nvSpPr>
        <p:spPr>
          <a:xfrm rot="16200000">
            <a:off x="4714742" y="2866007"/>
            <a:ext cx="823322" cy="373280"/>
          </a:xfrm>
          <a:prstGeom prst="downArrow">
            <a:avLst/>
          </a:prstGeom>
          <a:solidFill>
            <a:schemeClr val="accent5"/>
          </a:solidFill>
          <a:ln w="12700" cap="flat" cmpd="sng" algn="ctr">
            <a:noFill/>
            <a:prstDash val="solid"/>
            <a:miter lim="800000"/>
          </a:ln>
          <a:effectLst/>
        </p:spPr>
        <p:txBody>
          <a:bodyPr rtlCol="0" anchor="ctr"/>
          <a:lstStyle/>
          <a:p>
            <a:pPr algn="ctr" defTabSz="914400">
              <a:defRPr/>
            </a:pPr>
            <a:endParaRPr lang="ja-JP" altLang="en-US" sz="1200" kern="0" dirty="0">
              <a:solidFill>
                <a:srgbClr val="FFFFFF"/>
              </a:solidFill>
              <a:latin typeface="+mn-ea"/>
            </a:endParaRPr>
          </a:p>
        </p:txBody>
      </p:sp>
      <p:sp>
        <p:nvSpPr>
          <p:cNvPr id="60" name="吹き出し: 角を丸めた四角形 59">
            <a:extLst>
              <a:ext uri="{FF2B5EF4-FFF2-40B4-BE49-F238E27FC236}">
                <a16:creationId xmlns:a16="http://schemas.microsoft.com/office/drawing/2014/main" id="{33F86DEB-D138-16D5-DB5B-CDC1006E8C96}"/>
              </a:ext>
            </a:extLst>
          </p:cNvPr>
          <p:cNvSpPr/>
          <p:nvPr/>
        </p:nvSpPr>
        <p:spPr>
          <a:xfrm>
            <a:off x="1167022" y="4864273"/>
            <a:ext cx="3560520" cy="644963"/>
          </a:xfrm>
          <a:prstGeom prst="wedgeRoundRectCallout">
            <a:avLst>
              <a:gd name="adj1" fmla="val -53550"/>
              <a:gd name="adj2" fmla="val 2625"/>
              <a:gd name="adj3" fmla="val 16667"/>
            </a:avLst>
          </a:prstGeom>
          <a:solidFill>
            <a:srgbClr val="FFFFFF"/>
          </a:solidFill>
          <a:ln w="28575" cap="flat" cmpd="sng" algn="ctr">
            <a:solidFill>
              <a:srgbClr val="3F3F3F">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333333"/>
                </a:solidFill>
                <a:effectLst/>
                <a:uLnTx/>
                <a:uFillTx/>
                <a:latin typeface="+mn-ea"/>
              </a:rPr>
              <a:t>窮々と言われても、</a:t>
            </a:r>
            <a:br>
              <a:rPr kumimoji="0" lang="en-US" altLang="ja-JP" sz="1200" b="0" i="0" u="none" strike="noStrike" kern="0" cap="none" spc="0" normalizeH="0" baseline="0" noProof="0" dirty="0">
                <a:ln>
                  <a:noFill/>
                </a:ln>
                <a:solidFill>
                  <a:srgbClr val="333333"/>
                </a:solidFill>
                <a:effectLst/>
                <a:uLnTx/>
                <a:uFillTx/>
                <a:latin typeface="+mn-ea"/>
              </a:rPr>
            </a:br>
            <a:r>
              <a:rPr kumimoji="0" lang="ja-JP" altLang="en-US" sz="1200" b="0" i="0" u="none" strike="noStrike" kern="0" cap="none" spc="0" normalizeH="0" baseline="0" noProof="0" dirty="0">
                <a:ln>
                  <a:noFill/>
                </a:ln>
                <a:solidFill>
                  <a:srgbClr val="333333"/>
                </a:solidFill>
                <a:effectLst/>
                <a:uLnTx/>
                <a:uFillTx/>
                <a:latin typeface="+mn-ea"/>
              </a:rPr>
              <a:t>このメンバーに業務を任せるしかない。</a:t>
            </a:r>
          </a:p>
        </p:txBody>
      </p:sp>
      <p:sp>
        <p:nvSpPr>
          <p:cNvPr id="61" name="吹き出し: 角を丸めた四角形 60">
            <a:extLst>
              <a:ext uri="{FF2B5EF4-FFF2-40B4-BE49-F238E27FC236}">
                <a16:creationId xmlns:a16="http://schemas.microsoft.com/office/drawing/2014/main" id="{93C6D66D-8EAB-AB2D-040E-5F1F09C76330}"/>
              </a:ext>
            </a:extLst>
          </p:cNvPr>
          <p:cNvSpPr/>
          <p:nvPr/>
        </p:nvSpPr>
        <p:spPr>
          <a:xfrm>
            <a:off x="5453653" y="4864273"/>
            <a:ext cx="3255785" cy="644963"/>
          </a:xfrm>
          <a:prstGeom prst="wedgeRoundRectCallout">
            <a:avLst>
              <a:gd name="adj1" fmla="val 55446"/>
              <a:gd name="adj2" fmla="val 3094"/>
              <a:gd name="adj3" fmla="val 16667"/>
            </a:avLst>
          </a:prstGeom>
          <a:solidFill>
            <a:srgbClr val="FFFFFF"/>
          </a:solidFill>
          <a:ln w="28575" cap="flat" cmpd="sng" algn="ctr">
            <a:solidFill>
              <a:schemeClr val="accent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333333"/>
                </a:solidFill>
                <a:effectLst/>
                <a:uLnTx/>
                <a:uFillTx/>
                <a:latin typeface="+mn-ea"/>
              </a:rPr>
              <a:t>任せるしかないが、丁寧にケアしよう。</a:t>
            </a:r>
            <a:br>
              <a:rPr kumimoji="0" lang="en-US" altLang="ja-JP" sz="1200" b="0" i="0" u="none" strike="noStrike" kern="0" cap="none" spc="0" normalizeH="0" baseline="0" noProof="0" dirty="0">
                <a:ln>
                  <a:noFill/>
                </a:ln>
                <a:solidFill>
                  <a:srgbClr val="333333"/>
                </a:solidFill>
                <a:effectLst/>
                <a:uLnTx/>
                <a:uFillTx/>
                <a:latin typeface="+mn-ea"/>
              </a:rPr>
            </a:br>
            <a:r>
              <a:rPr kumimoji="0" lang="ja-JP" altLang="en-US" sz="1200" b="0" i="0" u="none" strike="noStrike" kern="0" cap="none" spc="0" normalizeH="0" baseline="0" noProof="0" dirty="0">
                <a:ln>
                  <a:noFill/>
                </a:ln>
                <a:solidFill>
                  <a:srgbClr val="333333"/>
                </a:solidFill>
                <a:effectLst/>
                <a:uLnTx/>
                <a:uFillTx/>
                <a:latin typeface="+mn-ea"/>
              </a:rPr>
              <a:t>業務量以外で負担に感じているところは</a:t>
            </a:r>
            <a:br>
              <a:rPr kumimoji="0" lang="en-US" altLang="ja-JP" sz="1200" b="0" i="0" u="none" strike="noStrike" kern="0" cap="none" spc="0" normalizeH="0" baseline="0" noProof="0" dirty="0">
                <a:ln>
                  <a:noFill/>
                </a:ln>
                <a:solidFill>
                  <a:srgbClr val="333333"/>
                </a:solidFill>
                <a:effectLst/>
                <a:uLnTx/>
                <a:uFillTx/>
                <a:latin typeface="+mn-ea"/>
              </a:rPr>
            </a:br>
            <a:r>
              <a:rPr kumimoji="0" lang="ja-JP" altLang="en-US" sz="1200" b="0" i="0" u="none" strike="noStrike" kern="0" cap="none" spc="0" normalizeH="0" baseline="0" noProof="0" dirty="0">
                <a:ln>
                  <a:noFill/>
                </a:ln>
                <a:solidFill>
                  <a:srgbClr val="333333"/>
                </a:solidFill>
                <a:effectLst/>
                <a:uLnTx/>
                <a:uFillTx/>
                <a:latin typeface="+mn-ea"/>
              </a:rPr>
              <a:t>どこだろう？</a:t>
            </a:r>
            <a:endParaRPr kumimoji="0" lang="en-US" altLang="ja-JP" sz="1200" b="0" i="0" u="none" strike="noStrike" kern="0" cap="none" spc="0" normalizeH="0" baseline="0" noProof="0" dirty="0">
              <a:ln>
                <a:noFill/>
              </a:ln>
              <a:solidFill>
                <a:srgbClr val="333333"/>
              </a:solidFill>
              <a:effectLst/>
              <a:uLnTx/>
              <a:uFillTx/>
              <a:latin typeface="+mn-ea"/>
            </a:endParaRPr>
          </a:p>
        </p:txBody>
      </p:sp>
      <p:sp>
        <p:nvSpPr>
          <p:cNvPr id="62" name="吹き出し: 角を丸めた四角形 61">
            <a:extLst>
              <a:ext uri="{FF2B5EF4-FFF2-40B4-BE49-F238E27FC236}">
                <a16:creationId xmlns:a16="http://schemas.microsoft.com/office/drawing/2014/main" id="{562290EA-137D-2C53-3B44-FF2FE1D67473}"/>
              </a:ext>
            </a:extLst>
          </p:cNvPr>
          <p:cNvSpPr/>
          <p:nvPr/>
        </p:nvSpPr>
        <p:spPr>
          <a:xfrm>
            <a:off x="1234472" y="4137239"/>
            <a:ext cx="3493070" cy="600157"/>
          </a:xfrm>
          <a:prstGeom prst="wedgeRoundRectCallout">
            <a:avLst>
              <a:gd name="adj1" fmla="val -54389"/>
              <a:gd name="adj2" fmla="val 43050"/>
              <a:gd name="adj3" fmla="val 16667"/>
            </a:avLst>
          </a:prstGeom>
          <a:solidFill>
            <a:srgbClr val="FFFFFF"/>
          </a:solidFill>
          <a:ln w="28575" cap="flat" cmpd="sng" algn="ctr">
            <a:solidFill>
              <a:srgbClr val="3F3F3F">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333333"/>
                </a:solidFill>
                <a:effectLst/>
                <a:uLnTx/>
                <a:uFillTx/>
                <a:latin typeface="+mn-ea"/>
              </a:rPr>
              <a:t>忙しいし、今は</a:t>
            </a:r>
            <a:br>
              <a:rPr kumimoji="0" lang="en-US" altLang="ja-JP" sz="1200" b="0" i="0" u="none" strike="noStrike" kern="0" cap="none" spc="0" normalizeH="0" baseline="0" noProof="0" dirty="0">
                <a:ln>
                  <a:noFill/>
                </a:ln>
                <a:solidFill>
                  <a:srgbClr val="333333"/>
                </a:solidFill>
                <a:effectLst/>
                <a:uLnTx/>
                <a:uFillTx/>
                <a:latin typeface="+mn-ea"/>
              </a:rPr>
            </a:br>
            <a:r>
              <a:rPr kumimoji="0" lang="ja-JP" altLang="en-US" sz="1200" b="0" i="0" u="none" strike="noStrike" kern="0" cap="none" spc="0" normalizeH="0" baseline="0" noProof="0" dirty="0">
                <a:ln>
                  <a:noFill/>
                </a:ln>
                <a:solidFill>
                  <a:srgbClr val="333333"/>
                </a:solidFill>
                <a:effectLst/>
                <a:uLnTx/>
                <a:uFillTx/>
                <a:latin typeface="+mn-ea"/>
              </a:rPr>
              <a:t>全員はフォローできない</a:t>
            </a:r>
            <a:r>
              <a:rPr kumimoji="0" lang="en-US" altLang="ja-JP" sz="1200" b="0" i="0" u="none" strike="noStrike" kern="0" cap="none" spc="0" normalizeH="0" baseline="0" noProof="0" dirty="0">
                <a:ln>
                  <a:noFill/>
                </a:ln>
                <a:solidFill>
                  <a:srgbClr val="333333"/>
                </a:solidFill>
                <a:effectLst/>
                <a:uLnTx/>
                <a:uFillTx/>
                <a:latin typeface="+mn-ea"/>
              </a:rPr>
              <a:t>…</a:t>
            </a:r>
            <a:endParaRPr kumimoji="0" lang="ja-JP" altLang="en-US" sz="1200" b="0" i="0" u="none" strike="noStrike" kern="0" cap="none" spc="0" normalizeH="0" baseline="0" noProof="0" dirty="0">
              <a:ln>
                <a:noFill/>
              </a:ln>
              <a:solidFill>
                <a:srgbClr val="333333"/>
              </a:solidFill>
              <a:effectLst/>
              <a:uLnTx/>
              <a:uFillTx/>
              <a:latin typeface="+mn-ea"/>
            </a:endParaRPr>
          </a:p>
        </p:txBody>
      </p:sp>
      <p:sp>
        <p:nvSpPr>
          <p:cNvPr id="63" name="吹き出し: 角を丸めた四角形 62">
            <a:extLst>
              <a:ext uri="{FF2B5EF4-FFF2-40B4-BE49-F238E27FC236}">
                <a16:creationId xmlns:a16="http://schemas.microsoft.com/office/drawing/2014/main" id="{5840BFDA-CE6F-E97D-D1C2-F73D047497BF}"/>
              </a:ext>
            </a:extLst>
          </p:cNvPr>
          <p:cNvSpPr/>
          <p:nvPr/>
        </p:nvSpPr>
        <p:spPr>
          <a:xfrm>
            <a:off x="5453653" y="4137239"/>
            <a:ext cx="3255785" cy="600157"/>
          </a:xfrm>
          <a:prstGeom prst="wedgeRoundRectCallout">
            <a:avLst>
              <a:gd name="adj1" fmla="val 55910"/>
              <a:gd name="adj2" fmla="val 45111"/>
              <a:gd name="adj3" fmla="val 16667"/>
            </a:avLst>
          </a:prstGeom>
          <a:solidFill>
            <a:srgbClr val="FFFFFF"/>
          </a:solidFill>
          <a:ln w="28575" cap="flat" cmpd="sng" algn="ctr">
            <a:solidFill>
              <a:schemeClr val="accent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333333"/>
                </a:solidFill>
                <a:effectLst/>
                <a:uLnTx/>
                <a:uFillTx/>
                <a:latin typeface="+mn-ea"/>
              </a:rPr>
              <a:t>このメンバーだけでも</a:t>
            </a:r>
            <a:br>
              <a:rPr kumimoji="0" lang="en-US" altLang="ja-JP" sz="1200" b="0" i="0" u="none" strike="noStrike" kern="0" cap="none" spc="0" normalizeH="0" baseline="0" noProof="0" dirty="0">
                <a:ln>
                  <a:noFill/>
                </a:ln>
                <a:solidFill>
                  <a:srgbClr val="333333"/>
                </a:solidFill>
                <a:effectLst/>
                <a:uLnTx/>
                <a:uFillTx/>
                <a:latin typeface="+mn-ea"/>
              </a:rPr>
            </a:br>
            <a:r>
              <a:rPr kumimoji="0" lang="ja-JP" altLang="en-US" sz="1200" b="0" i="0" u="none" strike="noStrike" kern="0" cap="none" spc="0" normalizeH="0" baseline="0" noProof="0" dirty="0">
                <a:ln>
                  <a:noFill/>
                </a:ln>
                <a:solidFill>
                  <a:srgbClr val="333333"/>
                </a:solidFill>
                <a:effectLst/>
                <a:uLnTx/>
                <a:uFillTx/>
                <a:latin typeface="+mn-ea"/>
              </a:rPr>
              <a:t>優先フォローしたほうがよさそうだ</a:t>
            </a:r>
          </a:p>
        </p:txBody>
      </p:sp>
      <p:sp>
        <p:nvSpPr>
          <p:cNvPr id="64" name="吹き出し: 角を丸めた四角形 63">
            <a:extLst>
              <a:ext uri="{FF2B5EF4-FFF2-40B4-BE49-F238E27FC236}">
                <a16:creationId xmlns:a16="http://schemas.microsoft.com/office/drawing/2014/main" id="{DB13C327-E3A0-7C41-C290-171AE9594EAD}"/>
              </a:ext>
            </a:extLst>
          </p:cNvPr>
          <p:cNvSpPr/>
          <p:nvPr/>
        </p:nvSpPr>
        <p:spPr>
          <a:xfrm>
            <a:off x="1167022" y="5613027"/>
            <a:ext cx="3560520" cy="644963"/>
          </a:xfrm>
          <a:prstGeom prst="wedgeRoundRectCallout">
            <a:avLst>
              <a:gd name="adj1" fmla="val -54683"/>
              <a:gd name="adj2" fmla="val 540"/>
              <a:gd name="adj3" fmla="val 16667"/>
            </a:avLst>
          </a:prstGeom>
          <a:solidFill>
            <a:srgbClr val="FFFFFF"/>
          </a:solidFill>
          <a:ln w="28575" cap="flat" cmpd="sng" algn="ctr">
            <a:solidFill>
              <a:srgbClr val="3F3F3F">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333333"/>
                </a:solidFill>
                <a:effectLst/>
                <a:uLnTx/>
                <a:uFillTx/>
                <a:latin typeface="+mn-ea"/>
              </a:rPr>
              <a:t>今課題を指摘して大丈夫だろうか。</a:t>
            </a:r>
            <a:br>
              <a:rPr kumimoji="0" lang="en-US" altLang="ja-JP" sz="1200" b="0" i="0" u="none" strike="noStrike" kern="0" cap="none" spc="0" normalizeH="0" baseline="0" noProof="0" dirty="0">
                <a:ln>
                  <a:noFill/>
                </a:ln>
                <a:solidFill>
                  <a:srgbClr val="333333"/>
                </a:solidFill>
                <a:effectLst/>
                <a:uLnTx/>
                <a:uFillTx/>
                <a:latin typeface="+mn-ea"/>
              </a:rPr>
            </a:br>
            <a:r>
              <a:rPr kumimoji="0" lang="ja-JP" altLang="en-US" sz="1200" b="0" i="0" u="none" strike="noStrike" kern="0" cap="none" spc="0" normalizeH="0" baseline="0" noProof="0" dirty="0">
                <a:ln>
                  <a:noFill/>
                </a:ln>
                <a:solidFill>
                  <a:srgbClr val="333333"/>
                </a:solidFill>
                <a:effectLst/>
                <a:uLnTx/>
                <a:uFillTx/>
                <a:latin typeface="+mn-ea"/>
              </a:rPr>
              <a:t>どんな言い方をすればいい？</a:t>
            </a:r>
          </a:p>
        </p:txBody>
      </p:sp>
      <p:sp>
        <p:nvSpPr>
          <p:cNvPr id="65" name="吹き出し: 角を丸めた四角形 64">
            <a:extLst>
              <a:ext uri="{FF2B5EF4-FFF2-40B4-BE49-F238E27FC236}">
                <a16:creationId xmlns:a16="http://schemas.microsoft.com/office/drawing/2014/main" id="{8E5F68D0-1DD8-3A1B-55FE-45BA0D5584EE}"/>
              </a:ext>
            </a:extLst>
          </p:cNvPr>
          <p:cNvSpPr/>
          <p:nvPr/>
        </p:nvSpPr>
        <p:spPr>
          <a:xfrm>
            <a:off x="5453653" y="5613027"/>
            <a:ext cx="3255785" cy="644963"/>
          </a:xfrm>
          <a:prstGeom prst="wedgeRoundRectCallout">
            <a:avLst>
              <a:gd name="adj1" fmla="val 55446"/>
              <a:gd name="adj2" fmla="val 1009"/>
              <a:gd name="adj3" fmla="val 16667"/>
            </a:avLst>
          </a:prstGeom>
          <a:solidFill>
            <a:srgbClr val="FFFFFF"/>
          </a:solidFill>
          <a:ln w="28575" cap="flat" cmpd="sng" algn="ctr">
            <a:solidFill>
              <a:schemeClr val="accent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333333"/>
                </a:solidFill>
                <a:effectLst/>
                <a:uLnTx/>
                <a:uFillTx/>
                <a:latin typeface="+mn-ea"/>
              </a:rPr>
              <a:t>元気だから、指導しても大丈夫そう。</a:t>
            </a:r>
            <a:endParaRPr kumimoji="0" lang="en-US" altLang="ja-JP" sz="1200" b="0" i="0" u="none" strike="noStrike" kern="0" cap="none" spc="0" normalizeH="0" baseline="0" noProof="0" dirty="0">
              <a:ln>
                <a:noFill/>
              </a:ln>
              <a:solidFill>
                <a:srgbClr val="333333"/>
              </a:solidFill>
              <a:effectLst/>
              <a:uLnTx/>
              <a:uFillTx/>
              <a:latin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333333"/>
                </a:solidFill>
                <a:effectLst/>
                <a:uLnTx/>
                <a:uFillTx/>
                <a:latin typeface="+mn-ea"/>
              </a:rPr>
              <a:t>タイプを意識して話してみよう。</a:t>
            </a:r>
            <a:endParaRPr kumimoji="0" lang="en-US" altLang="ja-JP" sz="1200" b="0" i="0" u="none" strike="noStrike" kern="0" cap="none" spc="0" normalizeH="0" baseline="0" noProof="0" dirty="0">
              <a:ln>
                <a:noFill/>
              </a:ln>
              <a:solidFill>
                <a:srgbClr val="333333"/>
              </a:solidFill>
              <a:effectLst/>
              <a:uLnTx/>
              <a:uFillTx/>
              <a:latin typeface="+mn-ea"/>
            </a:endParaRPr>
          </a:p>
        </p:txBody>
      </p:sp>
      <p:sp>
        <p:nvSpPr>
          <p:cNvPr id="66" name="矢印: 下 65">
            <a:extLst>
              <a:ext uri="{FF2B5EF4-FFF2-40B4-BE49-F238E27FC236}">
                <a16:creationId xmlns:a16="http://schemas.microsoft.com/office/drawing/2014/main" id="{18B85B1F-21F2-B6E4-1092-E8D7FE7020DB}"/>
              </a:ext>
            </a:extLst>
          </p:cNvPr>
          <p:cNvSpPr/>
          <p:nvPr/>
        </p:nvSpPr>
        <p:spPr>
          <a:xfrm rot="16200000">
            <a:off x="4714743" y="5006714"/>
            <a:ext cx="823322" cy="373281"/>
          </a:xfrm>
          <a:prstGeom prst="downArrow">
            <a:avLst/>
          </a:prstGeom>
          <a:solidFill>
            <a:schemeClr val="accent5"/>
          </a:solidFill>
          <a:ln w="12700" cap="flat" cmpd="sng" algn="ctr">
            <a:noFill/>
            <a:prstDash val="solid"/>
            <a:miter lim="800000"/>
          </a:ln>
          <a:effectLst/>
        </p:spPr>
        <p:txBody>
          <a:bodyPr rtlCol="0" anchor="ctr"/>
          <a:lstStyle/>
          <a:p>
            <a:pPr algn="ctr" defTabSz="914400">
              <a:defRPr/>
            </a:pPr>
            <a:endParaRPr lang="ja-JP" altLang="en-US" sz="1200" kern="0" dirty="0">
              <a:solidFill>
                <a:srgbClr val="FFFFFF"/>
              </a:solidFill>
              <a:latin typeface="+mn-ea"/>
            </a:endParaRPr>
          </a:p>
        </p:txBody>
      </p:sp>
      <p:grpSp>
        <p:nvGrpSpPr>
          <p:cNvPr id="67" name="グループ化 66">
            <a:extLst>
              <a:ext uri="{FF2B5EF4-FFF2-40B4-BE49-F238E27FC236}">
                <a16:creationId xmlns:a16="http://schemas.microsoft.com/office/drawing/2014/main" id="{697F047B-66DA-96DC-D808-FFAC4C864BCB}"/>
              </a:ext>
            </a:extLst>
          </p:cNvPr>
          <p:cNvGrpSpPr/>
          <p:nvPr/>
        </p:nvGrpSpPr>
        <p:grpSpPr>
          <a:xfrm>
            <a:off x="8850046" y="4303159"/>
            <a:ext cx="960963" cy="1623732"/>
            <a:chOff x="10027920" y="3155164"/>
            <a:chExt cx="1545145" cy="2610820"/>
          </a:xfrm>
        </p:grpSpPr>
        <p:pic>
          <p:nvPicPr>
            <p:cNvPr id="68" name="Picture 2" descr="https://www.ms.recruit-insides.net/wp-content/themes/recruit-ms-insides/assets/images/index_about_human-01.png">
              <a:extLst>
                <a:ext uri="{FF2B5EF4-FFF2-40B4-BE49-F238E27FC236}">
                  <a16:creationId xmlns:a16="http://schemas.microsoft.com/office/drawing/2014/main" id="{6589BF20-5B0A-25EC-4FC4-486995F28F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027920" y="3474308"/>
              <a:ext cx="1545145" cy="2291676"/>
            </a:xfrm>
            <a:prstGeom prst="rect">
              <a:avLst/>
            </a:prstGeom>
            <a:noFill/>
            <a:extLst>
              <a:ext uri="{909E8E84-426E-40DD-AFC4-6F175D3DCCD1}">
                <a14:hiddenFill xmlns:a14="http://schemas.microsoft.com/office/drawing/2010/main">
                  <a:solidFill>
                    <a:srgbClr val="FFFFFF"/>
                  </a:solidFill>
                </a14:hiddenFill>
              </a:ext>
            </a:extLst>
          </p:spPr>
        </p:pic>
        <p:pic>
          <p:nvPicPr>
            <p:cNvPr id="69" name="図 68">
              <a:extLst>
                <a:ext uri="{FF2B5EF4-FFF2-40B4-BE49-F238E27FC236}">
                  <a16:creationId xmlns:a16="http://schemas.microsoft.com/office/drawing/2014/main" id="{7BF05826-4C6E-4A1E-DE3F-DC8E421CED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700" t="3327" r="56181" b="70292"/>
            <a:stretch/>
          </p:blipFill>
          <p:spPr>
            <a:xfrm>
              <a:off x="10249570" y="3155164"/>
              <a:ext cx="457200" cy="638287"/>
            </a:xfrm>
            <a:prstGeom prst="rect">
              <a:avLst/>
            </a:prstGeom>
          </p:spPr>
        </p:pic>
      </p:grpSp>
      <p:sp>
        <p:nvSpPr>
          <p:cNvPr id="70" name="テキスト ボックス 69">
            <a:extLst>
              <a:ext uri="{FF2B5EF4-FFF2-40B4-BE49-F238E27FC236}">
                <a16:creationId xmlns:a16="http://schemas.microsoft.com/office/drawing/2014/main" id="{A56F521B-9B41-0378-F5D0-63D1D7B418D1}"/>
              </a:ext>
            </a:extLst>
          </p:cNvPr>
          <p:cNvSpPr txBox="1"/>
          <p:nvPr/>
        </p:nvSpPr>
        <p:spPr>
          <a:xfrm>
            <a:off x="1007473" y="1760427"/>
            <a:ext cx="1068726" cy="230832"/>
          </a:xfrm>
          <a:prstGeom prst="rect">
            <a:avLst/>
          </a:prstGeom>
        </p:spPr>
        <p:txBody>
          <a:bodyPr vert="horz" wrap="square" lIns="91440" tIns="45720" rIns="91440" bIns="45720" rtlCol="0" anchor="ctr" anchorCtr="0">
            <a:spAutoFit/>
          </a:bodyPr>
          <a:lstStyle/>
          <a:p>
            <a:pPr defTabSz="914400"/>
            <a:r>
              <a:rPr kumimoji="1" lang="ja-JP" altLang="en-US" sz="900" spc="70" dirty="0">
                <a:solidFill>
                  <a:srgbClr val="3F3F3F">
                    <a:lumMod val="75000"/>
                    <a:lumOff val="25000"/>
                  </a:srgbClr>
                </a:solidFill>
                <a:latin typeface="+mn-ea"/>
              </a:rPr>
              <a:t>▼結果の捉え方</a:t>
            </a:r>
          </a:p>
        </p:txBody>
      </p:sp>
      <p:sp>
        <p:nvSpPr>
          <p:cNvPr id="71" name="テキスト ボックス 70">
            <a:extLst>
              <a:ext uri="{FF2B5EF4-FFF2-40B4-BE49-F238E27FC236}">
                <a16:creationId xmlns:a16="http://schemas.microsoft.com/office/drawing/2014/main" id="{B3BCB928-A5C7-2520-B876-EB0AA6983DF9}"/>
              </a:ext>
            </a:extLst>
          </p:cNvPr>
          <p:cNvSpPr txBox="1"/>
          <p:nvPr/>
        </p:nvSpPr>
        <p:spPr>
          <a:xfrm>
            <a:off x="1007473" y="3914915"/>
            <a:ext cx="1068726" cy="230832"/>
          </a:xfrm>
          <a:prstGeom prst="rect">
            <a:avLst/>
          </a:prstGeom>
        </p:spPr>
        <p:txBody>
          <a:bodyPr vert="horz" wrap="square" lIns="91440" tIns="45720" rIns="91440" bIns="45720" rtlCol="0" anchor="ctr" anchorCtr="0">
            <a:spAutoFit/>
          </a:bodyPr>
          <a:lstStyle/>
          <a:p>
            <a:pPr defTabSz="914400"/>
            <a:r>
              <a:rPr kumimoji="1" lang="ja-JP" altLang="en-US" sz="900" spc="70" dirty="0">
                <a:solidFill>
                  <a:srgbClr val="3F3F3F">
                    <a:lumMod val="75000"/>
                    <a:lumOff val="25000"/>
                  </a:srgbClr>
                </a:solidFill>
                <a:latin typeface="+mn-ea"/>
              </a:rPr>
              <a:t>▼結果の使い方</a:t>
            </a:r>
          </a:p>
        </p:txBody>
      </p:sp>
    </p:spTree>
    <p:extLst>
      <p:ext uri="{BB962C8B-B14F-4D97-AF65-F5344CB8AC3E}">
        <p14:creationId xmlns:p14="http://schemas.microsoft.com/office/powerpoint/2010/main" val="78550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left)">
                                      <p:cBhvr>
                                        <p:cTn id="15" dur="500"/>
                                        <p:tgtEl>
                                          <p:spTgt spid="6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left)">
                                      <p:cBhvr>
                                        <p:cTn id="18" dur="500"/>
                                        <p:tgtEl>
                                          <p:spTgt spid="6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left)">
                                      <p:cBhvr>
                                        <p:cTn id="23" dur="500"/>
                                        <p:tgtEl>
                                          <p:spTgt spid="6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681038" y="1253331"/>
            <a:ext cx="8543925" cy="4351338"/>
          </a:xfrm>
        </p:spPr>
        <p:txBody>
          <a:bodyPr anchor="ctr">
            <a:normAutofit fontScale="92500" lnSpcReduction="20000"/>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インサイズ活用のメリット</a:t>
            </a:r>
          </a:p>
          <a:p>
            <a:pPr marL="809625" indent="-630238">
              <a:lnSpc>
                <a:spcPct val="150000"/>
              </a:lnSpc>
              <a:buClr>
                <a:schemeClr val="accent5"/>
              </a:buClr>
              <a:buFont typeface="+mj-lt"/>
              <a:buAutoNum type="arabicPeriod"/>
            </a:pPr>
            <a:r>
              <a:rPr lang="ja-JP" altLang="en-US" b="1" spc="160" dirty="0"/>
              <a:t>インサイズ実施概要</a:t>
            </a:r>
            <a:endParaRPr lang="en-US" altLang="ja-JP" b="1" spc="160" dirty="0"/>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アンケート機能の使い方</a:t>
            </a:r>
            <a:endParaRPr lang="en-US" altLang="ja-JP" b="1" spc="160" dirty="0">
              <a:solidFill>
                <a:schemeClr val="bg1">
                  <a:lumMod val="60000"/>
                  <a:lumOff val="40000"/>
                </a:schemeClr>
              </a:solidFill>
            </a:endParaRPr>
          </a:p>
          <a:p>
            <a:pPr marL="1266825" lvl="1"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回答</a:t>
            </a:r>
            <a:endParaRPr lang="en-US" altLang="ja-JP" b="1" spc="160" dirty="0">
              <a:solidFill>
                <a:schemeClr val="bg1">
                  <a:lumMod val="60000"/>
                  <a:lumOff val="40000"/>
                </a:schemeClr>
              </a:solidFill>
            </a:endParaRPr>
          </a:p>
          <a:p>
            <a:pPr marL="1266825" lvl="1"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結果閲覧～活用</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充実のマネジメント伴走機能</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501895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インサイズ実施のステップ</a:t>
            </a:r>
          </a:p>
        </p:txBody>
      </p:sp>
      <p:sp>
        <p:nvSpPr>
          <p:cNvPr id="8" name="矢印: 五方向 7">
            <a:extLst>
              <a:ext uri="{FF2B5EF4-FFF2-40B4-BE49-F238E27FC236}">
                <a16:creationId xmlns:a16="http://schemas.microsoft.com/office/drawing/2014/main" id="{E52C6E47-EE50-99AC-038C-6B4EFA8060DE}"/>
              </a:ext>
            </a:extLst>
          </p:cNvPr>
          <p:cNvSpPr/>
          <p:nvPr/>
        </p:nvSpPr>
        <p:spPr>
          <a:xfrm>
            <a:off x="6039393" y="1189146"/>
            <a:ext cx="3600000" cy="1312259"/>
          </a:xfrm>
          <a:prstGeom prst="homePlate">
            <a:avLst>
              <a:gd name="adj" fmla="val 27943"/>
            </a:avLst>
          </a:prstGeom>
          <a:gradFill>
            <a:gsLst>
              <a:gs pos="100000">
                <a:schemeClr val="accent5"/>
              </a:gs>
              <a:gs pos="0">
                <a:srgbClr val="AB9FE7"/>
              </a:gs>
              <a:gs pos="0">
                <a:srgbClr val="909BEA"/>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algn="ctr"/>
            <a:r>
              <a:rPr lang="ja-JP" altLang="en-US" dirty="0">
                <a:solidFill>
                  <a:schemeClr val="bg2"/>
                </a:solidFill>
                <a:latin typeface="+mn-ea"/>
              </a:rPr>
              <a:t>結果をもとに</a:t>
            </a:r>
            <a:br>
              <a:rPr lang="en-US" altLang="ja-JP" dirty="0">
                <a:solidFill>
                  <a:schemeClr val="bg2"/>
                </a:solidFill>
                <a:latin typeface="+mn-ea"/>
              </a:rPr>
            </a:br>
            <a:r>
              <a:rPr lang="ja-JP" altLang="en-US" dirty="0">
                <a:solidFill>
                  <a:schemeClr val="bg2"/>
                </a:solidFill>
                <a:latin typeface="+mn-ea"/>
              </a:rPr>
              <a:t>メンバーと</a:t>
            </a:r>
            <a:r>
              <a:rPr lang="en-US" altLang="ja-JP" b="1" dirty="0">
                <a:solidFill>
                  <a:schemeClr val="bg2"/>
                </a:solidFill>
                <a:latin typeface="+mn-ea"/>
              </a:rPr>
              <a:t>1on1</a:t>
            </a:r>
            <a:br>
              <a:rPr lang="en-US" altLang="ja-JP" b="1" dirty="0">
                <a:solidFill>
                  <a:schemeClr val="bg2"/>
                </a:solidFill>
                <a:latin typeface="+mn-ea"/>
              </a:rPr>
            </a:br>
            <a:r>
              <a:rPr lang="ja-JP" altLang="en-US" dirty="0">
                <a:solidFill>
                  <a:schemeClr val="bg2"/>
                </a:solidFill>
                <a:latin typeface="+mn-ea"/>
              </a:rPr>
              <a:t>・困ったら</a:t>
            </a:r>
            <a:r>
              <a:rPr lang="ja-JP" altLang="en-US" b="1" dirty="0">
                <a:solidFill>
                  <a:schemeClr val="bg2"/>
                </a:solidFill>
                <a:latin typeface="+mn-ea"/>
              </a:rPr>
              <a:t>相談</a:t>
            </a:r>
            <a:endParaRPr lang="en-US" altLang="ja-JP" b="1" dirty="0">
              <a:solidFill>
                <a:schemeClr val="bg2"/>
              </a:solidFill>
              <a:latin typeface="+mn-ea"/>
            </a:endParaRPr>
          </a:p>
        </p:txBody>
      </p:sp>
      <p:sp>
        <p:nvSpPr>
          <p:cNvPr id="9" name="矢印: 五方向 8">
            <a:extLst>
              <a:ext uri="{FF2B5EF4-FFF2-40B4-BE49-F238E27FC236}">
                <a16:creationId xmlns:a16="http://schemas.microsoft.com/office/drawing/2014/main" id="{0EAF70DD-58EF-25D0-FEC4-32972E33498A}"/>
              </a:ext>
            </a:extLst>
          </p:cNvPr>
          <p:cNvSpPr/>
          <p:nvPr/>
        </p:nvSpPr>
        <p:spPr>
          <a:xfrm>
            <a:off x="3333000" y="1189146"/>
            <a:ext cx="3501976" cy="1312264"/>
          </a:xfrm>
          <a:prstGeom prst="homePlate">
            <a:avLst>
              <a:gd name="adj" fmla="val 20924"/>
            </a:avLst>
          </a:prstGeom>
          <a:gradFill>
            <a:gsLst>
              <a:gs pos="100000">
                <a:srgbClr val="5D7CF6"/>
              </a:gs>
              <a:gs pos="61000">
                <a:srgbClr val="AB9FE7"/>
              </a:gs>
              <a:gs pos="2979">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ja-JP" altLang="en-US" b="1" dirty="0">
                <a:solidFill>
                  <a:schemeClr val="bg2"/>
                </a:solidFill>
                <a:latin typeface="+mn-ea"/>
              </a:rPr>
              <a:t>一人ひとりへの関わり方</a:t>
            </a:r>
            <a:r>
              <a:rPr lang="ja-JP" altLang="en-US" dirty="0">
                <a:solidFill>
                  <a:schemeClr val="bg2"/>
                </a:solidFill>
                <a:latin typeface="+mn-ea"/>
              </a:rPr>
              <a:t>を</a:t>
            </a:r>
            <a:br>
              <a:rPr lang="en-US" altLang="ja-JP" dirty="0">
                <a:solidFill>
                  <a:schemeClr val="bg2"/>
                </a:solidFill>
                <a:latin typeface="+mn-ea"/>
              </a:rPr>
            </a:br>
            <a:r>
              <a:rPr lang="ja-JP" altLang="en-US" dirty="0">
                <a:solidFill>
                  <a:schemeClr val="bg2"/>
                </a:solidFill>
                <a:latin typeface="+mn-ea"/>
              </a:rPr>
              <a:t>レポートにして</a:t>
            </a:r>
            <a:endParaRPr lang="en-US" altLang="ja-JP" dirty="0">
              <a:solidFill>
                <a:schemeClr val="bg2"/>
              </a:solidFill>
              <a:latin typeface="+mn-ea"/>
            </a:endParaRPr>
          </a:p>
          <a:p>
            <a:pPr marL="0" indent="0" algn="ctr">
              <a:buNone/>
            </a:pPr>
            <a:r>
              <a:rPr lang="ja-JP" altLang="en-US" dirty="0">
                <a:solidFill>
                  <a:schemeClr val="bg2"/>
                </a:solidFill>
                <a:latin typeface="+mn-ea"/>
              </a:rPr>
              <a:t>マネジャーへ配信</a:t>
            </a:r>
            <a:endParaRPr lang="en-US" altLang="ja-JP" dirty="0">
              <a:solidFill>
                <a:schemeClr val="bg2"/>
              </a:solidFill>
              <a:latin typeface="+mn-ea"/>
            </a:endParaRPr>
          </a:p>
        </p:txBody>
      </p:sp>
      <p:sp>
        <p:nvSpPr>
          <p:cNvPr id="10" name="矢印: 五方向 9">
            <a:extLst>
              <a:ext uri="{FF2B5EF4-FFF2-40B4-BE49-F238E27FC236}">
                <a16:creationId xmlns:a16="http://schemas.microsoft.com/office/drawing/2014/main" id="{4770E9EF-E36E-71AB-0670-EB1AE80F0832}"/>
              </a:ext>
            </a:extLst>
          </p:cNvPr>
          <p:cNvSpPr/>
          <p:nvPr/>
        </p:nvSpPr>
        <p:spPr>
          <a:xfrm>
            <a:off x="324000" y="1189141"/>
            <a:ext cx="3280973" cy="1312265"/>
          </a:xfrm>
          <a:prstGeom prst="homePlate">
            <a:avLst>
              <a:gd name="adj" fmla="val 18418"/>
            </a:avLst>
          </a:prstGeom>
          <a:gradFill>
            <a:gsLst>
              <a:gs pos="0">
                <a:schemeClr val="accent1"/>
              </a:gs>
              <a:gs pos="52000">
                <a:srgbClr val="F59BB9"/>
              </a:gs>
              <a:gs pos="100000">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solidFill>
                <a:latin typeface="+mn-ea"/>
              </a:rPr>
              <a:t>アンケートで</a:t>
            </a:r>
            <a:br>
              <a:rPr lang="en-US" altLang="ja-JP" dirty="0">
                <a:solidFill>
                  <a:schemeClr val="bg2"/>
                </a:solidFill>
                <a:latin typeface="+mn-ea"/>
              </a:rPr>
            </a:br>
            <a:r>
              <a:rPr lang="ja-JP" altLang="en-US" dirty="0">
                <a:solidFill>
                  <a:schemeClr val="bg2"/>
                </a:solidFill>
                <a:latin typeface="+mn-ea"/>
              </a:rPr>
              <a:t>メンバー一人ひとりの</a:t>
            </a:r>
            <a:br>
              <a:rPr lang="en-US" altLang="ja-JP" dirty="0">
                <a:solidFill>
                  <a:schemeClr val="bg2"/>
                </a:solidFill>
                <a:latin typeface="+mn-ea"/>
              </a:rPr>
            </a:br>
            <a:r>
              <a:rPr lang="ja-JP" altLang="en-US" b="1" dirty="0">
                <a:solidFill>
                  <a:schemeClr val="bg2"/>
                </a:solidFill>
                <a:latin typeface="+mn-ea"/>
              </a:rPr>
              <a:t>状態を測定</a:t>
            </a:r>
            <a:endParaRPr lang="en-US" altLang="ja-JP" b="1" dirty="0">
              <a:solidFill>
                <a:schemeClr val="bg2"/>
              </a:solidFill>
              <a:latin typeface="+mn-ea"/>
            </a:endParaRPr>
          </a:p>
        </p:txBody>
      </p:sp>
      <p:sp>
        <p:nvSpPr>
          <p:cNvPr id="13" name="正方形/長方形 12">
            <a:extLst>
              <a:ext uri="{FF2B5EF4-FFF2-40B4-BE49-F238E27FC236}">
                <a16:creationId xmlns:a16="http://schemas.microsoft.com/office/drawing/2014/main" id="{4D2703BA-30CC-2B8A-AE64-4E6F9EA902EF}"/>
              </a:ext>
            </a:extLst>
          </p:cNvPr>
          <p:cNvSpPr/>
          <p:nvPr/>
        </p:nvSpPr>
        <p:spPr>
          <a:xfrm>
            <a:off x="3371143" y="727472"/>
            <a:ext cx="862737" cy="461665"/>
          </a:xfrm>
          <a:prstGeom prst="rect">
            <a:avLst/>
          </a:prstGeom>
        </p:spPr>
        <p:txBody>
          <a:bodyPr wrap="none">
            <a:spAutoFit/>
          </a:bodyPr>
          <a:lstStyle/>
          <a:p>
            <a:pPr defTabSz="914400"/>
            <a:r>
              <a:rPr kumimoji="1" lang="en-US" altLang="ja-JP" b="1" dirty="0">
                <a:solidFill>
                  <a:srgbClr val="CE7AEC"/>
                </a:solidFill>
                <a:cs typeface="Meiryo UI" panose="020B0604030504040204" pitchFamily="50" charset="-128"/>
              </a:rPr>
              <a:t>STEP</a:t>
            </a:r>
            <a:r>
              <a:rPr kumimoji="1" lang="en-US" altLang="ja-JP" sz="2400" b="1" dirty="0">
                <a:solidFill>
                  <a:srgbClr val="CE7AEC"/>
                </a:solidFill>
                <a:cs typeface="Meiryo UI" panose="020B0604030504040204" pitchFamily="50" charset="-128"/>
              </a:rPr>
              <a:t>2</a:t>
            </a:r>
            <a:endParaRPr kumimoji="1" lang="ja-JP" altLang="en-US" sz="2400" b="1" dirty="0">
              <a:solidFill>
                <a:srgbClr val="CE7AEC"/>
              </a:solidFill>
              <a:cs typeface="Meiryo UI" panose="020B0604030504040204" pitchFamily="50" charset="-128"/>
            </a:endParaRPr>
          </a:p>
        </p:txBody>
      </p:sp>
      <p:sp>
        <p:nvSpPr>
          <p:cNvPr id="14" name="正方形/長方形 13">
            <a:extLst>
              <a:ext uri="{FF2B5EF4-FFF2-40B4-BE49-F238E27FC236}">
                <a16:creationId xmlns:a16="http://schemas.microsoft.com/office/drawing/2014/main" id="{5021337B-8A92-A05D-7B0F-08583093E877}"/>
              </a:ext>
            </a:extLst>
          </p:cNvPr>
          <p:cNvSpPr/>
          <p:nvPr/>
        </p:nvSpPr>
        <p:spPr>
          <a:xfrm>
            <a:off x="313875" y="728756"/>
            <a:ext cx="862737" cy="461665"/>
          </a:xfrm>
          <a:prstGeom prst="rect">
            <a:avLst/>
          </a:prstGeom>
        </p:spPr>
        <p:txBody>
          <a:bodyPr wrap="none">
            <a:spAutoFit/>
          </a:bodyPr>
          <a:lstStyle/>
          <a:p>
            <a:pPr defTabSz="914400"/>
            <a:r>
              <a:rPr kumimoji="1" lang="en-US" altLang="ja-JP" b="1" dirty="0">
                <a:solidFill>
                  <a:srgbClr val="FD7479"/>
                </a:solidFill>
                <a:cs typeface="Meiryo UI" panose="020B0604030504040204" pitchFamily="50" charset="-128"/>
              </a:rPr>
              <a:t>STEP</a:t>
            </a:r>
            <a:r>
              <a:rPr kumimoji="1" lang="en-US" altLang="ja-JP" sz="2400" b="1" dirty="0">
                <a:solidFill>
                  <a:srgbClr val="FD7479"/>
                </a:solidFill>
                <a:cs typeface="Meiryo UI" panose="020B0604030504040204" pitchFamily="50" charset="-128"/>
              </a:rPr>
              <a:t>1</a:t>
            </a:r>
            <a:endParaRPr kumimoji="1" lang="ja-JP" altLang="en-US" sz="2400" b="1" dirty="0">
              <a:solidFill>
                <a:srgbClr val="FD7479"/>
              </a:solidFill>
              <a:cs typeface="Meiryo UI" panose="020B0604030504040204" pitchFamily="50" charset="-128"/>
            </a:endParaRPr>
          </a:p>
        </p:txBody>
      </p:sp>
      <p:sp>
        <p:nvSpPr>
          <p:cNvPr id="15" name="正方形/長方形 14">
            <a:extLst>
              <a:ext uri="{FF2B5EF4-FFF2-40B4-BE49-F238E27FC236}">
                <a16:creationId xmlns:a16="http://schemas.microsoft.com/office/drawing/2014/main" id="{33EE4827-4CEB-5018-422C-98C88A6BA851}"/>
              </a:ext>
            </a:extLst>
          </p:cNvPr>
          <p:cNvSpPr/>
          <p:nvPr/>
        </p:nvSpPr>
        <p:spPr>
          <a:xfrm>
            <a:off x="6518959" y="727472"/>
            <a:ext cx="862737" cy="461665"/>
          </a:xfrm>
          <a:prstGeom prst="rect">
            <a:avLst/>
          </a:prstGeom>
        </p:spPr>
        <p:txBody>
          <a:bodyPr wrap="none">
            <a:spAutoFit/>
          </a:bodyPr>
          <a:lstStyle/>
          <a:p>
            <a:pPr defTabSz="914400"/>
            <a:r>
              <a:rPr kumimoji="1" lang="en-US" altLang="ja-JP" b="1" dirty="0">
                <a:solidFill>
                  <a:srgbClr val="8494ED"/>
                </a:solidFill>
                <a:cs typeface="Meiryo UI" panose="020B0604030504040204" pitchFamily="50" charset="-128"/>
              </a:rPr>
              <a:t>STEP</a:t>
            </a:r>
            <a:r>
              <a:rPr kumimoji="1" lang="en-US" altLang="ja-JP" sz="2400" b="1" dirty="0">
                <a:solidFill>
                  <a:srgbClr val="8494ED"/>
                </a:solidFill>
                <a:cs typeface="Meiryo UI" panose="020B0604030504040204" pitchFamily="50" charset="-128"/>
              </a:rPr>
              <a:t>3</a:t>
            </a:r>
            <a:endParaRPr kumimoji="1" lang="ja-JP" altLang="en-US" sz="2400" b="1" dirty="0">
              <a:solidFill>
                <a:srgbClr val="8494ED"/>
              </a:solidFill>
              <a:cs typeface="Meiryo UI" panose="020B0604030504040204" pitchFamily="50" charset="-128"/>
            </a:endParaRPr>
          </a:p>
        </p:txBody>
      </p:sp>
      <p:pic>
        <p:nvPicPr>
          <p:cNvPr id="16" name="図 15">
            <a:extLst>
              <a:ext uri="{FF2B5EF4-FFF2-40B4-BE49-F238E27FC236}">
                <a16:creationId xmlns:a16="http://schemas.microsoft.com/office/drawing/2014/main" id="{87A5741E-2587-BB09-D013-745C873AA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49" y="2691763"/>
            <a:ext cx="2686893" cy="2016224"/>
          </a:xfrm>
          <a:prstGeom prst="rect">
            <a:avLst/>
          </a:prstGeom>
        </p:spPr>
      </p:pic>
      <p:pic>
        <p:nvPicPr>
          <p:cNvPr id="17" name="図 16">
            <a:extLst>
              <a:ext uri="{FF2B5EF4-FFF2-40B4-BE49-F238E27FC236}">
                <a16:creationId xmlns:a16="http://schemas.microsoft.com/office/drawing/2014/main" id="{466AC727-E655-7067-B7C7-F2592CBF92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4658" y="2724989"/>
            <a:ext cx="2699547" cy="1986698"/>
          </a:xfrm>
          <a:prstGeom prst="rect">
            <a:avLst/>
          </a:prstGeom>
        </p:spPr>
      </p:pic>
      <p:pic>
        <p:nvPicPr>
          <p:cNvPr id="18" name="図 17">
            <a:extLst>
              <a:ext uri="{FF2B5EF4-FFF2-40B4-BE49-F238E27FC236}">
                <a16:creationId xmlns:a16="http://schemas.microsoft.com/office/drawing/2014/main" id="{9754106C-6918-788C-B94C-D69D8961AC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4516" y="2691763"/>
            <a:ext cx="2670020" cy="2016224"/>
          </a:xfrm>
          <a:prstGeom prst="rect">
            <a:avLst/>
          </a:prstGeom>
        </p:spPr>
      </p:pic>
      <p:sp>
        <p:nvSpPr>
          <p:cNvPr id="19" name="正方形/長方形 18">
            <a:extLst>
              <a:ext uri="{FF2B5EF4-FFF2-40B4-BE49-F238E27FC236}">
                <a16:creationId xmlns:a16="http://schemas.microsoft.com/office/drawing/2014/main" id="{3D029760-6482-B00A-6DF0-C51023F1B94E}"/>
              </a:ext>
            </a:extLst>
          </p:cNvPr>
          <p:cNvSpPr/>
          <p:nvPr/>
        </p:nvSpPr>
        <p:spPr>
          <a:xfrm>
            <a:off x="534451" y="4769298"/>
            <a:ext cx="2592288" cy="600164"/>
          </a:xfrm>
          <a:prstGeom prst="rect">
            <a:avLst/>
          </a:prstGeom>
        </p:spPr>
        <p:txBody>
          <a:bodyPr wrap="square">
            <a:spAutoFit/>
          </a:bodyPr>
          <a:lstStyle/>
          <a:p>
            <a:pPr algn="ctr" defTabSz="914400">
              <a:buClr>
                <a:srgbClr val="0070C0"/>
              </a:buClr>
            </a:pPr>
            <a:r>
              <a:rPr kumimoji="1" lang="ja-JP" altLang="en-US" sz="1100" spc="70" dirty="0">
                <a:solidFill>
                  <a:srgbClr val="000000"/>
                </a:solidFill>
                <a:cs typeface="Meiryo UI" panose="020B0604030504040204" pitchFamily="50" charset="-128"/>
              </a:rPr>
              <a:t>メンバーは</a:t>
            </a:r>
            <a:r>
              <a:rPr kumimoji="1" lang="en-US" altLang="ja-JP" sz="1100" spc="70" dirty="0">
                <a:solidFill>
                  <a:srgbClr val="000000"/>
                </a:solidFill>
                <a:cs typeface="Meiryo UI" panose="020B0604030504040204" pitchFamily="50" charset="-128"/>
              </a:rPr>
              <a:t>39</a:t>
            </a:r>
            <a:r>
              <a:rPr kumimoji="1" lang="ja-JP" altLang="en-US" sz="1100" spc="70" dirty="0">
                <a:solidFill>
                  <a:srgbClr val="000000"/>
                </a:solidFill>
                <a:cs typeface="Meiryo UI" panose="020B0604030504040204" pitchFamily="50" charset="-128"/>
              </a:rPr>
              <a:t>問、</a:t>
            </a:r>
            <a:br>
              <a:rPr kumimoji="1" lang="en-US" altLang="ja-JP" sz="1100" spc="70" dirty="0">
                <a:solidFill>
                  <a:srgbClr val="000000"/>
                </a:solidFill>
                <a:cs typeface="Meiryo UI" panose="020B0604030504040204" pitchFamily="50" charset="-128"/>
              </a:rPr>
            </a:br>
            <a:r>
              <a:rPr kumimoji="1" lang="ja-JP" altLang="en-US" sz="1100" spc="70" dirty="0">
                <a:solidFill>
                  <a:srgbClr val="000000"/>
                </a:solidFill>
                <a:cs typeface="Meiryo UI" panose="020B0604030504040204" pitchFamily="50" charset="-128"/>
              </a:rPr>
              <a:t>上司はメンバー</a:t>
            </a:r>
            <a:r>
              <a:rPr kumimoji="1" lang="en-US" altLang="ja-JP" sz="1100" spc="70" dirty="0">
                <a:solidFill>
                  <a:srgbClr val="000000"/>
                </a:solidFill>
                <a:cs typeface="Meiryo UI" panose="020B0604030504040204" pitchFamily="50" charset="-128"/>
              </a:rPr>
              <a:t>1</a:t>
            </a:r>
            <a:r>
              <a:rPr kumimoji="1" lang="ja-JP" altLang="en-US" sz="1100" spc="70" dirty="0">
                <a:solidFill>
                  <a:srgbClr val="000000"/>
                </a:solidFill>
                <a:cs typeface="Meiryo UI" panose="020B0604030504040204" pitchFamily="50" charset="-128"/>
              </a:rPr>
              <a:t>名につき</a:t>
            </a:r>
            <a:br>
              <a:rPr kumimoji="1" lang="en-US" altLang="ja-JP" sz="1100" spc="70" dirty="0">
                <a:solidFill>
                  <a:srgbClr val="000000"/>
                </a:solidFill>
                <a:cs typeface="Meiryo UI" panose="020B0604030504040204" pitchFamily="50" charset="-128"/>
              </a:rPr>
            </a:br>
            <a:r>
              <a:rPr kumimoji="1" lang="en-US" altLang="ja-JP" sz="1100" spc="70" dirty="0">
                <a:solidFill>
                  <a:srgbClr val="000000"/>
                </a:solidFill>
                <a:cs typeface="Meiryo UI" panose="020B0604030504040204" pitchFamily="50" charset="-128"/>
              </a:rPr>
              <a:t>1</a:t>
            </a:r>
            <a:r>
              <a:rPr kumimoji="1" lang="ja-JP" altLang="en-US" sz="1100" spc="70" dirty="0">
                <a:solidFill>
                  <a:srgbClr val="000000"/>
                </a:solidFill>
                <a:cs typeface="Meiryo UI" panose="020B0604030504040204" pitchFamily="50" charset="-128"/>
              </a:rPr>
              <a:t>問のアンケートに回答</a:t>
            </a:r>
            <a:endParaRPr kumimoji="1" lang="en-US" altLang="ja-JP" sz="1100" spc="70" dirty="0">
              <a:solidFill>
                <a:srgbClr val="000000"/>
              </a:solidFill>
              <a:cs typeface="Meiryo UI" panose="020B0604030504040204" pitchFamily="50" charset="-128"/>
            </a:endParaRPr>
          </a:p>
        </p:txBody>
      </p:sp>
      <p:sp>
        <p:nvSpPr>
          <p:cNvPr id="20" name="正方形/長方形 19">
            <a:extLst>
              <a:ext uri="{FF2B5EF4-FFF2-40B4-BE49-F238E27FC236}">
                <a16:creationId xmlns:a16="http://schemas.microsoft.com/office/drawing/2014/main" id="{22CC9326-A83B-7DC4-AC05-EB79B7B94DC6}"/>
              </a:ext>
            </a:extLst>
          </p:cNvPr>
          <p:cNvSpPr/>
          <p:nvPr/>
        </p:nvSpPr>
        <p:spPr>
          <a:xfrm>
            <a:off x="3423885" y="4769298"/>
            <a:ext cx="2880320" cy="600164"/>
          </a:xfrm>
          <a:prstGeom prst="rect">
            <a:avLst/>
          </a:prstGeom>
        </p:spPr>
        <p:txBody>
          <a:bodyPr wrap="square">
            <a:spAutoFit/>
          </a:bodyPr>
          <a:lstStyle/>
          <a:p>
            <a:pPr algn="ctr" defTabSz="914400">
              <a:buClr>
                <a:srgbClr val="0070C0"/>
              </a:buClr>
            </a:pPr>
            <a:r>
              <a:rPr kumimoji="1" lang="ja-JP" altLang="en-US" sz="1100" spc="70" dirty="0">
                <a:solidFill>
                  <a:srgbClr val="000000"/>
                </a:solidFill>
                <a:cs typeface="Meiryo UI" panose="020B0604030504040204" pitchFamily="50" charset="-128"/>
              </a:rPr>
              <a:t>回答期間終了後、</a:t>
            </a:r>
            <a:br>
              <a:rPr kumimoji="1" lang="en-US" altLang="ja-JP" sz="1100" spc="70" dirty="0">
                <a:solidFill>
                  <a:srgbClr val="000000"/>
                </a:solidFill>
                <a:cs typeface="Meiryo UI" panose="020B0604030504040204" pitchFamily="50" charset="-128"/>
              </a:rPr>
            </a:br>
            <a:r>
              <a:rPr kumimoji="1" lang="ja-JP" altLang="en-US" sz="1100" spc="70" dirty="0">
                <a:solidFill>
                  <a:srgbClr val="000000"/>
                </a:solidFill>
                <a:cs typeface="Meiryo UI" panose="020B0604030504040204" pitchFamily="50" charset="-128"/>
              </a:rPr>
              <a:t>各マネジャーに</a:t>
            </a:r>
            <a:r>
              <a:rPr kumimoji="1" lang="en-US" altLang="ja-JP" sz="1100" spc="70" dirty="0">
                <a:solidFill>
                  <a:srgbClr val="000000"/>
                </a:solidFill>
                <a:cs typeface="Meiryo UI" panose="020B0604030504040204" pitchFamily="50" charset="-128"/>
              </a:rPr>
              <a:t>WEB</a:t>
            </a:r>
            <a:r>
              <a:rPr kumimoji="1" lang="ja-JP" altLang="en-US" sz="1100" spc="70" dirty="0">
                <a:solidFill>
                  <a:srgbClr val="000000"/>
                </a:solidFill>
                <a:cs typeface="Meiryo UI" panose="020B0604030504040204" pitchFamily="50" charset="-128"/>
              </a:rPr>
              <a:t>レポートを</a:t>
            </a:r>
            <a:br>
              <a:rPr kumimoji="1" lang="en-US" altLang="ja-JP" sz="1100" spc="70" dirty="0">
                <a:solidFill>
                  <a:srgbClr val="000000"/>
                </a:solidFill>
                <a:cs typeface="Meiryo UI" panose="020B0604030504040204" pitchFamily="50" charset="-128"/>
              </a:rPr>
            </a:br>
            <a:r>
              <a:rPr kumimoji="1" lang="ja-JP" altLang="en-US" sz="1100" spc="70" dirty="0">
                <a:solidFill>
                  <a:srgbClr val="000000"/>
                </a:solidFill>
                <a:cs typeface="Meiryo UI" panose="020B0604030504040204" pitchFamily="50" charset="-128"/>
              </a:rPr>
              <a:t>メール通知</a:t>
            </a:r>
            <a:endParaRPr kumimoji="1" lang="en-US" altLang="ja-JP" sz="1100" spc="70" dirty="0">
              <a:solidFill>
                <a:srgbClr val="000000"/>
              </a:solidFill>
              <a:cs typeface="Meiryo UI" panose="020B0604030504040204" pitchFamily="50" charset="-128"/>
            </a:endParaRPr>
          </a:p>
        </p:txBody>
      </p:sp>
      <p:sp>
        <p:nvSpPr>
          <p:cNvPr id="21" name="正方形/長方形 20">
            <a:extLst>
              <a:ext uri="{FF2B5EF4-FFF2-40B4-BE49-F238E27FC236}">
                <a16:creationId xmlns:a16="http://schemas.microsoft.com/office/drawing/2014/main" id="{40B41D33-24BF-6105-66B5-3979FFEB0FC2}"/>
              </a:ext>
            </a:extLst>
          </p:cNvPr>
          <p:cNvSpPr/>
          <p:nvPr/>
        </p:nvSpPr>
        <p:spPr>
          <a:xfrm>
            <a:off x="6505994" y="4762979"/>
            <a:ext cx="3198625" cy="769441"/>
          </a:xfrm>
          <a:prstGeom prst="rect">
            <a:avLst/>
          </a:prstGeom>
        </p:spPr>
        <p:txBody>
          <a:bodyPr wrap="square">
            <a:spAutoFit/>
          </a:bodyPr>
          <a:lstStyle/>
          <a:p>
            <a:pPr algn="ctr" defTabSz="914400">
              <a:buClr>
                <a:srgbClr val="0070C0"/>
              </a:buClr>
            </a:pPr>
            <a:r>
              <a:rPr kumimoji="1" lang="ja-JP" altLang="en-US" sz="1100" spc="70" dirty="0">
                <a:solidFill>
                  <a:srgbClr val="000000"/>
                </a:solidFill>
                <a:cs typeface="Meiryo UI" panose="020B0604030504040204" pitchFamily="50" charset="-128"/>
              </a:rPr>
              <a:t>レポートを元にメンバーと</a:t>
            </a:r>
            <a:r>
              <a:rPr kumimoji="1" lang="en-US" altLang="ja-JP" sz="1100" spc="70" dirty="0">
                <a:solidFill>
                  <a:srgbClr val="000000"/>
                </a:solidFill>
                <a:cs typeface="Meiryo UI" panose="020B0604030504040204" pitchFamily="50" charset="-128"/>
              </a:rPr>
              <a:t>1on1</a:t>
            </a:r>
            <a:r>
              <a:rPr kumimoji="1" lang="ja-JP" altLang="en-US" sz="1100" spc="70" dirty="0">
                <a:solidFill>
                  <a:srgbClr val="000000"/>
                </a:solidFill>
                <a:cs typeface="Meiryo UI" panose="020B0604030504040204" pitchFamily="50" charset="-128"/>
              </a:rPr>
              <a:t>。</a:t>
            </a:r>
            <a:endParaRPr kumimoji="1" lang="en-US" altLang="ja-JP" sz="1100" spc="70" dirty="0">
              <a:solidFill>
                <a:srgbClr val="000000"/>
              </a:solidFill>
              <a:cs typeface="Meiryo UI" panose="020B0604030504040204" pitchFamily="50" charset="-128"/>
            </a:endParaRPr>
          </a:p>
          <a:p>
            <a:pPr algn="ctr" defTabSz="914400">
              <a:buClr>
                <a:srgbClr val="0070C0"/>
              </a:buClr>
            </a:pPr>
            <a:r>
              <a:rPr kumimoji="1" lang="ja-JP" altLang="en-US" sz="1100" spc="70" dirty="0">
                <a:solidFill>
                  <a:srgbClr val="000000"/>
                </a:solidFill>
                <a:cs typeface="Meiryo UI" panose="020B0604030504040204" pitchFamily="50" charset="-128"/>
              </a:rPr>
              <a:t>困ったときにはリクルートに相談フォームで相談できます。人事からも支援します。</a:t>
            </a:r>
            <a:br>
              <a:rPr kumimoji="1" lang="en-US" altLang="ja-JP" sz="1100" spc="70" dirty="0">
                <a:solidFill>
                  <a:srgbClr val="000000"/>
                </a:solidFill>
                <a:cs typeface="Meiryo UI" panose="020B0604030504040204" pitchFamily="50" charset="-128"/>
              </a:rPr>
            </a:br>
            <a:endParaRPr kumimoji="1" lang="en-US" altLang="ja-JP" sz="1100" spc="70" dirty="0">
              <a:solidFill>
                <a:srgbClr val="000000"/>
              </a:solidFill>
              <a:cs typeface="Meiryo UI" panose="020B0604030504040204" pitchFamily="50" charset="-128"/>
            </a:endParaRPr>
          </a:p>
        </p:txBody>
      </p:sp>
      <p:pic>
        <p:nvPicPr>
          <p:cNvPr id="22" name="Picture 2" descr="http://yajidesign.com/i/0209/0209_5.png">
            <a:extLst>
              <a:ext uri="{FF2B5EF4-FFF2-40B4-BE49-F238E27FC236}">
                <a16:creationId xmlns:a16="http://schemas.microsoft.com/office/drawing/2014/main" id="{47A88AC0-056B-A86C-CA0C-4E854384C758}"/>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4551062" y="5510943"/>
            <a:ext cx="1065851" cy="876181"/>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a:extLst>
              <a:ext uri="{FF2B5EF4-FFF2-40B4-BE49-F238E27FC236}">
                <a16:creationId xmlns:a16="http://schemas.microsoft.com/office/drawing/2014/main" id="{76CB71C4-4533-E2FF-2355-470A7D7E2B45}"/>
              </a:ext>
            </a:extLst>
          </p:cNvPr>
          <p:cNvSpPr txBox="1"/>
          <p:nvPr/>
        </p:nvSpPr>
        <p:spPr>
          <a:xfrm>
            <a:off x="1569584" y="5780884"/>
            <a:ext cx="7272808" cy="349644"/>
          </a:xfrm>
          <a:prstGeom prst="rect">
            <a:avLst/>
          </a:prstGeom>
        </p:spPr>
        <p:txBody>
          <a:bodyPr vert="horz" wrap="square" lIns="91440" tIns="45720" rIns="91440" bIns="45720" rtlCol="0">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70" normalizeH="0" baseline="0" noProof="0" dirty="0">
                <a:ln>
                  <a:noFill/>
                </a:ln>
                <a:solidFill>
                  <a:srgbClr val="000000"/>
                </a:solidFill>
                <a:effectLst/>
                <a:uLnTx/>
                <a:uFillTx/>
              </a:rPr>
              <a:t>年</a:t>
            </a:r>
            <a:r>
              <a:rPr kumimoji="1" lang="ja-JP" altLang="en-US" sz="1400" b="1" kern="0" spc="70" dirty="0">
                <a:solidFill>
                  <a:srgbClr val="000000"/>
                </a:solidFill>
              </a:rPr>
              <a:t>●</a:t>
            </a:r>
            <a:r>
              <a:rPr kumimoji="1" lang="ja-JP" altLang="en-US" sz="1400" b="1" i="0" u="none" strike="noStrike" kern="0" cap="none" spc="70" normalizeH="0" baseline="0" noProof="0" dirty="0">
                <a:ln>
                  <a:noFill/>
                </a:ln>
                <a:solidFill>
                  <a:srgbClr val="000000"/>
                </a:solidFill>
                <a:effectLst/>
                <a:uLnTx/>
                <a:uFillTx/>
              </a:rPr>
              <a:t>回実施。改善の</a:t>
            </a:r>
            <a:r>
              <a:rPr kumimoji="1" lang="en-US" altLang="ja-JP" sz="1400" b="1" i="0" u="none" strike="noStrike" kern="0" cap="none" spc="70" normalizeH="0" baseline="0" noProof="0" dirty="0">
                <a:ln>
                  <a:noFill/>
                </a:ln>
                <a:solidFill>
                  <a:srgbClr val="000000"/>
                </a:solidFill>
                <a:effectLst/>
                <a:uLnTx/>
                <a:uFillTx/>
              </a:rPr>
              <a:t>PDCA</a:t>
            </a:r>
            <a:r>
              <a:rPr kumimoji="1" lang="ja-JP" altLang="en-US" sz="1400" b="1" i="0" u="none" strike="noStrike" kern="0" cap="none" spc="70" normalizeH="0" baseline="0" noProof="0" dirty="0">
                <a:ln>
                  <a:noFill/>
                </a:ln>
                <a:solidFill>
                  <a:srgbClr val="000000"/>
                </a:solidFill>
                <a:effectLst/>
                <a:uLnTx/>
                <a:uFillTx/>
              </a:rPr>
              <a:t>を回します。</a:t>
            </a:r>
          </a:p>
        </p:txBody>
      </p:sp>
      <p:sp>
        <p:nvSpPr>
          <p:cNvPr id="24" name="正方形/長方形 23">
            <a:extLst>
              <a:ext uri="{FF2B5EF4-FFF2-40B4-BE49-F238E27FC236}">
                <a16:creationId xmlns:a16="http://schemas.microsoft.com/office/drawing/2014/main" id="{F04E9FBE-14BC-914B-F685-0E0FB9850D37}"/>
              </a:ext>
            </a:extLst>
          </p:cNvPr>
          <p:cNvSpPr/>
          <p:nvPr/>
        </p:nvSpPr>
        <p:spPr>
          <a:xfrm>
            <a:off x="6994422" y="5139137"/>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年間実施回数を</a:t>
            </a:r>
            <a:br>
              <a:rPr lang="en-US" altLang="ja-JP" dirty="0">
                <a:solidFill>
                  <a:schemeClr val="tx1"/>
                </a:solidFill>
                <a:latin typeface="+mn-ea"/>
              </a:rPr>
            </a:br>
            <a:r>
              <a:rPr lang="ja-JP" altLang="en-US" dirty="0">
                <a:solidFill>
                  <a:schemeClr val="tx1"/>
                </a:solidFill>
                <a:latin typeface="+mn-ea"/>
              </a:rPr>
              <a:t>入力してください</a:t>
            </a:r>
            <a:br>
              <a:rPr lang="en-US" altLang="ja-JP" dirty="0">
                <a:solidFill>
                  <a:schemeClr val="tx1"/>
                </a:solidFill>
                <a:latin typeface="+mn-ea"/>
              </a:rPr>
            </a:br>
            <a:r>
              <a:rPr lang="en-US" altLang="ja-JP" dirty="0">
                <a:solidFill>
                  <a:schemeClr val="tx1"/>
                </a:solidFill>
                <a:latin typeface="+mn-ea"/>
              </a:rPr>
              <a:t>※</a:t>
            </a:r>
            <a:r>
              <a:rPr lang="ja-JP" altLang="en-US" dirty="0">
                <a:solidFill>
                  <a:schemeClr val="tx1"/>
                </a:solidFill>
                <a:latin typeface="+mn-ea"/>
              </a:rPr>
              <a:t>推奨：年</a:t>
            </a:r>
            <a:r>
              <a:rPr lang="en-US" altLang="ja-JP" dirty="0">
                <a:solidFill>
                  <a:schemeClr val="tx1"/>
                </a:solidFill>
                <a:latin typeface="+mn-ea"/>
              </a:rPr>
              <a:t>4</a:t>
            </a:r>
            <a:r>
              <a:rPr lang="ja-JP" altLang="en-US" dirty="0">
                <a:solidFill>
                  <a:schemeClr val="tx1"/>
                </a:solidFill>
                <a:latin typeface="+mn-ea"/>
              </a:rPr>
              <a:t>～</a:t>
            </a:r>
            <a:r>
              <a:rPr lang="en-US" altLang="ja-JP" dirty="0">
                <a:solidFill>
                  <a:schemeClr val="tx1"/>
                </a:solidFill>
                <a:latin typeface="+mn-ea"/>
              </a:rPr>
              <a:t>6</a:t>
            </a:r>
            <a:r>
              <a:rPr lang="ja-JP" altLang="en-US" dirty="0">
                <a:solidFill>
                  <a:schemeClr val="tx1"/>
                </a:solidFill>
                <a:latin typeface="+mn-ea"/>
              </a:rPr>
              <a:t>回</a:t>
            </a:r>
            <a:endParaRPr lang="en-US" altLang="ja-JP" dirty="0">
              <a:solidFill>
                <a:schemeClr val="tx1"/>
              </a:solidFill>
              <a:latin typeface="+mn-ea"/>
            </a:endParaRPr>
          </a:p>
        </p:txBody>
      </p:sp>
    </p:spTree>
    <p:extLst>
      <p:ext uri="{BB962C8B-B14F-4D97-AF65-F5344CB8AC3E}">
        <p14:creationId xmlns:p14="http://schemas.microsoft.com/office/powerpoint/2010/main" val="1348811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インサイズ対象者</a:t>
            </a:r>
          </a:p>
        </p:txBody>
      </p:sp>
      <p:sp>
        <p:nvSpPr>
          <p:cNvPr id="2" name="四角形: 角を丸くする 1">
            <a:extLst>
              <a:ext uri="{FF2B5EF4-FFF2-40B4-BE49-F238E27FC236}">
                <a16:creationId xmlns:a16="http://schemas.microsoft.com/office/drawing/2014/main" id="{3CC97C31-7C6A-C0C8-24D7-E89692FD5344}"/>
              </a:ext>
            </a:extLst>
          </p:cNvPr>
          <p:cNvSpPr/>
          <p:nvPr/>
        </p:nvSpPr>
        <p:spPr>
          <a:xfrm>
            <a:off x="327897" y="803389"/>
            <a:ext cx="9250206" cy="800219"/>
          </a:xfrm>
          <a:prstGeom prst="roundRect">
            <a:avLst>
              <a:gd name="adj" fmla="val 0"/>
            </a:avLst>
          </a:prstGeom>
          <a:noFill/>
        </p:spPr>
        <p:txBody>
          <a:bodyPr wrap="square">
            <a:spAutoFit/>
          </a:bodyPr>
          <a:lstStyle/>
          <a:p>
            <a:pPr algn="ctr"/>
            <a:r>
              <a:rPr lang="ja-JP" altLang="en-US" dirty="0"/>
              <a:t>インサイズでは、「メンバー」 「上司」 「閲覧者」という３つの役割があります。</a:t>
            </a:r>
            <a:endParaRPr lang="en-US" altLang="ja-JP" dirty="0"/>
          </a:p>
          <a:p>
            <a:pPr algn="ctr"/>
            <a:r>
              <a:rPr lang="ja-JP" altLang="en-US" dirty="0">
                <a:solidFill>
                  <a:schemeClr val="tx1"/>
                </a:solidFill>
              </a:rPr>
              <a:t>皆様は</a:t>
            </a:r>
            <a:r>
              <a:rPr kumimoji="1" lang="ja-JP" altLang="en-US" sz="2800" b="1" dirty="0">
                <a:solidFill>
                  <a:schemeClr val="accent5"/>
                </a:solidFill>
              </a:rPr>
              <a:t>「上司」</a:t>
            </a:r>
            <a:r>
              <a:rPr lang="ja-JP" altLang="en-US" dirty="0">
                <a:solidFill>
                  <a:schemeClr val="tx1"/>
                </a:solidFill>
              </a:rPr>
              <a:t>です。</a:t>
            </a:r>
          </a:p>
        </p:txBody>
      </p:sp>
      <p:sp>
        <p:nvSpPr>
          <p:cNvPr id="3" name="四角形: 角を丸くする 2">
            <a:extLst>
              <a:ext uri="{FF2B5EF4-FFF2-40B4-BE49-F238E27FC236}">
                <a16:creationId xmlns:a16="http://schemas.microsoft.com/office/drawing/2014/main" id="{119E5F4F-B2AA-25FA-B8FC-B28387F9BF14}"/>
              </a:ext>
            </a:extLst>
          </p:cNvPr>
          <p:cNvSpPr/>
          <p:nvPr/>
        </p:nvSpPr>
        <p:spPr>
          <a:xfrm>
            <a:off x="4949379" y="4877425"/>
            <a:ext cx="1569870" cy="427219"/>
          </a:xfrm>
          <a:prstGeom prst="roundRect">
            <a:avLst>
              <a:gd name="adj" fmla="val 50000"/>
            </a:avLst>
          </a:prstGeom>
          <a:solidFill>
            <a:schemeClr val="tx1">
              <a:lumMod val="20000"/>
              <a:lumOff val="80000"/>
            </a:schemeClr>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メンバー</a:t>
            </a:r>
          </a:p>
        </p:txBody>
      </p:sp>
      <p:sp>
        <p:nvSpPr>
          <p:cNvPr id="5" name="四角形: 角を丸くする 4">
            <a:extLst>
              <a:ext uri="{FF2B5EF4-FFF2-40B4-BE49-F238E27FC236}">
                <a16:creationId xmlns:a16="http://schemas.microsoft.com/office/drawing/2014/main" id="{1C57FC5B-8AED-B84F-5272-EA027B1B87E4}"/>
              </a:ext>
            </a:extLst>
          </p:cNvPr>
          <p:cNvSpPr/>
          <p:nvPr/>
        </p:nvSpPr>
        <p:spPr>
          <a:xfrm>
            <a:off x="4959497" y="2233285"/>
            <a:ext cx="1569870" cy="427219"/>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上司</a:t>
            </a:r>
          </a:p>
        </p:txBody>
      </p:sp>
      <p:sp>
        <p:nvSpPr>
          <p:cNvPr id="8" name="四角形: 角を丸くする 7">
            <a:extLst>
              <a:ext uri="{FF2B5EF4-FFF2-40B4-BE49-F238E27FC236}">
                <a16:creationId xmlns:a16="http://schemas.microsoft.com/office/drawing/2014/main" id="{05F5EF60-EE45-3B20-B5DA-5E8E26BC7758}"/>
              </a:ext>
            </a:extLst>
          </p:cNvPr>
          <p:cNvSpPr/>
          <p:nvPr/>
        </p:nvSpPr>
        <p:spPr>
          <a:xfrm>
            <a:off x="1322520" y="2233284"/>
            <a:ext cx="1569870" cy="427219"/>
          </a:xfrm>
          <a:prstGeom prst="roundRect">
            <a:avLst>
              <a:gd name="adj" fmla="val 50000"/>
            </a:avLst>
          </a:prstGeom>
          <a:solidFill>
            <a:schemeClr val="tx1">
              <a:lumMod val="20000"/>
              <a:lumOff val="80000"/>
            </a:schemeClr>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閲覧者</a:t>
            </a:r>
          </a:p>
        </p:txBody>
      </p:sp>
      <p:pic>
        <p:nvPicPr>
          <p:cNvPr id="11" name="図 10">
            <a:extLst>
              <a:ext uri="{FF2B5EF4-FFF2-40B4-BE49-F238E27FC236}">
                <a16:creationId xmlns:a16="http://schemas.microsoft.com/office/drawing/2014/main" id="{0C665651-79D0-38C5-0112-570FB9DB2D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298074" y="2827170"/>
            <a:ext cx="936104" cy="913298"/>
          </a:xfrm>
          <a:prstGeom prst="ellipse">
            <a:avLst/>
          </a:prstGeom>
          <a:ln>
            <a:solidFill>
              <a:schemeClr val="tx1">
                <a:lumMod val="20000"/>
                <a:lumOff val="80000"/>
              </a:schemeClr>
            </a:solidFill>
          </a:ln>
        </p:spPr>
      </p:pic>
      <p:pic>
        <p:nvPicPr>
          <p:cNvPr id="12" name="図 41">
            <a:extLst>
              <a:ext uri="{FF2B5EF4-FFF2-40B4-BE49-F238E27FC236}">
                <a16:creationId xmlns:a16="http://schemas.microsoft.com/office/drawing/2014/main" id="{B7702DCD-DFE9-92D3-07D3-71201FAEFA7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6844" y="5586573"/>
            <a:ext cx="681484" cy="682772"/>
          </a:xfrm>
          <a:prstGeom prst="rect">
            <a:avLst/>
          </a:prstGeom>
          <a:solidFill>
            <a:schemeClr val="bg2"/>
          </a:solidFill>
          <a:ln>
            <a:noFill/>
          </a:ln>
        </p:spPr>
      </p:pic>
      <p:pic>
        <p:nvPicPr>
          <p:cNvPr id="13" name="図 12">
            <a:extLst>
              <a:ext uri="{FF2B5EF4-FFF2-40B4-BE49-F238E27FC236}">
                <a16:creationId xmlns:a16="http://schemas.microsoft.com/office/drawing/2014/main" id="{E10E6BEC-E760-C20C-13C8-2F94897A0A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639403" y="3517929"/>
            <a:ext cx="936104" cy="937763"/>
          </a:xfrm>
          <a:prstGeom prst="ellipse">
            <a:avLst/>
          </a:prstGeom>
          <a:ln>
            <a:solidFill>
              <a:schemeClr val="tx1">
                <a:lumMod val="20000"/>
                <a:lumOff val="80000"/>
              </a:schemeClr>
            </a:solidFill>
          </a:ln>
        </p:spPr>
      </p:pic>
      <p:pic>
        <p:nvPicPr>
          <p:cNvPr id="14" name="図 13">
            <a:extLst>
              <a:ext uri="{FF2B5EF4-FFF2-40B4-BE49-F238E27FC236}">
                <a16:creationId xmlns:a16="http://schemas.microsoft.com/office/drawing/2014/main" id="{61E12C55-5398-868F-AF01-B5E5867261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38120" y="5586573"/>
            <a:ext cx="682772" cy="682772"/>
          </a:xfrm>
          <a:prstGeom prst="rect">
            <a:avLst/>
          </a:prstGeom>
          <a:solidFill>
            <a:schemeClr val="bg2"/>
          </a:solidFill>
        </p:spPr>
      </p:pic>
      <p:sp>
        <p:nvSpPr>
          <p:cNvPr id="18" name="テキスト ボックス 17">
            <a:extLst>
              <a:ext uri="{FF2B5EF4-FFF2-40B4-BE49-F238E27FC236}">
                <a16:creationId xmlns:a16="http://schemas.microsoft.com/office/drawing/2014/main" id="{39FBC990-7CEE-FBD8-E842-06B9C97EE2D9}"/>
              </a:ext>
            </a:extLst>
          </p:cNvPr>
          <p:cNvSpPr txBox="1"/>
          <p:nvPr/>
        </p:nvSpPr>
        <p:spPr>
          <a:xfrm>
            <a:off x="6637398" y="5625046"/>
            <a:ext cx="3040002" cy="600164"/>
          </a:xfrm>
          <a:prstGeom prst="rect">
            <a:avLst/>
          </a:prstGeom>
          <a:noFill/>
        </p:spPr>
        <p:txBody>
          <a:bodyPr wrap="square" rtlCol="0">
            <a:spAutoFit/>
          </a:bodyPr>
          <a:lstStyle/>
          <a:p>
            <a:pPr marL="182563" indent="-182563">
              <a:buFont typeface="Wingdings" panose="05000000000000000000" pitchFamily="2" charset="2"/>
              <a:buChar char="ü"/>
            </a:pPr>
            <a:r>
              <a:rPr kumimoji="1" lang="ja-JP" altLang="en-US" sz="1100" dirty="0"/>
              <a:t>自分のコンディションについて回答</a:t>
            </a:r>
            <a:endParaRPr kumimoji="1" lang="en-US" altLang="ja-JP" sz="1100" dirty="0"/>
          </a:p>
          <a:p>
            <a:pPr marL="182563" indent="-182563">
              <a:buFont typeface="Wingdings" panose="05000000000000000000" pitchFamily="2" charset="2"/>
              <a:buChar char="ü"/>
            </a:pPr>
            <a:r>
              <a:rPr kumimoji="1" lang="ja-JP" altLang="en-US" sz="1100" dirty="0"/>
              <a:t>自分の結果レポートの閲覧</a:t>
            </a:r>
            <a:endParaRPr kumimoji="1" lang="en-US" altLang="ja-JP" sz="1100" dirty="0"/>
          </a:p>
          <a:p>
            <a:pPr marL="182563" indent="-182563">
              <a:buFont typeface="Wingdings" panose="05000000000000000000" pitchFamily="2" charset="2"/>
              <a:buChar char="ü"/>
            </a:pPr>
            <a:r>
              <a:rPr kumimoji="1" lang="ja-JP" altLang="en-US" sz="1100" dirty="0"/>
              <a:t>上司との</a:t>
            </a:r>
            <a:r>
              <a:rPr kumimoji="1" lang="en-US" altLang="ja-JP" sz="1100" dirty="0"/>
              <a:t>1on1</a:t>
            </a:r>
            <a:r>
              <a:rPr kumimoji="1" lang="ja-JP" altLang="en-US" sz="1100" dirty="0"/>
              <a:t>を実施</a:t>
            </a:r>
            <a:endParaRPr kumimoji="1" lang="en-US" altLang="ja-JP" sz="1100" dirty="0"/>
          </a:p>
        </p:txBody>
      </p:sp>
      <p:sp>
        <p:nvSpPr>
          <p:cNvPr id="22" name="テキスト ボックス 21">
            <a:extLst>
              <a:ext uri="{FF2B5EF4-FFF2-40B4-BE49-F238E27FC236}">
                <a16:creationId xmlns:a16="http://schemas.microsoft.com/office/drawing/2014/main" id="{D737128A-14EA-688C-C098-0868657DFB37}"/>
              </a:ext>
            </a:extLst>
          </p:cNvPr>
          <p:cNvSpPr txBox="1"/>
          <p:nvPr/>
        </p:nvSpPr>
        <p:spPr>
          <a:xfrm>
            <a:off x="14170321" y="3829336"/>
            <a:ext cx="2914600" cy="1200329"/>
          </a:xfrm>
          <a:prstGeom prst="rect">
            <a:avLst/>
          </a:prstGeom>
          <a:noFill/>
        </p:spPr>
        <p:txBody>
          <a:bodyPr wrap="square" rtlCol="0">
            <a:spAutoFit/>
          </a:bodyPr>
          <a:lstStyle/>
          <a:p>
            <a:pPr algn="ctr"/>
            <a:r>
              <a:rPr kumimoji="1" lang="ja-JP" altLang="en-US" dirty="0"/>
              <a:t>メンバーのパフォーマンス評価について回答する</a:t>
            </a:r>
            <a:endParaRPr kumimoji="1" lang="en-US" altLang="ja-JP" dirty="0"/>
          </a:p>
          <a:p>
            <a:pPr algn="ctr"/>
            <a:r>
              <a:rPr kumimoji="1" lang="ja-JP" altLang="en-US" dirty="0"/>
              <a:t>メンバーと</a:t>
            </a:r>
            <a:r>
              <a:rPr kumimoji="1" lang="en-US" altLang="ja-JP" dirty="0"/>
              <a:t>1on1</a:t>
            </a:r>
            <a:r>
              <a:rPr kumimoji="1" lang="ja-JP" altLang="en-US" dirty="0"/>
              <a:t>を実施し、フォローする</a:t>
            </a:r>
            <a:endParaRPr kumimoji="1" lang="en-US" altLang="ja-JP" dirty="0"/>
          </a:p>
        </p:txBody>
      </p:sp>
      <p:sp>
        <p:nvSpPr>
          <p:cNvPr id="25" name="テキスト ボックス 24">
            <a:extLst>
              <a:ext uri="{FF2B5EF4-FFF2-40B4-BE49-F238E27FC236}">
                <a16:creationId xmlns:a16="http://schemas.microsoft.com/office/drawing/2014/main" id="{A4446BB0-BAD7-9EC5-F120-8B22EE1AD3D1}"/>
              </a:ext>
            </a:extLst>
          </p:cNvPr>
          <p:cNvSpPr txBox="1"/>
          <p:nvPr/>
        </p:nvSpPr>
        <p:spPr>
          <a:xfrm>
            <a:off x="17220819" y="3829336"/>
            <a:ext cx="2914600" cy="1477328"/>
          </a:xfrm>
          <a:prstGeom prst="rect">
            <a:avLst/>
          </a:prstGeom>
          <a:noFill/>
        </p:spPr>
        <p:txBody>
          <a:bodyPr wrap="square" rtlCol="0">
            <a:spAutoFit/>
          </a:bodyPr>
          <a:lstStyle/>
          <a:p>
            <a:pPr algn="ctr"/>
            <a:r>
              <a:rPr kumimoji="1" lang="ja-JP" altLang="en-US" dirty="0"/>
              <a:t>アンケート結果を閲覧する</a:t>
            </a:r>
            <a:endParaRPr kumimoji="1" lang="en-US" altLang="ja-JP" dirty="0"/>
          </a:p>
          <a:p>
            <a:pPr algn="ctr"/>
            <a:r>
              <a:rPr kumimoji="1" lang="ja-JP" altLang="en-US" dirty="0"/>
              <a:t>必要に応じて</a:t>
            </a:r>
            <a:r>
              <a:rPr kumimoji="1" lang="en-US" altLang="ja-JP" dirty="0"/>
              <a:t>1on1</a:t>
            </a:r>
            <a:r>
              <a:rPr kumimoji="1" lang="ja-JP" altLang="en-US" dirty="0"/>
              <a:t>し、上司・メンバーをサポートする</a:t>
            </a:r>
            <a:endParaRPr kumimoji="1" lang="en-US" altLang="ja-JP" dirty="0"/>
          </a:p>
        </p:txBody>
      </p:sp>
      <p:sp>
        <p:nvSpPr>
          <p:cNvPr id="29" name="矢印: 右 28">
            <a:extLst>
              <a:ext uri="{FF2B5EF4-FFF2-40B4-BE49-F238E27FC236}">
                <a16:creationId xmlns:a16="http://schemas.microsoft.com/office/drawing/2014/main" id="{7F322361-4901-B3E1-993D-A2C5A68C4A87}"/>
              </a:ext>
            </a:extLst>
          </p:cNvPr>
          <p:cNvSpPr/>
          <p:nvPr/>
        </p:nvSpPr>
        <p:spPr>
          <a:xfrm>
            <a:off x="3261360" y="3763743"/>
            <a:ext cx="685800" cy="800219"/>
          </a:xfrm>
          <a:prstGeom prst="rightArrow">
            <a:avLst/>
          </a:prstGeom>
          <a:solidFill>
            <a:schemeClr val="tx1">
              <a:lumMod val="20000"/>
              <a:lumOff val="80000"/>
            </a:schemeClr>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2"/>
              </a:solidFill>
            </a:endParaRPr>
          </a:p>
        </p:txBody>
      </p:sp>
      <p:sp>
        <p:nvSpPr>
          <p:cNvPr id="30" name="テキスト ボックス 29">
            <a:extLst>
              <a:ext uri="{FF2B5EF4-FFF2-40B4-BE49-F238E27FC236}">
                <a16:creationId xmlns:a16="http://schemas.microsoft.com/office/drawing/2014/main" id="{D37BEE6F-BA51-31A6-EAEA-E515242673EB}"/>
              </a:ext>
            </a:extLst>
          </p:cNvPr>
          <p:cNvSpPr txBox="1"/>
          <p:nvPr/>
        </p:nvSpPr>
        <p:spPr>
          <a:xfrm>
            <a:off x="2524190" y="3888831"/>
            <a:ext cx="2071772" cy="646331"/>
          </a:xfrm>
          <a:prstGeom prst="rect">
            <a:avLst/>
          </a:prstGeom>
          <a:noFill/>
        </p:spPr>
        <p:txBody>
          <a:bodyPr wrap="square" rtlCol="0">
            <a:spAutoFit/>
          </a:bodyPr>
          <a:lstStyle/>
          <a:p>
            <a:pPr algn="ctr"/>
            <a:r>
              <a:rPr kumimoji="1" lang="ja-JP" altLang="en-US" b="1" dirty="0"/>
              <a:t>上司・メンバーの支援・推進</a:t>
            </a:r>
            <a:endParaRPr kumimoji="1" lang="en-US" altLang="ja-JP" b="1" dirty="0"/>
          </a:p>
        </p:txBody>
      </p:sp>
      <p:sp>
        <p:nvSpPr>
          <p:cNvPr id="31" name="左中かっこ 30">
            <a:extLst>
              <a:ext uri="{FF2B5EF4-FFF2-40B4-BE49-F238E27FC236}">
                <a16:creationId xmlns:a16="http://schemas.microsoft.com/office/drawing/2014/main" id="{BF91907B-5C51-956C-83E7-D16D041F961B}"/>
              </a:ext>
            </a:extLst>
          </p:cNvPr>
          <p:cNvSpPr/>
          <p:nvPr/>
        </p:nvSpPr>
        <p:spPr>
          <a:xfrm>
            <a:off x="4318326" y="2115877"/>
            <a:ext cx="512904" cy="4153467"/>
          </a:xfrm>
          <a:prstGeom prst="leftBrace">
            <a:avLst>
              <a:gd name="adj1" fmla="val 67759"/>
              <a:gd name="adj2"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矢印: 上下 32">
            <a:extLst>
              <a:ext uri="{FF2B5EF4-FFF2-40B4-BE49-F238E27FC236}">
                <a16:creationId xmlns:a16="http://schemas.microsoft.com/office/drawing/2014/main" id="{2055FEC2-52C5-C30B-3A1C-55E6D15D970B}"/>
              </a:ext>
            </a:extLst>
          </p:cNvPr>
          <p:cNvSpPr/>
          <p:nvPr/>
        </p:nvSpPr>
        <p:spPr>
          <a:xfrm>
            <a:off x="5554065" y="3938721"/>
            <a:ext cx="445446" cy="752166"/>
          </a:xfrm>
          <a:prstGeom prst="upDownArrow">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2"/>
              </a:solidFill>
            </a:endParaRPr>
          </a:p>
        </p:txBody>
      </p:sp>
      <p:sp>
        <p:nvSpPr>
          <p:cNvPr id="34" name="テキスト ボックス 33">
            <a:extLst>
              <a:ext uri="{FF2B5EF4-FFF2-40B4-BE49-F238E27FC236}">
                <a16:creationId xmlns:a16="http://schemas.microsoft.com/office/drawing/2014/main" id="{AD6D8428-5843-4B79-0EF0-C58CB967C09D}"/>
              </a:ext>
            </a:extLst>
          </p:cNvPr>
          <p:cNvSpPr txBox="1"/>
          <p:nvPr/>
        </p:nvSpPr>
        <p:spPr>
          <a:xfrm>
            <a:off x="5082361" y="4098008"/>
            <a:ext cx="1962023" cy="369332"/>
          </a:xfrm>
          <a:prstGeom prst="rect">
            <a:avLst/>
          </a:prstGeom>
          <a:noFill/>
        </p:spPr>
        <p:txBody>
          <a:bodyPr wrap="square" rtlCol="0">
            <a:spAutoFit/>
          </a:bodyPr>
          <a:lstStyle/>
          <a:p>
            <a:r>
              <a:rPr kumimoji="1" lang="en-US" altLang="ja-JP" b="1" dirty="0"/>
              <a:t>1on1</a:t>
            </a:r>
            <a:r>
              <a:rPr kumimoji="1" lang="ja-JP" altLang="en-US" b="1" dirty="0"/>
              <a:t>の実施</a:t>
            </a:r>
          </a:p>
        </p:txBody>
      </p:sp>
      <p:sp>
        <p:nvSpPr>
          <p:cNvPr id="37" name="テキスト ボックス 36">
            <a:extLst>
              <a:ext uri="{FF2B5EF4-FFF2-40B4-BE49-F238E27FC236}">
                <a16:creationId xmlns:a16="http://schemas.microsoft.com/office/drawing/2014/main" id="{0D01400B-C619-2F5C-8CF5-1F63A78B03D3}"/>
              </a:ext>
            </a:extLst>
          </p:cNvPr>
          <p:cNvSpPr txBox="1"/>
          <p:nvPr/>
        </p:nvSpPr>
        <p:spPr>
          <a:xfrm>
            <a:off x="6637398" y="3140304"/>
            <a:ext cx="3040002" cy="600164"/>
          </a:xfrm>
          <a:prstGeom prst="rect">
            <a:avLst/>
          </a:prstGeom>
          <a:noFill/>
        </p:spPr>
        <p:txBody>
          <a:bodyPr wrap="square" rtlCol="0">
            <a:spAutoFit/>
          </a:bodyPr>
          <a:lstStyle/>
          <a:p>
            <a:pPr marL="182563" indent="-182563">
              <a:buFont typeface="Wingdings" panose="05000000000000000000" pitchFamily="2" charset="2"/>
              <a:buChar char="ü"/>
            </a:pPr>
            <a:r>
              <a:rPr kumimoji="1" lang="ja-JP" altLang="en-US" sz="1100" dirty="0"/>
              <a:t>自身のメンバーの期待到達度について回答</a:t>
            </a:r>
            <a:endParaRPr kumimoji="1" lang="en-US" altLang="ja-JP" sz="1100" dirty="0"/>
          </a:p>
          <a:p>
            <a:pPr marL="182563" indent="-182563">
              <a:buFont typeface="Wingdings" panose="05000000000000000000" pitchFamily="2" charset="2"/>
              <a:buChar char="ü"/>
            </a:pPr>
            <a:r>
              <a:rPr kumimoji="1" lang="ja-JP" altLang="en-US" sz="1100" dirty="0"/>
              <a:t>自身のメンバーの結果レポートの閲覧</a:t>
            </a:r>
            <a:endParaRPr kumimoji="1" lang="en-US" altLang="ja-JP" sz="1100" dirty="0"/>
          </a:p>
          <a:p>
            <a:pPr marL="182563" indent="-182563">
              <a:buFont typeface="Wingdings" panose="05000000000000000000" pitchFamily="2" charset="2"/>
              <a:buChar char="ü"/>
            </a:pPr>
            <a:r>
              <a:rPr kumimoji="1" lang="ja-JP" altLang="en-US" sz="1100" dirty="0"/>
              <a:t>メンバーとの</a:t>
            </a:r>
            <a:r>
              <a:rPr kumimoji="1" lang="en-US" altLang="ja-JP" sz="1100" dirty="0"/>
              <a:t>1on1</a:t>
            </a:r>
            <a:r>
              <a:rPr kumimoji="1" lang="ja-JP" altLang="en-US" sz="1100" dirty="0"/>
              <a:t>を実施</a:t>
            </a:r>
            <a:endParaRPr kumimoji="1" lang="en-US" altLang="ja-JP" sz="1100" dirty="0"/>
          </a:p>
        </p:txBody>
      </p:sp>
      <p:sp>
        <p:nvSpPr>
          <p:cNvPr id="38" name="テキスト ボックス 37">
            <a:extLst>
              <a:ext uri="{FF2B5EF4-FFF2-40B4-BE49-F238E27FC236}">
                <a16:creationId xmlns:a16="http://schemas.microsoft.com/office/drawing/2014/main" id="{62BAF78B-C9AD-9CEC-2EC6-96E78D266EE6}"/>
              </a:ext>
            </a:extLst>
          </p:cNvPr>
          <p:cNvSpPr txBox="1"/>
          <p:nvPr/>
        </p:nvSpPr>
        <p:spPr>
          <a:xfrm>
            <a:off x="525178" y="4817132"/>
            <a:ext cx="3793147" cy="1107996"/>
          </a:xfrm>
          <a:prstGeom prst="rect">
            <a:avLst/>
          </a:prstGeom>
          <a:noFill/>
        </p:spPr>
        <p:txBody>
          <a:bodyPr wrap="square" rtlCol="0">
            <a:spAutoFit/>
          </a:bodyPr>
          <a:lstStyle/>
          <a:p>
            <a:pPr marL="182563" indent="-182563">
              <a:buFont typeface="Wingdings" panose="05000000000000000000" pitchFamily="2" charset="2"/>
              <a:buChar char="ü"/>
            </a:pPr>
            <a:r>
              <a:rPr kumimoji="1" lang="ja-JP" altLang="en-US" sz="1100" dirty="0"/>
              <a:t>閲覧権限が付与されている結果レポートの閲覧</a:t>
            </a:r>
            <a:endParaRPr kumimoji="1" lang="en-US" altLang="ja-JP" sz="1100" dirty="0"/>
          </a:p>
          <a:p>
            <a:pPr marL="182563" indent="-182563">
              <a:buFont typeface="Wingdings" panose="05000000000000000000" pitchFamily="2" charset="2"/>
              <a:buChar char="ü"/>
            </a:pPr>
            <a:r>
              <a:rPr kumimoji="1" lang="ja-JP" altLang="en-US" sz="1100" dirty="0"/>
              <a:t>結果閲覧・</a:t>
            </a:r>
            <a:r>
              <a:rPr kumimoji="1" lang="en-US" altLang="ja-JP" sz="1100" dirty="0"/>
              <a:t>1on1</a:t>
            </a:r>
            <a:r>
              <a:rPr kumimoji="1" lang="ja-JP" altLang="en-US" sz="1100" dirty="0"/>
              <a:t>実施の促進</a:t>
            </a:r>
            <a:endParaRPr kumimoji="1" lang="en-US" altLang="ja-JP" sz="1100" dirty="0"/>
          </a:p>
          <a:p>
            <a:pPr marL="182563" indent="-182563">
              <a:buFont typeface="Wingdings" panose="05000000000000000000" pitchFamily="2" charset="2"/>
              <a:buChar char="ü"/>
            </a:pPr>
            <a:r>
              <a:rPr kumimoji="1" lang="ja-JP" altLang="en-US" sz="1100" dirty="0"/>
              <a:t>メンバーフォローに悩む上司の相談に乗る</a:t>
            </a:r>
            <a:endParaRPr kumimoji="1" lang="en-US" altLang="ja-JP" sz="1100" dirty="0"/>
          </a:p>
          <a:p>
            <a:pPr marL="182563" indent="-182563">
              <a:buFont typeface="Wingdings" panose="05000000000000000000" pitchFamily="2" charset="2"/>
              <a:buChar char="ü"/>
            </a:pPr>
            <a:r>
              <a:rPr kumimoji="1" lang="ja-JP" altLang="en-US" sz="1100" dirty="0"/>
              <a:t>組織全体の状態を確認し、</a:t>
            </a:r>
            <a:br>
              <a:rPr kumimoji="1" lang="en-US" altLang="ja-JP" sz="1100" dirty="0"/>
            </a:br>
            <a:r>
              <a:rPr kumimoji="1" lang="ja-JP" altLang="en-US" sz="1100" dirty="0"/>
              <a:t>必要に応じて打ち手を検討する</a:t>
            </a:r>
            <a:endParaRPr kumimoji="1" lang="en-US" altLang="ja-JP" sz="1100" dirty="0"/>
          </a:p>
          <a:p>
            <a:pPr marL="182563" indent="-182563">
              <a:buFont typeface="Wingdings" panose="05000000000000000000" pitchFamily="2" charset="2"/>
              <a:buChar char="ü"/>
            </a:pPr>
            <a:r>
              <a:rPr kumimoji="1" lang="ja-JP" altLang="en-US" sz="1100" dirty="0"/>
              <a:t>（必要に応じて）メンバーとの</a:t>
            </a:r>
            <a:r>
              <a:rPr kumimoji="1" lang="en-US" altLang="ja-JP" sz="1100" dirty="0"/>
              <a:t>1on1</a:t>
            </a:r>
            <a:r>
              <a:rPr kumimoji="1" lang="ja-JP" altLang="en-US" sz="1100" dirty="0"/>
              <a:t>を実施</a:t>
            </a:r>
            <a:endParaRPr kumimoji="1" lang="en-US" altLang="ja-JP" sz="1100" dirty="0"/>
          </a:p>
        </p:txBody>
      </p:sp>
      <p:sp>
        <p:nvSpPr>
          <p:cNvPr id="39" name="テキスト ボックス 38">
            <a:extLst>
              <a:ext uri="{FF2B5EF4-FFF2-40B4-BE49-F238E27FC236}">
                <a16:creationId xmlns:a16="http://schemas.microsoft.com/office/drawing/2014/main" id="{025EBAC1-87E5-815F-B959-9206661F7067}"/>
              </a:ext>
            </a:extLst>
          </p:cNvPr>
          <p:cNvSpPr txBox="1"/>
          <p:nvPr/>
        </p:nvSpPr>
        <p:spPr>
          <a:xfrm>
            <a:off x="6637398" y="2233285"/>
            <a:ext cx="2940705" cy="923330"/>
          </a:xfrm>
          <a:prstGeom prst="rect">
            <a:avLst/>
          </a:prstGeom>
          <a:noFill/>
        </p:spPr>
        <p:txBody>
          <a:bodyPr wrap="square" rtlCol="0">
            <a:spAutoFit/>
          </a:bodyPr>
          <a:lstStyle/>
          <a:p>
            <a:r>
              <a:rPr kumimoji="1" lang="ja-JP" altLang="en-US" dirty="0"/>
              <a:t>＝●●（例：●●部門の課長、新人受け入れ先の課長など）</a:t>
            </a:r>
          </a:p>
        </p:txBody>
      </p:sp>
      <p:sp>
        <p:nvSpPr>
          <p:cNvPr id="41" name="テキスト ボックス 40">
            <a:extLst>
              <a:ext uri="{FF2B5EF4-FFF2-40B4-BE49-F238E27FC236}">
                <a16:creationId xmlns:a16="http://schemas.microsoft.com/office/drawing/2014/main" id="{8045364C-F8C3-6278-9FD5-B89ECCC98900}"/>
              </a:ext>
            </a:extLst>
          </p:cNvPr>
          <p:cNvSpPr txBox="1"/>
          <p:nvPr/>
        </p:nvSpPr>
        <p:spPr>
          <a:xfrm>
            <a:off x="6637398" y="4767868"/>
            <a:ext cx="2940705" cy="646331"/>
          </a:xfrm>
          <a:prstGeom prst="rect">
            <a:avLst/>
          </a:prstGeom>
          <a:noFill/>
        </p:spPr>
        <p:txBody>
          <a:bodyPr wrap="square" rtlCol="0">
            <a:spAutoFit/>
          </a:bodyPr>
          <a:lstStyle/>
          <a:p>
            <a:r>
              <a:rPr kumimoji="1" lang="ja-JP" altLang="en-US" dirty="0"/>
              <a:t>＝●●（例：●●部門のメンバー、新入社員など）</a:t>
            </a:r>
          </a:p>
        </p:txBody>
      </p:sp>
      <p:sp>
        <p:nvSpPr>
          <p:cNvPr id="42" name="テキスト ボックス 41">
            <a:extLst>
              <a:ext uri="{FF2B5EF4-FFF2-40B4-BE49-F238E27FC236}">
                <a16:creationId xmlns:a16="http://schemas.microsoft.com/office/drawing/2014/main" id="{0E2E0316-3983-BC64-E69D-D87465A3E8A4}"/>
              </a:ext>
            </a:extLst>
          </p:cNvPr>
          <p:cNvSpPr txBox="1"/>
          <p:nvPr/>
        </p:nvSpPr>
        <p:spPr>
          <a:xfrm>
            <a:off x="846539" y="2749269"/>
            <a:ext cx="2521832" cy="646331"/>
          </a:xfrm>
          <a:prstGeom prst="rect">
            <a:avLst/>
          </a:prstGeom>
          <a:noFill/>
        </p:spPr>
        <p:txBody>
          <a:bodyPr wrap="square" rtlCol="0">
            <a:spAutoFit/>
          </a:bodyPr>
          <a:lstStyle/>
          <a:p>
            <a:r>
              <a:rPr kumimoji="1" lang="ja-JP" altLang="en-US" dirty="0"/>
              <a:t>＝●●（例：●●部門の部長など）</a:t>
            </a:r>
          </a:p>
        </p:txBody>
      </p:sp>
      <p:sp>
        <p:nvSpPr>
          <p:cNvPr id="6" name="正方形/長方形 5">
            <a:extLst>
              <a:ext uri="{FF2B5EF4-FFF2-40B4-BE49-F238E27FC236}">
                <a16:creationId xmlns:a16="http://schemas.microsoft.com/office/drawing/2014/main" id="{B69E8A5A-A194-97FF-E91A-17BCD3FD6DDE}"/>
              </a:ext>
            </a:extLst>
          </p:cNvPr>
          <p:cNvSpPr/>
          <p:nvPr/>
        </p:nvSpPr>
        <p:spPr>
          <a:xfrm>
            <a:off x="6824174" y="125998"/>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貴社の実施概要に</a:t>
            </a:r>
            <a:br>
              <a:rPr lang="en-US" altLang="ja-JP" dirty="0">
                <a:solidFill>
                  <a:schemeClr val="tx1"/>
                </a:solidFill>
                <a:latin typeface="+mn-ea"/>
              </a:rPr>
            </a:br>
            <a:r>
              <a:rPr lang="ja-JP" altLang="en-US" dirty="0">
                <a:solidFill>
                  <a:schemeClr val="tx1"/>
                </a:solidFill>
                <a:latin typeface="+mn-ea"/>
              </a:rPr>
              <a:t>合わせてご記入ください</a:t>
            </a:r>
            <a:endParaRPr lang="en-US" altLang="ja-JP" dirty="0">
              <a:solidFill>
                <a:schemeClr val="tx1"/>
              </a:solidFill>
              <a:latin typeface="+mn-ea"/>
            </a:endParaRPr>
          </a:p>
        </p:txBody>
      </p:sp>
    </p:spTree>
    <p:extLst>
      <p:ext uri="{BB962C8B-B14F-4D97-AF65-F5344CB8AC3E}">
        <p14:creationId xmlns:p14="http://schemas.microsoft.com/office/powerpoint/2010/main" val="3441869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55F07A35-4D8A-294A-BBBE-5127CECCACF0}"/>
              </a:ext>
            </a:extLst>
          </p:cNvPr>
          <p:cNvGrpSpPr/>
          <p:nvPr/>
        </p:nvGrpSpPr>
        <p:grpSpPr>
          <a:xfrm>
            <a:off x="7022892" y="3141612"/>
            <a:ext cx="2790343" cy="3321003"/>
            <a:chOff x="7022892" y="3141612"/>
            <a:chExt cx="2790343" cy="3321003"/>
          </a:xfrm>
        </p:grpSpPr>
        <p:pic>
          <p:nvPicPr>
            <p:cNvPr id="11" name="Picture 2" descr="https://www.ms.recruit-insides.net/wp-content/themes/recruit-ms-insides/assets/images/index_service_human-01.png">
              <a:extLst>
                <a:ext uri="{FF2B5EF4-FFF2-40B4-BE49-F238E27FC236}">
                  <a16:creationId xmlns:a16="http://schemas.microsoft.com/office/drawing/2014/main" id="{560FAD89-209C-B7A4-AE2F-C669C3823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8856" y="3174167"/>
              <a:ext cx="2784379" cy="32884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正方形/長方形 11">
              <a:extLst>
                <a:ext uri="{FF2B5EF4-FFF2-40B4-BE49-F238E27FC236}">
                  <a16:creationId xmlns:a16="http://schemas.microsoft.com/office/drawing/2014/main" id="{8F7ECBAF-43F4-8677-5C59-1811582D79DB}"/>
                </a:ext>
              </a:extLst>
            </p:cNvPr>
            <p:cNvSpPr/>
            <p:nvPr/>
          </p:nvSpPr>
          <p:spPr>
            <a:xfrm>
              <a:off x="7022892" y="3141612"/>
              <a:ext cx="2790343" cy="3319149"/>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インサイズ実施概要</a:t>
            </a:r>
          </a:p>
        </p:txBody>
      </p:sp>
      <p:sp>
        <p:nvSpPr>
          <p:cNvPr id="2" name="正方形/長方形 1">
            <a:extLst>
              <a:ext uri="{FF2B5EF4-FFF2-40B4-BE49-F238E27FC236}">
                <a16:creationId xmlns:a16="http://schemas.microsoft.com/office/drawing/2014/main" id="{AFBFA843-406B-CB34-07EE-DB4CA7412659}"/>
              </a:ext>
            </a:extLst>
          </p:cNvPr>
          <p:cNvSpPr/>
          <p:nvPr/>
        </p:nvSpPr>
        <p:spPr>
          <a:xfrm>
            <a:off x="324000" y="934135"/>
            <a:ext cx="2243241" cy="2388424"/>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アンケート回答</a:t>
            </a:r>
            <a:br>
              <a:rPr kumimoji="1" lang="en-US" altLang="ja-JP" b="1" dirty="0">
                <a:solidFill>
                  <a:schemeClr val="bg2"/>
                </a:solidFill>
              </a:rPr>
            </a:br>
            <a:r>
              <a:rPr kumimoji="1" lang="ja-JP" altLang="en-US" b="1" dirty="0">
                <a:solidFill>
                  <a:schemeClr val="bg2"/>
                </a:solidFill>
              </a:rPr>
              <a:t>のお願い</a:t>
            </a:r>
          </a:p>
        </p:txBody>
      </p:sp>
      <p:sp>
        <p:nvSpPr>
          <p:cNvPr id="3" name="正方形/長方形 2">
            <a:extLst>
              <a:ext uri="{FF2B5EF4-FFF2-40B4-BE49-F238E27FC236}">
                <a16:creationId xmlns:a16="http://schemas.microsoft.com/office/drawing/2014/main" id="{DB549145-0198-BA60-D37F-1C0DEA7AA47F}"/>
              </a:ext>
            </a:extLst>
          </p:cNvPr>
          <p:cNvSpPr/>
          <p:nvPr/>
        </p:nvSpPr>
        <p:spPr>
          <a:xfrm>
            <a:off x="324000" y="3555760"/>
            <a:ext cx="2243241" cy="1177641"/>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結果ご活用の</a:t>
            </a:r>
            <a:br>
              <a:rPr kumimoji="1" lang="en-US" altLang="ja-JP" b="1" dirty="0">
                <a:solidFill>
                  <a:schemeClr val="bg2"/>
                </a:solidFill>
              </a:rPr>
            </a:br>
            <a:r>
              <a:rPr kumimoji="1" lang="ja-JP" altLang="en-US" b="1" dirty="0">
                <a:solidFill>
                  <a:schemeClr val="bg2"/>
                </a:solidFill>
              </a:rPr>
              <a:t>お願い</a:t>
            </a:r>
          </a:p>
        </p:txBody>
      </p:sp>
      <p:sp>
        <p:nvSpPr>
          <p:cNvPr id="5" name="正方形/長方形 4">
            <a:extLst>
              <a:ext uri="{FF2B5EF4-FFF2-40B4-BE49-F238E27FC236}">
                <a16:creationId xmlns:a16="http://schemas.microsoft.com/office/drawing/2014/main" id="{0A9571D4-4742-76D3-9313-25A7A9699B9E}"/>
              </a:ext>
            </a:extLst>
          </p:cNvPr>
          <p:cNvSpPr/>
          <p:nvPr/>
        </p:nvSpPr>
        <p:spPr>
          <a:xfrm>
            <a:off x="324000" y="4966602"/>
            <a:ext cx="2243241" cy="1177641"/>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回答期間</a:t>
            </a:r>
          </a:p>
        </p:txBody>
      </p:sp>
      <p:sp>
        <p:nvSpPr>
          <p:cNvPr id="6" name="テキスト ボックス 5">
            <a:extLst>
              <a:ext uri="{FF2B5EF4-FFF2-40B4-BE49-F238E27FC236}">
                <a16:creationId xmlns:a16="http://schemas.microsoft.com/office/drawing/2014/main" id="{84800637-1410-3F64-94EF-02FD93D9BF0C}"/>
              </a:ext>
            </a:extLst>
          </p:cNvPr>
          <p:cNvSpPr txBox="1"/>
          <p:nvPr/>
        </p:nvSpPr>
        <p:spPr>
          <a:xfrm>
            <a:off x="3005744" y="1035740"/>
            <a:ext cx="6852678" cy="2185214"/>
          </a:xfrm>
          <a:prstGeom prst="rect">
            <a:avLst/>
          </a:prstGeom>
          <a:noFill/>
        </p:spPr>
        <p:txBody>
          <a:bodyPr wrap="square" rtlCol="0">
            <a:spAutoFit/>
          </a:bodyPr>
          <a:lstStyle/>
          <a:p>
            <a:pPr>
              <a:spcBef>
                <a:spcPts val="1200"/>
              </a:spcBef>
            </a:pPr>
            <a:r>
              <a:rPr kumimoji="1" lang="ja-JP" altLang="en-US" sz="2400" b="1" u="sng" dirty="0">
                <a:latin typeface="+mn-ea"/>
                <a:cs typeface="Meiryo UI" panose="020B0604030504040204" pitchFamily="50" charset="-128"/>
              </a:rPr>
              <a:t>メンバー</a:t>
            </a:r>
            <a:r>
              <a:rPr kumimoji="1" lang="en-US" altLang="ja-JP" sz="2400" b="1" u="sng" dirty="0">
                <a:latin typeface="+mn-ea"/>
                <a:cs typeface="Meiryo UI" panose="020B0604030504040204" pitchFamily="50" charset="-128"/>
              </a:rPr>
              <a:t>1</a:t>
            </a:r>
            <a:r>
              <a:rPr kumimoji="1" lang="ja-JP" altLang="en-US" sz="2400" b="1" u="sng" dirty="0">
                <a:latin typeface="+mn-ea"/>
                <a:cs typeface="Meiryo UI" panose="020B0604030504040204" pitchFamily="50" charset="-128"/>
              </a:rPr>
              <a:t>名あたり</a:t>
            </a:r>
            <a:r>
              <a:rPr kumimoji="1" lang="en-US" altLang="ja-JP" sz="2400" b="1" u="sng" dirty="0">
                <a:latin typeface="+mn-ea"/>
                <a:cs typeface="Meiryo UI" panose="020B0604030504040204" pitchFamily="50" charset="-128"/>
              </a:rPr>
              <a:t>1</a:t>
            </a:r>
            <a:r>
              <a:rPr kumimoji="1" lang="ja-JP" altLang="en-US" sz="2400" b="1" u="sng" dirty="0">
                <a:latin typeface="+mn-ea"/>
                <a:cs typeface="Meiryo UI" panose="020B0604030504040204" pitchFamily="50" charset="-128"/>
              </a:rPr>
              <a:t>問のアンケートに</a:t>
            </a:r>
            <a:br>
              <a:rPr kumimoji="1" lang="en-US" altLang="ja-JP" sz="2400" b="1" u="sng" dirty="0">
                <a:latin typeface="+mn-ea"/>
                <a:cs typeface="Meiryo UI" panose="020B0604030504040204" pitchFamily="50" charset="-128"/>
              </a:rPr>
            </a:br>
            <a:r>
              <a:rPr kumimoji="1" lang="ja-JP" altLang="en-US" sz="2400" b="1" u="sng" dirty="0">
                <a:latin typeface="+mn-ea"/>
                <a:cs typeface="Meiryo UI" panose="020B0604030504040204" pitchFamily="50" charset="-128"/>
              </a:rPr>
              <a:t>ご協力ください</a:t>
            </a:r>
            <a:br>
              <a:rPr kumimoji="1" lang="en-US" altLang="ja-JP" sz="2400" u="sng" dirty="0">
                <a:latin typeface="+mn-ea"/>
                <a:cs typeface="Meiryo UI" panose="020B0604030504040204" pitchFamily="50" charset="-128"/>
              </a:rPr>
            </a:br>
            <a:r>
              <a:rPr lang="ja-JP" altLang="en-US" dirty="0">
                <a:latin typeface="+mn-ea"/>
                <a:cs typeface="Meiryo UI" panose="020B0604030504040204" pitchFamily="50" charset="-128"/>
              </a:rPr>
              <a:t>メンバーには</a:t>
            </a:r>
            <a:r>
              <a:rPr lang="en-US" altLang="ja-JP" dirty="0">
                <a:latin typeface="+mn-ea"/>
                <a:cs typeface="Meiryo UI" panose="020B0604030504040204" pitchFamily="50" charset="-128"/>
              </a:rPr>
              <a:t>39</a:t>
            </a:r>
            <a:r>
              <a:rPr lang="ja-JP" altLang="en-US" dirty="0">
                <a:latin typeface="+mn-ea"/>
                <a:cs typeface="Meiryo UI" panose="020B0604030504040204" pitchFamily="50" charset="-128"/>
              </a:rPr>
              <a:t>問のアンケートにご回答いただきます</a:t>
            </a:r>
            <a:endParaRPr kumimoji="1" lang="en-US" altLang="ja-JP" dirty="0">
              <a:latin typeface="+mn-ea"/>
              <a:cs typeface="Meiryo UI" panose="020B0604030504040204" pitchFamily="50" charset="-128"/>
            </a:endParaRPr>
          </a:p>
          <a:p>
            <a:pPr>
              <a:spcBef>
                <a:spcPts val="1200"/>
              </a:spcBef>
            </a:pPr>
            <a:r>
              <a:rPr lang="ja-JP" altLang="en-US" sz="1200" dirty="0">
                <a:latin typeface="+mn-ea"/>
                <a:cs typeface="Meiryo UI" panose="020B0604030504040204" pitchFamily="50" charset="-128"/>
              </a:rPr>
              <a:t>メンバーの仕事ぶりが「現在の期待水準に到達しているか」をご回答ください。</a:t>
            </a:r>
            <a:br>
              <a:rPr lang="en-US" altLang="ja-JP" sz="1200" dirty="0">
                <a:latin typeface="+mn-ea"/>
                <a:cs typeface="Meiryo UI" panose="020B0604030504040204" pitchFamily="50" charset="-128"/>
              </a:rPr>
            </a:br>
            <a:r>
              <a:rPr lang="ja-JP" altLang="en-US" sz="1200" b="1" dirty="0">
                <a:latin typeface="+mn-ea"/>
                <a:cs typeface="Meiryo UI" panose="020B0604030504040204" pitchFamily="50" charset="-128"/>
              </a:rPr>
              <a:t>人事評価基準と照らしてどうかではなく</a:t>
            </a:r>
            <a:r>
              <a:rPr lang="ja-JP" altLang="en-US" sz="1200" dirty="0">
                <a:latin typeface="+mn-ea"/>
                <a:cs typeface="Meiryo UI" panose="020B0604030504040204" pitchFamily="50" charset="-128"/>
              </a:rPr>
              <a:t>、</a:t>
            </a:r>
            <a:br>
              <a:rPr lang="en-US" altLang="ja-JP" sz="1200" dirty="0">
                <a:latin typeface="+mn-ea"/>
                <a:cs typeface="Meiryo UI" panose="020B0604030504040204" pitchFamily="50" charset="-128"/>
              </a:rPr>
            </a:br>
            <a:r>
              <a:rPr lang="ja-JP" altLang="en-US" sz="1200" dirty="0">
                <a:latin typeface="+mn-ea"/>
                <a:cs typeface="Meiryo UI" panose="020B0604030504040204" pitchFamily="50" charset="-128"/>
              </a:rPr>
              <a:t>ご自身の主観で各メンバーのパフォーマンスがどう見えているかをご回答ください。</a:t>
            </a:r>
            <a:br>
              <a:rPr lang="en-US" altLang="ja-JP" sz="1200" dirty="0">
                <a:latin typeface="+mn-ea"/>
                <a:cs typeface="Meiryo UI" panose="020B0604030504040204" pitchFamily="50" charset="-128"/>
              </a:rPr>
            </a:br>
            <a:r>
              <a:rPr lang="ja-JP" altLang="en-US" sz="1200" dirty="0">
                <a:latin typeface="+mn-ea"/>
                <a:cs typeface="Meiryo UI" panose="020B0604030504040204" pitchFamily="50" charset="-128"/>
              </a:rPr>
              <a:t>たとえば</a:t>
            </a:r>
            <a:r>
              <a:rPr lang="en-US" altLang="ja-JP" sz="1200" dirty="0">
                <a:latin typeface="+mn-ea"/>
                <a:cs typeface="Meiryo UI" panose="020B0604030504040204" pitchFamily="50" charset="-128"/>
              </a:rPr>
              <a:t>10</a:t>
            </a:r>
            <a:r>
              <a:rPr lang="ja-JP" altLang="en-US" sz="1200" dirty="0">
                <a:latin typeface="+mn-ea"/>
                <a:cs typeface="Meiryo UI" panose="020B0604030504040204" pitchFamily="50" charset="-128"/>
              </a:rPr>
              <a:t>年目のベテランと</a:t>
            </a:r>
            <a:r>
              <a:rPr lang="en-US" altLang="ja-JP" sz="1200" dirty="0">
                <a:latin typeface="+mn-ea"/>
                <a:cs typeface="Meiryo UI" panose="020B0604030504040204" pitchFamily="50" charset="-128"/>
              </a:rPr>
              <a:t>1</a:t>
            </a:r>
            <a:r>
              <a:rPr lang="ja-JP" altLang="en-US" sz="1200" dirty="0">
                <a:latin typeface="+mn-ea"/>
                <a:cs typeface="Meiryo UI" panose="020B0604030504040204" pitchFamily="50" charset="-128"/>
              </a:rPr>
              <a:t>年目の新人を比較して、新人のパフォーマンスが低いのは当然ですので「</a:t>
            </a:r>
            <a:r>
              <a:rPr lang="en-US" altLang="ja-JP" sz="1200" dirty="0">
                <a:latin typeface="+mn-ea"/>
                <a:cs typeface="Meiryo UI" panose="020B0604030504040204" pitchFamily="50" charset="-128"/>
              </a:rPr>
              <a:t>(</a:t>
            </a:r>
            <a:r>
              <a:rPr lang="ja-JP" altLang="en-US" sz="1200" dirty="0">
                <a:latin typeface="+mn-ea"/>
                <a:cs typeface="Meiryo UI" panose="020B0604030504040204" pitchFamily="50" charset="-128"/>
              </a:rPr>
              <a:t>自分が思う</a:t>
            </a:r>
            <a:r>
              <a:rPr lang="en-US" altLang="ja-JP" sz="1200" dirty="0">
                <a:latin typeface="+mn-ea"/>
                <a:cs typeface="Meiryo UI" panose="020B0604030504040204" pitchFamily="50" charset="-128"/>
              </a:rPr>
              <a:t>)</a:t>
            </a:r>
            <a:r>
              <a:rPr lang="ja-JP" altLang="en-US" sz="1200" b="1" dirty="0">
                <a:latin typeface="+mn-ea"/>
                <a:cs typeface="Meiryo UI" panose="020B0604030504040204" pitchFamily="50" charset="-128"/>
              </a:rPr>
              <a:t>新人のレベルとしては期待以上</a:t>
            </a:r>
            <a:r>
              <a:rPr lang="ja-JP" altLang="en-US" sz="1200" dirty="0">
                <a:latin typeface="+mn-ea"/>
                <a:cs typeface="Meiryo UI" panose="020B0604030504040204" pitchFamily="50" charset="-128"/>
              </a:rPr>
              <a:t>」という考え方でご回答ください。</a:t>
            </a:r>
            <a:endParaRPr lang="en-US" altLang="ja-JP" sz="1200" dirty="0">
              <a:latin typeface="+mn-ea"/>
              <a:cs typeface="Meiryo UI" panose="020B0604030504040204" pitchFamily="50" charset="-128"/>
            </a:endParaRPr>
          </a:p>
        </p:txBody>
      </p:sp>
      <p:sp>
        <p:nvSpPr>
          <p:cNvPr id="8" name="テキスト ボックス 7">
            <a:extLst>
              <a:ext uri="{FF2B5EF4-FFF2-40B4-BE49-F238E27FC236}">
                <a16:creationId xmlns:a16="http://schemas.microsoft.com/office/drawing/2014/main" id="{AD4E668A-0802-51C9-445A-024C64DBCB31}"/>
              </a:ext>
            </a:extLst>
          </p:cNvPr>
          <p:cNvSpPr txBox="1"/>
          <p:nvPr/>
        </p:nvSpPr>
        <p:spPr>
          <a:xfrm>
            <a:off x="3005744" y="3690609"/>
            <a:ext cx="6852678" cy="907941"/>
          </a:xfrm>
          <a:prstGeom prst="rect">
            <a:avLst/>
          </a:prstGeom>
          <a:noFill/>
        </p:spPr>
        <p:txBody>
          <a:bodyPr wrap="square" rtlCol="0">
            <a:spAutoFit/>
          </a:bodyPr>
          <a:lstStyle/>
          <a:p>
            <a:pPr>
              <a:spcBef>
                <a:spcPts val="600"/>
              </a:spcBef>
            </a:pPr>
            <a:r>
              <a:rPr kumimoji="1" lang="ja-JP" altLang="en-US" sz="2400" b="1" u="sng" dirty="0">
                <a:latin typeface="+mn-ea"/>
                <a:cs typeface="Meiryo UI" panose="020B0604030504040204" pitchFamily="50" charset="-128"/>
              </a:rPr>
              <a:t>結果レポート配信後、</a:t>
            </a:r>
            <a:endParaRPr kumimoji="1" lang="en-US" altLang="ja-JP" sz="2400" b="1" u="sng" dirty="0">
              <a:latin typeface="+mn-ea"/>
              <a:cs typeface="Meiryo UI" panose="020B0604030504040204" pitchFamily="50" charset="-128"/>
            </a:endParaRPr>
          </a:p>
          <a:p>
            <a:pPr>
              <a:spcBef>
                <a:spcPts val="600"/>
              </a:spcBef>
            </a:pPr>
            <a:r>
              <a:rPr kumimoji="1" lang="ja-JP" altLang="en-US" sz="2400" b="1" u="sng" dirty="0">
                <a:latin typeface="+mn-ea"/>
                <a:cs typeface="Meiryo UI" panose="020B0604030504040204" pitchFamily="50" charset="-128"/>
              </a:rPr>
              <a:t>窮々・悶々の方には必ず面談をご実施ください</a:t>
            </a:r>
            <a:endParaRPr lang="en-US" altLang="ja-JP" sz="1600" b="1" dirty="0">
              <a:latin typeface="+mn-ea"/>
              <a:cs typeface="Meiryo UI" panose="020B0604030504040204" pitchFamily="50" charset="-128"/>
            </a:endParaRPr>
          </a:p>
        </p:txBody>
      </p:sp>
      <p:sp>
        <p:nvSpPr>
          <p:cNvPr id="9" name="テキスト ボックス 8">
            <a:extLst>
              <a:ext uri="{FF2B5EF4-FFF2-40B4-BE49-F238E27FC236}">
                <a16:creationId xmlns:a16="http://schemas.microsoft.com/office/drawing/2014/main" id="{E4791282-9FEC-F6EA-3588-12EFB5EC5687}"/>
              </a:ext>
            </a:extLst>
          </p:cNvPr>
          <p:cNvSpPr txBox="1"/>
          <p:nvPr/>
        </p:nvSpPr>
        <p:spPr>
          <a:xfrm>
            <a:off x="3005744" y="5180815"/>
            <a:ext cx="6625769" cy="754053"/>
          </a:xfrm>
          <a:prstGeom prst="rect">
            <a:avLst/>
          </a:prstGeom>
          <a:noFill/>
        </p:spPr>
        <p:txBody>
          <a:bodyPr wrap="square" rtlCol="0">
            <a:spAutoFit/>
          </a:bodyPr>
          <a:lstStyle/>
          <a:p>
            <a:pPr>
              <a:spcBef>
                <a:spcPts val="600"/>
              </a:spcBef>
            </a:pPr>
            <a:r>
              <a:rPr kumimoji="1" lang="en-US" altLang="ja-JP" sz="2400" u="sng" spc="100" dirty="0">
                <a:latin typeface="+mn-ea"/>
                <a:cs typeface="Meiryo UI" panose="020B0604030504040204" pitchFamily="50" charset="-128"/>
              </a:rPr>
              <a:t>20</a:t>
            </a:r>
            <a:r>
              <a:rPr kumimoji="1" lang="ja-JP" altLang="en-US" sz="2400" u="sng" spc="100" dirty="0">
                <a:latin typeface="+mn-ea"/>
                <a:cs typeface="Meiryo UI" panose="020B0604030504040204" pitchFamily="50" charset="-128"/>
              </a:rPr>
              <a:t>●年●月●日</a:t>
            </a:r>
            <a:r>
              <a:rPr kumimoji="1" lang="en-US" altLang="ja-JP" sz="2400" u="sng" spc="100" dirty="0">
                <a:latin typeface="+mn-ea"/>
                <a:cs typeface="Meiryo UI" panose="020B0604030504040204" pitchFamily="50" charset="-128"/>
              </a:rPr>
              <a:t>(</a:t>
            </a:r>
            <a:r>
              <a:rPr kumimoji="1" lang="ja-JP" altLang="en-US" sz="2400" u="sng" spc="100" dirty="0">
                <a:latin typeface="+mn-ea"/>
                <a:cs typeface="Meiryo UI" panose="020B0604030504040204" pitchFamily="50" charset="-128"/>
              </a:rPr>
              <a:t>●</a:t>
            </a:r>
            <a:r>
              <a:rPr kumimoji="1" lang="en-US" altLang="ja-JP" sz="2400" u="sng" spc="100" dirty="0">
                <a:latin typeface="+mn-ea"/>
                <a:cs typeface="Meiryo UI" panose="020B0604030504040204" pitchFamily="50" charset="-128"/>
              </a:rPr>
              <a:t>)</a:t>
            </a:r>
            <a:r>
              <a:rPr kumimoji="1" lang="ja-JP" altLang="en-US" sz="2400" u="sng" spc="100" dirty="0">
                <a:latin typeface="+mn-ea"/>
                <a:cs typeface="Meiryo UI" panose="020B0604030504040204" pitchFamily="50" charset="-128"/>
              </a:rPr>
              <a:t> ～</a:t>
            </a:r>
            <a:r>
              <a:rPr kumimoji="1" lang="en-US" altLang="ja-JP" sz="2400" u="sng" spc="100" dirty="0">
                <a:latin typeface="+mn-ea"/>
                <a:cs typeface="Meiryo UI" panose="020B0604030504040204" pitchFamily="50" charset="-128"/>
              </a:rPr>
              <a:t> 20</a:t>
            </a:r>
            <a:r>
              <a:rPr kumimoji="1" lang="ja-JP" altLang="en-US" sz="2400" u="sng" spc="100" dirty="0">
                <a:latin typeface="+mn-ea"/>
                <a:cs typeface="Meiryo UI" panose="020B0604030504040204" pitchFamily="50" charset="-128"/>
              </a:rPr>
              <a:t>●年●月●日</a:t>
            </a:r>
            <a:r>
              <a:rPr kumimoji="1" lang="en-US" altLang="ja-JP" sz="2400" u="sng" spc="100" dirty="0">
                <a:latin typeface="+mn-ea"/>
                <a:cs typeface="Meiryo UI" panose="020B0604030504040204" pitchFamily="50" charset="-128"/>
              </a:rPr>
              <a:t>(</a:t>
            </a:r>
            <a:r>
              <a:rPr kumimoji="1" lang="ja-JP" altLang="en-US" sz="2400" u="sng" spc="100" dirty="0">
                <a:latin typeface="+mn-ea"/>
                <a:cs typeface="Meiryo UI" panose="020B0604030504040204" pitchFamily="50" charset="-128"/>
              </a:rPr>
              <a:t>●</a:t>
            </a:r>
            <a:r>
              <a:rPr kumimoji="1" lang="en-US" altLang="ja-JP" sz="2400" u="sng" spc="100" dirty="0">
                <a:latin typeface="+mn-ea"/>
                <a:cs typeface="Meiryo UI" panose="020B0604030504040204" pitchFamily="50" charset="-128"/>
              </a:rPr>
              <a:t>)</a:t>
            </a:r>
          </a:p>
          <a:p>
            <a:pPr>
              <a:spcBef>
                <a:spcPts val="600"/>
              </a:spcBef>
            </a:pPr>
            <a:r>
              <a:rPr lang="ja-JP" altLang="en-US" sz="1400" spc="70" dirty="0">
                <a:latin typeface="+mn-ea"/>
                <a:cs typeface="Meiryo UI" panose="020B0604030504040204" pitchFamily="50" charset="-128"/>
              </a:rPr>
              <a:t>●月●日に、回答依頼のメールを送信予定です。</a:t>
            </a:r>
            <a:endParaRPr lang="en-US" altLang="ja-JP" sz="1400" spc="70" dirty="0">
              <a:latin typeface="+mn-ea"/>
              <a:cs typeface="Meiryo UI" panose="020B0604030504040204" pitchFamily="50" charset="-128"/>
            </a:endParaRPr>
          </a:p>
        </p:txBody>
      </p:sp>
      <p:sp>
        <p:nvSpPr>
          <p:cNvPr id="7" name="正方形/長方形 6">
            <a:extLst>
              <a:ext uri="{FF2B5EF4-FFF2-40B4-BE49-F238E27FC236}">
                <a16:creationId xmlns:a16="http://schemas.microsoft.com/office/drawing/2014/main" id="{2E5C719A-C309-B9BD-B338-7117DBE68E65}"/>
              </a:ext>
            </a:extLst>
          </p:cNvPr>
          <p:cNvSpPr/>
          <p:nvPr/>
        </p:nvSpPr>
        <p:spPr>
          <a:xfrm>
            <a:off x="6824174" y="125998"/>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貴社の実施概要に</a:t>
            </a:r>
            <a:br>
              <a:rPr lang="en-US" altLang="ja-JP" dirty="0">
                <a:solidFill>
                  <a:schemeClr val="tx1"/>
                </a:solidFill>
                <a:latin typeface="+mn-ea"/>
              </a:rPr>
            </a:br>
            <a:r>
              <a:rPr lang="ja-JP" altLang="en-US" dirty="0">
                <a:solidFill>
                  <a:schemeClr val="tx1"/>
                </a:solidFill>
                <a:latin typeface="+mn-ea"/>
              </a:rPr>
              <a:t>合わせてご記入ください</a:t>
            </a:r>
            <a:endParaRPr lang="en-US" altLang="ja-JP" dirty="0">
              <a:solidFill>
                <a:schemeClr val="tx1"/>
              </a:solidFill>
              <a:latin typeface="+mn-ea"/>
            </a:endParaRPr>
          </a:p>
        </p:txBody>
      </p:sp>
    </p:spTree>
    <p:extLst>
      <p:ext uri="{BB962C8B-B14F-4D97-AF65-F5344CB8AC3E}">
        <p14:creationId xmlns:p14="http://schemas.microsoft.com/office/powerpoint/2010/main" val="2462638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681038" y="1253331"/>
            <a:ext cx="8543925" cy="4351338"/>
          </a:xfrm>
        </p:spPr>
        <p:txBody>
          <a:bodyPr anchor="ctr">
            <a:normAutofit fontScale="92500" lnSpcReduction="20000"/>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インサイズ活用のメリット</a:t>
            </a: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indent="-630238">
              <a:lnSpc>
                <a:spcPct val="150000"/>
              </a:lnSpc>
              <a:buClr>
                <a:schemeClr val="accent5"/>
              </a:buClr>
              <a:buFont typeface="+mj-lt"/>
              <a:buAutoNum type="arabicPeriod"/>
            </a:pPr>
            <a:r>
              <a:rPr lang="ja-JP" altLang="en-US" b="1" spc="160" dirty="0"/>
              <a:t>アンケート機能の使い方</a:t>
            </a:r>
            <a:endParaRPr lang="en-US" altLang="ja-JP" b="1" spc="160" dirty="0"/>
          </a:p>
          <a:p>
            <a:pPr marL="1266825" lvl="1" indent="-630238">
              <a:lnSpc>
                <a:spcPct val="150000"/>
              </a:lnSpc>
              <a:buClr>
                <a:schemeClr val="accent5"/>
              </a:buClr>
              <a:buFont typeface="+mj-lt"/>
              <a:buAutoNum type="arabicPeriod"/>
            </a:pPr>
            <a:r>
              <a:rPr lang="ja-JP" altLang="en-US" b="1" spc="160" dirty="0"/>
              <a:t>回答</a:t>
            </a:r>
            <a:endParaRPr lang="en-US" altLang="ja-JP" b="1" spc="160" dirty="0"/>
          </a:p>
          <a:p>
            <a:pPr marL="1266825" lvl="1"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結果閲覧～活用</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充実のマネジメント伴走機能</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1152679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アンケートの回答方法　～ログイン～</a:t>
            </a:r>
          </a:p>
        </p:txBody>
      </p:sp>
      <p:sp>
        <p:nvSpPr>
          <p:cNvPr id="6" name="テキスト ボックス 5">
            <a:extLst>
              <a:ext uri="{FF2B5EF4-FFF2-40B4-BE49-F238E27FC236}">
                <a16:creationId xmlns:a16="http://schemas.microsoft.com/office/drawing/2014/main" id="{4F0C8808-BFF9-98AF-6F57-07259377DDDB}"/>
              </a:ext>
            </a:extLst>
          </p:cNvPr>
          <p:cNvSpPr txBox="1"/>
          <p:nvPr/>
        </p:nvSpPr>
        <p:spPr>
          <a:xfrm>
            <a:off x="272456" y="844000"/>
            <a:ext cx="9361088" cy="1077218"/>
          </a:xfrm>
          <a:prstGeom prst="rect">
            <a:avLst/>
          </a:prstGeom>
          <a:noFill/>
        </p:spPr>
        <p:txBody>
          <a:bodyPr wrap="square" rtlCol="0">
            <a:spAutoFit/>
          </a:bodyPr>
          <a:lstStyle/>
          <a:p>
            <a:pPr algn="ctr">
              <a:spcBef>
                <a:spcPts val="600"/>
              </a:spcBef>
            </a:pPr>
            <a:r>
              <a:rPr kumimoji="1" lang="ja-JP" altLang="en-US" dirty="0"/>
              <a:t>「</a:t>
            </a:r>
            <a:r>
              <a:rPr kumimoji="1" lang="ja-JP" altLang="en-US" b="1" dirty="0"/>
              <a:t>インサイズ事務局</a:t>
            </a:r>
            <a:r>
              <a:rPr kumimoji="1" lang="ja-JP" altLang="en-US" dirty="0"/>
              <a:t>」から、回答依頼のメールが届きます。</a:t>
            </a:r>
            <a:endParaRPr kumimoji="1" lang="en-US" altLang="ja-JP" dirty="0"/>
          </a:p>
          <a:p>
            <a:pPr algn="ctr">
              <a:spcBef>
                <a:spcPts val="600"/>
              </a:spcBef>
            </a:pPr>
            <a:r>
              <a:rPr kumimoji="1" lang="ja-JP" altLang="en-US" dirty="0"/>
              <a:t>メールに</a:t>
            </a:r>
            <a:r>
              <a:rPr kumimoji="1" lang="en-US" altLang="ja-JP" dirty="0"/>
              <a:t>URL</a:t>
            </a:r>
            <a:r>
              <a:rPr kumimoji="1" lang="ja-JP" altLang="en-US" dirty="0"/>
              <a:t>・</a:t>
            </a:r>
            <a:r>
              <a:rPr kumimoji="1" lang="en-US" altLang="ja-JP" dirty="0"/>
              <a:t>ID</a:t>
            </a:r>
            <a:r>
              <a:rPr kumimoji="1" lang="ja-JP" altLang="en-US" dirty="0"/>
              <a:t>が記載されていますので、保管してください。</a:t>
            </a:r>
            <a:endParaRPr kumimoji="1" lang="en-US" altLang="ja-JP" dirty="0"/>
          </a:p>
          <a:p>
            <a:pPr algn="ctr">
              <a:spcBef>
                <a:spcPts val="600"/>
              </a:spcBef>
            </a:pPr>
            <a:r>
              <a:rPr kumimoji="1" lang="ja-JP" altLang="en-US" dirty="0"/>
              <a:t>スマートフォン・パソコンいずれからでも回答できます。</a:t>
            </a:r>
          </a:p>
        </p:txBody>
      </p:sp>
      <p:sp>
        <p:nvSpPr>
          <p:cNvPr id="7" name="正方形/長方形 6">
            <a:extLst>
              <a:ext uri="{FF2B5EF4-FFF2-40B4-BE49-F238E27FC236}">
                <a16:creationId xmlns:a16="http://schemas.microsoft.com/office/drawing/2014/main" id="{B5642BDE-DF58-2DEA-C6D7-714A40B6059B}"/>
              </a:ext>
            </a:extLst>
          </p:cNvPr>
          <p:cNvSpPr/>
          <p:nvPr/>
        </p:nvSpPr>
        <p:spPr>
          <a:xfrm>
            <a:off x="1091469" y="2084181"/>
            <a:ext cx="7723062" cy="42442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件名：</a:t>
            </a:r>
            <a:r>
              <a:rPr kumimoji="1" lang="en-US" altLang="ja-JP" sz="1000" dirty="0">
                <a:solidFill>
                  <a:schemeClr val="tx1"/>
                </a:solidFill>
              </a:rPr>
              <a:t>【</a:t>
            </a:r>
            <a:r>
              <a:rPr kumimoji="1" lang="ja-JP" altLang="en-US" sz="1000" dirty="0">
                <a:solidFill>
                  <a:schemeClr val="tx1"/>
                </a:solidFill>
              </a:rPr>
              <a:t>必ずご確認ください</a:t>
            </a:r>
            <a:r>
              <a:rPr kumimoji="1" lang="en-US" altLang="ja-JP" sz="1000" dirty="0">
                <a:solidFill>
                  <a:schemeClr val="tx1"/>
                </a:solidFill>
              </a:rPr>
              <a:t>】</a:t>
            </a:r>
            <a:r>
              <a:rPr kumimoji="1" lang="ja-JP" altLang="en-US" sz="1000" dirty="0">
                <a:solidFill>
                  <a:schemeClr val="tx1"/>
                </a:solidFill>
              </a:rPr>
              <a:t>メンバーのコンディションに関するアンケート回答のお願い</a:t>
            </a:r>
            <a:r>
              <a:rPr kumimoji="1" lang="en-US" altLang="ja-JP" sz="1000" dirty="0">
                <a:solidFill>
                  <a:schemeClr val="tx1"/>
                </a:solidFill>
              </a:rPr>
              <a:t>【</a:t>
            </a:r>
            <a:r>
              <a:rPr kumimoji="1" lang="ja-JP" altLang="en-US" sz="1000" dirty="0">
                <a:solidFill>
                  <a:schemeClr val="tx1"/>
                </a:solidFill>
              </a:rPr>
              <a:t>インサイズ</a:t>
            </a:r>
            <a:r>
              <a:rPr kumimoji="1" lang="en-US" altLang="ja-JP" sz="1000" dirty="0">
                <a:solidFill>
                  <a:schemeClr val="tx1"/>
                </a:solidFill>
              </a:rPr>
              <a:t>】</a:t>
            </a:r>
          </a:p>
          <a:p>
            <a:endParaRPr kumimoji="1" lang="en-US" altLang="ja-JP" sz="1000" dirty="0">
              <a:solidFill>
                <a:schemeClr val="tx1"/>
              </a:solidFill>
            </a:endParaRPr>
          </a:p>
          <a:p>
            <a:r>
              <a:rPr kumimoji="1" lang="ja-JP" altLang="en-US" sz="1000" dirty="0">
                <a:solidFill>
                  <a:schemeClr val="tx1"/>
                </a:solidFill>
              </a:rPr>
              <a:t>◯◯さん</a:t>
            </a:r>
          </a:p>
          <a:p>
            <a:endParaRPr kumimoji="1" lang="ja-JP" altLang="en-US" sz="1000" dirty="0">
              <a:solidFill>
                <a:schemeClr val="tx1"/>
              </a:solidFill>
            </a:endParaRPr>
          </a:p>
          <a:p>
            <a:r>
              <a:rPr kumimoji="1" lang="ja-JP" altLang="en-US" sz="1000" dirty="0">
                <a:solidFill>
                  <a:schemeClr val="tx1"/>
                </a:solidFill>
              </a:rPr>
              <a:t>＜アンケートへの回答のお願い＞</a:t>
            </a:r>
          </a:p>
          <a:p>
            <a:r>
              <a:rPr kumimoji="1" lang="ja-JP" altLang="en-US" sz="1000" dirty="0">
                <a:solidFill>
                  <a:schemeClr val="tx1"/>
                </a:solidFill>
              </a:rPr>
              <a:t>このアンケート（インサイズ）は、皆様のマネジメント支援を目的としています。</a:t>
            </a:r>
          </a:p>
          <a:p>
            <a:endParaRPr kumimoji="1" lang="ja-JP" altLang="en-US" sz="1000" dirty="0">
              <a:solidFill>
                <a:schemeClr val="tx1"/>
              </a:solidFill>
            </a:endParaRPr>
          </a:p>
          <a:p>
            <a:r>
              <a:rPr kumimoji="1" lang="ja-JP" altLang="en-US" sz="1000" dirty="0">
                <a:solidFill>
                  <a:schemeClr val="tx1"/>
                </a:solidFill>
              </a:rPr>
              <a:t>上司の皆様にはメンバーの日常の仕事ぶりについて回答いただきます。</a:t>
            </a:r>
          </a:p>
          <a:p>
            <a:r>
              <a:rPr kumimoji="1" lang="ja-JP" altLang="en-US" sz="1000" dirty="0">
                <a:solidFill>
                  <a:schemeClr val="tx1"/>
                </a:solidFill>
              </a:rPr>
              <a:t>メンバーには、自身の心のコンディションについて回答してもらいます。</a:t>
            </a:r>
          </a:p>
          <a:p>
            <a:r>
              <a:rPr kumimoji="1" lang="ja-JP" altLang="en-US" sz="1000" dirty="0">
                <a:solidFill>
                  <a:schemeClr val="tx1"/>
                </a:solidFill>
              </a:rPr>
              <a:t>回答期間終了後、メンバーのコンディションやタイプに応じたマネジメントのヒントが配信されます。</a:t>
            </a:r>
          </a:p>
          <a:p>
            <a:r>
              <a:rPr kumimoji="1" lang="ja-JP" altLang="en-US" sz="1000" dirty="0">
                <a:solidFill>
                  <a:schemeClr val="tx1"/>
                </a:solidFill>
              </a:rPr>
              <a:t>人事からの支援の検討材料としても活用いたしますので、率直にご回答ください。</a:t>
            </a:r>
          </a:p>
          <a:p>
            <a:endParaRPr kumimoji="1" lang="ja-JP" altLang="en-US" sz="1000" dirty="0">
              <a:solidFill>
                <a:schemeClr val="tx1"/>
              </a:solidFill>
            </a:endParaRPr>
          </a:p>
          <a:p>
            <a:r>
              <a:rPr kumimoji="1" lang="ja-JP" altLang="en-US" sz="1000" dirty="0">
                <a:solidFill>
                  <a:schemeClr val="tx1"/>
                </a:solidFill>
              </a:rPr>
              <a:t>なお、</a:t>
            </a:r>
            <a:r>
              <a:rPr kumimoji="1" lang="en-US" altLang="ja-JP" sz="1000" dirty="0">
                <a:solidFill>
                  <a:schemeClr val="tx1"/>
                </a:solidFill>
              </a:rPr>
              <a:t>ID</a:t>
            </a:r>
            <a:r>
              <a:rPr kumimoji="1" lang="ja-JP" altLang="en-US" sz="1000" dirty="0">
                <a:solidFill>
                  <a:schemeClr val="tx1"/>
                </a:solidFill>
              </a:rPr>
              <a:t>は今後も利用しますので、本メールを保管いただきますようお願いいたします。</a:t>
            </a:r>
          </a:p>
          <a:p>
            <a:endParaRPr kumimoji="1" lang="ja-JP" altLang="en-US" sz="1000" dirty="0">
              <a:solidFill>
                <a:schemeClr val="tx1"/>
              </a:solidFill>
            </a:endParaRPr>
          </a:p>
          <a:p>
            <a:r>
              <a:rPr kumimoji="1" lang="ja-JP" altLang="en-US" sz="1000" dirty="0">
                <a:solidFill>
                  <a:schemeClr val="tx1"/>
                </a:solidFill>
              </a:rPr>
              <a:t>▼ログイン情報</a:t>
            </a:r>
          </a:p>
          <a:p>
            <a:r>
              <a:rPr kumimoji="1" lang="ja-JP" altLang="en-US" sz="1000" dirty="0">
                <a:solidFill>
                  <a:schemeClr val="tx1"/>
                </a:solidFill>
              </a:rPr>
              <a:t>初回</a:t>
            </a:r>
            <a:r>
              <a:rPr kumimoji="1" lang="en-US" altLang="ja-JP" sz="1000" dirty="0">
                <a:solidFill>
                  <a:schemeClr val="tx1"/>
                </a:solidFill>
              </a:rPr>
              <a:t>URL</a:t>
            </a:r>
            <a:r>
              <a:rPr kumimoji="1" lang="ja-JP" altLang="en-US" sz="1000" dirty="0">
                <a:solidFill>
                  <a:schemeClr val="tx1"/>
                </a:solidFill>
              </a:rPr>
              <a:t>：</a:t>
            </a:r>
            <a:r>
              <a:rPr kumimoji="1" lang="en-US" altLang="ja-JP" sz="1000" dirty="0">
                <a:solidFill>
                  <a:schemeClr val="tx1"/>
                </a:solidFill>
                <a:hlinkClick r:id="rId3"/>
              </a:rPr>
              <a:t>https://insides</a:t>
            </a:r>
            <a:r>
              <a:rPr kumimoji="1" lang="en-US" altLang="ja-JP" sz="1000" dirty="0">
                <a:solidFill>
                  <a:schemeClr val="tx1"/>
                </a:solidFill>
              </a:rPr>
              <a:t>....</a:t>
            </a:r>
          </a:p>
          <a:p>
            <a:r>
              <a:rPr kumimoji="1" lang="en-US" altLang="ja-JP" sz="1000" dirty="0">
                <a:solidFill>
                  <a:schemeClr val="tx1"/>
                </a:solidFill>
              </a:rPr>
              <a:t>※</a:t>
            </a:r>
            <a:r>
              <a:rPr kumimoji="1" lang="ja-JP" altLang="en-US" sz="1000" dirty="0">
                <a:solidFill>
                  <a:schemeClr val="tx1"/>
                </a:solidFill>
              </a:rPr>
              <a:t>この</a:t>
            </a:r>
            <a:r>
              <a:rPr kumimoji="1" lang="en-US" altLang="ja-JP" sz="1000" dirty="0">
                <a:solidFill>
                  <a:schemeClr val="tx1"/>
                </a:solidFill>
              </a:rPr>
              <a:t>URL</a:t>
            </a:r>
            <a:r>
              <a:rPr kumimoji="1" lang="ja-JP" altLang="en-US" sz="1000" dirty="0">
                <a:solidFill>
                  <a:schemeClr val="tx1"/>
                </a:solidFill>
              </a:rPr>
              <a:t>は</a:t>
            </a:r>
            <a:r>
              <a:rPr kumimoji="1" lang="en-US" altLang="ja-JP" sz="1000" dirty="0">
                <a:solidFill>
                  <a:schemeClr val="tx1"/>
                </a:solidFill>
              </a:rPr>
              <a:t>1</a:t>
            </a:r>
            <a:r>
              <a:rPr kumimoji="1" lang="ja-JP" altLang="en-US" sz="1000" dirty="0">
                <a:solidFill>
                  <a:schemeClr val="tx1"/>
                </a:solidFill>
              </a:rPr>
              <a:t>回限り有効です</a:t>
            </a:r>
            <a:endParaRPr kumimoji="1" lang="en-US" altLang="ja-JP" sz="1000" dirty="0">
              <a:solidFill>
                <a:schemeClr val="tx1"/>
              </a:solidFill>
            </a:endParaRPr>
          </a:p>
          <a:p>
            <a:r>
              <a:rPr kumimoji="1" lang="ja-JP" altLang="en-US" sz="1000" dirty="0">
                <a:solidFill>
                  <a:schemeClr val="tx1"/>
                </a:solidFill>
              </a:rPr>
              <a:t>企業</a:t>
            </a:r>
            <a:r>
              <a:rPr kumimoji="1" lang="en-US" altLang="ja-JP" sz="1000" dirty="0">
                <a:solidFill>
                  <a:schemeClr val="tx1"/>
                </a:solidFill>
              </a:rPr>
              <a:t>ID</a:t>
            </a:r>
            <a:r>
              <a:rPr kumimoji="1" lang="ja-JP" altLang="en-US" sz="1000" dirty="0">
                <a:solidFill>
                  <a:schemeClr val="tx1"/>
                </a:solidFill>
              </a:rPr>
              <a:t>：</a:t>
            </a:r>
            <a:r>
              <a:rPr kumimoji="1" lang="en-US" altLang="ja-JP" sz="1000" dirty="0">
                <a:solidFill>
                  <a:schemeClr val="tx1"/>
                </a:solidFill>
              </a:rPr>
              <a:t>XXXXXXX</a:t>
            </a:r>
          </a:p>
          <a:p>
            <a:r>
              <a:rPr kumimoji="1" lang="ja-JP" altLang="en-US" sz="1000" dirty="0">
                <a:solidFill>
                  <a:schemeClr val="tx1"/>
                </a:solidFill>
              </a:rPr>
              <a:t>ユーザー</a:t>
            </a:r>
            <a:r>
              <a:rPr kumimoji="1" lang="en-US" altLang="ja-JP" sz="1000" dirty="0">
                <a:solidFill>
                  <a:schemeClr val="tx1"/>
                </a:solidFill>
              </a:rPr>
              <a:t>ID</a:t>
            </a:r>
            <a:r>
              <a:rPr kumimoji="1" lang="ja-JP" altLang="en-US" sz="1000" dirty="0">
                <a:solidFill>
                  <a:schemeClr val="tx1"/>
                </a:solidFill>
              </a:rPr>
              <a:t>：</a:t>
            </a:r>
            <a:r>
              <a:rPr kumimoji="1" lang="en-US" altLang="ja-JP" sz="1000" dirty="0">
                <a:solidFill>
                  <a:schemeClr val="tx1"/>
                </a:solidFill>
              </a:rPr>
              <a:t>XXXXXXXX</a:t>
            </a:r>
          </a:p>
          <a:p>
            <a:endParaRPr kumimoji="1" lang="en-US" altLang="ja-JP" sz="1000" dirty="0">
              <a:solidFill>
                <a:schemeClr val="tx1"/>
              </a:solidFill>
            </a:endParaRPr>
          </a:p>
          <a:p>
            <a:r>
              <a:rPr kumimoji="1" lang="en-US" altLang="ja-JP" sz="1000" dirty="0">
                <a:solidFill>
                  <a:schemeClr val="tx1"/>
                </a:solidFill>
              </a:rPr>
              <a:t>▼</a:t>
            </a:r>
            <a:r>
              <a:rPr kumimoji="1" lang="ja-JP" altLang="en-US" sz="1000" dirty="0">
                <a:solidFill>
                  <a:schemeClr val="tx1"/>
                </a:solidFill>
              </a:rPr>
              <a:t>回答期間</a:t>
            </a:r>
          </a:p>
          <a:p>
            <a:r>
              <a:rPr kumimoji="1" lang="en-US" altLang="ja-JP" sz="1000" dirty="0" err="1">
                <a:solidFill>
                  <a:schemeClr val="tx1"/>
                </a:solidFill>
              </a:rPr>
              <a:t>yyyy</a:t>
            </a:r>
            <a:r>
              <a:rPr kumimoji="1" lang="en-US" altLang="ja-JP" sz="1000" dirty="0">
                <a:solidFill>
                  <a:schemeClr val="tx1"/>
                </a:solidFill>
              </a:rPr>
              <a:t>/mm/dd</a:t>
            </a:r>
            <a:r>
              <a:rPr kumimoji="1" lang="ja-JP" altLang="en-US" sz="1000" dirty="0">
                <a:solidFill>
                  <a:schemeClr val="tx1"/>
                </a:solidFill>
              </a:rPr>
              <a:t>～</a:t>
            </a:r>
            <a:r>
              <a:rPr kumimoji="1" lang="en-US" altLang="ja-JP" sz="1000" dirty="0" err="1">
                <a:solidFill>
                  <a:schemeClr val="tx1"/>
                </a:solidFill>
              </a:rPr>
              <a:t>yyyy</a:t>
            </a:r>
            <a:r>
              <a:rPr kumimoji="1" lang="en-US" altLang="ja-JP" sz="1000" dirty="0">
                <a:solidFill>
                  <a:schemeClr val="tx1"/>
                </a:solidFill>
              </a:rPr>
              <a:t>/mm/dd</a:t>
            </a:r>
          </a:p>
          <a:p>
            <a:endParaRPr kumimoji="1" lang="en-US" altLang="ja-JP" sz="1000" dirty="0">
              <a:solidFill>
                <a:schemeClr val="tx1"/>
              </a:solidFill>
            </a:endParaRPr>
          </a:p>
          <a:p>
            <a:r>
              <a:rPr kumimoji="1" lang="en-US" altLang="ja-JP" sz="1000" dirty="0">
                <a:solidFill>
                  <a:schemeClr val="tx1"/>
                </a:solidFill>
              </a:rPr>
              <a:t>▼ </a:t>
            </a:r>
            <a:r>
              <a:rPr kumimoji="1" lang="ja-JP" altLang="en-US" sz="1000" dirty="0">
                <a:solidFill>
                  <a:schemeClr val="tx1"/>
                </a:solidFill>
              </a:rPr>
              <a:t>上記の</a:t>
            </a:r>
            <a:r>
              <a:rPr kumimoji="1" lang="en-US" altLang="ja-JP" sz="1000" dirty="0">
                <a:solidFill>
                  <a:schemeClr val="tx1"/>
                </a:solidFill>
              </a:rPr>
              <a:t>URL</a:t>
            </a:r>
            <a:r>
              <a:rPr kumimoji="1" lang="ja-JP" altLang="en-US" sz="1000" dirty="0">
                <a:solidFill>
                  <a:schemeClr val="tx1"/>
                </a:solidFill>
              </a:rPr>
              <a:t>が期限切れになった場合は、以下の</a:t>
            </a:r>
            <a:r>
              <a:rPr kumimoji="1" lang="en-US" altLang="ja-JP" sz="1000" dirty="0">
                <a:solidFill>
                  <a:schemeClr val="tx1"/>
                </a:solidFill>
              </a:rPr>
              <a:t>URL</a:t>
            </a:r>
            <a:r>
              <a:rPr kumimoji="1" lang="ja-JP" altLang="en-US" sz="1000" dirty="0">
                <a:solidFill>
                  <a:schemeClr val="tx1"/>
                </a:solidFill>
              </a:rPr>
              <a:t>からログイン画面にアクセスして、</a:t>
            </a:r>
          </a:p>
          <a:p>
            <a:r>
              <a:rPr kumimoji="1" lang="ja-JP" altLang="en-US" sz="1000" dirty="0">
                <a:solidFill>
                  <a:schemeClr val="tx1"/>
                </a:solidFill>
              </a:rPr>
              <a:t>「パスワードがわからない方はこちら」からパスワードリセットを行ってください。　</a:t>
            </a:r>
          </a:p>
          <a:p>
            <a:r>
              <a:rPr kumimoji="1" lang="ja-JP" altLang="en-US" sz="1000" dirty="0">
                <a:solidFill>
                  <a:schemeClr val="tx1"/>
                </a:solidFill>
              </a:rPr>
              <a:t>ログイン</a:t>
            </a:r>
            <a:r>
              <a:rPr kumimoji="1" lang="en-US" altLang="ja-JP" sz="1000" dirty="0">
                <a:solidFill>
                  <a:schemeClr val="tx1"/>
                </a:solidFill>
              </a:rPr>
              <a:t>URL</a:t>
            </a:r>
            <a:r>
              <a:rPr kumimoji="1" lang="ja-JP" altLang="en-US" sz="1000" dirty="0">
                <a:solidFill>
                  <a:schemeClr val="tx1"/>
                </a:solidFill>
              </a:rPr>
              <a:t>： </a:t>
            </a:r>
            <a:r>
              <a:rPr kumimoji="1" lang="en-US" altLang="ja-JP" sz="1000" dirty="0">
                <a:solidFill>
                  <a:schemeClr val="tx1"/>
                </a:solidFill>
              </a:rPr>
              <a:t>https://recruit-insides.net/sign_in</a:t>
            </a:r>
          </a:p>
        </p:txBody>
      </p:sp>
      <p:sp>
        <p:nvSpPr>
          <p:cNvPr id="8" name="正方形/長方形 7">
            <a:extLst>
              <a:ext uri="{FF2B5EF4-FFF2-40B4-BE49-F238E27FC236}">
                <a16:creationId xmlns:a16="http://schemas.microsoft.com/office/drawing/2014/main" id="{DDFC9AEE-CDB0-04D5-323F-ED0AC4942C94}"/>
              </a:ext>
            </a:extLst>
          </p:cNvPr>
          <p:cNvSpPr/>
          <p:nvPr/>
        </p:nvSpPr>
        <p:spPr>
          <a:xfrm>
            <a:off x="1091469" y="4206309"/>
            <a:ext cx="1987230" cy="1077218"/>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463A82BD-1F3F-A392-4C63-D1DA7BB33185}"/>
              </a:ext>
            </a:extLst>
          </p:cNvPr>
          <p:cNvSpPr/>
          <p:nvPr/>
        </p:nvSpPr>
        <p:spPr>
          <a:xfrm>
            <a:off x="6709986" y="5953468"/>
            <a:ext cx="2923558" cy="315764"/>
          </a:xfrm>
          <a:prstGeom prst="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lumMod val="60000"/>
                    <a:lumOff val="40000"/>
                  </a:schemeClr>
                </a:solidFill>
              </a:rPr>
              <a:t>※</a:t>
            </a:r>
            <a:r>
              <a:rPr kumimoji="1" lang="ja-JP" altLang="en-US" sz="900" dirty="0">
                <a:solidFill>
                  <a:schemeClr val="tx1">
                    <a:lumMod val="60000"/>
                    <a:lumOff val="40000"/>
                  </a:schemeClr>
                </a:solidFill>
              </a:rPr>
              <a:t>文面は実際のものとは異なる可能性があります</a:t>
            </a:r>
          </a:p>
        </p:txBody>
      </p:sp>
    </p:spTree>
    <p:extLst>
      <p:ext uri="{BB962C8B-B14F-4D97-AF65-F5344CB8AC3E}">
        <p14:creationId xmlns:p14="http://schemas.microsoft.com/office/powerpoint/2010/main" val="4040951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4C4AC86D-91EE-E53C-46EE-C117EBDDEC02}"/>
              </a:ext>
            </a:extLst>
          </p:cNvPr>
          <p:cNvGrpSpPr/>
          <p:nvPr/>
        </p:nvGrpSpPr>
        <p:grpSpPr>
          <a:xfrm>
            <a:off x="976237" y="2084181"/>
            <a:ext cx="7953525" cy="4220427"/>
            <a:chOff x="976237" y="2084181"/>
            <a:chExt cx="7953525" cy="4220427"/>
          </a:xfrm>
        </p:grpSpPr>
        <p:pic>
          <p:nvPicPr>
            <p:cNvPr id="5" name="図 4">
              <a:extLst>
                <a:ext uri="{FF2B5EF4-FFF2-40B4-BE49-F238E27FC236}">
                  <a16:creationId xmlns:a16="http://schemas.microsoft.com/office/drawing/2014/main" id="{A167EE41-B837-2BB5-4F09-6102B90C6B1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6237" y="2084181"/>
              <a:ext cx="7953525" cy="4220427"/>
            </a:xfrm>
            <a:prstGeom prst="rect">
              <a:avLst/>
            </a:prstGeom>
            <a:ln>
              <a:solidFill>
                <a:schemeClr val="tx1">
                  <a:lumMod val="20000"/>
                  <a:lumOff val="80000"/>
                </a:schemeClr>
              </a:solidFill>
            </a:ln>
          </p:spPr>
        </p:pic>
        <p:pic>
          <p:nvPicPr>
            <p:cNvPr id="7" name="図 6">
              <a:extLst>
                <a:ext uri="{FF2B5EF4-FFF2-40B4-BE49-F238E27FC236}">
                  <a16:creationId xmlns:a16="http://schemas.microsoft.com/office/drawing/2014/main" id="{20397759-6FD9-0C92-A9C9-82B9BCC02837}"/>
                </a:ext>
              </a:extLst>
            </p:cNvPr>
            <p:cNvPicPr>
              <a:picLocks noChangeAspect="1"/>
            </p:cNvPicPr>
            <p:nvPr/>
          </p:nvPicPr>
          <p:blipFill>
            <a:blip r:embed="rId4"/>
            <a:stretch>
              <a:fillRect/>
            </a:stretch>
          </p:blipFill>
          <p:spPr>
            <a:xfrm>
              <a:off x="1450534" y="3765884"/>
              <a:ext cx="2884391" cy="861117"/>
            </a:xfrm>
            <a:prstGeom prst="rect">
              <a:avLst/>
            </a:prstGeom>
          </p:spPr>
        </p:pic>
      </p:grpSp>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アンケートの回答方法　～ログイン～</a:t>
            </a:r>
          </a:p>
        </p:txBody>
      </p:sp>
      <p:sp>
        <p:nvSpPr>
          <p:cNvPr id="2" name="テキスト ボックス 1">
            <a:extLst>
              <a:ext uri="{FF2B5EF4-FFF2-40B4-BE49-F238E27FC236}">
                <a16:creationId xmlns:a16="http://schemas.microsoft.com/office/drawing/2014/main" id="{5E88E921-6BA6-0653-811E-4C96F68E2222}"/>
              </a:ext>
            </a:extLst>
          </p:cNvPr>
          <p:cNvSpPr txBox="1"/>
          <p:nvPr/>
        </p:nvSpPr>
        <p:spPr>
          <a:xfrm>
            <a:off x="272456" y="844000"/>
            <a:ext cx="9361088" cy="1077218"/>
          </a:xfrm>
          <a:prstGeom prst="rect">
            <a:avLst/>
          </a:prstGeom>
          <a:noFill/>
        </p:spPr>
        <p:txBody>
          <a:bodyPr wrap="square" rtlCol="0">
            <a:spAutoFit/>
          </a:bodyPr>
          <a:lstStyle/>
          <a:p>
            <a:pPr algn="ctr">
              <a:spcBef>
                <a:spcPts val="600"/>
              </a:spcBef>
            </a:pPr>
            <a:r>
              <a:rPr kumimoji="1" lang="ja-JP" altLang="en-US" b="1" dirty="0"/>
              <a:t>パスワードは通知されず、ご自身で設定</a:t>
            </a:r>
            <a:r>
              <a:rPr kumimoji="1" lang="ja-JP" altLang="en-US" dirty="0"/>
              <a:t>していただきます。</a:t>
            </a:r>
            <a:endParaRPr kumimoji="1" lang="en-US" altLang="ja-JP" dirty="0"/>
          </a:p>
          <a:p>
            <a:pPr algn="ctr">
              <a:spcBef>
                <a:spcPts val="600"/>
              </a:spcBef>
            </a:pPr>
            <a:r>
              <a:rPr kumimoji="1" lang="ja-JP" altLang="en-US" dirty="0"/>
              <a:t>メールに記載された</a:t>
            </a:r>
            <a:r>
              <a:rPr kumimoji="1" lang="en-US" altLang="ja-JP" dirty="0"/>
              <a:t>URL</a:t>
            </a:r>
            <a:r>
              <a:rPr kumimoji="1" lang="ja-JP" altLang="en-US" dirty="0"/>
              <a:t>をクリックすると、パスワード設定画面が開きます。</a:t>
            </a:r>
          </a:p>
          <a:p>
            <a:pPr algn="ctr">
              <a:spcBef>
                <a:spcPts val="600"/>
              </a:spcBef>
            </a:pPr>
            <a:r>
              <a:rPr kumimoji="1" lang="en-US" altLang="ja-JP" dirty="0"/>
              <a:t>2</a:t>
            </a:r>
            <a:r>
              <a:rPr kumimoji="1" lang="ja-JP" altLang="en-US" dirty="0"/>
              <a:t>回目以降にログインされる場合にはこのパスワードが必要になります。</a:t>
            </a:r>
          </a:p>
        </p:txBody>
      </p:sp>
      <p:sp>
        <p:nvSpPr>
          <p:cNvPr id="6" name="正方形/長方形 5">
            <a:extLst>
              <a:ext uri="{FF2B5EF4-FFF2-40B4-BE49-F238E27FC236}">
                <a16:creationId xmlns:a16="http://schemas.microsoft.com/office/drawing/2014/main" id="{A4609972-BA7E-47F4-0744-2146EB904EDA}"/>
              </a:ext>
            </a:extLst>
          </p:cNvPr>
          <p:cNvSpPr/>
          <p:nvPr/>
        </p:nvSpPr>
        <p:spPr>
          <a:xfrm>
            <a:off x="5466116" y="3068243"/>
            <a:ext cx="3105562" cy="2405000"/>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80323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681038" y="1253331"/>
            <a:ext cx="8543925" cy="4351338"/>
          </a:xfrm>
        </p:spPr>
        <p:txBody>
          <a:bodyPr anchor="ctr">
            <a:normAutofit fontScale="92500" lnSpcReduction="20000"/>
          </a:bodyPr>
          <a:lstStyle/>
          <a:p>
            <a:pPr marL="809625" indent="-630238">
              <a:lnSpc>
                <a:spcPct val="150000"/>
              </a:lnSpc>
              <a:buClr>
                <a:schemeClr val="accent5"/>
              </a:buClr>
              <a:buFont typeface="+mj-lt"/>
              <a:buAutoNum type="arabicPeriod"/>
            </a:pPr>
            <a:r>
              <a:rPr lang="ja-JP" altLang="en-US" b="1" spc="160" dirty="0"/>
              <a:t>インサイズ</a:t>
            </a:r>
            <a:r>
              <a:rPr kumimoji="1" lang="ja-JP" altLang="en-US" b="1" spc="160" dirty="0"/>
              <a:t>導入の背景</a:t>
            </a:r>
            <a:endParaRPr kumimoji="1" lang="en-US" altLang="ja-JP" b="1" spc="160" dirty="0"/>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インサイズ活用のメリット</a:t>
            </a: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アンケート機能の使い方</a:t>
            </a:r>
            <a:endParaRPr lang="en-US" altLang="ja-JP" b="1" spc="160" dirty="0">
              <a:solidFill>
                <a:schemeClr val="bg1">
                  <a:lumMod val="60000"/>
                  <a:lumOff val="40000"/>
                </a:schemeClr>
              </a:solidFill>
            </a:endParaRPr>
          </a:p>
          <a:p>
            <a:pPr marL="1266825" lvl="1"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回答</a:t>
            </a:r>
            <a:endParaRPr lang="en-US" altLang="ja-JP" b="1" spc="160" dirty="0">
              <a:solidFill>
                <a:schemeClr val="bg1">
                  <a:lumMod val="60000"/>
                  <a:lumOff val="40000"/>
                </a:schemeClr>
              </a:solidFill>
            </a:endParaRPr>
          </a:p>
          <a:p>
            <a:pPr marL="1266825" lvl="1"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結果閲覧～活用</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充実のマネジメント伴走機能</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532364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アンケートの回答方法　～仕事の進め方のタイプに回答～</a:t>
            </a:r>
          </a:p>
        </p:txBody>
      </p:sp>
      <p:sp>
        <p:nvSpPr>
          <p:cNvPr id="3" name="テキスト ボックス 2">
            <a:extLst>
              <a:ext uri="{FF2B5EF4-FFF2-40B4-BE49-F238E27FC236}">
                <a16:creationId xmlns:a16="http://schemas.microsoft.com/office/drawing/2014/main" id="{E2CB985C-C773-567E-3349-D98E13BD6218}"/>
              </a:ext>
            </a:extLst>
          </p:cNvPr>
          <p:cNvSpPr txBox="1"/>
          <p:nvPr/>
        </p:nvSpPr>
        <p:spPr>
          <a:xfrm>
            <a:off x="272456" y="844000"/>
            <a:ext cx="9361088" cy="1000274"/>
          </a:xfrm>
          <a:prstGeom prst="rect">
            <a:avLst/>
          </a:prstGeom>
          <a:noFill/>
        </p:spPr>
        <p:txBody>
          <a:bodyPr wrap="square" rtlCol="0">
            <a:spAutoFit/>
          </a:bodyPr>
          <a:lstStyle/>
          <a:p>
            <a:pPr algn="ctr">
              <a:spcBef>
                <a:spcPts val="600"/>
              </a:spcBef>
            </a:pPr>
            <a:r>
              <a:rPr kumimoji="1" lang="ja-JP" altLang="en-US" dirty="0"/>
              <a:t>まず、仕事の進め方のタイプを登録するための質問（</a:t>
            </a:r>
            <a:r>
              <a:rPr kumimoji="1" lang="en-US" altLang="ja-JP" dirty="0"/>
              <a:t>6</a:t>
            </a:r>
            <a:r>
              <a:rPr kumimoji="1" lang="ja-JP" altLang="en-US" dirty="0"/>
              <a:t>項目）に回答いただきます。</a:t>
            </a:r>
            <a:br>
              <a:rPr kumimoji="1" lang="ja-JP" altLang="en-US" dirty="0"/>
            </a:br>
            <a:r>
              <a:rPr kumimoji="1" lang="ja-JP" altLang="en-US" dirty="0"/>
              <a:t>この質問は、初回ログイン時のみ表示され、</a:t>
            </a:r>
            <a:r>
              <a:rPr kumimoji="1" lang="en-US" altLang="ja-JP" dirty="0"/>
              <a:t>2</a:t>
            </a:r>
            <a:r>
              <a:rPr kumimoji="1" lang="ja-JP" altLang="en-US" dirty="0"/>
              <a:t>回目以降は回答する必要はありません。</a:t>
            </a:r>
          </a:p>
          <a:p>
            <a:pPr algn="ctr">
              <a:spcBef>
                <a:spcPts val="600"/>
              </a:spcBef>
            </a:pPr>
            <a:r>
              <a:rPr kumimoji="1" lang="en-US" altLang="ja-JP" dirty="0"/>
              <a:t>※</a:t>
            </a:r>
            <a:r>
              <a:rPr kumimoji="1" lang="ja-JP" altLang="en-US" b="1" dirty="0"/>
              <a:t>メンバーではなく、あなたご自身について回答</a:t>
            </a:r>
            <a:r>
              <a:rPr kumimoji="1" lang="ja-JP" altLang="en-US" dirty="0"/>
              <a:t>してください。</a:t>
            </a:r>
          </a:p>
        </p:txBody>
      </p:sp>
      <p:pic>
        <p:nvPicPr>
          <p:cNvPr id="1026" name="Picture 2">
            <a:extLst>
              <a:ext uri="{FF2B5EF4-FFF2-40B4-BE49-F238E27FC236}">
                <a16:creationId xmlns:a16="http://schemas.microsoft.com/office/drawing/2014/main" id="{12B6E337-7EDA-2225-C30E-8A5AD9FF15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55456" y="1910059"/>
            <a:ext cx="8395088" cy="4497354"/>
          </a:xfrm>
          <a:prstGeom prst="rect">
            <a:avLst/>
          </a:prstGeom>
          <a:ln>
            <a:solidFill>
              <a:schemeClr val="tx1">
                <a:lumMod val="20000"/>
                <a:lumOff val="8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093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アンケートの回答方法　～メンバーの期待到達度を回答～</a:t>
            </a:r>
          </a:p>
        </p:txBody>
      </p:sp>
      <p:pic>
        <p:nvPicPr>
          <p:cNvPr id="2050" name="Picture 2">
            <a:extLst>
              <a:ext uri="{FF2B5EF4-FFF2-40B4-BE49-F238E27FC236}">
                <a16:creationId xmlns:a16="http://schemas.microsoft.com/office/drawing/2014/main" id="{5C18B57A-0312-37FF-631C-5787F7625C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13880" y="2084181"/>
            <a:ext cx="8478240" cy="4277148"/>
          </a:xfrm>
          <a:prstGeom prst="rect">
            <a:avLst/>
          </a:prstGeom>
          <a:ln>
            <a:solidFill>
              <a:schemeClr val="tx1">
                <a:lumMod val="20000"/>
                <a:lumOff val="80000"/>
              </a:schemeClr>
            </a:solidFill>
          </a:ln>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312BDE4A-955E-352A-BEC2-8E4CDA59F46B}"/>
              </a:ext>
            </a:extLst>
          </p:cNvPr>
          <p:cNvSpPr txBox="1"/>
          <p:nvPr/>
        </p:nvSpPr>
        <p:spPr>
          <a:xfrm>
            <a:off x="272456" y="844000"/>
            <a:ext cx="9361088" cy="1077218"/>
          </a:xfrm>
          <a:prstGeom prst="rect">
            <a:avLst/>
          </a:prstGeom>
          <a:noFill/>
        </p:spPr>
        <p:txBody>
          <a:bodyPr wrap="square" rtlCol="0">
            <a:spAutoFit/>
          </a:bodyPr>
          <a:lstStyle/>
          <a:p>
            <a:pPr algn="ctr">
              <a:spcBef>
                <a:spcPts val="600"/>
              </a:spcBef>
            </a:pPr>
            <a:r>
              <a:rPr kumimoji="1" lang="ja-JP" altLang="en-US" dirty="0"/>
              <a:t>続いて、仕事ぶりに関する質問（１名あたり</a:t>
            </a:r>
            <a:r>
              <a:rPr kumimoji="1" lang="en-US" altLang="ja-JP" dirty="0"/>
              <a:t>1</a:t>
            </a:r>
            <a:r>
              <a:rPr kumimoji="1" lang="ja-JP" altLang="en-US" dirty="0"/>
              <a:t>問）にご回答ください。</a:t>
            </a:r>
            <a:endParaRPr kumimoji="1" lang="en-US" altLang="ja-JP" dirty="0"/>
          </a:p>
          <a:p>
            <a:pPr algn="ctr">
              <a:spcBef>
                <a:spcPts val="600"/>
              </a:spcBef>
            </a:pPr>
            <a:r>
              <a:rPr kumimoji="1" lang="ja-JP" altLang="en-US" dirty="0"/>
              <a:t>複数名メンバーがいる場合は、連続して回答画面が表示されます。</a:t>
            </a:r>
            <a:endParaRPr kumimoji="1" lang="en-US" altLang="ja-JP" dirty="0"/>
          </a:p>
          <a:p>
            <a:pPr algn="ctr">
              <a:spcBef>
                <a:spcPts val="600"/>
              </a:spcBef>
            </a:pPr>
            <a:r>
              <a:rPr kumimoji="1" lang="ja-JP" altLang="en-US" b="1" dirty="0"/>
              <a:t>左が低評価、右が高評価</a:t>
            </a:r>
            <a:r>
              <a:rPr kumimoji="1" lang="ja-JP" altLang="en-US" dirty="0"/>
              <a:t>です。お間違えないようご注意ください。</a:t>
            </a:r>
          </a:p>
        </p:txBody>
      </p:sp>
    </p:spTree>
    <p:extLst>
      <p:ext uri="{BB962C8B-B14F-4D97-AF65-F5344CB8AC3E}">
        <p14:creationId xmlns:p14="http://schemas.microsoft.com/office/powerpoint/2010/main" val="620711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アンケートの回答方法　～完了～</a:t>
            </a:r>
          </a:p>
        </p:txBody>
      </p:sp>
      <p:sp>
        <p:nvSpPr>
          <p:cNvPr id="2" name="テキスト ボックス 1">
            <a:extLst>
              <a:ext uri="{FF2B5EF4-FFF2-40B4-BE49-F238E27FC236}">
                <a16:creationId xmlns:a16="http://schemas.microsoft.com/office/drawing/2014/main" id="{4030AE88-3083-ADB5-8E0F-BD4EC9E45E77}"/>
              </a:ext>
            </a:extLst>
          </p:cNvPr>
          <p:cNvSpPr txBox="1"/>
          <p:nvPr/>
        </p:nvSpPr>
        <p:spPr>
          <a:xfrm>
            <a:off x="272456" y="844000"/>
            <a:ext cx="9361088" cy="369332"/>
          </a:xfrm>
          <a:prstGeom prst="rect">
            <a:avLst/>
          </a:prstGeom>
          <a:noFill/>
        </p:spPr>
        <p:txBody>
          <a:bodyPr wrap="square" rtlCol="0">
            <a:spAutoFit/>
          </a:bodyPr>
          <a:lstStyle/>
          <a:p>
            <a:pPr algn="ctr">
              <a:spcBef>
                <a:spcPts val="600"/>
              </a:spcBef>
            </a:pPr>
            <a:r>
              <a:rPr kumimoji="1" lang="ja-JP" altLang="en-US" dirty="0"/>
              <a:t>こちらの画面が表示されたら回答完了です。ご協力ありがとうございました。</a:t>
            </a:r>
          </a:p>
        </p:txBody>
      </p:sp>
      <p:pic>
        <p:nvPicPr>
          <p:cNvPr id="3074" name="Picture 2">
            <a:extLst>
              <a:ext uri="{FF2B5EF4-FFF2-40B4-BE49-F238E27FC236}">
                <a16:creationId xmlns:a16="http://schemas.microsoft.com/office/drawing/2014/main" id="{8FEF7CDF-A045-8C28-12DD-BBE9D7CB23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75063" y="1302527"/>
            <a:ext cx="8755874" cy="5014662"/>
          </a:xfrm>
          <a:prstGeom prst="rect">
            <a:avLst/>
          </a:prstGeom>
          <a:ln>
            <a:solidFill>
              <a:schemeClr val="tx1">
                <a:lumMod val="20000"/>
                <a:lumOff val="8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268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681038" y="1253331"/>
            <a:ext cx="8543925" cy="4351338"/>
          </a:xfrm>
        </p:spPr>
        <p:txBody>
          <a:bodyPr anchor="ctr">
            <a:normAutofit fontScale="92500" lnSpcReduction="20000"/>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インサイズ活用のメリット</a:t>
            </a: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indent="-630238">
              <a:lnSpc>
                <a:spcPct val="150000"/>
              </a:lnSpc>
              <a:buClr>
                <a:schemeClr val="accent5"/>
              </a:buClr>
              <a:buFont typeface="+mj-lt"/>
              <a:buAutoNum type="arabicPeriod"/>
            </a:pPr>
            <a:r>
              <a:rPr lang="ja-JP" altLang="en-US" b="1" spc="160" dirty="0"/>
              <a:t>アンケート機能の使い方</a:t>
            </a:r>
            <a:endParaRPr lang="en-US" altLang="ja-JP" b="1" spc="160" dirty="0"/>
          </a:p>
          <a:p>
            <a:pPr marL="1266825" lvl="1" indent="-630238">
              <a:lnSpc>
                <a:spcPct val="150000"/>
              </a:lnSpc>
              <a:buClr>
                <a:schemeClr val="accent5">
                  <a:lumMod val="20000"/>
                  <a:lumOff val="80000"/>
                </a:schemeClr>
              </a:buClr>
              <a:buFont typeface="+mj-lt"/>
              <a:buAutoNum type="arabicPeriod"/>
            </a:pPr>
            <a:r>
              <a:rPr lang="ja-JP" altLang="en-US" b="1" spc="160" dirty="0">
                <a:solidFill>
                  <a:schemeClr val="tx1">
                    <a:lumMod val="20000"/>
                    <a:lumOff val="80000"/>
                  </a:schemeClr>
                </a:solidFill>
              </a:rPr>
              <a:t>回答</a:t>
            </a:r>
            <a:endParaRPr lang="en-US" altLang="ja-JP" b="1" spc="160" dirty="0">
              <a:solidFill>
                <a:schemeClr val="tx1">
                  <a:lumMod val="20000"/>
                  <a:lumOff val="80000"/>
                </a:schemeClr>
              </a:solidFill>
            </a:endParaRPr>
          </a:p>
          <a:p>
            <a:pPr marL="1266825" lvl="1" indent="-630238">
              <a:lnSpc>
                <a:spcPct val="150000"/>
              </a:lnSpc>
              <a:buClr>
                <a:schemeClr val="accent5"/>
              </a:buClr>
              <a:buFont typeface="+mj-lt"/>
              <a:buAutoNum type="arabicPeriod"/>
            </a:pPr>
            <a:r>
              <a:rPr lang="ja-JP" altLang="en-US" b="1" spc="160" dirty="0"/>
              <a:t>結果閲覧～活用</a:t>
            </a:r>
            <a:endParaRPr lang="en-US" altLang="ja-JP" b="1" spc="160" dirty="0"/>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充実のマネジメント伴走機能</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3299703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インサイズの基本的な活用ステップ</a:t>
            </a:r>
          </a:p>
        </p:txBody>
      </p:sp>
      <p:pic>
        <p:nvPicPr>
          <p:cNvPr id="18" name="図 17">
            <a:extLst>
              <a:ext uri="{FF2B5EF4-FFF2-40B4-BE49-F238E27FC236}">
                <a16:creationId xmlns:a16="http://schemas.microsoft.com/office/drawing/2014/main" id="{911B5B51-B30D-CF48-82CB-46A22A0DBB9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2814" y="3778110"/>
            <a:ext cx="2296826" cy="1722620"/>
          </a:xfrm>
          <a:prstGeom prst="rect">
            <a:avLst/>
          </a:prstGeom>
        </p:spPr>
      </p:pic>
      <p:pic>
        <p:nvPicPr>
          <p:cNvPr id="13" name="図 12">
            <a:extLst>
              <a:ext uri="{FF2B5EF4-FFF2-40B4-BE49-F238E27FC236}">
                <a16:creationId xmlns:a16="http://schemas.microsoft.com/office/drawing/2014/main" id="{559BB93B-1FE5-1D53-4645-8A6C37099D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4889" y="3727791"/>
            <a:ext cx="2431011" cy="1823258"/>
          </a:xfrm>
          <a:prstGeom prst="rect">
            <a:avLst/>
          </a:prstGeom>
        </p:spPr>
      </p:pic>
      <p:pic>
        <p:nvPicPr>
          <p:cNvPr id="9" name="図 8">
            <a:extLst>
              <a:ext uri="{FF2B5EF4-FFF2-40B4-BE49-F238E27FC236}">
                <a16:creationId xmlns:a16="http://schemas.microsoft.com/office/drawing/2014/main" id="{078EABA5-5398-8837-D854-CB636956DAB3}"/>
              </a:ext>
            </a:extLst>
          </p:cNvPr>
          <p:cNvPicPr>
            <a:picLocks noChangeAspect="1"/>
          </p:cNvPicPr>
          <p:nvPr/>
        </p:nvPicPr>
        <p:blipFill rotWithShape="1">
          <a:blip r:embed="rId5">
            <a:extLst>
              <a:ext uri="{28A0092B-C50C-407E-A947-70E740481C1C}">
                <a14:useLocalDpi xmlns:a14="http://schemas.microsoft.com/office/drawing/2010/main" val="0"/>
              </a:ext>
            </a:extLst>
          </a:blip>
          <a:srcRect b="-5223"/>
          <a:stretch/>
        </p:blipFill>
        <p:spPr>
          <a:xfrm flipH="1">
            <a:off x="6969197" y="3910815"/>
            <a:ext cx="2084724" cy="1457210"/>
          </a:xfrm>
          <a:prstGeom prst="rect">
            <a:avLst/>
          </a:prstGeom>
        </p:spPr>
      </p:pic>
      <p:sp>
        <p:nvSpPr>
          <p:cNvPr id="22" name="テキスト ボックス 21">
            <a:extLst>
              <a:ext uri="{FF2B5EF4-FFF2-40B4-BE49-F238E27FC236}">
                <a16:creationId xmlns:a16="http://schemas.microsoft.com/office/drawing/2014/main" id="{DF9F3092-1D27-9297-AFD2-F61A92660B9A}"/>
              </a:ext>
            </a:extLst>
          </p:cNvPr>
          <p:cNvSpPr txBox="1"/>
          <p:nvPr/>
        </p:nvSpPr>
        <p:spPr>
          <a:xfrm>
            <a:off x="654388" y="932877"/>
            <a:ext cx="8597225" cy="800219"/>
          </a:xfrm>
          <a:prstGeom prst="rect">
            <a:avLst/>
          </a:prstGeom>
          <a:noFill/>
        </p:spPr>
        <p:txBody>
          <a:bodyPr wrap="none" rtlCol="0">
            <a:spAutoFit/>
          </a:bodyPr>
          <a:lstStyle/>
          <a:p>
            <a:pPr algn="ctr">
              <a:spcBef>
                <a:spcPts val="600"/>
              </a:spcBef>
            </a:pPr>
            <a:r>
              <a:rPr kumimoji="1" lang="ja-JP" altLang="en-US" dirty="0"/>
              <a:t>インサイズの結果が出たら、</a:t>
            </a:r>
            <a:br>
              <a:rPr kumimoji="1" lang="en-US" altLang="ja-JP" dirty="0"/>
            </a:br>
            <a:r>
              <a:rPr kumimoji="1" lang="ja-JP" altLang="en-US" sz="2800" b="1" dirty="0">
                <a:solidFill>
                  <a:schemeClr val="accent5"/>
                </a:solidFill>
              </a:rPr>
              <a:t>結果のご確認＆タイムリーなフォロー</a:t>
            </a:r>
            <a:r>
              <a:rPr kumimoji="1" lang="ja-JP" altLang="en-US" dirty="0"/>
              <a:t>をお願いいたします。</a:t>
            </a:r>
          </a:p>
        </p:txBody>
      </p:sp>
      <p:sp>
        <p:nvSpPr>
          <p:cNvPr id="23" name="矢印: 五方向 22">
            <a:extLst>
              <a:ext uri="{FF2B5EF4-FFF2-40B4-BE49-F238E27FC236}">
                <a16:creationId xmlns:a16="http://schemas.microsoft.com/office/drawing/2014/main" id="{364D4029-0901-920A-5E3E-2AE1CBE740C1}"/>
              </a:ext>
            </a:extLst>
          </p:cNvPr>
          <p:cNvSpPr/>
          <p:nvPr/>
        </p:nvSpPr>
        <p:spPr>
          <a:xfrm>
            <a:off x="6039393" y="2505816"/>
            <a:ext cx="3600000" cy="1011087"/>
          </a:xfrm>
          <a:prstGeom prst="homePlate">
            <a:avLst>
              <a:gd name="adj" fmla="val 27943"/>
            </a:avLst>
          </a:prstGeom>
          <a:gradFill>
            <a:gsLst>
              <a:gs pos="100000">
                <a:schemeClr val="accent5"/>
              </a:gs>
              <a:gs pos="0">
                <a:srgbClr val="AB9FE7"/>
              </a:gs>
              <a:gs pos="0">
                <a:srgbClr val="909BEA"/>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algn="ctr"/>
            <a:r>
              <a:rPr lang="en-US" altLang="ja-JP" b="1" dirty="0">
                <a:solidFill>
                  <a:schemeClr val="bg2"/>
                </a:solidFill>
                <a:latin typeface="+mn-ea"/>
              </a:rPr>
              <a:t>1</a:t>
            </a:r>
            <a:r>
              <a:rPr lang="ja-JP" altLang="en-US" b="1" dirty="0">
                <a:solidFill>
                  <a:schemeClr val="bg2"/>
                </a:solidFill>
                <a:latin typeface="+mn-ea"/>
              </a:rPr>
              <a:t>対</a:t>
            </a:r>
            <a:r>
              <a:rPr lang="en-US" altLang="ja-JP" b="1" dirty="0">
                <a:solidFill>
                  <a:schemeClr val="bg2"/>
                </a:solidFill>
                <a:latin typeface="+mn-ea"/>
              </a:rPr>
              <a:t>1</a:t>
            </a:r>
            <a:r>
              <a:rPr lang="ja-JP" altLang="en-US" b="1" dirty="0">
                <a:solidFill>
                  <a:schemeClr val="bg2"/>
                </a:solidFill>
                <a:latin typeface="+mn-ea"/>
              </a:rPr>
              <a:t>で結果をもとに</a:t>
            </a:r>
            <a:br>
              <a:rPr lang="en-US" altLang="ja-JP" b="1" dirty="0">
                <a:solidFill>
                  <a:schemeClr val="bg2"/>
                </a:solidFill>
                <a:latin typeface="+mn-ea"/>
              </a:rPr>
            </a:br>
            <a:r>
              <a:rPr lang="ja-JP" altLang="en-US" b="1" dirty="0">
                <a:solidFill>
                  <a:schemeClr val="bg2"/>
                </a:solidFill>
                <a:latin typeface="+mn-ea"/>
              </a:rPr>
              <a:t>メンバーと対話</a:t>
            </a:r>
            <a:endParaRPr lang="en-US" altLang="ja-JP" b="1" dirty="0">
              <a:solidFill>
                <a:schemeClr val="bg2"/>
              </a:solidFill>
              <a:latin typeface="+mn-ea"/>
            </a:endParaRPr>
          </a:p>
        </p:txBody>
      </p:sp>
      <p:sp>
        <p:nvSpPr>
          <p:cNvPr id="24" name="矢印: 五方向 23">
            <a:extLst>
              <a:ext uri="{FF2B5EF4-FFF2-40B4-BE49-F238E27FC236}">
                <a16:creationId xmlns:a16="http://schemas.microsoft.com/office/drawing/2014/main" id="{E6B8F0B7-140D-4725-F3BE-A9E3084E70F7}"/>
              </a:ext>
            </a:extLst>
          </p:cNvPr>
          <p:cNvSpPr/>
          <p:nvPr/>
        </p:nvSpPr>
        <p:spPr>
          <a:xfrm>
            <a:off x="3333000" y="2505816"/>
            <a:ext cx="3048065" cy="1011091"/>
          </a:xfrm>
          <a:prstGeom prst="homePlate">
            <a:avLst>
              <a:gd name="adj" fmla="val 20924"/>
            </a:avLst>
          </a:prstGeom>
          <a:gradFill>
            <a:gsLst>
              <a:gs pos="100000">
                <a:srgbClr val="5D7CF6"/>
              </a:gs>
              <a:gs pos="61000">
                <a:srgbClr val="AB9FE7"/>
              </a:gs>
              <a:gs pos="2979">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ja-JP" altLang="en-US" b="1" dirty="0">
                <a:solidFill>
                  <a:schemeClr val="bg2"/>
                </a:solidFill>
                <a:latin typeface="+mn-ea"/>
              </a:rPr>
              <a:t>メンバーに声掛け</a:t>
            </a:r>
            <a:endParaRPr lang="en-US" altLang="ja-JP" dirty="0">
              <a:solidFill>
                <a:schemeClr val="bg2"/>
              </a:solidFill>
              <a:latin typeface="+mn-ea"/>
            </a:endParaRPr>
          </a:p>
        </p:txBody>
      </p:sp>
      <p:sp>
        <p:nvSpPr>
          <p:cNvPr id="25" name="矢印: 五方向 24">
            <a:extLst>
              <a:ext uri="{FF2B5EF4-FFF2-40B4-BE49-F238E27FC236}">
                <a16:creationId xmlns:a16="http://schemas.microsoft.com/office/drawing/2014/main" id="{248132D7-EC64-EC2E-1B2A-E02C0A8741B8}"/>
              </a:ext>
            </a:extLst>
          </p:cNvPr>
          <p:cNvSpPr/>
          <p:nvPr/>
        </p:nvSpPr>
        <p:spPr>
          <a:xfrm>
            <a:off x="324000" y="2505812"/>
            <a:ext cx="3280973" cy="1011092"/>
          </a:xfrm>
          <a:prstGeom prst="homePlate">
            <a:avLst>
              <a:gd name="adj" fmla="val 18418"/>
            </a:avLst>
          </a:prstGeom>
          <a:gradFill>
            <a:gsLst>
              <a:gs pos="0">
                <a:schemeClr val="accent1"/>
              </a:gs>
              <a:gs pos="52000">
                <a:srgbClr val="F59BB9"/>
              </a:gs>
              <a:gs pos="100000">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2"/>
                </a:solidFill>
                <a:latin typeface="+mn-ea"/>
              </a:rPr>
              <a:t>すぐに結果を確認</a:t>
            </a:r>
            <a:endParaRPr lang="en-US" altLang="ja-JP" b="1" dirty="0">
              <a:solidFill>
                <a:schemeClr val="bg2"/>
              </a:solidFill>
              <a:latin typeface="+mn-ea"/>
            </a:endParaRPr>
          </a:p>
        </p:txBody>
      </p:sp>
      <p:sp>
        <p:nvSpPr>
          <p:cNvPr id="26" name="正方形/長方形 25">
            <a:extLst>
              <a:ext uri="{FF2B5EF4-FFF2-40B4-BE49-F238E27FC236}">
                <a16:creationId xmlns:a16="http://schemas.microsoft.com/office/drawing/2014/main" id="{3811D531-211B-EDCA-1A12-6723C3682860}"/>
              </a:ext>
            </a:extLst>
          </p:cNvPr>
          <p:cNvSpPr/>
          <p:nvPr/>
        </p:nvSpPr>
        <p:spPr>
          <a:xfrm>
            <a:off x="3371143" y="2044142"/>
            <a:ext cx="862737" cy="461665"/>
          </a:xfrm>
          <a:prstGeom prst="rect">
            <a:avLst/>
          </a:prstGeom>
        </p:spPr>
        <p:txBody>
          <a:bodyPr wrap="none">
            <a:spAutoFit/>
          </a:bodyPr>
          <a:lstStyle/>
          <a:p>
            <a:pPr defTabSz="914400"/>
            <a:r>
              <a:rPr kumimoji="1" lang="en-US" altLang="ja-JP" b="1" dirty="0">
                <a:solidFill>
                  <a:srgbClr val="CE7AEC"/>
                </a:solidFill>
                <a:cs typeface="Meiryo UI" panose="020B0604030504040204" pitchFamily="50" charset="-128"/>
              </a:rPr>
              <a:t>STEP</a:t>
            </a:r>
            <a:r>
              <a:rPr kumimoji="1" lang="en-US" altLang="ja-JP" sz="2400" b="1" dirty="0">
                <a:solidFill>
                  <a:srgbClr val="CE7AEC"/>
                </a:solidFill>
                <a:cs typeface="Meiryo UI" panose="020B0604030504040204" pitchFamily="50" charset="-128"/>
              </a:rPr>
              <a:t>2</a:t>
            </a:r>
            <a:endParaRPr kumimoji="1" lang="ja-JP" altLang="en-US" sz="2400" b="1" dirty="0">
              <a:solidFill>
                <a:srgbClr val="CE7AEC"/>
              </a:solidFill>
              <a:cs typeface="Meiryo UI" panose="020B0604030504040204" pitchFamily="50" charset="-128"/>
            </a:endParaRPr>
          </a:p>
        </p:txBody>
      </p:sp>
      <p:sp>
        <p:nvSpPr>
          <p:cNvPr id="27" name="正方形/長方形 26">
            <a:extLst>
              <a:ext uri="{FF2B5EF4-FFF2-40B4-BE49-F238E27FC236}">
                <a16:creationId xmlns:a16="http://schemas.microsoft.com/office/drawing/2014/main" id="{B99869F0-75F8-31F7-15F7-B9162590F4E5}"/>
              </a:ext>
            </a:extLst>
          </p:cNvPr>
          <p:cNvSpPr/>
          <p:nvPr/>
        </p:nvSpPr>
        <p:spPr>
          <a:xfrm>
            <a:off x="313875" y="2045426"/>
            <a:ext cx="862737" cy="461665"/>
          </a:xfrm>
          <a:prstGeom prst="rect">
            <a:avLst/>
          </a:prstGeom>
        </p:spPr>
        <p:txBody>
          <a:bodyPr wrap="none">
            <a:spAutoFit/>
          </a:bodyPr>
          <a:lstStyle/>
          <a:p>
            <a:pPr defTabSz="914400"/>
            <a:r>
              <a:rPr kumimoji="1" lang="en-US" altLang="ja-JP" b="1" dirty="0">
                <a:solidFill>
                  <a:srgbClr val="FD7479"/>
                </a:solidFill>
                <a:cs typeface="Meiryo UI" panose="020B0604030504040204" pitchFamily="50" charset="-128"/>
              </a:rPr>
              <a:t>STEP</a:t>
            </a:r>
            <a:r>
              <a:rPr kumimoji="1" lang="en-US" altLang="ja-JP" sz="2400" b="1" dirty="0">
                <a:solidFill>
                  <a:srgbClr val="FD7479"/>
                </a:solidFill>
                <a:cs typeface="Meiryo UI" panose="020B0604030504040204" pitchFamily="50" charset="-128"/>
              </a:rPr>
              <a:t>1</a:t>
            </a:r>
            <a:endParaRPr kumimoji="1" lang="ja-JP" altLang="en-US" sz="2400" b="1" dirty="0">
              <a:solidFill>
                <a:srgbClr val="FD7479"/>
              </a:solidFill>
              <a:cs typeface="Meiryo UI" panose="020B0604030504040204" pitchFamily="50" charset="-128"/>
            </a:endParaRPr>
          </a:p>
        </p:txBody>
      </p:sp>
      <p:sp>
        <p:nvSpPr>
          <p:cNvPr id="28" name="正方形/長方形 27">
            <a:extLst>
              <a:ext uri="{FF2B5EF4-FFF2-40B4-BE49-F238E27FC236}">
                <a16:creationId xmlns:a16="http://schemas.microsoft.com/office/drawing/2014/main" id="{D59995EE-4F36-097D-F6F7-BF69770F74B2}"/>
              </a:ext>
            </a:extLst>
          </p:cNvPr>
          <p:cNvSpPr/>
          <p:nvPr/>
        </p:nvSpPr>
        <p:spPr>
          <a:xfrm>
            <a:off x="6182604" y="2044142"/>
            <a:ext cx="862737" cy="461665"/>
          </a:xfrm>
          <a:prstGeom prst="rect">
            <a:avLst/>
          </a:prstGeom>
        </p:spPr>
        <p:txBody>
          <a:bodyPr wrap="none">
            <a:spAutoFit/>
          </a:bodyPr>
          <a:lstStyle/>
          <a:p>
            <a:pPr defTabSz="914400"/>
            <a:r>
              <a:rPr kumimoji="1" lang="en-US" altLang="ja-JP" b="1" dirty="0">
                <a:solidFill>
                  <a:srgbClr val="8494ED"/>
                </a:solidFill>
                <a:cs typeface="Meiryo UI" panose="020B0604030504040204" pitchFamily="50" charset="-128"/>
              </a:rPr>
              <a:t>STEP</a:t>
            </a:r>
            <a:r>
              <a:rPr kumimoji="1" lang="en-US" altLang="ja-JP" sz="2400" b="1" dirty="0">
                <a:solidFill>
                  <a:srgbClr val="8494ED"/>
                </a:solidFill>
                <a:cs typeface="Meiryo UI" panose="020B0604030504040204" pitchFamily="50" charset="-128"/>
              </a:rPr>
              <a:t>3</a:t>
            </a:r>
            <a:endParaRPr kumimoji="1" lang="ja-JP" altLang="en-US" sz="2400" b="1" dirty="0">
              <a:solidFill>
                <a:srgbClr val="8494ED"/>
              </a:solidFill>
              <a:cs typeface="Meiryo UI" panose="020B0604030504040204" pitchFamily="50" charset="-128"/>
            </a:endParaRPr>
          </a:p>
        </p:txBody>
      </p:sp>
    </p:spTree>
    <p:extLst>
      <p:ext uri="{BB962C8B-B14F-4D97-AF65-F5344CB8AC3E}">
        <p14:creationId xmlns:p14="http://schemas.microsoft.com/office/powerpoint/2010/main" val="1131599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タイムリーな対話が必要な理由</a:t>
            </a:r>
          </a:p>
        </p:txBody>
      </p:sp>
      <p:sp>
        <p:nvSpPr>
          <p:cNvPr id="22" name="テキスト ボックス 21">
            <a:extLst>
              <a:ext uri="{FF2B5EF4-FFF2-40B4-BE49-F238E27FC236}">
                <a16:creationId xmlns:a16="http://schemas.microsoft.com/office/drawing/2014/main" id="{DF9F3092-1D27-9297-AFD2-F61A92660B9A}"/>
              </a:ext>
            </a:extLst>
          </p:cNvPr>
          <p:cNvSpPr txBox="1"/>
          <p:nvPr/>
        </p:nvSpPr>
        <p:spPr>
          <a:xfrm>
            <a:off x="821105" y="833273"/>
            <a:ext cx="8263801" cy="1277273"/>
          </a:xfrm>
          <a:prstGeom prst="rect">
            <a:avLst/>
          </a:prstGeom>
          <a:noFill/>
        </p:spPr>
        <p:txBody>
          <a:bodyPr wrap="none" rtlCol="0">
            <a:spAutoFit/>
          </a:bodyPr>
          <a:lstStyle/>
          <a:p>
            <a:pPr algn="ctr">
              <a:spcBef>
                <a:spcPts val="600"/>
              </a:spcBef>
            </a:pPr>
            <a:r>
              <a:rPr kumimoji="1" lang="ja-JP" altLang="en-US" dirty="0"/>
              <a:t>タイムリーな声掛けにより、「</a:t>
            </a:r>
            <a:r>
              <a:rPr kumimoji="1" lang="ja-JP" altLang="en-US" b="1" dirty="0"/>
              <a:t>気にかけてもらえている</a:t>
            </a:r>
            <a:r>
              <a:rPr kumimoji="1" lang="ja-JP" altLang="en-US" dirty="0"/>
              <a:t>」ことが伝わります。</a:t>
            </a:r>
            <a:br>
              <a:rPr kumimoji="1" lang="en-US" altLang="ja-JP" dirty="0"/>
            </a:br>
            <a:r>
              <a:rPr kumimoji="1" lang="ja-JP" altLang="en-US" dirty="0"/>
              <a:t>その後の改善率が</a:t>
            </a:r>
            <a:r>
              <a:rPr kumimoji="1" lang="en-US" altLang="ja-JP" dirty="0"/>
              <a:t>40%</a:t>
            </a:r>
            <a:r>
              <a:rPr kumimoji="1" lang="ja-JP" altLang="en-US" dirty="0"/>
              <a:t>以上も変わった他社例もあるそうです。</a:t>
            </a:r>
            <a:endParaRPr kumimoji="1" lang="en-US" altLang="ja-JP" dirty="0"/>
          </a:p>
          <a:p>
            <a:pPr algn="ctr">
              <a:spcBef>
                <a:spcPts val="600"/>
              </a:spcBef>
            </a:pPr>
            <a:r>
              <a:rPr kumimoji="1" lang="ja-JP" altLang="en-US" dirty="0"/>
              <a:t>対話により、メンバーへの見立てと現実をすり合わせることで、</a:t>
            </a:r>
            <a:br>
              <a:rPr kumimoji="1" lang="en-US" altLang="ja-JP" dirty="0"/>
            </a:br>
            <a:r>
              <a:rPr kumimoji="1" lang="ja-JP" altLang="en-US" dirty="0"/>
              <a:t>「</a:t>
            </a:r>
            <a:r>
              <a:rPr kumimoji="1" lang="ja-JP" altLang="en-US" b="1" dirty="0"/>
              <a:t>わかってもらえている</a:t>
            </a:r>
            <a:r>
              <a:rPr kumimoji="1" lang="ja-JP" altLang="en-US" dirty="0"/>
              <a:t>」という安心感の醸成・負担感の解消に繋がります。</a:t>
            </a:r>
            <a:endParaRPr kumimoji="1" lang="en-US" altLang="ja-JP" dirty="0"/>
          </a:p>
        </p:txBody>
      </p:sp>
      <p:pic>
        <p:nvPicPr>
          <p:cNvPr id="2" name="図 1">
            <a:extLst>
              <a:ext uri="{FF2B5EF4-FFF2-40B4-BE49-F238E27FC236}">
                <a16:creationId xmlns:a16="http://schemas.microsoft.com/office/drawing/2014/main" id="{63E01251-5A83-EE4C-EA6B-015908CF1C42}"/>
              </a:ext>
            </a:extLst>
          </p:cNvPr>
          <p:cNvPicPr>
            <a:picLocks noChangeAspect="1"/>
          </p:cNvPicPr>
          <p:nvPr/>
        </p:nvPicPr>
        <p:blipFill rotWithShape="1">
          <a:blip r:embed="rId3">
            <a:extLst>
              <a:ext uri="{28A0092B-C50C-407E-A947-70E740481C1C}">
                <a14:useLocalDpi xmlns:a14="http://schemas.microsoft.com/office/drawing/2010/main" val="0"/>
              </a:ext>
            </a:extLst>
          </a:blip>
          <a:srcRect b="-5223"/>
          <a:stretch/>
        </p:blipFill>
        <p:spPr>
          <a:xfrm flipH="1">
            <a:off x="1147297" y="4542852"/>
            <a:ext cx="2589244" cy="1809867"/>
          </a:xfrm>
          <a:prstGeom prst="rect">
            <a:avLst/>
          </a:prstGeom>
        </p:spPr>
      </p:pic>
      <p:sp>
        <p:nvSpPr>
          <p:cNvPr id="3" name="四角形: 角を丸くする 2">
            <a:extLst>
              <a:ext uri="{FF2B5EF4-FFF2-40B4-BE49-F238E27FC236}">
                <a16:creationId xmlns:a16="http://schemas.microsoft.com/office/drawing/2014/main" id="{2C00B632-E82D-5225-7916-A58B81F569F7}"/>
              </a:ext>
            </a:extLst>
          </p:cNvPr>
          <p:cNvSpPr/>
          <p:nvPr/>
        </p:nvSpPr>
        <p:spPr>
          <a:xfrm>
            <a:off x="388128" y="2223065"/>
            <a:ext cx="4302284" cy="350401"/>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Good</a:t>
            </a:r>
            <a:endParaRPr kumimoji="1" lang="ja-JP" altLang="en-US" b="1" dirty="0">
              <a:solidFill>
                <a:schemeClr val="bg2"/>
              </a:solidFill>
            </a:endParaRPr>
          </a:p>
        </p:txBody>
      </p:sp>
      <p:sp>
        <p:nvSpPr>
          <p:cNvPr id="5" name="吹き出し: 角を丸めた四角形 4">
            <a:extLst>
              <a:ext uri="{FF2B5EF4-FFF2-40B4-BE49-F238E27FC236}">
                <a16:creationId xmlns:a16="http://schemas.microsoft.com/office/drawing/2014/main" id="{E356D76A-00F8-8605-E1C0-932FC3B2AFF3}"/>
              </a:ext>
            </a:extLst>
          </p:cNvPr>
          <p:cNvSpPr/>
          <p:nvPr/>
        </p:nvSpPr>
        <p:spPr>
          <a:xfrm>
            <a:off x="388127" y="3321414"/>
            <a:ext cx="2026152" cy="1074031"/>
          </a:xfrm>
          <a:prstGeom prst="wedgeRoundRectCallout">
            <a:avLst>
              <a:gd name="adj1" fmla="val -11093"/>
              <a:gd name="adj2" fmla="val 63531"/>
              <a:gd name="adj3" fmla="val 16667"/>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◯◯が一番負担になっていると思っているんだけど、実際はどう？</a:t>
            </a:r>
            <a:endParaRPr kumimoji="1" lang="en-US" altLang="ja-JP" sz="1100" b="1" dirty="0">
              <a:solidFill>
                <a:schemeClr val="tx1"/>
              </a:solidFill>
            </a:endParaRPr>
          </a:p>
        </p:txBody>
      </p:sp>
      <p:sp>
        <p:nvSpPr>
          <p:cNvPr id="7" name="吹き出し: 角を丸めた四角形 6">
            <a:extLst>
              <a:ext uri="{FF2B5EF4-FFF2-40B4-BE49-F238E27FC236}">
                <a16:creationId xmlns:a16="http://schemas.microsoft.com/office/drawing/2014/main" id="{99F6D9D7-4A06-1EE0-8AB1-0ADDFF8993DA}"/>
              </a:ext>
            </a:extLst>
          </p:cNvPr>
          <p:cNvSpPr/>
          <p:nvPr/>
        </p:nvSpPr>
        <p:spPr>
          <a:xfrm>
            <a:off x="2569810" y="3321414"/>
            <a:ext cx="2026152" cy="1074031"/>
          </a:xfrm>
          <a:prstGeom prst="wedgeRoundRectCallout">
            <a:avLst>
              <a:gd name="adj1" fmla="val -11093"/>
              <a:gd name="adj2" fmla="val 63531"/>
              <a:gd name="adj3" fmla="val 16667"/>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まさにそうです！</a:t>
            </a:r>
            <a:endParaRPr kumimoji="1" lang="en-US" altLang="ja-JP" sz="1100" b="1" dirty="0">
              <a:solidFill>
                <a:schemeClr val="tx1"/>
              </a:solidFill>
            </a:endParaRPr>
          </a:p>
          <a:p>
            <a:pPr algn="ctr"/>
            <a:r>
              <a:rPr kumimoji="1" lang="ja-JP" altLang="en-US" sz="1100" b="1" dirty="0">
                <a:solidFill>
                  <a:schemeClr val="tx1"/>
                </a:solidFill>
              </a:rPr>
              <a:t>他にも</a:t>
            </a:r>
            <a:r>
              <a:rPr kumimoji="1" lang="en-US" altLang="ja-JP" sz="1100" b="1" dirty="0">
                <a:solidFill>
                  <a:schemeClr val="tx1"/>
                </a:solidFill>
              </a:rPr>
              <a:t>…</a:t>
            </a:r>
          </a:p>
          <a:p>
            <a:pPr algn="ctr"/>
            <a:r>
              <a:rPr kumimoji="1" lang="ja-JP" altLang="en-US" sz="1100" b="1" dirty="0">
                <a:solidFill>
                  <a:schemeClr val="tx1"/>
                </a:solidFill>
              </a:rPr>
              <a:t>（わかってくれていたんだ</a:t>
            </a:r>
            <a:r>
              <a:rPr kumimoji="1" lang="en-US" altLang="ja-JP" sz="1100" b="1" dirty="0">
                <a:solidFill>
                  <a:schemeClr val="tx1"/>
                </a:solidFill>
              </a:rPr>
              <a:t>…</a:t>
            </a:r>
            <a:r>
              <a:rPr kumimoji="1" lang="ja-JP" altLang="en-US" sz="1100" b="1" dirty="0">
                <a:solidFill>
                  <a:schemeClr val="tx1"/>
                </a:solidFill>
              </a:rPr>
              <a:t>業務は減らせないけど、なんとか頑張ろう）</a:t>
            </a:r>
            <a:endParaRPr kumimoji="1" lang="en-US" altLang="ja-JP" sz="1100" b="1" dirty="0">
              <a:solidFill>
                <a:schemeClr val="tx1"/>
              </a:solidFill>
            </a:endParaRPr>
          </a:p>
        </p:txBody>
      </p:sp>
      <p:grpSp>
        <p:nvGrpSpPr>
          <p:cNvPr id="11" name="グループ化 10">
            <a:extLst>
              <a:ext uri="{FF2B5EF4-FFF2-40B4-BE49-F238E27FC236}">
                <a16:creationId xmlns:a16="http://schemas.microsoft.com/office/drawing/2014/main" id="{5166F3F2-D36F-2CB9-EA7B-1E9A213327F0}"/>
              </a:ext>
            </a:extLst>
          </p:cNvPr>
          <p:cNvGrpSpPr/>
          <p:nvPr/>
        </p:nvGrpSpPr>
        <p:grpSpPr>
          <a:xfrm>
            <a:off x="7584914" y="4662578"/>
            <a:ext cx="2097683" cy="1597399"/>
            <a:chOff x="7348091" y="4664098"/>
            <a:chExt cx="2097683" cy="1597399"/>
          </a:xfrm>
        </p:grpSpPr>
        <p:pic>
          <p:nvPicPr>
            <p:cNvPr id="8" name="図 7">
              <a:extLst>
                <a:ext uri="{FF2B5EF4-FFF2-40B4-BE49-F238E27FC236}">
                  <a16:creationId xmlns:a16="http://schemas.microsoft.com/office/drawing/2014/main" id="{1AE71546-90F8-00F4-C7F8-9D8F85C51DE7}"/>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2"/>
            <a:stretch/>
          </p:blipFill>
          <p:spPr>
            <a:xfrm>
              <a:off x="7348091" y="4664098"/>
              <a:ext cx="2097683" cy="1597399"/>
            </a:xfrm>
            <a:prstGeom prst="rect">
              <a:avLst/>
            </a:prstGeom>
          </p:spPr>
        </p:pic>
        <p:sp>
          <p:nvSpPr>
            <p:cNvPr id="10" name="正方形/長方形 9">
              <a:extLst>
                <a:ext uri="{FF2B5EF4-FFF2-40B4-BE49-F238E27FC236}">
                  <a16:creationId xmlns:a16="http://schemas.microsoft.com/office/drawing/2014/main" id="{D39F3242-1526-72FD-FB6E-D55AAD30AE4C}"/>
                </a:ext>
              </a:extLst>
            </p:cNvPr>
            <p:cNvSpPr/>
            <p:nvPr/>
          </p:nvSpPr>
          <p:spPr>
            <a:xfrm>
              <a:off x="7348091" y="5118009"/>
              <a:ext cx="401285" cy="309186"/>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a:extLst>
              <a:ext uri="{FF2B5EF4-FFF2-40B4-BE49-F238E27FC236}">
                <a16:creationId xmlns:a16="http://schemas.microsoft.com/office/drawing/2014/main" id="{4BB570AC-4FBA-2D8B-FBBD-D27F2D1324AC}"/>
              </a:ext>
            </a:extLst>
          </p:cNvPr>
          <p:cNvGrpSpPr/>
          <p:nvPr/>
        </p:nvGrpSpPr>
        <p:grpSpPr>
          <a:xfrm>
            <a:off x="5997789" y="3750486"/>
            <a:ext cx="1375762" cy="1860904"/>
            <a:chOff x="5997789" y="3750486"/>
            <a:chExt cx="1264784" cy="1710791"/>
          </a:xfrm>
        </p:grpSpPr>
        <p:pic>
          <p:nvPicPr>
            <p:cNvPr id="12" name="図 11">
              <a:extLst>
                <a:ext uri="{FF2B5EF4-FFF2-40B4-BE49-F238E27FC236}">
                  <a16:creationId xmlns:a16="http://schemas.microsoft.com/office/drawing/2014/main" id="{096F1BE9-618D-BD59-FC70-CCEA11ACBCA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flipH="1">
              <a:off x="5997789" y="3750486"/>
              <a:ext cx="1205578" cy="1710791"/>
            </a:xfrm>
            <a:prstGeom prst="rect">
              <a:avLst/>
            </a:prstGeom>
          </p:spPr>
        </p:pic>
        <p:sp>
          <p:nvSpPr>
            <p:cNvPr id="14" name="正方形/長方形 13">
              <a:extLst>
                <a:ext uri="{FF2B5EF4-FFF2-40B4-BE49-F238E27FC236}">
                  <a16:creationId xmlns:a16="http://schemas.microsoft.com/office/drawing/2014/main" id="{CD5C35BF-B6EB-33C3-ED9E-47BBDD1C3CD8}"/>
                </a:ext>
              </a:extLst>
            </p:cNvPr>
            <p:cNvSpPr/>
            <p:nvPr/>
          </p:nvSpPr>
          <p:spPr>
            <a:xfrm>
              <a:off x="7078377" y="4795666"/>
              <a:ext cx="184196" cy="578901"/>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四角形: 角を丸くする 15">
            <a:extLst>
              <a:ext uri="{FF2B5EF4-FFF2-40B4-BE49-F238E27FC236}">
                <a16:creationId xmlns:a16="http://schemas.microsoft.com/office/drawing/2014/main" id="{633EE8AA-5ADC-DF8D-74E3-0E88723BE806}"/>
              </a:ext>
            </a:extLst>
          </p:cNvPr>
          <p:cNvSpPr/>
          <p:nvPr/>
        </p:nvSpPr>
        <p:spPr>
          <a:xfrm>
            <a:off x="5302205" y="2223065"/>
            <a:ext cx="4302284" cy="350401"/>
          </a:xfrm>
          <a:prstGeom prst="roundRect">
            <a:avLst>
              <a:gd name="adj" fmla="val 50000"/>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Bad</a:t>
            </a:r>
            <a:endParaRPr kumimoji="1" lang="ja-JP" altLang="en-US" b="1" dirty="0">
              <a:solidFill>
                <a:schemeClr val="bg2"/>
              </a:solidFill>
            </a:endParaRPr>
          </a:p>
        </p:txBody>
      </p:sp>
      <p:grpSp>
        <p:nvGrpSpPr>
          <p:cNvPr id="31" name="グループ化 30">
            <a:extLst>
              <a:ext uri="{FF2B5EF4-FFF2-40B4-BE49-F238E27FC236}">
                <a16:creationId xmlns:a16="http://schemas.microsoft.com/office/drawing/2014/main" id="{08620ACB-2FB8-0BD0-8A89-4F867371D64D}"/>
              </a:ext>
            </a:extLst>
          </p:cNvPr>
          <p:cNvGrpSpPr/>
          <p:nvPr/>
        </p:nvGrpSpPr>
        <p:grpSpPr>
          <a:xfrm>
            <a:off x="5578594" y="3233074"/>
            <a:ext cx="1716112" cy="1385683"/>
            <a:chOff x="5657439" y="2808984"/>
            <a:chExt cx="1716112" cy="1385683"/>
          </a:xfrm>
        </p:grpSpPr>
        <p:sp>
          <p:nvSpPr>
            <p:cNvPr id="19" name="四角形: 角を丸くする 18">
              <a:extLst>
                <a:ext uri="{FF2B5EF4-FFF2-40B4-BE49-F238E27FC236}">
                  <a16:creationId xmlns:a16="http://schemas.microsoft.com/office/drawing/2014/main" id="{2F43A561-0EE9-9B03-07BE-330EBD633B51}"/>
                </a:ext>
              </a:extLst>
            </p:cNvPr>
            <p:cNvSpPr/>
            <p:nvPr/>
          </p:nvSpPr>
          <p:spPr>
            <a:xfrm>
              <a:off x="5657439" y="2808984"/>
              <a:ext cx="1716112" cy="1078861"/>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大変そうだけど、</a:t>
              </a:r>
              <a:br>
                <a:rPr kumimoji="1" lang="en-US" altLang="ja-JP" sz="1100" b="1" dirty="0">
                  <a:solidFill>
                    <a:schemeClr val="tx1"/>
                  </a:solidFill>
                </a:rPr>
              </a:br>
              <a:r>
                <a:rPr kumimoji="1" lang="ja-JP" altLang="en-US" sz="1100" b="1" dirty="0">
                  <a:solidFill>
                    <a:schemeClr val="tx1"/>
                  </a:solidFill>
                </a:rPr>
                <a:t>今忙しいのは</a:t>
              </a:r>
              <a:br>
                <a:rPr kumimoji="1" lang="en-US" altLang="ja-JP" sz="1100" b="1" dirty="0">
                  <a:solidFill>
                    <a:schemeClr val="tx1"/>
                  </a:solidFill>
                </a:rPr>
              </a:br>
              <a:r>
                <a:rPr kumimoji="1" lang="ja-JP" altLang="en-US" sz="1100" b="1" dirty="0">
                  <a:solidFill>
                    <a:schemeClr val="tx1"/>
                  </a:solidFill>
                </a:rPr>
                <a:t>しょうがないしな</a:t>
              </a:r>
              <a:r>
                <a:rPr kumimoji="1" lang="en-US" altLang="ja-JP" sz="1100" b="1" dirty="0">
                  <a:solidFill>
                    <a:schemeClr val="tx1"/>
                  </a:solidFill>
                </a:rPr>
                <a:t>…</a:t>
              </a:r>
            </a:p>
          </p:txBody>
        </p:sp>
        <p:sp>
          <p:nvSpPr>
            <p:cNvPr id="20" name="楕円 19">
              <a:extLst>
                <a:ext uri="{FF2B5EF4-FFF2-40B4-BE49-F238E27FC236}">
                  <a16:creationId xmlns:a16="http://schemas.microsoft.com/office/drawing/2014/main" id="{0FFE9FB4-2636-4CC1-A188-22F42EAD6129}"/>
                </a:ext>
              </a:extLst>
            </p:cNvPr>
            <p:cNvSpPr/>
            <p:nvPr/>
          </p:nvSpPr>
          <p:spPr>
            <a:xfrm>
              <a:off x="5997789" y="3792852"/>
              <a:ext cx="343805" cy="18998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1" name="楕円 20">
              <a:extLst>
                <a:ext uri="{FF2B5EF4-FFF2-40B4-BE49-F238E27FC236}">
                  <a16:creationId xmlns:a16="http://schemas.microsoft.com/office/drawing/2014/main" id="{C2ED1B84-87C4-4ACF-1CB6-F79DE65C7C3C}"/>
                </a:ext>
              </a:extLst>
            </p:cNvPr>
            <p:cNvSpPr/>
            <p:nvPr/>
          </p:nvSpPr>
          <p:spPr>
            <a:xfrm>
              <a:off x="6219462" y="3982838"/>
              <a:ext cx="244264" cy="11683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9" name="楕円 28">
              <a:extLst>
                <a:ext uri="{FF2B5EF4-FFF2-40B4-BE49-F238E27FC236}">
                  <a16:creationId xmlns:a16="http://schemas.microsoft.com/office/drawing/2014/main" id="{9F62CC8F-3AC6-CC79-AA1F-A10325980D10}"/>
                </a:ext>
              </a:extLst>
            </p:cNvPr>
            <p:cNvSpPr/>
            <p:nvPr/>
          </p:nvSpPr>
          <p:spPr>
            <a:xfrm>
              <a:off x="6463726" y="4077831"/>
              <a:ext cx="189743" cy="11683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sp>
        <p:nvSpPr>
          <p:cNvPr id="30" name="四角形: 角を丸くする 29">
            <a:extLst>
              <a:ext uri="{FF2B5EF4-FFF2-40B4-BE49-F238E27FC236}">
                <a16:creationId xmlns:a16="http://schemas.microsoft.com/office/drawing/2014/main" id="{E7102E09-A689-5953-129A-6A93A9595E6F}"/>
              </a:ext>
            </a:extLst>
          </p:cNvPr>
          <p:cNvSpPr/>
          <p:nvPr/>
        </p:nvSpPr>
        <p:spPr>
          <a:xfrm>
            <a:off x="7743421" y="3264853"/>
            <a:ext cx="1716112" cy="1078861"/>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誰も自分のことなんて</a:t>
            </a:r>
            <a:br>
              <a:rPr kumimoji="1" lang="en-US" altLang="ja-JP" sz="1100" b="1" dirty="0">
                <a:solidFill>
                  <a:schemeClr val="tx1"/>
                </a:solidFill>
              </a:rPr>
            </a:br>
            <a:r>
              <a:rPr kumimoji="1" lang="ja-JP" altLang="en-US" sz="1100" b="1" dirty="0">
                <a:solidFill>
                  <a:schemeClr val="tx1"/>
                </a:solidFill>
              </a:rPr>
              <a:t>気にしていないんだ</a:t>
            </a:r>
            <a:r>
              <a:rPr kumimoji="1" lang="en-US" altLang="ja-JP" sz="1100" b="1" dirty="0">
                <a:solidFill>
                  <a:schemeClr val="tx1"/>
                </a:solidFill>
              </a:rPr>
              <a:t>…</a:t>
            </a:r>
          </a:p>
        </p:txBody>
      </p:sp>
      <p:grpSp>
        <p:nvGrpSpPr>
          <p:cNvPr id="35" name="グループ化 34">
            <a:extLst>
              <a:ext uri="{FF2B5EF4-FFF2-40B4-BE49-F238E27FC236}">
                <a16:creationId xmlns:a16="http://schemas.microsoft.com/office/drawing/2014/main" id="{D0B06A64-6BC8-B7CD-CE9E-69F168337926}"/>
              </a:ext>
            </a:extLst>
          </p:cNvPr>
          <p:cNvGrpSpPr/>
          <p:nvPr/>
        </p:nvGrpSpPr>
        <p:grpSpPr>
          <a:xfrm flipH="1">
            <a:off x="8710977" y="4231774"/>
            <a:ext cx="564862" cy="346160"/>
            <a:chOff x="7743421" y="4004681"/>
            <a:chExt cx="655680" cy="401815"/>
          </a:xfrm>
        </p:grpSpPr>
        <p:sp>
          <p:nvSpPr>
            <p:cNvPr id="32" name="楕円 31">
              <a:extLst>
                <a:ext uri="{FF2B5EF4-FFF2-40B4-BE49-F238E27FC236}">
                  <a16:creationId xmlns:a16="http://schemas.microsoft.com/office/drawing/2014/main" id="{E265FAE6-359D-246E-9DB4-08DAF1D1CEDA}"/>
                </a:ext>
              </a:extLst>
            </p:cNvPr>
            <p:cNvSpPr/>
            <p:nvPr/>
          </p:nvSpPr>
          <p:spPr>
            <a:xfrm>
              <a:off x="7743421" y="4004681"/>
              <a:ext cx="343805" cy="18998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31BCFB4D-8679-F5B5-441B-C8B642D52520}"/>
                </a:ext>
              </a:extLst>
            </p:cNvPr>
            <p:cNvSpPr/>
            <p:nvPr/>
          </p:nvSpPr>
          <p:spPr>
            <a:xfrm>
              <a:off x="7965094" y="4194667"/>
              <a:ext cx="244264" cy="11683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CE48F40E-51D4-20E6-D85F-90ADCBB2AEBA}"/>
                </a:ext>
              </a:extLst>
            </p:cNvPr>
            <p:cNvSpPr/>
            <p:nvPr/>
          </p:nvSpPr>
          <p:spPr>
            <a:xfrm>
              <a:off x="8209358" y="4289660"/>
              <a:ext cx="189743" cy="11683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テキスト ボックス 36">
            <a:extLst>
              <a:ext uri="{FF2B5EF4-FFF2-40B4-BE49-F238E27FC236}">
                <a16:creationId xmlns:a16="http://schemas.microsoft.com/office/drawing/2014/main" id="{9A14522E-341B-6211-1529-79AFFD33DBB0}"/>
              </a:ext>
            </a:extLst>
          </p:cNvPr>
          <p:cNvSpPr txBox="1"/>
          <p:nvPr/>
        </p:nvSpPr>
        <p:spPr>
          <a:xfrm>
            <a:off x="460489" y="2650787"/>
            <a:ext cx="4135473" cy="523220"/>
          </a:xfrm>
          <a:prstGeom prst="rect">
            <a:avLst/>
          </a:prstGeom>
          <a:noFill/>
        </p:spPr>
        <p:txBody>
          <a:bodyPr wrap="square" rtlCol="0">
            <a:spAutoFit/>
          </a:bodyPr>
          <a:lstStyle/>
          <a:p>
            <a:pPr algn="ctr"/>
            <a:r>
              <a:rPr kumimoji="1" lang="ja-JP" altLang="en-US" sz="1400" dirty="0">
                <a:solidFill>
                  <a:schemeClr val="accent5"/>
                </a:solidFill>
              </a:rPr>
              <a:t>負担そのものを減らせなくても、</a:t>
            </a:r>
            <a:br>
              <a:rPr kumimoji="1" lang="en-US" altLang="ja-JP" sz="1400" dirty="0">
                <a:solidFill>
                  <a:schemeClr val="accent5"/>
                </a:solidFill>
              </a:rPr>
            </a:br>
            <a:r>
              <a:rPr kumimoji="1" lang="ja-JP" altLang="en-US" sz="1400" dirty="0">
                <a:solidFill>
                  <a:schemeClr val="accent5"/>
                </a:solidFill>
              </a:rPr>
              <a:t>タイムリーな対話が負担感の解消に繋がります</a:t>
            </a:r>
          </a:p>
        </p:txBody>
      </p:sp>
      <p:sp>
        <p:nvSpPr>
          <p:cNvPr id="38" name="テキスト ボックス 37">
            <a:extLst>
              <a:ext uri="{FF2B5EF4-FFF2-40B4-BE49-F238E27FC236}">
                <a16:creationId xmlns:a16="http://schemas.microsoft.com/office/drawing/2014/main" id="{279519D7-0F59-D550-DB0C-7F90FACEDFB9}"/>
              </a:ext>
            </a:extLst>
          </p:cNvPr>
          <p:cNvSpPr txBox="1"/>
          <p:nvPr/>
        </p:nvSpPr>
        <p:spPr>
          <a:xfrm>
            <a:off x="5469016" y="2650787"/>
            <a:ext cx="4135473" cy="523220"/>
          </a:xfrm>
          <a:prstGeom prst="rect">
            <a:avLst/>
          </a:prstGeom>
          <a:noFill/>
        </p:spPr>
        <p:txBody>
          <a:bodyPr wrap="square" rtlCol="0">
            <a:spAutoFit/>
          </a:bodyPr>
          <a:lstStyle/>
          <a:p>
            <a:pPr algn="ctr"/>
            <a:r>
              <a:rPr kumimoji="1" lang="ja-JP" altLang="en-US" sz="1400" dirty="0">
                <a:solidFill>
                  <a:schemeClr val="accent1"/>
                </a:solidFill>
              </a:rPr>
              <a:t>状況はお互いわかっているはず</a:t>
            </a:r>
            <a:r>
              <a:rPr kumimoji="1" lang="en-US" altLang="ja-JP" sz="1400" dirty="0">
                <a:solidFill>
                  <a:schemeClr val="accent1"/>
                </a:solidFill>
              </a:rPr>
              <a:t>…</a:t>
            </a:r>
            <a:r>
              <a:rPr kumimoji="1" lang="ja-JP" altLang="en-US" sz="1400" dirty="0">
                <a:solidFill>
                  <a:schemeClr val="accent1"/>
                </a:solidFill>
              </a:rPr>
              <a:t>と声をかけずにいると、さらに状態が悪化する可能性があります</a:t>
            </a:r>
          </a:p>
        </p:txBody>
      </p:sp>
    </p:spTree>
    <p:extLst>
      <p:ext uri="{BB962C8B-B14F-4D97-AF65-F5344CB8AC3E}">
        <p14:creationId xmlns:p14="http://schemas.microsoft.com/office/powerpoint/2010/main" val="2090473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結果レポートの閲覧方法</a:t>
            </a:r>
          </a:p>
        </p:txBody>
      </p:sp>
      <p:sp>
        <p:nvSpPr>
          <p:cNvPr id="2" name="テキスト ボックス 1">
            <a:extLst>
              <a:ext uri="{FF2B5EF4-FFF2-40B4-BE49-F238E27FC236}">
                <a16:creationId xmlns:a16="http://schemas.microsoft.com/office/drawing/2014/main" id="{7D8D5944-1C4F-3D4F-D6CD-99808F5FEEB9}"/>
              </a:ext>
            </a:extLst>
          </p:cNvPr>
          <p:cNvSpPr txBox="1"/>
          <p:nvPr/>
        </p:nvSpPr>
        <p:spPr>
          <a:xfrm>
            <a:off x="272456" y="844000"/>
            <a:ext cx="9361088" cy="723275"/>
          </a:xfrm>
          <a:prstGeom prst="rect">
            <a:avLst/>
          </a:prstGeom>
          <a:noFill/>
        </p:spPr>
        <p:txBody>
          <a:bodyPr wrap="square" rtlCol="0">
            <a:spAutoFit/>
          </a:bodyPr>
          <a:lstStyle/>
          <a:p>
            <a:pPr algn="ctr">
              <a:spcBef>
                <a:spcPts val="600"/>
              </a:spcBef>
            </a:pPr>
            <a:r>
              <a:rPr kumimoji="1" lang="ja-JP" altLang="en-US" dirty="0"/>
              <a:t>「</a:t>
            </a:r>
            <a:r>
              <a:rPr kumimoji="1" lang="ja-JP" altLang="en-US" b="1" dirty="0"/>
              <a:t>インサイズ事務局</a:t>
            </a:r>
            <a:r>
              <a:rPr kumimoji="1" lang="ja-JP" altLang="en-US" dirty="0"/>
              <a:t>」から、結果通知のメールが届きます。</a:t>
            </a:r>
            <a:endParaRPr kumimoji="1" lang="en-US" altLang="ja-JP" dirty="0"/>
          </a:p>
          <a:p>
            <a:pPr algn="ctr">
              <a:spcBef>
                <a:spcPts val="600"/>
              </a:spcBef>
            </a:pPr>
            <a:r>
              <a:rPr kumimoji="1" lang="en-US" altLang="ja-JP" dirty="0"/>
              <a:t>URL</a:t>
            </a:r>
            <a:r>
              <a:rPr kumimoji="1" lang="ja-JP" altLang="en-US" dirty="0"/>
              <a:t>をクリックしログインすると、</a:t>
            </a:r>
            <a:r>
              <a:rPr kumimoji="1" lang="ja-JP" altLang="en-US" b="1" dirty="0"/>
              <a:t>チームマップ</a:t>
            </a:r>
            <a:r>
              <a:rPr kumimoji="1" lang="ja-JP" altLang="en-US" dirty="0"/>
              <a:t>（次ページ）が開きます。</a:t>
            </a:r>
            <a:endParaRPr kumimoji="1" lang="en-US" altLang="ja-JP" dirty="0"/>
          </a:p>
        </p:txBody>
      </p:sp>
      <p:sp>
        <p:nvSpPr>
          <p:cNvPr id="3" name="正方形/長方形 2">
            <a:extLst>
              <a:ext uri="{FF2B5EF4-FFF2-40B4-BE49-F238E27FC236}">
                <a16:creationId xmlns:a16="http://schemas.microsoft.com/office/drawing/2014/main" id="{6CC4D9C3-6EE0-7894-1757-56B36B78089C}"/>
              </a:ext>
            </a:extLst>
          </p:cNvPr>
          <p:cNvSpPr/>
          <p:nvPr/>
        </p:nvSpPr>
        <p:spPr>
          <a:xfrm>
            <a:off x="1091469" y="1966947"/>
            <a:ext cx="7723062" cy="436149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件名：</a:t>
            </a:r>
            <a:r>
              <a:rPr kumimoji="1" lang="en-US" altLang="ja-JP" sz="1000" dirty="0">
                <a:solidFill>
                  <a:schemeClr val="tx1"/>
                </a:solidFill>
              </a:rPr>
              <a:t>【</a:t>
            </a:r>
            <a:r>
              <a:rPr kumimoji="1" lang="ja-JP" altLang="en-US" sz="1000" dirty="0">
                <a:solidFill>
                  <a:schemeClr val="tx1"/>
                </a:solidFill>
              </a:rPr>
              <a:t>ご確認ください</a:t>
            </a:r>
            <a:r>
              <a:rPr kumimoji="1" lang="en-US" altLang="ja-JP" sz="1000" dirty="0">
                <a:solidFill>
                  <a:schemeClr val="tx1"/>
                </a:solidFill>
              </a:rPr>
              <a:t>】</a:t>
            </a:r>
            <a:r>
              <a:rPr kumimoji="1" lang="ja-JP" altLang="en-US" sz="1000" dirty="0">
                <a:solidFill>
                  <a:schemeClr val="tx1"/>
                </a:solidFill>
              </a:rPr>
              <a:t>メンバーのコンディションに関するアンケート結果</a:t>
            </a:r>
            <a:r>
              <a:rPr kumimoji="1" lang="en-US" altLang="ja-JP" sz="1000" dirty="0">
                <a:solidFill>
                  <a:schemeClr val="tx1"/>
                </a:solidFill>
              </a:rPr>
              <a:t>【</a:t>
            </a:r>
            <a:r>
              <a:rPr kumimoji="1" lang="ja-JP" altLang="en-US" sz="1000" dirty="0">
                <a:solidFill>
                  <a:schemeClr val="tx1"/>
                </a:solidFill>
              </a:rPr>
              <a:t>インサイズ</a:t>
            </a:r>
            <a:r>
              <a:rPr kumimoji="1" lang="en-US" altLang="ja-JP" sz="1000" dirty="0">
                <a:solidFill>
                  <a:schemeClr val="tx1"/>
                </a:solidFill>
              </a:rPr>
              <a:t>】</a:t>
            </a:r>
          </a:p>
          <a:p>
            <a:endParaRPr kumimoji="1" lang="en-US" altLang="ja-JP" sz="1000" dirty="0">
              <a:solidFill>
                <a:schemeClr val="tx1"/>
              </a:solidFill>
            </a:endParaRPr>
          </a:p>
          <a:p>
            <a:r>
              <a:rPr kumimoji="1" lang="ja-JP" altLang="en-US" sz="1000" dirty="0">
                <a:solidFill>
                  <a:schemeClr val="tx1"/>
                </a:solidFill>
              </a:rPr>
              <a:t>◯◯さん</a:t>
            </a:r>
          </a:p>
          <a:p>
            <a:endParaRPr kumimoji="1" lang="ja-JP" altLang="en-US" sz="1000" dirty="0">
              <a:solidFill>
                <a:schemeClr val="tx1"/>
              </a:solidFill>
            </a:endParaRPr>
          </a:p>
          <a:p>
            <a:r>
              <a:rPr kumimoji="1" lang="ja-JP" altLang="en-US" sz="1000" dirty="0">
                <a:solidFill>
                  <a:schemeClr val="tx1"/>
                </a:solidFill>
              </a:rPr>
              <a:t>先日ご回答いただいた</a:t>
            </a:r>
          </a:p>
          <a:p>
            <a:r>
              <a:rPr kumimoji="1" lang="ja-JP" altLang="en-US" sz="1000" dirty="0">
                <a:solidFill>
                  <a:schemeClr val="tx1"/>
                </a:solidFill>
              </a:rPr>
              <a:t>「メンバーのコンディションに関するアンケート（インサイズ）」の</a:t>
            </a:r>
          </a:p>
          <a:p>
            <a:r>
              <a:rPr kumimoji="1" lang="ja-JP" altLang="en-US" sz="1000" dirty="0">
                <a:solidFill>
                  <a:schemeClr val="tx1"/>
                </a:solidFill>
              </a:rPr>
              <a:t>結果レポートが閲覧できるようになりました。</a:t>
            </a:r>
          </a:p>
          <a:p>
            <a:r>
              <a:rPr kumimoji="1" lang="ja-JP" altLang="en-US" sz="1000" dirty="0">
                <a:solidFill>
                  <a:schemeClr val="tx1"/>
                </a:solidFill>
              </a:rPr>
              <a:t>日々のマネジメントを一歩進めるため、必ず結果をご覧ください。</a:t>
            </a:r>
          </a:p>
          <a:p>
            <a:endParaRPr kumimoji="1" lang="ja-JP" altLang="en-US" sz="1000" dirty="0">
              <a:solidFill>
                <a:schemeClr val="tx1"/>
              </a:solidFill>
            </a:endParaRPr>
          </a:p>
          <a:p>
            <a:r>
              <a:rPr kumimoji="1" lang="ja-JP" altLang="en-US" sz="1000" dirty="0">
                <a:solidFill>
                  <a:schemeClr val="tx1"/>
                </a:solidFill>
              </a:rPr>
              <a:t>▼ログイン情報</a:t>
            </a:r>
          </a:p>
          <a:p>
            <a:r>
              <a:rPr lang="ja-JP" altLang="en-US" sz="1000" dirty="0">
                <a:solidFill>
                  <a:schemeClr val="tx1"/>
                </a:solidFill>
              </a:rPr>
              <a:t>ログイン</a:t>
            </a:r>
            <a:r>
              <a:rPr lang="en-US" altLang="ja-JP" sz="1000" dirty="0">
                <a:solidFill>
                  <a:schemeClr val="tx1"/>
                </a:solidFill>
              </a:rPr>
              <a:t>URL: </a:t>
            </a:r>
            <a:r>
              <a:rPr lang="en-US" altLang="ja-JP" sz="1000" dirty="0">
                <a:solidFill>
                  <a:schemeClr val="tx1"/>
                </a:solidFill>
                <a:hlinkClick r:id="rId3"/>
              </a:rPr>
              <a:t>https://insides</a:t>
            </a:r>
            <a:r>
              <a:rPr lang="en-US" altLang="ja-JP" sz="1000" dirty="0">
                <a:solidFill>
                  <a:schemeClr val="tx1"/>
                </a:solidFill>
              </a:rPr>
              <a:t>...</a:t>
            </a:r>
          </a:p>
          <a:p>
            <a:r>
              <a:rPr lang="ja-JP" altLang="en-US" sz="1000" dirty="0">
                <a:solidFill>
                  <a:schemeClr val="tx1"/>
                </a:solidFill>
              </a:rPr>
              <a:t>企業</a:t>
            </a:r>
            <a:r>
              <a:rPr lang="en-US" altLang="ja-JP" sz="1000" dirty="0">
                <a:solidFill>
                  <a:schemeClr val="tx1"/>
                </a:solidFill>
              </a:rPr>
              <a:t>ID: XXXXXXXXX</a:t>
            </a:r>
          </a:p>
          <a:p>
            <a:r>
              <a:rPr lang="ja-JP" altLang="en-US" sz="1000" dirty="0">
                <a:solidFill>
                  <a:schemeClr val="tx1"/>
                </a:solidFill>
              </a:rPr>
              <a:t>ユーザー</a:t>
            </a:r>
            <a:r>
              <a:rPr lang="en-US" altLang="ja-JP" sz="1000" dirty="0">
                <a:solidFill>
                  <a:schemeClr val="tx1"/>
                </a:solidFill>
              </a:rPr>
              <a:t>ID: XXXXXXXXX</a:t>
            </a:r>
          </a:p>
          <a:p>
            <a:r>
              <a:rPr lang="ja-JP" altLang="en-US" sz="1000" dirty="0">
                <a:solidFill>
                  <a:schemeClr val="tx1"/>
                </a:solidFill>
              </a:rPr>
              <a:t>パスワード</a:t>
            </a:r>
            <a:r>
              <a:rPr lang="en-US" altLang="ja-JP" sz="1000" dirty="0">
                <a:solidFill>
                  <a:schemeClr val="tx1"/>
                </a:solidFill>
              </a:rPr>
              <a:t>: </a:t>
            </a:r>
            <a:r>
              <a:rPr lang="ja-JP" altLang="en-US" sz="1000" dirty="0">
                <a:solidFill>
                  <a:schemeClr val="tx1"/>
                </a:solidFill>
              </a:rPr>
              <a:t>ご自身で設定したパスワード</a:t>
            </a:r>
            <a:endParaRPr kumimoji="1" lang="en-US" altLang="ja-JP" sz="1000" dirty="0">
              <a:solidFill>
                <a:schemeClr val="tx1"/>
              </a:solidFill>
            </a:endParaRPr>
          </a:p>
          <a:p>
            <a:endParaRPr kumimoji="1" lang="en-US" altLang="ja-JP" sz="1000" dirty="0">
              <a:solidFill>
                <a:schemeClr val="tx1"/>
              </a:solidFill>
            </a:endParaRPr>
          </a:p>
          <a:p>
            <a:r>
              <a:rPr kumimoji="1" lang="ja-JP" altLang="en-US" sz="1000" dirty="0">
                <a:solidFill>
                  <a:schemeClr val="tx1"/>
                </a:solidFill>
              </a:rPr>
              <a:t>＜メンバーへの関わり方に迷ったら</a:t>
            </a:r>
            <a:r>
              <a:rPr kumimoji="1" lang="en-US" altLang="ja-JP" sz="1000" dirty="0">
                <a:solidFill>
                  <a:schemeClr val="tx1"/>
                </a:solidFill>
              </a:rPr>
              <a:t>…</a:t>
            </a:r>
            <a:r>
              <a:rPr kumimoji="1" lang="ja-JP" altLang="en-US" sz="1000" dirty="0">
                <a:solidFill>
                  <a:schemeClr val="tx1"/>
                </a:solidFill>
              </a:rPr>
              <a:t>＞</a:t>
            </a:r>
          </a:p>
          <a:p>
            <a:r>
              <a:rPr kumimoji="1" lang="ja-JP" altLang="en-US" sz="1000" dirty="0">
                <a:solidFill>
                  <a:schemeClr val="tx1"/>
                </a:solidFill>
              </a:rPr>
              <a:t>・インサイズを活用したメンバーとの関わり方がわかる動画・スライドはこちら</a:t>
            </a:r>
          </a:p>
          <a:p>
            <a:r>
              <a:rPr kumimoji="1" lang="en-US" altLang="ja-JP" sz="1000" dirty="0">
                <a:solidFill>
                  <a:schemeClr val="tx1"/>
                </a:solidFill>
              </a:rPr>
              <a:t>https://recruit-insides.net/learnings</a:t>
            </a:r>
          </a:p>
          <a:p>
            <a:endParaRPr kumimoji="1" lang="en-US" altLang="ja-JP" sz="1000" dirty="0">
              <a:solidFill>
                <a:schemeClr val="tx1"/>
              </a:solidFill>
            </a:endParaRPr>
          </a:p>
          <a:p>
            <a:r>
              <a:rPr kumimoji="1" lang="ja-JP" altLang="en-US" sz="1000" dirty="0">
                <a:solidFill>
                  <a:schemeClr val="tx1"/>
                </a:solidFill>
              </a:rPr>
              <a:t>・一人で抱え込まず「相談機能」からご相談ください。</a:t>
            </a:r>
          </a:p>
          <a:p>
            <a:r>
              <a:rPr kumimoji="1" lang="ja-JP" altLang="en-US" sz="1000" dirty="0">
                <a:solidFill>
                  <a:schemeClr val="tx1"/>
                </a:solidFill>
              </a:rPr>
              <a:t>「パーソナルレポート」右下の「アドバイザーにヒントをもらいませんか？」ボタンから</a:t>
            </a:r>
          </a:p>
          <a:p>
            <a:r>
              <a:rPr kumimoji="1" lang="ja-JP" altLang="en-US" sz="1000" dirty="0">
                <a:solidFill>
                  <a:schemeClr val="tx1"/>
                </a:solidFill>
              </a:rPr>
              <a:t>インサイズ提供元のリクルートマネジメントソリューションズの専門家に、</a:t>
            </a:r>
          </a:p>
          <a:p>
            <a:r>
              <a:rPr kumimoji="1" lang="ja-JP" altLang="en-US" sz="1000" dirty="0">
                <a:solidFill>
                  <a:schemeClr val="tx1"/>
                </a:solidFill>
              </a:rPr>
              <a:t>メンバーへの関わり方を相談できます（人事に内容が共有されることはありません）。</a:t>
            </a:r>
          </a:p>
        </p:txBody>
      </p:sp>
      <p:sp>
        <p:nvSpPr>
          <p:cNvPr id="5" name="正方形/長方形 4">
            <a:extLst>
              <a:ext uri="{FF2B5EF4-FFF2-40B4-BE49-F238E27FC236}">
                <a16:creationId xmlns:a16="http://schemas.microsoft.com/office/drawing/2014/main" id="{DFF58B5F-593E-31B8-440F-7484B1F4A97A}"/>
              </a:ext>
            </a:extLst>
          </p:cNvPr>
          <p:cNvSpPr/>
          <p:nvPr/>
        </p:nvSpPr>
        <p:spPr>
          <a:xfrm>
            <a:off x="6709986" y="5953468"/>
            <a:ext cx="2923558" cy="315764"/>
          </a:xfrm>
          <a:prstGeom prst="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lumMod val="60000"/>
                    <a:lumOff val="40000"/>
                  </a:schemeClr>
                </a:solidFill>
              </a:rPr>
              <a:t>※</a:t>
            </a:r>
            <a:r>
              <a:rPr kumimoji="1" lang="ja-JP" altLang="en-US" sz="900" dirty="0">
                <a:solidFill>
                  <a:schemeClr val="tx1">
                    <a:lumMod val="60000"/>
                    <a:lumOff val="40000"/>
                  </a:schemeClr>
                </a:solidFill>
              </a:rPr>
              <a:t>文面は実際のものとは異なる可能性があります</a:t>
            </a:r>
          </a:p>
        </p:txBody>
      </p:sp>
      <p:sp>
        <p:nvSpPr>
          <p:cNvPr id="6" name="正方形/長方形 5">
            <a:extLst>
              <a:ext uri="{FF2B5EF4-FFF2-40B4-BE49-F238E27FC236}">
                <a16:creationId xmlns:a16="http://schemas.microsoft.com/office/drawing/2014/main" id="{48E9ECD0-CB85-F98A-17A1-7DB8A9030673}"/>
              </a:ext>
            </a:extLst>
          </p:cNvPr>
          <p:cNvSpPr/>
          <p:nvPr/>
        </p:nvSpPr>
        <p:spPr>
          <a:xfrm>
            <a:off x="1091469" y="3609083"/>
            <a:ext cx="2513504" cy="1077218"/>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hlinkClick r:id="rId4"/>
            <a:extLst>
              <a:ext uri="{FF2B5EF4-FFF2-40B4-BE49-F238E27FC236}">
                <a16:creationId xmlns:a16="http://schemas.microsoft.com/office/drawing/2014/main" id="{2CF3A4E0-C65D-356F-C353-5270F64EED4F}"/>
              </a:ext>
            </a:extLst>
          </p:cNvPr>
          <p:cNvSpPr/>
          <p:nvPr/>
        </p:nvSpPr>
        <p:spPr>
          <a:xfrm>
            <a:off x="6709986" y="5121963"/>
            <a:ext cx="3037640" cy="75332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操作マニュアルは</a:t>
            </a:r>
            <a:endParaRPr kumimoji="1" lang="en-US" altLang="ja-JP" dirty="0">
              <a:solidFill>
                <a:schemeClr val="bg2"/>
              </a:solidFill>
            </a:endParaRPr>
          </a:p>
          <a:p>
            <a:pPr algn="ctr"/>
            <a:r>
              <a:rPr kumimoji="1" lang="ja-JP" altLang="en-US" dirty="0">
                <a:solidFill>
                  <a:schemeClr val="bg2"/>
                </a:solidFill>
              </a:rPr>
              <a:t>こちら</a:t>
            </a:r>
          </a:p>
        </p:txBody>
      </p:sp>
    </p:spTree>
    <p:extLst>
      <p:ext uri="{BB962C8B-B14F-4D97-AF65-F5344CB8AC3E}">
        <p14:creationId xmlns:p14="http://schemas.microsoft.com/office/powerpoint/2010/main" val="936709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「チームマップ」で関わる優先順位を確認</a:t>
            </a:r>
          </a:p>
        </p:txBody>
      </p:sp>
      <p:sp>
        <p:nvSpPr>
          <p:cNvPr id="2" name="テキスト ボックス 1">
            <a:extLst>
              <a:ext uri="{FF2B5EF4-FFF2-40B4-BE49-F238E27FC236}">
                <a16:creationId xmlns:a16="http://schemas.microsoft.com/office/drawing/2014/main" id="{B4E31907-AABB-00DD-D642-DF48E12CB2C9}"/>
              </a:ext>
            </a:extLst>
          </p:cNvPr>
          <p:cNvSpPr txBox="1"/>
          <p:nvPr/>
        </p:nvSpPr>
        <p:spPr>
          <a:xfrm>
            <a:off x="272456" y="844000"/>
            <a:ext cx="9361088" cy="1000274"/>
          </a:xfrm>
          <a:prstGeom prst="rect">
            <a:avLst/>
          </a:prstGeom>
          <a:noFill/>
        </p:spPr>
        <p:txBody>
          <a:bodyPr wrap="square" rtlCol="0">
            <a:spAutoFit/>
          </a:bodyPr>
          <a:lstStyle/>
          <a:p>
            <a:pPr algn="ctr">
              <a:spcBef>
                <a:spcPts val="600"/>
              </a:spcBef>
            </a:pPr>
            <a:r>
              <a:rPr kumimoji="1" lang="ja-JP" altLang="en-US" dirty="0"/>
              <a:t>皆様が回答した「期待到達度」✕「メンバーのメンタリティ」の一覧が確認できます。</a:t>
            </a:r>
            <a:endParaRPr kumimoji="1" lang="en-US" altLang="ja-JP" dirty="0"/>
          </a:p>
          <a:p>
            <a:pPr algn="ctr">
              <a:spcBef>
                <a:spcPts val="600"/>
              </a:spcBef>
            </a:pPr>
            <a:r>
              <a:rPr lang="ja-JP" altLang="en-US" sz="1800" dirty="0"/>
              <a:t>上司から見ると「活躍している」のに、メンバーは「不満をため込み今にも辞めそう」な、</a:t>
            </a:r>
            <a:br>
              <a:rPr lang="en-US" altLang="ja-JP" sz="1800" dirty="0"/>
            </a:br>
            <a:r>
              <a:rPr lang="ja-JP" altLang="en-US" sz="1800" b="1" dirty="0"/>
              <a:t>左上が最もフォロー優先度が高い</a:t>
            </a:r>
            <a:r>
              <a:rPr lang="ja-JP" altLang="en-US" sz="1800" dirty="0"/>
              <a:t>ゾーンです。</a:t>
            </a:r>
            <a:endParaRPr kumimoji="1" lang="ja-JP" altLang="en-US" sz="1800" dirty="0"/>
          </a:p>
        </p:txBody>
      </p:sp>
      <p:pic>
        <p:nvPicPr>
          <p:cNvPr id="3" name="図 2">
            <a:extLst>
              <a:ext uri="{FF2B5EF4-FFF2-40B4-BE49-F238E27FC236}">
                <a16:creationId xmlns:a16="http://schemas.microsoft.com/office/drawing/2014/main" id="{CCADE531-F2E7-AF62-D9D8-358373AC1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280" y="2198217"/>
            <a:ext cx="5813317" cy="4077942"/>
          </a:xfrm>
          <a:prstGeom prst="rect">
            <a:avLst/>
          </a:prstGeom>
          <a:solidFill>
            <a:schemeClr val="bg2"/>
          </a:solidFill>
        </p:spPr>
      </p:pic>
      <p:sp>
        <p:nvSpPr>
          <p:cNvPr id="5" name="角丸四角形 4">
            <a:extLst>
              <a:ext uri="{FF2B5EF4-FFF2-40B4-BE49-F238E27FC236}">
                <a16:creationId xmlns:a16="http://schemas.microsoft.com/office/drawing/2014/main" id="{B25B18F7-B15A-8EA4-F5CA-3AA2A42F3FFA}"/>
              </a:ext>
            </a:extLst>
          </p:cNvPr>
          <p:cNvSpPr/>
          <p:nvPr/>
        </p:nvSpPr>
        <p:spPr>
          <a:xfrm>
            <a:off x="1317956" y="2891166"/>
            <a:ext cx="863933" cy="216266"/>
          </a:xfrm>
          <a:prstGeom prst="roundRect">
            <a:avLst>
              <a:gd name="adj" fmla="val 50000"/>
            </a:avLst>
          </a:prstGeom>
          <a:solidFill>
            <a:schemeClr val="bg2"/>
          </a:solidFill>
          <a:ln>
            <a:solidFill>
              <a:schemeClr val="accent1"/>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100" dirty="0">
                <a:solidFill>
                  <a:srgbClr val="FF0000"/>
                </a:solidFill>
              </a:rPr>
              <a:t>鈴木 太郎</a:t>
            </a:r>
          </a:p>
        </p:txBody>
      </p:sp>
      <p:sp>
        <p:nvSpPr>
          <p:cNvPr id="6" name="角丸四角形 16">
            <a:extLst>
              <a:ext uri="{FF2B5EF4-FFF2-40B4-BE49-F238E27FC236}">
                <a16:creationId xmlns:a16="http://schemas.microsoft.com/office/drawing/2014/main" id="{0BD616C1-362D-DAEC-93F9-5B9A81C03240}"/>
              </a:ext>
            </a:extLst>
          </p:cNvPr>
          <p:cNvSpPr/>
          <p:nvPr/>
        </p:nvSpPr>
        <p:spPr>
          <a:xfrm>
            <a:off x="5452491" y="3543486"/>
            <a:ext cx="863933" cy="216266"/>
          </a:xfrm>
          <a:prstGeom prst="roundRect">
            <a:avLst>
              <a:gd name="adj" fmla="val 50000"/>
            </a:avLst>
          </a:prstGeom>
          <a:solidFill>
            <a:schemeClr val="bg2"/>
          </a:solidFill>
          <a:ln>
            <a:solidFill>
              <a:srgbClr val="0070C0"/>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lang="ja-JP" altLang="en-US" sz="1100" dirty="0">
                <a:solidFill>
                  <a:srgbClr val="0070C0"/>
                </a:solidFill>
              </a:rPr>
              <a:t>佐藤 花子</a:t>
            </a:r>
            <a:endParaRPr kumimoji="1" lang="en-US" altLang="ja-JP" sz="1100" dirty="0">
              <a:solidFill>
                <a:srgbClr val="0070C0"/>
              </a:solidFill>
            </a:endParaRPr>
          </a:p>
        </p:txBody>
      </p:sp>
      <p:sp>
        <p:nvSpPr>
          <p:cNvPr id="7" name="角丸四角形 17">
            <a:extLst>
              <a:ext uri="{FF2B5EF4-FFF2-40B4-BE49-F238E27FC236}">
                <a16:creationId xmlns:a16="http://schemas.microsoft.com/office/drawing/2014/main" id="{2B1186F6-E673-7BB3-DADF-7B654A60DFEF}"/>
              </a:ext>
            </a:extLst>
          </p:cNvPr>
          <p:cNvSpPr/>
          <p:nvPr/>
        </p:nvSpPr>
        <p:spPr>
          <a:xfrm>
            <a:off x="3383427" y="4842247"/>
            <a:ext cx="863933" cy="216266"/>
          </a:xfrm>
          <a:prstGeom prst="roundRect">
            <a:avLst>
              <a:gd name="adj" fmla="val 50000"/>
            </a:avLst>
          </a:prstGeom>
          <a:solidFill>
            <a:schemeClr val="bg2"/>
          </a:solidFill>
          <a:ln>
            <a:solidFill>
              <a:srgbClr val="BC43CF"/>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lang="ja-JP" altLang="en-US" sz="1100" dirty="0">
                <a:solidFill>
                  <a:srgbClr val="BC43CF"/>
                </a:solidFill>
              </a:rPr>
              <a:t>山田　隆</a:t>
            </a:r>
            <a:endParaRPr kumimoji="1" lang="en-US" altLang="ja-JP" sz="1100" dirty="0">
              <a:solidFill>
                <a:srgbClr val="BC43CF"/>
              </a:solidFill>
            </a:endParaRPr>
          </a:p>
        </p:txBody>
      </p:sp>
      <p:pic>
        <p:nvPicPr>
          <p:cNvPr id="8" name="図 7">
            <a:extLst>
              <a:ext uri="{FF2B5EF4-FFF2-40B4-BE49-F238E27FC236}">
                <a16:creationId xmlns:a16="http://schemas.microsoft.com/office/drawing/2014/main" id="{1CD30D80-4381-DA0D-EE82-10CAF5DCCD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965"/>
          <a:stretch/>
        </p:blipFill>
        <p:spPr>
          <a:xfrm>
            <a:off x="566587" y="3072367"/>
            <a:ext cx="436291" cy="3230404"/>
          </a:xfrm>
          <a:prstGeom prst="rect">
            <a:avLst/>
          </a:prstGeom>
          <a:solidFill>
            <a:schemeClr val="bg2"/>
          </a:solidFill>
        </p:spPr>
      </p:pic>
      <p:pic>
        <p:nvPicPr>
          <p:cNvPr id="9" name="図 8">
            <a:extLst>
              <a:ext uri="{FF2B5EF4-FFF2-40B4-BE49-F238E27FC236}">
                <a16:creationId xmlns:a16="http://schemas.microsoft.com/office/drawing/2014/main" id="{2CC9AE3F-6E2F-AB2B-94B3-5C6DF6E53B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675564" y="2256815"/>
            <a:ext cx="2378391" cy="172336"/>
          </a:xfrm>
          <a:prstGeom prst="rect">
            <a:avLst/>
          </a:prstGeom>
          <a:solidFill>
            <a:schemeClr val="bg2"/>
          </a:solidFill>
        </p:spPr>
      </p:pic>
      <p:pic>
        <p:nvPicPr>
          <p:cNvPr id="10" name="図 9">
            <a:extLst>
              <a:ext uri="{FF2B5EF4-FFF2-40B4-BE49-F238E27FC236}">
                <a16:creationId xmlns:a16="http://schemas.microsoft.com/office/drawing/2014/main" id="{D08ABE92-9F4E-AE80-3EDB-BC2C347116EE}"/>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56673" y="4600385"/>
            <a:ext cx="2234366" cy="1675774"/>
          </a:xfrm>
          <a:prstGeom prst="rect">
            <a:avLst/>
          </a:prstGeom>
          <a:solidFill>
            <a:schemeClr val="bg2"/>
          </a:solidFill>
        </p:spPr>
      </p:pic>
      <p:sp>
        <p:nvSpPr>
          <p:cNvPr id="11" name="四角形吹き出し 13">
            <a:extLst>
              <a:ext uri="{FF2B5EF4-FFF2-40B4-BE49-F238E27FC236}">
                <a16:creationId xmlns:a16="http://schemas.microsoft.com/office/drawing/2014/main" id="{5E1D2255-266C-BEDA-321E-1067DB6B88D0}"/>
              </a:ext>
            </a:extLst>
          </p:cNvPr>
          <p:cNvSpPr/>
          <p:nvPr/>
        </p:nvSpPr>
        <p:spPr>
          <a:xfrm>
            <a:off x="6666670" y="3348413"/>
            <a:ext cx="2464173" cy="1103923"/>
          </a:xfrm>
          <a:prstGeom prst="wedgeRoundRectCallout">
            <a:avLst>
              <a:gd name="adj1" fmla="val 43238"/>
              <a:gd name="adj2" fmla="val 67863"/>
              <a:gd name="adj3" fmla="val 16667"/>
            </a:avLst>
          </a:prstGeom>
          <a:solidFill>
            <a:schemeClr val="accent1"/>
          </a:solidFill>
          <a:ln>
            <a:solidFill>
              <a:srgbClr val="FF8589"/>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200" b="1" dirty="0">
                <a:solidFill>
                  <a:schemeClr val="bg2"/>
                </a:solidFill>
              </a:rPr>
              <a:t>鈴木太郎さんは、</a:t>
            </a:r>
            <a:br>
              <a:rPr kumimoji="1" lang="en-US" altLang="ja-JP" sz="1200" b="1" dirty="0">
                <a:solidFill>
                  <a:schemeClr val="bg2"/>
                </a:solidFill>
              </a:rPr>
            </a:br>
            <a:r>
              <a:rPr lang="ja-JP" altLang="en-US" sz="1200" b="1" dirty="0">
                <a:solidFill>
                  <a:schemeClr val="bg2"/>
                </a:solidFill>
              </a:rPr>
              <a:t>活躍していると思ったけど</a:t>
            </a:r>
            <a:br>
              <a:rPr lang="en-US" altLang="ja-JP" sz="1200" b="1" dirty="0">
                <a:solidFill>
                  <a:schemeClr val="bg2"/>
                </a:solidFill>
              </a:rPr>
            </a:br>
            <a:r>
              <a:rPr lang="ja-JP" altLang="en-US" sz="1200" b="1" dirty="0">
                <a:solidFill>
                  <a:schemeClr val="bg2"/>
                </a:solidFill>
              </a:rPr>
              <a:t>最も辛い状態だ</a:t>
            </a:r>
            <a:r>
              <a:rPr lang="en-US" altLang="ja-JP" sz="1200" b="1" dirty="0">
                <a:solidFill>
                  <a:schemeClr val="bg2"/>
                </a:solidFill>
              </a:rPr>
              <a:t>…</a:t>
            </a:r>
          </a:p>
          <a:p>
            <a:pPr algn="ctr">
              <a:spcBef>
                <a:spcPts val="600"/>
              </a:spcBef>
            </a:pPr>
            <a:r>
              <a:rPr kumimoji="1" lang="ja-JP" altLang="en-US" sz="1200" b="1" dirty="0">
                <a:solidFill>
                  <a:schemeClr val="bg2"/>
                </a:solidFill>
              </a:rPr>
              <a:t>気づけていなかった</a:t>
            </a:r>
            <a:r>
              <a:rPr kumimoji="1" lang="en-US" altLang="ja-JP" sz="1200" b="1" dirty="0">
                <a:solidFill>
                  <a:schemeClr val="bg2"/>
                </a:solidFill>
              </a:rPr>
              <a:t>…</a:t>
            </a:r>
            <a:endParaRPr kumimoji="1" lang="ja-JP" altLang="en-US" sz="1200" b="1" dirty="0">
              <a:solidFill>
                <a:schemeClr val="bg2"/>
              </a:solidFill>
            </a:endParaRPr>
          </a:p>
        </p:txBody>
      </p:sp>
      <p:sp>
        <p:nvSpPr>
          <p:cNvPr id="12" name="テキスト ボックス 11">
            <a:extLst>
              <a:ext uri="{FF2B5EF4-FFF2-40B4-BE49-F238E27FC236}">
                <a16:creationId xmlns:a16="http://schemas.microsoft.com/office/drawing/2014/main" id="{56433151-6315-30F3-E394-D6045C981EB3}"/>
              </a:ext>
            </a:extLst>
          </p:cNvPr>
          <p:cNvSpPr txBox="1"/>
          <p:nvPr/>
        </p:nvSpPr>
        <p:spPr>
          <a:xfrm>
            <a:off x="700861" y="2578691"/>
            <a:ext cx="370257" cy="370257"/>
          </a:xfrm>
          <a:prstGeom prst="rect">
            <a:avLst/>
          </a:prstGeom>
          <a:solidFill>
            <a:schemeClr val="bg2"/>
          </a:solidFill>
        </p:spPr>
        <p:txBody>
          <a:bodyPr vert="eaVert" wrap="square" lIns="91440" tIns="45720" rIns="91440" bIns="45720" rtlCol="0">
            <a:noAutofit/>
          </a:bodyPr>
          <a:lstStyle/>
          <a:p>
            <a:r>
              <a:rPr kumimoji="1" lang="ja-JP" altLang="en-US" sz="1400" spc="70" dirty="0"/>
              <a:t>高</a:t>
            </a:r>
          </a:p>
        </p:txBody>
      </p:sp>
      <p:sp>
        <p:nvSpPr>
          <p:cNvPr id="13" name="テキスト ボックス 12">
            <a:extLst>
              <a:ext uri="{FF2B5EF4-FFF2-40B4-BE49-F238E27FC236}">
                <a16:creationId xmlns:a16="http://schemas.microsoft.com/office/drawing/2014/main" id="{A686E4DA-D3C1-C266-B456-33455AB9AF49}"/>
              </a:ext>
            </a:extLst>
          </p:cNvPr>
          <p:cNvSpPr txBox="1"/>
          <p:nvPr/>
        </p:nvSpPr>
        <p:spPr>
          <a:xfrm>
            <a:off x="700861" y="5994298"/>
            <a:ext cx="370257" cy="370257"/>
          </a:xfrm>
          <a:prstGeom prst="rect">
            <a:avLst/>
          </a:prstGeom>
          <a:solidFill>
            <a:schemeClr val="bg2"/>
          </a:solidFill>
        </p:spPr>
        <p:txBody>
          <a:bodyPr vert="eaVert" wrap="square" lIns="91440" tIns="45720" rIns="91440" bIns="45720" rtlCol="0">
            <a:noAutofit/>
          </a:bodyPr>
          <a:lstStyle/>
          <a:p>
            <a:r>
              <a:rPr lang="ja-JP" altLang="en-US" sz="1400" spc="70" dirty="0"/>
              <a:t>低</a:t>
            </a:r>
            <a:endParaRPr kumimoji="1" lang="ja-JP" altLang="en-US" sz="1400" spc="70" dirty="0"/>
          </a:p>
        </p:txBody>
      </p:sp>
      <p:sp>
        <p:nvSpPr>
          <p:cNvPr id="14" name="楕円 13">
            <a:extLst>
              <a:ext uri="{FF2B5EF4-FFF2-40B4-BE49-F238E27FC236}">
                <a16:creationId xmlns:a16="http://schemas.microsoft.com/office/drawing/2014/main" id="{416297A4-48F0-C5B0-A388-420855A42071}"/>
              </a:ext>
            </a:extLst>
          </p:cNvPr>
          <p:cNvSpPr/>
          <p:nvPr/>
        </p:nvSpPr>
        <p:spPr>
          <a:xfrm>
            <a:off x="1120009" y="2355720"/>
            <a:ext cx="1295899" cy="1295899"/>
          </a:xfrm>
          <a:prstGeom prst="ellipse">
            <a:avLst/>
          </a:prstGeom>
          <a:noFill/>
          <a:ln w="57150">
            <a:solidFill>
              <a:schemeClr val="accent5"/>
            </a:solidFill>
            <a:prstDash val="solid"/>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285750" indent="-285750" algn="ctr">
              <a:spcBef>
                <a:spcPts val="600"/>
              </a:spcBef>
              <a:buFont typeface="Wingdings" pitchFamily="2" charset="2"/>
              <a:buChar char="l"/>
            </a:pPr>
            <a:endParaRPr kumimoji="1" lang="ja-JP" altLang="en-US" sz="1400" dirty="0"/>
          </a:p>
        </p:txBody>
      </p:sp>
      <p:sp>
        <p:nvSpPr>
          <p:cNvPr id="15" name="四角形吹き出し 25">
            <a:extLst>
              <a:ext uri="{FF2B5EF4-FFF2-40B4-BE49-F238E27FC236}">
                <a16:creationId xmlns:a16="http://schemas.microsoft.com/office/drawing/2014/main" id="{FCE0519A-8905-E4A8-5226-286116D0DD58}"/>
              </a:ext>
            </a:extLst>
          </p:cNvPr>
          <p:cNvSpPr/>
          <p:nvPr/>
        </p:nvSpPr>
        <p:spPr>
          <a:xfrm>
            <a:off x="1417773" y="3795623"/>
            <a:ext cx="1713554" cy="778667"/>
          </a:xfrm>
          <a:prstGeom prst="wedgeRectCallout">
            <a:avLst>
              <a:gd name="adj1" fmla="val -21382"/>
              <a:gd name="adj2" fmla="val -146460"/>
            </a:avLst>
          </a:prstGeom>
          <a:solidFill>
            <a:schemeClr val="accent5"/>
          </a:solidFill>
          <a:ln>
            <a:solidFill>
              <a:schemeClr val="accent5"/>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a:solidFill>
                  <a:schemeClr val="bg2"/>
                </a:solidFill>
              </a:rPr>
              <a:t>クリックすると</a:t>
            </a:r>
            <a:br>
              <a:rPr kumimoji="1" lang="en-US" altLang="ja-JP" sz="1400" dirty="0">
                <a:solidFill>
                  <a:schemeClr val="bg2"/>
                </a:solidFill>
              </a:rPr>
            </a:br>
            <a:r>
              <a:rPr kumimoji="1" lang="ja-JP" altLang="en-US" sz="1400" b="1" dirty="0">
                <a:solidFill>
                  <a:schemeClr val="bg2"/>
                </a:solidFill>
              </a:rPr>
              <a:t>パーソナルレポート</a:t>
            </a:r>
            <a:br>
              <a:rPr kumimoji="1" lang="en-US" altLang="ja-JP" sz="1400" b="1" dirty="0">
                <a:solidFill>
                  <a:schemeClr val="bg2"/>
                </a:solidFill>
              </a:rPr>
            </a:br>
            <a:r>
              <a:rPr kumimoji="1" lang="ja-JP" altLang="en-US" sz="1400" b="1" dirty="0">
                <a:solidFill>
                  <a:schemeClr val="bg2"/>
                </a:solidFill>
              </a:rPr>
              <a:t>（次ページ）</a:t>
            </a:r>
            <a:r>
              <a:rPr kumimoji="1" lang="ja-JP" altLang="en-US" sz="1400" dirty="0">
                <a:solidFill>
                  <a:schemeClr val="bg2"/>
                </a:solidFill>
              </a:rPr>
              <a:t>へ</a:t>
            </a:r>
          </a:p>
        </p:txBody>
      </p:sp>
    </p:spTree>
    <p:extLst>
      <p:ext uri="{BB962C8B-B14F-4D97-AF65-F5344CB8AC3E}">
        <p14:creationId xmlns:p14="http://schemas.microsoft.com/office/powerpoint/2010/main" val="3719384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E856E-0D9E-74BA-BB1D-FA19080D0ECF}"/>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089D76E3-ADEB-C142-472F-C614FC80C800}"/>
              </a:ext>
            </a:extLst>
          </p:cNvPr>
          <p:cNvSpPr>
            <a:spLocks noGrp="1"/>
          </p:cNvSpPr>
          <p:nvPr>
            <p:ph type="title"/>
          </p:nvPr>
        </p:nvSpPr>
        <p:spPr/>
        <p:txBody>
          <a:bodyPr/>
          <a:lstStyle/>
          <a:p>
            <a:r>
              <a:rPr kumimoji="1" lang="ja-JP" altLang="en-US" dirty="0"/>
              <a:t>「パーソナルレポート（上司専用）」で、関わり方を確認</a:t>
            </a:r>
            <a:endParaRPr lang="ja-JP" altLang="en-US" dirty="0"/>
          </a:p>
        </p:txBody>
      </p:sp>
      <p:sp>
        <p:nvSpPr>
          <p:cNvPr id="2" name="テキスト ボックス 1">
            <a:extLst>
              <a:ext uri="{FF2B5EF4-FFF2-40B4-BE49-F238E27FC236}">
                <a16:creationId xmlns:a16="http://schemas.microsoft.com/office/drawing/2014/main" id="{B40CBA49-809B-EB57-0EDD-52A56D57EB8B}"/>
              </a:ext>
            </a:extLst>
          </p:cNvPr>
          <p:cNvSpPr txBox="1"/>
          <p:nvPr/>
        </p:nvSpPr>
        <p:spPr>
          <a:xfrm>
            <a:off x="272456" y="844000"/>
            <a:ext cx="9361088" cy="723275"/>
          </a:xfrm>
          <a:prstGeom prst="rect">
            <a:avLst/>
          </a:prstGeom>
          <a:noFill/>
        </p:spPr>
        <p:txBody>
          <a:bodyPr wrap="square" rtlCol="0">
            <a:spAutoFit/>
          </a:bodyPr>
          <a:lstStyle/>
          <a:p>
            <a:pPr algn="ctr">
              <a:lnSpc>
                <a:spcPct val="100000"/>
              </a:lnSpc>
              <a:spcBef>
                <a:spcPts val="600"/>
              </a:spcBef>
            </a:pPr>
            <a:r>
              <a:rPr lang="ja-JP" altLang="en-US" sz="1800" b="1" dirty="0"/>
              <a:t>具体的な声のかけ方</a:t>
            </a:r>
            <a:r>
              <a:rPr lang="ja-JP" altLang="en-US" sz="1800" dirty="0"/>
              <a:t>や、メンバーとのタイプの違いを踏まえた</a:t>
            </a:r>
            <a:r>
              <a:rPr lang="ja-JP" altLang="en-US" sz="1800" b="1" dirty="0"/>
              <a:t>注意点</a:t>
            </a:r>
            <a:r>
              <a:rPr lang="ja-JP" altLang="en-US" sz="1800" dirty="0"/>
              <a:t>がわかります。</a:t>
            </a:r>
            <a:endParaRPr lang="en-US" altLang="ja-JP" dirty="0"/>
          </a:p>
          <a:p>
            <a:pPr algn="ctr">
              <a:lnSpc>
                <a:spcPct val="100000"/>
              </a:lnSpc>
              <a:spcBef>
                <a:spcPts val="600"/>
              </a:spcBef>
            </a:pPr>
            <a:r>
              <a:rPr lang="en-US" altLang="ja-JP" dirty="0"/>
              <a:t>1on1</a:t>
            </a:r>
            <a:r>
              <a:rPr lang="ja-JP" altLang="en-US" sz="1800" dirty="0"/>
              <a:t>の内容検討や、日々のコミュニケーションにご活用ください。</a:t>
            </a:r>
          </a:p>
        </p:txBody>
      </p:sp>
      <p:grpSp>
        <p:nvGrpSpPr>
          <p:cNvPr id="8" name="グループ化 7">
            <a:extLst>
              <a:ext uri="{FF2B5EF4-FFF2-40B4-BE49-F238E27FC236}">
                <a16:creationId xmlns:a16="http://schemas.microsoft.com/office/drawing/2014/main" id="{1D192927-6FA5-475A-C699-A8EEFA01EEDC}"/>
              </a:ext>
            </a:extLst>
          </p:cNvPr>
          <p:cNvGrpSpPr/>
          <p:nvPr/>
        </p:nvGrpSpPr>
        <p:grpSpPr>
          <a:xfrm>
            <a:off x="272456" y="1567275"/>
            <a:ext cx="6822612" cy="4826650"/>
            <a:chOff x="2578195" y="2083182"/>
            <a:chExt cx="6173918" cy="4367732"/>
          </a:xfrm>
        </p:grpSpPr>
        <p:pic>
          <p:nvPicPr>
            <p:cNvPr id="5" name="図 4">
              <a:extLst>
                <a:ext uri="{FF2B5EF4-FFF2-40B4-BE49-F238E27FC236}">
                  <a16:creationId xmlns:a16="http://schemas.microsoft.com/office/drawing/2014/main" id="{3EEE0B66-A48F-60A5-0FBE-6065F8FF7447}"/>
                </a:ext>
              </a:extLst>
            </p:cNvPr>
            <p:cNvPicPr>
              <a:picLocks noChangeAspect="1"/>
            </p:cNvPicPr>
            <p:nvPr/>
          </p:nvPicPr>
          <p:blipFill>
            <a:blip r:embed="rId3"/>
            <a:srcRect l="12122" t="6914"/>
            <a:stretch>
              <a:fillRect/>
            </a:stretch>
          </p:blipFill>
          <p:spPr>
            <a:xfrm>
              <a:off x="2578195" y="2083182"/>
              <a:ext cx="6173918" cy="4367732"/>
            </a:xfrm>
            <a:prstGeom prst="rect">
              <a:avLst/>
            </a:prstGeom>
            <a:ln>
              <a:solidFill>
                <a:schemeClr val="tx1">
                  <a:lumMod val="20000"/>
                  <a:lumOff val="80000"/>
                </a:schemeClr>
              </a:solidFill>
            </a:ln>
          </p:spPr>
        </p:pic>
        <p:pic>
          <p:nvPicPr>
            <p:cNvPr id="7" name="図 6">
              <a:extLst>
                <a:ext uri="{FF2B5EF4-FFF2-40B4-BE49-F238E27FC236}">
                  <a16:creationId xmlns:a16="http://schemas.microsoft.com/office/drawing/2014/main" id="{E538C0D6-98DF-0A98-87F1-49F8DE495310}"/>
                </a:ext>
              </a:extLst>
            </p:cNvPr>
            <p:cNvPicPr>
              <a:picLocks noChangeAspect="1"/>
            </p:cNvPicPr>
            <p:nvPr/>
          </p:nvPicPr>
          <p:blipFill>
            <a:blip r:embed="rId3"/>
            <a:srcRect r="12122" b="87365"/>
            <a:stretch>
              <a:fillRect/>
            </a:stretch>
          </p:blipFill>
          <p:spPr>
            <a:xfrm>
              <a:off x="2578195" y="2083182"/>
              <a:ext cx="6173918" cy="592857"/>
            </a:xfrm>
            <a:prstGeom prst="rect">
              <a:avLst/>
            </a:prstGeom>
            <a:ln>
              <a:noFill/>
            </a:ln>
          </p:spPr>
        </p:pic>
      </p:grpSp>
      <p:pic>
        <p:nvPicPr>
          <p:cNvPr id="11" name="図 10">
            <a:extLst>
              <a:ext uri="{FF2B5EF4-FFF2-40B4-BE49-F238E27FC236}">
                <a16:creationId xmlns:a16="http://schemas.microsoft.com/office/drawing/2014/main" id="{20A00DE8-7029-E330-FB35-7027496D8947}"/>
              </a:ext>
            </a:extLst>
          </p:cNvPr>
          <p:cNvPicPr>
            <a:picLocks noChangeAspect="1"/>
          </p:cNvPicPr>
          <p:nvPr/>
        </p:nvPicPr>
        <p:blipFill>
          <a:blip r:embed="rId4"/>
          <a:srcRect t="13142" b="18839"/>
          <a:stretch>
            <a:fillRect/>
          </a:stretch>
        </p:blipFill>
        <p:spPr>
          <a:xfrm>
            <a:off x="426261" y="4441370"/>
            <a:ext cx="6514211" cy="1880487"/>
          </a:xfrm>
          <a:prstGeom prst="rect">
            <a:avLst/>
          </a:prstGeom>
        </p:spPr>
      </p:pic>
      <p:sp>
        <p:nvSpPr>
          <p:cNvPr id="51" name="正方形/長方形 50">
            <a:extLst>
              <a:ext uri="{FF2B5EF4-FFF2-40B4-BE49-F238E27FC236}">
                <a16:creationId xmlns:a16="http://schemas.microsoft.com/office/drawing/2014/main" id="{F357008F-3946-E35D-F932-F5B68D545670}"/>
              </a:ext>
            </a:extLst>
          </p:cNvPr>
          <p:cNvSpPr/>
          <p:nvPr/>
        </p:nvSpPr>
        <p:spPr>
          <a:xfrm>
            <a:off x="6304548" y="5290725"/>
            <a:ext cx="3395469" cy="103113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状態が悪いメンバーは</a:t>
            </a:r>
            <a:br>
              <a:rPr kumimoji="1" lang="en-US" altLang="ja-JP" b="1" dirty="0">
                <a:solidFill>
                  <a:schemeClr val="bg2"/>
                </a:solidFill>
              </a:rPr>
            </a:br>
            <a:r>
              <a:rPr kumimoji="1" lang="ja-JP" altLang="en-US" b="1" dirty="0">
                <a:solidFill>
                  <a:schemeClr val="bg2"/>
                </a:solidFill>
              </a:rPr>
              <a:t>必ずパーソナルレポートまで</a:t>
            </a:r>
            <a:br>
              <a:rPr kumimoji="1" lang="en-US" altLang="ja-JP" b="1" dirty="0">
                <a:solidFill>
                  <a:schemeClr val="bg2"/>
                </a:solidFill>
              </a:rPr>
            </a:br>
            <a:r>
              <a:rPr kumimoji="1" lang="ja-JP" altLang="en-US" b="1" dirty="0">
                <a:solidFill>
                  <a:schemeClr val="bg2"/>
                </a:solidFill>
              </a:rPr>
              <a:t>ご覧ください</a:t>
            </a:r>
          </a:p>
        </p:txBody>
      </p:sp>
      <p:sp>
        <p:nvSpPr>
          <p:cNvPr id="15" name="吹き出し: 角を丸めた四角形 14">
            <a:extLst>
              <a:ext uri="{FF2B5EF4-FFF2-40B4-BE49-F238E27FC236}">
                <a16:creationId xmlns:a16="http://schemas.microsoft.com/office/drawing/2014/main" id="{3D205203-373F-DA24-6042-501F8BCE86FE}"/>
              </a:ext>
            </a:extLst>
          </p:cNvPr>
          <p:cNvSpPr/>
          <p:nvPr/>
        </p:nvSpPr>
        <p:spPr>
          <a:xfrm>
            <a:off x="6304548" y="1729634"/>
            <a:ext cx="3465095" cy="1663137"/>
          </a:xfrm>
          <a:prstGeom prst="wedgeRoundRectCallout">
            <a:avLst>
              <a:gd name="adj1" fmla="val -81132"/>
              <a:gd name="adj2" fmla="val 120466"/>
              <a:gd name="adj3" fmla="val 16667"/>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生成</a:t>
            </a:r>
            <a:r>
              <a:rPr kumimoji="1" lang="en-US" altLang="ja-JP" dirty="0">
                <a:solidFill>
                  <a:schemeClr val="bg2"/>
                </a:solidFill>
              </a:rPr>
              <a:t>AI</a:t>
            </a:r>
            <a:r>
              <a:rPr kumimoji="1" lang="ja-JP" altLang="en-US" dirty="0">
                <a:solidFill>
                  <a:schemeClr val="bg2"/>
                </a:solidFill>
              </a:rPr>
              <a:t>で、</a:t>
            </a:r>
            <a:endParaRPr kumimoji="1" lang="en-US" altLang="ja-JP" dirty="0">
              <a:solidFill>
                <a:schemeClr val="bg2"/>
              </a:solidFill>
            </a:endParaRPr>
          </a:p>
          <a:p>
            <a:pPr algn="ctr"/>
            <a:r>
              <a:rPr kumimoji="1" lang="ja-JP" altLang="en-US" b="1" dirty="0">
                <a:solidFill>
                  <a:schemeClr val="bg2"/>
                </a:solidFill>
              </a:rPr>
              <a:t>メンバーが何に悩んでいるか</a:t>
            </a:r>
            <a:r>
              <a:rPr kumimoji="1" lang="en-US" altLang="ja-JP" b="1" dirty="0">
                <a:solidFill>
                  <a:schemeClr val="bg2"/>
                </a:solidFill>
              </a:rPr>
              <a:t>1on1</a:t>
            </a:r>
            <a:r>
              <a:rPr kumimoji="1" lang="ja-JP" altLang="en-US" b="1" dirty="0">
                <a:solidFill>
                  <a:schemeClr val="bg2"/>
                </a:solidFill>
              </a:rPr>
              <a:t>でどう対話するとよいか</a:t>
            </a:r>
            <a:r>
              <a:rPr kumimoji="1" lang="ja-JP" altLang="en-US" dirty="0">
                <a:solidFill>
                  <a:schemeClr val="bg2"/>
                </a:solidFill>
              </a:rPr>
              <a:t>アドバイスが表示されます</a:t>
            </a:r>
          </a:p>
        </p:txBody>
      </p:sp>
    </p:spTree>
    <p:extLst>
      <p:ext uri="{BB962C8B-B14F-4D97-AF65-F5344CB8AC3E}">
        <p14:creationId xmlns:p14="http://schemas.microsoft.com/office/powerpoint/2010/main" val="3907829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参考）データが溜まると、変化を確認できます</a:t>
            </a:r>
          </a:p>
        </p:txBody>
      </p:sp>
      <p:sp>
        <p:nvSpPr>
          <p:cNvPr id="9" name="テキスト ボックス 8">
            <a:extLst>
              <a:ext uri="{FF2B5EF4-FFF2-40B4-BE49-F238E27FC236}">
                <a16:creationId xmlns:a16="http://schemas.microsoft.com/office/drawing/2014/main" id="{46253E89-DA3A-775C-FFC1-21DC089CAA85}"/>
              </a:ext>
            </a:extLst>
          </p:cNvPr>
          <p:cNvSpPr txBox="1"/>
          <p:nvPr/>
        </p:nvSpPr>
        <p:spPr>
          <a:xfrm>
            <a:off x="272456" y="844000"/>
            <a:ext cx="9361088" cy="723275"/>
          </a:xfrm>
          <a:prstGeom prst="rect">
            <a:avLst/>
          </a:prstGeom>
          <a:noFill/>
        </p:spPr>
        <p:txBody>
          <a:bodyPr wrap="square" rtlCol="0">
            <a:spAutoFit/>
          </a:bodyPr>
          <a:lstStyle/>
          <a:p>
            <a:pPr algn="ctr">
              <a:lnSpc>
                <a:spcPct val="100000"/>
              </a:lnSpc>
              <a:spcBef>
                <a:spcPts val="600"/>
              </a:spcBef>
            </a:pPr>
            <a:r>
              <a:rPr lang="ja-JP" altLang="en-US" dirty="0"/>
              <a:t>「アンケート推移」</a:t>
            </a:r>
            <a:r>
              <a:rPr lang="ja-JP" altLang="en-US" sz="1800" dirty="0"/>
              <a:t>には、メンタリティや得点の変化が表示されます。</a:t>
            </a:r>
            <a:endParaRPr lang="en-US" altLang="ja-JP" sz="1800" dirty="0"/>
          </a:p>
          <a:p>
            <a:pPr algn="ctr">
              <a:lnSpc>
                <a:spcPct val="100000"/>
              </a:lnSpc>
              <a:spcBef>
                <a:spcPts val="600"/>
              </a:spcBef>
            </a:pPr>
            <a:r>
              <a:rPr lang="ja-JP" altLang="en-US" sz="1800" dirty="0"/>
              <a:t>複数回</a:t>
            </a:r>
            <a:r>
              <a:rPr lang="ja-JP" altLang="en-US" dirty="0"/>
              <a:t>インサイズ</a:t>
            </a:r>
            <a:r>
              <a:rPr lang="ja-JP" altLang="en-US" sz="1800" dirty="0"/>
              <a:t>を実施した後、ぜひ確認してみてください。</a:t>
            </a:r>
          </a:p>
        </p:txBody>
      </p:sp>
      <p:grpSp>
        <p:nvGrpSpPr>
          <p:cNvPr id="5129" name="グループ化 5128">
            <a:extLst>
              <a:ext uri="{FF2B5EF4-FFF2-40B4-BE49-F238E27FC236}">
                <a16:creationId xmlns:a16="http://schemas.microsoft.com/office/drawing/2014/main" id="{9AB98E81-69BE-5AA1-AECB-76255E74BD79}"/>
              </a:ext>
            </a:extLst>
          </p:cNvPr>
          <p:cNvGrpSpPr/>
          <p:nvPr/>
        </p:nvGrpSpPr>
        <p:grpSpPr>
          <a:xfrm>
            <a:off x="2352299" y="1652012"/>
            <a:ext cx="4752392" cy="4770633"/>
            <a:chOff x="2352299" y="1652012"/>
            <a:chExt cx="4752392" cy="4770633"/>
          </a:xfrm>
        </p:grpSpPr>
        <p:pic>
          <p:nvPicPr>
            <p:cNvPr id="5124" name="Picture 4">
              <a:extLst>
                <a:ext uri="{FF2B5EF4-FFF2-40B4-BE49-F238E27FC236}">
                  <a16:creationId xmlns:a16="http://schemas.microsoft.com/office/drawing/2014/main" id="{D2939DF4-0A76-F3B8-EABF-A9A26DBC85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352299" y="1653294"/>
              <a:ext cx="4673451" cy="4611470"/>
            </a:xfrm>
            <a:prstGeom prst="rect">
              <a:avLst/>
            </a:prstGeom>
            <a:noFill/>
            <a:ln>
              <a:solidFill>
                <a:schemeClr val="tx1">
                  <a:lumMod val="60000"/>
                  <a:lumOff val="40000"/>
                </a:schemeClr>
              </a:solidFill>
            </a:ln>
            <a:extLst>
              <a:ext uri="{909E8E84-426E-40DD-AFC4-6F175D3DCCD1}">
                <a14:hiddenFill xmlns:a14="http://schemas.microsoft.com/office/drawing/2010/main">
                  <a:solidFill>
                    <a:srgbClr val="FFFFFF"/>
                  </a:solidFill>
                </a14:hiddenFill>
              </a:ext>
            </a:extLst>
          </p:spPr>
        </p:pic>
        <p:grpSp>
          <p:nvGrpSpPr>
            <p:cNvPr id="10" name="Group 68">
              <a:extLst>
                <a:ext uri="{FF2B5EF4-FFF2-40B4-BE49-F238E27FC236}">
                  <a16:creationId xmlns:a16="http://schemas.microsoft.com/office/drawing/2014/main" id="{439CD84E-FA60-0E1E-A041-FCEDD0D0A179}"/>
                </a:ext>
              </a:extLst>
            </p:cNvPr>
            <p:cNvGrpSpPr>
              <a:grpSpLocks/>
            </p:cNvGrpSpPr>
            <p:nvPr/>
          </p:nvGrpSpPr>
          <p:grpSpPr bwMode="auto">
            <a:xfrm>
              <a:off x="2352299" y="6059941"/>
              <a:ext cx="4752392" cy="362704"/>
              <a:chOff x="1306" y="3095"/>
              <a:chExt cx="2268" cy="283"/>
            </a:xfrm>
          </p:grpSpPr>
          <p:sp>
            <p:nvSpPr>
              <p:cNvPr id="11" name="Freeform 69">
                <a:extLst>
                  <a:ext uri="{FF2B5EF4-FFF2-40B4-BE49-F238E27FC236}">
                    <a16:creationId xmlns:a16="http://schemas.microsoft.com/office/drawing/2014/main" id="{8C02A604-CD65-AB04-CA42-5A9F4ACB486C}"/>
                  </a:ext>
                </a:extLst>
              </p:cNvPr>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12" name="Freeform 70">
                <a:extLst>
                  <a:ext uri="{FF2B5EF4-FFF2-40B4-BE49-F238E27FC236}">
                    <a16:creationId xmlns:a16="http://schemas.microsoft.com/office/drawing/2014/main" id="{C7010236-EDBE-33AD-652D-3BC0AC705A3D}"/>
                  </a:ext>
                </a:extLst>
              </p:cNvPr>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13" name="Freeform 71">
                <a:extLst>
                  <a:ext uri="{FF2B5EF4-FFF2-40B4-BE49-F238E27FC236}">
                    <a16:creationId xmlns:a16="http://schemas.microsoft.com/office/drawing/2014/main" id="{457908A0-5B31-0A39-F019-B688E46D5E65}"/>
                  </a:ext>
                </a:extLst>
              </p:cNvPr>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grpSp>
        <p:grpSp>
          <p:nvGrpSpPr>
            <p:cNvPr id="5128" name="グループ化 5127">
              <a:extLst>
                <a:ext uri="{FF2B5EF4-FFF2-40B4-BE49-F238E27FC236}">
                  <a16:creationId xmlns:a16="http://schemas.microsoft.com/office/drawing/2014/main" id="{44F94F70-E7AC-96B6-86AF-6C2F02E1D879}"/>
                </a:ext>
              </a:extLst>
            </p:cNvPr>
            <p:cNvGrpSpPr/>
            <p:nvPr/>
          </p:nvGrpSpPr>
          <p:grpSpPr>
            <a:xfrm>
              <a:off x="2352299" y="1652012"/>
              <a:ext cx="4673451" cy="655445"/>
              <a:chOff x="2352299" y="1652012"/>
              <a:chExt cx="4673451" cy="655445"/>
            </a:xfrm>
          </p:grpSpPr>
          <p:grpSp>
            <p:nvGrpSpPr>
              <p:cNvPr id="5125" name="グループ化 5124">
                <a:extLst>
                  <a:ext uri="{FF2B5EF4-FFF2-40B4-BE49-F238E27FC236}">
                    <a16:creationId xmlns:a16="http://schemas.microsoft.com/office/drawing/2014/main" id="{27D31271-F466-ADFE-F11A-4F826333ED6D}"/>
                  </a:ext>
                </a:extLst>
              </p:cNvPr>
              <p:cNvGrpSpPr/>
              <p:nvPr/>
            </p:nvGrpSpPr>
            <p:grpSpPr>
              <a:xfrm>
                <a:off x="2352299" y="1653295"/>
                <a:ext cx="4673451" cy="654162"/>
                <a:chOff x="5817506" y="4101479"/>
                <a:chExt cx="4673451" cy="654162"/>
              </a:xfrm>
            </p:grpSpPr>
            <p:pic>
              <p:nvPicPr>
                <p:cNvPr id="22" name="図 21">
                  <a:extLst>
                    <a:ext uri="{FF2B5EF4-FFF2-40B4-BE49-F238E27FC236}">
                      <a16:creationId xmlns:a16="http://schemas.microsoft.com/office/drawing/2014/main" id="{8F4EBCE5-82E6-8BB5-AD84-E982A8B7E321}"/>
                    </a:ext>
                  </a:extLst>
                </p:cNvPr>
                <p:cNvPicPr>
                  <a:picLocks noChangeAspect="1"/>
                </p:cNvPicPr>
                <p:nvPr/>
              </p:nvPicPr>
              <p:blipFill>
                <a:blip r:embed="rId4"/>
                <a:srcRect b="13952"/>
                <a:stretch>
                  <a:fillRect/>
                </a:stretch>
              </p:blipFill>
              <p:spPr>
                <a:xfrm>
                  <a:off x="5817506" y="4101479"/>
                  <a:ext cx="4200986" cy="654162"/>
                </a:xfrm>
                <a:prstGeom prst="rect">
                  <a:avLst/>
                </a:prstGeom>
              </p:spPr>
            </p:pic>
            <p:pic>
              <p:nvPicPr>
                <p:cNvPr id="23" name="図 22">
                  <a:extLst>
                    <a:ext uri="{FF2B5EF4-FFF2-40B4-BE49-F238E27FC236}">
                      <a16:creationId xmlns:a16="http://schemas.microsoft.com/office/drawing/2014/main" id="{93F3929B-F70F-8281-C4BC-4AC1835E8244}"/>
                    </a:ext>
                  </a:extLst>
                </p:cNvPr>
                <p:cNvPicPr>
                  <a:picLocks noChangeAspect="1"/>
                </p:cNvPicPr>
                <p:nvPr/>
              </p:nvPicPr>
              <p:blipFill>
                <a:blip r:embed="rId5"/>
                <a:stretch>
                  <a:fillRect/>
                </a:stretch>
              </p:blipFill>
              <p:spPr>
                <a:xfrm>
                  <a:off x="8307879" y="4400852"/>
                  <a:ext cx="942998" cy="279590"/>
                </a:xfrm>
                <a:prstGeom prst="rect">
                  <a:avLst/>
                </a:prstGeom>
              </p:spPr>
            </p:pic>
            <p:sp>
              <p:nvSpPr>
                <p:cNvPr id="24" name="正方形/長方形 23">
                  <a:extLst>
                    <a:ext uri="{FF2B5EF4-FFF2-40B4-BE49-F238E27FC236}">
                      <a16:creationId xmlns:a16="http://schemas.microsoft.com/office/drawing/2014/main" id="{C0ADF95B-3465-0142-E610-F96589C261BC}"/>
                    </a:ext>
                  </a:extLst>
                </p:cNvPr>
                <p:cNvSpPr/>
                <p:nvPr/>
              </p:nvSpPr>
              <p:spPr>
                <a:xfrm>
                  <a:off x="7357101" y="4396694"/>
                  <a:ext cx="942998" cy="27889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6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5" name="図 24">
                  <a:extLst>
                    <a:ext uri="{FF2B5EF4-FFF2-40B4-BE49-F238E27FC236}">
                      <a16:creationId xmlns:a16="http://schemas.microsoft.com/office/drawing/2014/main" id="{2BF79117-6B93-55CF-5BBF-E42C2776CF4B}"/>
                    </a:ext>
                  </a:extLst>
                </p:cNvPr>
                <p:cNvPicPr>
                  <a:picLocks noChangeAspect="1"/>
                </p:cNvPicPr>
                <p:nvPr/>
              </p:nvPicPr>
              <p:blipFill>
                <a:blip r:embed="rId6"/>
                <a:stretch>
                  <a:fillRect/>
                </a:stretch>
              </p:blipFill>
              <p:spPr>
                <a:xfrm>
                  <a:off x="7438181" y="4472585"/>
                  <a:ext cx="824314" cy="207164"/>
                </a:xfrm>
                <a:prstGeom prst="rect">
                  <a:avLst/>
                </a:prstGeom>
              </p:spPr>
            </p:pic>
            <p:sp>
              <p:nvSpPr>
                <p:cNvPr id="26" name="正方形/長方形 25">
                  <a:extLst>
                    <a:ext uri="{FF2B5EF4-FFF2-40B4-BE49-F238E27FC236}">
                      <a16:creationId xmlns:a16="http://schemas.microsoft.com/office/drawing/2014/main" id="{6ADB4A99-1608-D652-0450-7E2AA0EFF2E4}"/>
                    </a:ext>
                  </a:extLst>
                </p:cNvPr>
                <p:cNvSpPr/>
                <p:nvPr/>
              </p:nvSpPr>
              <p:spPr>
                <a:xfrm>
                  <a:off x="7467554" y="4517835"/>
                  <a:ext cx="765663" cy="146494"/>
                </a:xfrm>
                <a:prstGeom prst="rect">
                  <a:avLst/>
                </a:prstGeom>
                <a:solidFill>
                  <a:srgbClr val="F1F1F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500" b="1"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アンケート結果</a:t>
                  </a:r>
                </a:p>
              </p:txBody>
            </p:sp>
            <p:sp>
              <p:nvSpPr>
                <p:cNvPr id="27" name="正方形/長方形 26">
                  <a:extLst>
                    <a:ext uri="{FF2B5EF4-FFF2-40B4-BE49-F238E27FC236}">
                      <a16:creationId xmlns:a16="http://schemas.microsoft.com/office/drawing/2014/main" id="{9D694974-D69D-EAFD-0BD4-E64A308B08FE}"/>
                    </a:ext>
                  </a:extLst>
                </p:cNvPr>
                <p:cNvSpPr/>
                <p:nvPr/>
              </p:nvSpPr>
              <p:spPr>
                <a:xfrm>
                  <a:off x="8356406" y="4478421"/>
                  <a:ext cx="857245" cy="146494"/>
                </a:xfrm>
                <a:prstGeom prst="rect">
                  <a:avLst/>
                </a:prstGeom>
                <a:solidFill>
                  <a:srgbClr val="326C8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1"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アンケート推移</a:t>
                  </a:r>
                </a:p>
              </p:txBody>
            </p:sp>
            <p:cxnSp>
              <p:nvCxnSpPr>
                <p:cNvPr id="28" name="直線コネクタ 27">
                  <a:extLst>
                    <a:ext uri="{FF2B5EF4-FFF2-40B4-BE49-F238E27FC236}">
                      <a16:creationId xmlns:a16="http://schemas.microsoft.com/office/drawing/2014/main" id="{5F9577BA-F0C3-52E1-D735-E475B1313AA4}"/>
                    </a:ext>
                  </a:extLst>
                </p:cNvPr>
                <p:cNvCxnSpPr>
                  <a:cxnSpLocks/>
                </p:cNvCxnSpPr>
                <p:nvPr/>
              </p:nvCxnSpPr>
              <p:spPr>
                <a:xfrm>
                  <a:off x="5817506" y="4702147"/>
                  <a:ext cx="4673451" cy="0"/>
                </a:xfrm>
                <a:prstGeom prst="line">
                  <a:avLst/>
                </a:prstGeom>
                <a:noFill/>
                <a:ln w="38100" cap="flat" cmpd="sng" algn="ctr">
                  <a:solidFill>
                    <a:srgbClr val="326C89"/>
                  </a:solidFill>
                  <a:prstDash val="solid"/>
                  <a:miter lim="800000"/>
                </a:ln>
                <a:effectLst/>
              </p:spPr>
            </p:cxnSp>
            <p:sp>
              <p:nvSpPr>
                <p:cNvPr id="5121" name="正方形/長方形 5120">
                  <a:extLst>
                    <a:ext uri="{FF2B5EF4-FFF2-40B4-BE49-F238E27FC236}">
                      <a16:creationId xmlns:a16="http://schemas.microsoft.com/office/drawing/2014/main" id="{8BDC6E9A-27FF-C485-ACF4-80277FE598A1}"/>
                    </a:ext>
                  </a:extLst>
                </p:cNvPr>
                <p:cNvSpPr/>
                <p:nvPr/>
              </p:nvSpPr>
              <p:spPr>
                <a:xfrm>
                  <a:off x="8250108" y="4314415"/>
                  <a:ext cx="1064176" cy="441225"/>
                </a:xfrm>
                <a:prstGeom prst="rect">
                  <a:avLst/>
                </a:prstGeom>
                <a:noFill/>
                <a:ln w="57150" cap="flat" cmpd="sng" algn="ctr">
                  <a:solidFill>
                    <a:srgbClr val="F36D6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6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sp>
            <p:nvSpPr>
              <p:cNvPr id="5127" name="正方形/長方形 5126">
                <a:extLst>
                  <a:ext uri="{FF2B5EF4-FFF2-40B4-BE49-F238E27FC236}">
                    <a16:creationId xmlns:a16="http://schemas.microsoft.com/office/drawing/2014/main" id="{048C3E72-1008-E2AD-9BBF-DD3233CB438F}"/>
                  </a:ext>
                </a:extLst>
              </p:cNvPr>
              <p:cNvSpPr/>
              <p:nvPr/>
            </p:nvSpPr>
            <p:spPr>
              <a:xfrm>
                <a:off x="6524553" y="1652012"/>
                <a:ext cx="501197" cy="57554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3534707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参考）導入の背景記入のポイント</a:t>
            </a:r>
          </a:p>
        </p:txBody>
      </p:sp>
      <p:sp>
        <p:nvSpPr>
          <p:cNvPr id="2" name="正方形/長方形 1">
            <a:extLst>
              <a:ext uri="{FF2B5EF4-FFF2-40B4-BE49-F238E27FC236}">
                <a16:creationId xmlns:a16="http://schemas.microsoft.com/office/drawing/2014/main" id="{F1912A09-565B-9956-7455-459463305A92}"/>
              </a:ext>
            </a:extLst>
          </p:cNvPr>
          <p:cNvSpPr/>
          <p:nvPr/>
        </p:nvSpPr>
        <p:spPr>
          <a:xfrm>
            <a:off x="470087" y="1057106"/>
            <a:ext cx="9368852" cy="160057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indent="-269875">
              <a:spcBef>
                <a:spcPts val="600"/>
              </a:spcBef>
              <a:buClr>
                <a:schemeClr val="accent5"/>
              </a:buClr>
              <a:buFont typeface="Wingdings" panose="05000000000000000000" pitchFamily="2" charset="2"/>
              <a:buChar char="ü"/>
            </a:pPr>
            <a:r>
              <a:rPr kumimoji="1" lang="ja-JP" altLang="en-US" sz="1200" spc="70" dirty="0">
                <a:solidFill>
                  <a:schemeClr val="tx1"/>
                </a:solidFill>
              </a:rPr>
              <a:t>インサイズに限らず新たな取り組みを始めるときは、</a:t>
            </a:r>
            <a:br>
              <a:rPr kumimoji="1" lang="en-US" altLang="ja-JP" sz="1200" spc="70" dirty="0">
                <a:solidFill>
                  <a:schemeClr val="tx1"/>
                </a:solidFill>
              </a:rPr>
            </a:br>
            <a:r>
              <a:rPr kumimoji="1" lang="ja-JP" altLang="en-US" sz="1200" spc="70" dirty="0">
                <a:solidFill>
                  <a:schemeClr val="tx1"/>
                </a:solidFill>
              </a:rPr>
              <a:t>現場から「やることを増やすな」「意味あるのか」等、否定的なリアクションが一定出るものです。</a:t>
            </a:r>
            <a:br>
              <a:rPr kumimoji="1" lang="en-US" altLang="ja-JP" sz="1200" spc="70" dirty="0">
                <a:solidFill>
                  <a:schemeClr val="tx1"/>
                </a:solidFill>
              </a:rPr>
            </a:br>
            <a:r>
              <a:rPr kumimoji="1" lang="ja-JP" altLang="en-US" sz="1200" spc="70" dirty="0">
                <a:solidFill>
                  <a:schemeClr val="tx1"/>
                </a:solidFill>
              </a:rPr>
              <a:t>そのため、</a:t>
            </a:r>
            <a:r>
              <a:rPr kumimoji="1" lang="ja-JP" altLang="en-US" sz="1200" b="1" u="sng" spc="70" dirty="0">
                <a:solidFill>
                  <a:schemeClr val="tx1"/>
                </a:solidFill>
              </a:rPr>
              <a:t>現場目線に立った導入のメリットをわかりやすく伝える</a:t>
            </a:r>
            <a:r>
              <a:rPr kumimoji="1" lang="ja-JP" altLang="en-US" sz="1200" spc="70" dirty="0">
                <a:solidFill>
                  <a:schemeClr val="tx1"/>
                </a:solidFill>
              </a:rPr>
              <a:t>ことがポイントです。</a:t>
            </a:r>
            <a:endParaRPr kumimoji="1" lang="en-US" altLang="ja-JP" sz="1200" spc="70" dirty="0">
              <a:solidFill>
                <a:schemeClr val="tx1"/>
              </a:solidFill>
            </a:endParaRPr>
          </a:p>
          <a:p>
            <a:pPr marL="361950" indent="-269875">
              <a:spcBef>
                <a:spcPts val="600"/>
              </a:spcBef>
              <a:buClr>
                <a:schemeClr val="accent5"/>
              </a:buClr>
              <a:buFont typeface="Wingdings" panose="05000000000000000000" pitchFamily="2" charset="2"/>
              <a:buChar char="ü"/>
            </a:pPr>
            <a:r>
              <a:rPr kumimoji="1" lang="ja-JP" altLang="en-US" sz="1200" spc="70" dirty="0">
                <a:solidFill>
                  <a:schemeClr val="tx1"/>
                </a:solidFill>
              </a:rPr>
              <a:t>「現場の通信簿≒人事</a:t>
            </a:r>
            <a:r>
              <a:rPr kumimoji="1" lang="en-US" altLang="ja-JP" sz="1200" spc="70" dirty="0">
                <a:solidFill>
                  <a:schemeClr val="tx1"/>
                </a:solidFill>
              </a:rPr>
              <a:t>/</a:t>
            </a:r>
            <a:r>
              <a:rPr kumimoji="1" lang="ja-JP" altLang="en-US" sz="1200" spc="70" dirty="0">
                <a:solidFill>
                  <a:schemeClr val="tx1"/>
                </a:solidFill>
              </a:rPr>
              <a:t>会社がマネジメント状況を監視しようとしている」と捉えられると協力を得づらくなります。</a:t>
            </a:r>
            <a:br>
              <a:rPr kumimoji="1" lang="en-US" altLang="ja-JP" sz="1200" spc="70" dirty="0">
                <a:solidFill>
                  <a:schemeClr val="tx1"/>
                </a:solidFill>
              </a:rPr>
            </a:br>
            <a:r>
              <a:rPr kumimoji="1" lang="ja-JP" altLang="en-US" sz="1200" spc="70" dirty="0">
                <a:solidFill>
                  <a:schemeClr val="tx1"/>
                </a:solidFill>
              </a:rPr>
              <a:t>そのため、「</a:t>
            </a:r>
            <a:r>
              <a:rPr kumimoji="1" lang="ja-JP" altLang="en-US" sz="1200" b="1" u="sng" spc="70" dirty="0">
                <a:solidFill>
                  <a:schemeClr val="tx1"/>
                </a:solidFill>
              </a:rPr>
              <a:t>会社</a:t>
            </a:r>
            <a:r>
              <a:rPr kumimoji="1" lang="en-US" altLang="ja-JP" sz="1200" b="1" u="sng" spc="70" dirty="0">
                <a:solidFill>
                  <a:schemeClr val="tx1"/>
                </a:solidFill>
              </a:rPr>
              <a:t>/</a:t>
            </a:r>
            <a:r>
              <a:rPr kumimoji="1" lang="ja-JP" altLang="en-US" sz="1200" b="1" u="sng" spc="70" dirty="0">
                <a:solidFill>
                  <a:schemeClr val="tx1"/>
                </a:solidFill>
              </a:rPr>
              <a:t>人事はマネジャーの置かれた状況を理解しているからこそ、支援したい</a:t>
            </a:r>
            <a:r>
              <a:rPr kumimoji="1" lang="ja-JP" altLang="en-US" sz="1200" spc="70" dirty="0">
                <a:solidFill>
                  <a:schemeClr val="tx1"/>
                </a:solidFill>
              </a:rPr>
              <a:t>」といった</a:t>
            </a:r>
            <a:br>
              <a:rPr kumimoji="1" lang="en-US" altLang="ja-JP" sz="1200" spc="70" dirty="0">
                <a:solidFill>
                  <a:schemeClr val="tx1"/>
                </a:solidFill>
              </a:rPr>
            </a:br>
            <a:r>
              <a:rPr kumimoji="1" lang="ja-JP" altLang="en-US" sz="1200" spc="70" dirty="0">
                <a:solidFill>
                  <a:schemeClr val="tx1"/>
                </a:solidFill>
              </a:rPr>
              <a:t>寄り添いスタンスを示すこともポイントです。</a:t>
            </a:r>
            <a:endParaRPr kumimoji="1" lang="en-US" altLang="ja-JP" sz="1200" spc="70" dirty="0">
              <a:solidFill>
                <a:schemeClr val="tx1"/>
              </a:solidFill>
            </a:endParaRPr>
          </a:p>
        </p:txBody>
      </p:sp>
      <p:sp>
        <p:nvSpPr>
          <p:cNvPr id="3" name="正方形/長方形 2">
            <a:extLst>
              <a:ext uri="{FF2B5EF4-FFF2-40B4-BE49-F238E27FC236}">
                <a16:creationId xmlns:a16="http://schemas.microsoft.com/office/drawing/2014/main" id="{8EAFCEC1-9948-4C27-2CBD-B7067BD28115}"/>
              </a:ext>
            </a:extLst>
          </p:cNvPr>
          <p:cNvSpPr/>
          <p:nvPr/>
        </p:nvSpPr>
        <p:spPr>
          <a:xfrm>
            <a:off x="470087" y="4384737"/>
            <a:ext cx="9368852" cy="198974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1200" spc="70" dirty="0">
              <a:solidFill>
                <a:schemeClr val="tx1"/>
              </a:solidFill>
            </a:endParaRPr>
          </a:p>
          <a:p>
            <a:pPr marL="447675" lvl="1" indent="-269875">
              <a:spcBef>
                <a:spcPts val="600"/>
              </a:spcBef>
              <a:buClr>
                <a:schemeClr val="accent6"/>
              </a:buClr>
              <a:buFont typeface="Yu Gothic" panose="020B0400000000000000" pitchFamily="50" charset="-128"/>
              <a:buChar char="◎"/>
            </a:pPr>
            <a:r>
              <a:rPr kumimoji="1" lang="en-US" altLang="ja-JP" sz="1200" spc="70" dirty="0">
                <a:solidFill>
                  <a:schemeClr val="tx1"/>
                </a:solidFill>
              </a:rPr>
              <a:t>1on1</a:t>
            </a:r>
            <a:r>
              <a:rPr kumimoji="1" lang="ja-JP" altLang="en-US" sz="1200" spc="70" dirty="0">
                <a:solidFill>
                  <a:schemeClr val="tx1"/>
                </a:solidFill>
              </a:rPr>
              <a:t>について、「メンバーと何を話せば良いかわからない」と言う声を多数いただきました。</a:t>
            </a:r>
            <a:br>
              <a:rPr kumimoji="1" lang="en-US" altLang="ja-JP" sz="1200" spc="70" dirty="0">
                <a:solidFill>
                  <a:schemeClr val="tx1"/>
                </a:solidFill>
              </a:rPr>
            </a:br>
            <a:r>
              <a:rPr kumimoji="1" lang="ja-JP" altLang="en-US" sz="1200" spc="70" dirty="0">
                <a:solidFill>
                  <a:schemeClr val="tx1"/>
                </a:solidFill>
              </a:rPr>
              <a:t>面談で対話のきっかけや適切な話題を掴みやすくするため、インサイズを導入します。</a:t>
            </a:r>
            <a:endParaRPr kumimoji="1" lang="en-US" altLang="ja-JP" sz="1200" spc="70" dirty="0">
              <a:solidFill>
                <a:schemeClr val="tx1"/>
              </a:solidFill>
            </a:endParaRPr>
          </a:p>
          <a:p>
            <a:pPr marL="447675" lvl="1" indent="-269875">
              <a:spcBef>
                <a:spcPts val="600"/>
              </a:spcBef>
              <a:buClr>
                <a:schemeClr val="accent6"/>
              </a:buClr>
              <a:buFont typeface="Yu Gothic" panose="020B0400000000000000" pitchFamily="50" charset="-128"/>
              <a:buChar char="◎"/>
            </a:pPr>
            <a:r>
              <a:rPr kumimoji="1" lang="ja-JP" altLang="en-US" sz="1200" spc="70" dirty="0">
                <a:solidFill>
                  <a:schemeClr val="tx1"/>
                </a:solidFill>
              </a:rPr>
              <a:t>離職が続いており、皆様にも負荷がかかっています。人事としては、●●の施策を検討しております。</a:t>
            </a:r>
            <a:br>
              <a:rPr kumimoji="1" lang="ja-JP" altLang="en-US" sz="1200" spc="70" dirty="0">
                <a:solidFill>
                  <a:schemeClr val="tx1"/>
                </a:solidFill>
              </a:rPr>
            </a:br>
            <a:r>
              <a:rPr kumimoji="1" lang="ja-JP" altLang="en-US" sz="1200" spc="70" dirty="0">
                <a:solidFill>
                  <a:schemeClr val="tx1"/>
                </a:solidFill>
              </a:rPr>
              <a:t>加えて「相談できず不安や悩みを溜め込むこと」が離職に大きく影響するということがわかりました。</a:t>
            </a:r>
            <a:br>
              <a:rPr kumimoji="1" lang="ja-JP" altLang="en-US" sz="1200" spc="70" dirty="0">
                <a:solidFill>
                  <a:schemeClr val="tx1"/>
                </a:solidFill>
              </a:rPr>
            </a:br>
            <a:r>
              <a:rPr kumimoji="1" lang="ja-JP" altLang="en-US" sz="1200" spc="70" dirty="0">
                <a:solidFill>
                  <a:schemeClr val="tx1"/>
                </a:solidFill>
              </a:rPr>
              <a:t>そのため、メンバーが相談できる環境を職場ぐるみで作りたく、インサイズを導入します。</a:t>
            </a:r>
            <a:endParaRPr kumimoji="1" lang="en-US" altLang="ja-JP" sz="1200" spc="70" dirty="0">
              <a:solidFill>
                <a:schemeClr val="tx1"/>
              </a:solidFill>
            </a:endParaRPr>
          </a:p>
          <a:p>
            <a:pPr marL="447675" lvl="1" indent="-269875">
              <a:spcBef>
                <a:spcPts val="600"/>
              </a:spcBef>
              <a:buClr>
                <a:schemeClr val="accent6"/>
              </a:buClr>
              <a:buFont typeface="Yu Gothic" panose="020B0400000000000000" pitchFamily="50" charset="-128"/>
              <a:buChar char="◎"/>
            </a:pPr>
            <a:r>
              <a:rPr kumimoji="1" lang="ja-JP" altLang="en-US" sz="1200" spc="70" dirty="0">
                <a:solidFill>
                  <a:schemeClr val="tx1"/>
                </a:solidFill>
              </a:rPr>
              <a:t>皆様としても、メンバーをフォローしたい気持ちがある中、多忙でなかなかできない状況かと思います。</a:t>
            </a:r>
            <a:br>
              <a:rPr kumimoji="1" lang="en-US" altLang="ja-JP" sz="1200" spc="70" dirty="0">
                <a:solidFill>
                  <a:schemeClr val="tx1"/>
                </a:solidFill>
              </a:rPr>
            </a:br>
            <a:r>
              <a:rPr kumimoji="1" lang="ja-JP" altLang="en-US" sz="1200" spc="70" dirty="0">
                <a:solidFill>
                  <a:schemeClr val="tx1"/>
                </a:solidFill>
              </a:rPr>
              <a:t>その中で、フォローが必要なメンバーの優先順位をつけ、コンディション・パフォーマンス改善のための話題に短時間でたどり着けるよう、インサイズを導入します。</a:t>
            </a:r>
            <a:endParaRPr kumimoji="1" lang="en-US" altLang="ja-JP" sz="1200" spc="70" dirty="0">
              <a:solidFill>
                <a:schemeClr val="tx1"/>
              </a:solidFill>
            </a:endParaRPr>
          </a:p>
        </p:txBody>
      </p:sp>
      <p:sp>
        <p:nvSpPr>
          <p:cNvPr id="6" name="四角形: 角を丸くする 5">
            <a:extLst>
              <a:ext uri="{FF2B5EF4-FFF2-40B4-BE49-F238E27FC236}">
                <a16:creationId xmlns:a16="http://schemas.microsoft.com/office/drawing/2014/main" id="{A74FA4EF-3B62-E5BA-BFCD-664BBB7433FD}"/>
              </a:ext>
            </a:extLst>
          </p:cNvPr>
          <p:cNvSpPr/>
          <p:nvPr/>
        </p:nvSpPr>
        <p:spPr>
          <a:xfrm>
            <a:off x="249980" y="838958"/>
            <a:ext cx="1736702" cy="36181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Point</a:t>
            </a:r>
            <a:endParaRPr kumimoji="1" lang="ja-JP" altLang="en-US" b="1" dirty="0">
              <a:solidFill>
                <a:schemeClr val="bg2"/>
              </a:solidFill>
            </a:endParaRPr>
          </a:p>
        </p:txBody>
      </p:sp>
      <p:sp>
        <p:nvSpPr>
          <p:cNvPr id="7" name="正方形/長方形 6">
            <a:extLst>
              <a:ext uri="{FF2B5EF4-FFF2-40B4-BE49-F238E27FC236}">
                <a16:creationId xmlns:a16="http://schemas.microsoft.com/office/drawing/2014/main" id="{2654B128-993B-890C-B5D5-7513C9EB2737}"/>
              </a:ext>
            </a:extLst>
          </p:cNvPr>
          <p:cNvSpPr/>
          <p:nvPr/>
        </p:nvSpPr>
        <p:spPr>
          <a:xfrm>
            <a:off x="470087" y="3094021"/>
            <a:ext cx="9368852" cy="10240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7675" lvl="1" indent="-269875">
              <a:spcBef>
                <a:spcPts val="600"/>
              </a:spcBef>
              <a:buClr>
                <a:schemeClr val="accent1"/>
              </a:buClr>
              <a:buFont typeface="Century Gothic" panose="020B0502020202020204" pitchFamily="34" charset="0"/>
              <a:buChar char="▲"/>
            </a:pPr>
            <a:r>
              <a:rPr kumimoji="1" lang="ja-JP" altLang="en-US" sz="1200" spc="70" dirty="0">
                <a:solidFill>
                  <a:schemeClr val="tx1"/>
                </a:solidFill>
              </a:rPr>
              <a:t>メンバーのモチベーションをあげるため、離職率を下げるため、メンバーをフォローするため</a:t>
            </a:r>
            <a:br>
              <a:rPr kumimoji="1" lang="en-US" altLang="ja-JP" sz="1200" spc="70" dirty="0">
                <a:solidFill>
                  <a:schemeClr val="tx1"/>
                </a:solidFill>
              </a:rPr>
            </a:br>
            <a:r>
              <a:rPr kumimoji="1" lang="ja-JP" altLang="en-US" sz="1200" spc="70" dirty="0">
                <a:solidFill>
                  <a:schemeClr val="tx1"/>
                </a:solidFill>
              </a:rPr>
              <a:t>→「メンバーを甘やかして迎合しないといけないのか？」と受け取られる可能性があります</a:t>
            </a:r>
            <a:endParaRPr kumimoji="1" lang="en-US" altLang="ja-JP" sz="1200" spc="70" dirty="0">
              <a:solidFill>
                <a:schemeClr val="tx1"/>
              </a:solidFill>
            </a:endParaRPr>
          </a:p>
          <a:p>
            <a:pPr marL="447675" lvl="1" indent="-269875">
              <a:spcBef>
                <a:spcPts val="600"/>
              </a:spcBef>
              <a:buClr>
                <a:schemeClr val="accent1"/>
              </a:buClr>
              <a:buFont typeface="Century Gothic" panose="020B0502020202020204" pitchFamily="34" charset="0"/>
              <a:buChar char="▲"/>
            </a:pPr>
            <a:r>
              <a:rPr kumimoji="1" lang="ja-JP" altLang="en-US" sz="1200" spc="70" dirty="0">
                <a:solidFill>
                  <a:schemeClr val="tx1"/>
                </a:solidFill>
              </a:rPr>
              <a:t>マネジメント力を上げるため</a:t>
            </a:r>
            <a:br>
              <a:rPr kumimoji="1" lang="en-US" altLang="ja-JP" sz="1200" spc="70" dirty="0">
                <a:solidFill>
                  <a:schemeClr val="tx1"/>
                </a:solidFill>
              </a:rPr>
            </a:br>
            <a:r>
              <a:rPr kumimoji="1" lang="ja-JP" altLang="en-US" sz="1200" spc="70" dirty="0">
                <a:solidFill>
                  <a:schemeClr val="tx1"/>
                </a:solidFill>
              </a:rPr>
              <a:t>→ 「今、マネジメント力がないと言われている」と受け取られしてしまう可能性があります</a:t>
            </a:r>
          </a:p>
        </p:txBody>
      </p:sp>
      <p:sp>
        <p:nvSpPr>
          <p:cNvPr id="8" name="四角形: 角を丸くする 7">
            <a:extLst>
              <a:ext uri="{FF2B5EF4-FFF2-40B4-BE49-F238E27FC236}">
                <a16:creationId xmlns:a16="http://schemas.microsoft.com/office/drawing/2014/main" id="{B2730B9D-0572-F484-11D6-816AC5F1518F}"/>
              </a:ext>
            </a:extLst>
          </p:cNvPr>
          <p:cNvSpPr/>
          <p:nvPr/>
        </p:nvSpPr>
        <p:spPr>
          <a:xfrm>
            <a:off x="157883" y="2827373"/>
            <a:ext cx="1736702" cy="361813"/>
          </a:xfrm>
          <a:prstGeom prst="roundRect">
            <a:avLst>
              <a:gd name="adj" fmla="val 50000"/>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Bad</a:t>
            </a:r>
            <a:endParaRPr kumimoji="1" lang="ja-JP" altLang="en-US" b="1" dirty="0">
              <a:solidFill>
                <a:schemeClr val="bg2"/>
              </a:solidFill>
            </a:endParaRPr>
          </a:p>
        </p:txBody>
      </p:sp>
      <p:sp>
        <p:nvSpPr>
          <p:cNvPr id="9" name="四角形: 角を丸くする 8">
            <a:extLst>
              <a:ext uri="{FF2B5EF4-FFF2-40B4-BE49-F238E27FC236}">
                <a16:creationId xmlns:a16="http://schemas.microsoft.com/office/drawing/2014/main" id="{E204EF9C-E5DF-0893-68D8-09C7AD446EC6}"/>
              </a:ext>
            </a:extLst>
          </p:cNvPr>
          <p:cNvSpPr/>
          <p:nvPr/>
        </p:nvSpPr>
        <p:spPr>
          <a:xfrm>
            <a:off x="157883" y="4203830"/>
            <a:ext cx="1736702" cy="361813"/>
          </a:xfrm>
          <a:prstGeom prst="roundRect">
            <a:avLst>
              <a:gd name="adj" fmla="val 50000"/>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Good</a:t>
            </a:r>
            <a:endParaRPr kumimoji="1" lang="ja-JP" altLang="en-US" b="1" dirty="0">
              <a:solidFill>
                <a:schemeClr val="bg2"/>
              </a:solidFill>
            </a:endParaRPr>
          </a:p>
        </p:txBody>
      </p:sp>
    </p:spTree>
    <p:extLst>
      <p:ext uri="{BB962C8B-B14F-4D97-AF65-F5344CB8AC3E}">
        <p14:creationId xmlns:p14="http://schemas.microsoft.com/office/powerpoint/2010/main" val="1263910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参考）集計結果も確認できます</a:t>
            </a:r>
          </a:p>
        </p:txBody>
      </p:sp>
      <p:sp>
        <p:nvSpPr>
          <p:cNvPr id="13" name="テキスト ボックス 12">
            <a:extLst>
              <a:ext uri="{FF2B5EF4-FFF2-40B4-BE49-F238E27FC236}">
                <a16:creationId xmlns:a16="http://schemas.microsoft.com/office/drawing/2014/main" id="{B7280B4E-8F78-5CF3-C6F3-D6F81C81D521}"/>
              </a:ext>
            </a:extLst>
          </p:cNvPr>
          <p:cNvSpPr txBox="1"/>
          <p:nvPr/>
        </p:nvSpPr>
        <p:spPr>
          <a:xfrm>
            <a:off x="272456" y="844000"/>
            <a:ext cx="9361088" cy="723275"/>
          </a:xfrm>
          <a:prstGeom prst="rect">
            <a:avLst/>
          </a:prstGeom>
          <a:noFill/>
        </p:spPr>
        <p:txBody>
          <a:bodyPr wrap="square" rtlCol="0">
            <a:spAutoFit/>
          </a:bodyPr>
          <a:lstStyle/>
          <a:p>
            <a:pPr algn="ctr">
              <a:lnSpc>
                <a:spcPct val="100000"/>
              </a:lnSpc>
              <a:spcBef>
                <a:spcPts val="600"/>
              </a:spcBef>
            </a:pPr>
            <a:r>
              <a:rPr lang="ja-JP" altLang="en-US" dirty="0"/>
              <a:t>「ダッシュボード」で、自分のチームの集計結果・変化や、</a:t>
            </a:r>
            <a:endParaRPr lang="en-US" altLang="ja-JP" dirty="0"/>
          </a:p>
          <a:p>
            <a:pPr algn="ctr">
              <a:lnSpc>
                <a:spcPct val="100000"/>
              </a:lnSpc>
              <a:spcBef>
                <a:spcPts val="600"/>
              </a:spcBef>
            </a:pPr>
            <a:r>
              <a:rPr lang="ja-JP" altLang="en-US" dirty="0"/>
              <a:t>ご自身の</a:t>
            </a:r>
            <a:r>
              <a:rPr lang="en-US" altLang="ja-JP" dirty="0"/>
              <a:t>1on1</a:t>
            </a:r>
            <a:r>
              <a:rPr lang="ja-JP" altLang="en-US" dirty="0"/>
              <a:t>の特徴を確認することもできます。</a:t>
            </a:r>
            <a:endParaRPr lang="ja-JP" altLang="en-US" sz="1800" dirty="0"/>
          </a:p>
        </p:txBody>
      </p:sp>
      <p:grpSp>
        <p:nvGrpSpPr>
          <p:cNvPr id="3" name="グループ化 2">
            <a:extLst>
              <a:ext uri="{FF2B5EF4-FFF2-40B4-BE49-F238E27FC236}">
                <a16:creationId xmlns:a16="http://schemas.microsoft.com/office/drawing/2014/main" id="{F85158E3-F983-7210-974F-A5EC51D40E6E}"/>
              </a:ext>
            </a:extLst>
          </p:cNvPr>
          <p:cNvGrpSpPr/>
          <p:nvPr/>
        </p:nvGrpSpPr>
        <p:grpSpPr>
          <a:xfrm>
            <a:off x="570839" y="1829158"/>
            <a:ext cx="8764322" cy="4583844"/>
            <a:chOff x="869222" y="1829158"/>
            <a:chExt cx="8764322" cy="4583844"/>
          </a:xfrm>
        </p:grpSpPr>
        <p:pic>
          <p:nvPicPr>
            <p:cNvPr id="14" name="図 13">
              <a:extLst>
                <a:ext uri="{FF2B5EF4-FFF2-40B4-BE49-F238E27FC236}">
                  <a16:creationId xmlns:a16="http://schemas.microsoft.com/office/drawing/2014/main" id="{AF310131-BC64-1C03-C60E-A0B3FB34F90E}"/>
                </a:ext>
              </a:extLst>
            </p:cNvPr>
            <p:cNvPicPr>
              <a:picLocks noChangeAspect="1"/>
            </p:cNvPicPr>
            <p:nvPr/>
          </p:nvPicPr>
          <p:blipFill>
            <a:blip r:embed="rId3"/>
            <a:srcRect l="13808" t="5921" r="14275" b="55800"/>
            <a:stretch>
              <a:fillRect/>
            </a:stretch>
          </p:blipFill>
          <p:spPr>
            <a:xfrm>
              <a:off x="869223" y="1829158"/>
              <a:ext cx="4574212" cy="3965249"/>
            </a:xfrm>
            <a:prstGeom prst="rect">
              <a:avLst/>
            </a:prstGeom>
          </p:spPr>
        </p:pic>
        <p:pic>
          <p:nvPicPr>
            <p:cNvPr id="15" name="図 14" descr="グラフィカル ユーザー インターフェイス, アプリケーション&#10;&#10;AI 生成コンテンツは誤りを含む可能性があります。">
              <a:extLst>
                <a:ext uri="{FF2B5EF4-FFF2-40B4-BE49-F238E27FC236}">
                  <a16:creationId xmlns:a16="http://schemas.microsoft.com/office/drawing/2014/main" id="{C0F97506-2672-2659-E411-F18D7F881145}"/>
                </a:ext>
              </a:extLst>
            </p:cNvPr>
            <p:cNvPicPr>
              <a:picLocks noChangeAspect="1"/>
            </p:cNvPicPr>
            <p:nvPr/>
          </p:nvPicPr>
          <p:blipFill>
            <a:blip r:embed="rId4">
              <a:extLst>
                <a:ext uri="{28A0092B-C50C-407E-A947-70E740481C1C}">
                  <a14:useLocalDpi xmlns:a14="http://schemas.microsoft.com/office/drawing/2010/main" val="0"/>
                </a:ext>
              </a:extLst>
            </a:blip>
            <a:srcRect t="61045" r="1567"/>
            <a:stretch>
              <a:fillRect/>
            </a:stretch>
          </p:blipFill>
          <p:spPr>
            <a:xfrm>
              <a:off x="5499474" y="2612356"/>
              <a:ext cx="4134070" cy="3800646"/>
            </a:xfrm>
            <a:prstGeom prst="rect">
              <a:avLst/>
            </a:prstGeom>
          </p:spPr>
        </p:pic>
        <p:grpSp>
          <p:nvGrpSpPr>
            <p:cNvPr id="16" name="Group 112">
              <a:extLst>
                <a:ext uri="{FF2B5EF4-FFF2-40B4-BE49-F238E27FC236}">
                  <a16:creationId xmlns:a16="http://schemas.microsoft.com/office/drawing/2014/main" id="{76BAD2A4-8CA1-8D6C-55F6-0C8BD14AEB47}"/>
                </a:ext>
              </a:extLst>
            </p:cNvPr>
            <p:cNvGrpSpPr>
              <a:grpSpLocks/>
            </p:cNvGrpSpPr>
            <p:nvPr/>
          </p:nvGrpSpPr>
          <p:grpSpPr bwMode="auto">
            <a:xfrm>
              <a:off x="5499474" y="2452395"/>
              <a:ext cx="4032000" cy="319922"/>
              <a:chOff x="1306" y="1706"/>
              <a:chExt cx="3175" cy="454"/>
            </a:xfrm>
          </p:grpSpPr>
          <p:sp>
            <p:nvSpPr>
              <p:cNvPr id="21" name="Freeform 113">
                <a:extLst>
                  <a:ext uri="{FF2B5EF4-FFF2-40B4-BE49-F238E27FC236}">
                    <a16:creationId xmlns:a16="http://schemas.microsoft.com/office/drawing/2014/main" id="{655863C7-BF07-C722-1057-577803C9C471}"/>
                  </a:ext>
                </a:extLst>
              </p:cNvPr>
              <p:cNvSpPr>
                <a:spLocks/>
              </p:cNvSpPr>
              <p:nvPr/>
            </p:nvSpPr>
            <p:spPr bwMode="auto">
              <a:xfrm>
                <a:off x="1306" y="1706"/>
                <a:ext cx="3175" cy="454"/>
              </a:xfrm>
              <a:custGeom>
                <a:avLst/>
                <a:gdLst/>
                <a:ahLst/>
                <a:cxnLst>
                  <a:cxn ang="0">
                    <a:pos x="0" y="454"/>
                  </a:cxn>
                  <a:cxn ang="0">
                    <a:pos x="0" y="227"/>
                  </a:cxn>
                  <a:cxn ang="0">
                    <a:pos x="453" y="0"/>
                  </a:cxn>
                  <a:cxn ang="0">
                    <a:pos x="907" y="227"/>
                  </a:cxn>
                  <a:cxn ang="0">
                    <a:pos x="1360" y="0"/>
                  </a:cxn>
                  <a:cxn ang="0">
                    <a:pos x="1814" y="227"/>
                  </a:cxn>
                  <a:cxn ang="0">
                    <a:pos x="2268" y="0"/>
                  </a:cxn>
                  <a:cxn ang="0">
                    <a:pos x="2721" y="227"/>
                  </a:cxn>
                  <a:cxn ang="0">
                    <a:pos x="3175" y="0"/>
                  </a:cxn>
                  <a:cxn ang="0">
                    <a:pos x="3175" y="227"/>
                  </a:cxn>
                  <a:cxn ang="0">
                    <a:pos x="2721" y="454"/>
                  </a:cxn>
                  <a:cxn ang="0">
                    <a:pos x="2268" y="227"/>
                  </a:cxn>
                  <a:cxn ang="0">
                    <a:pos x="1814" y="454"/>
                  </a:cxn>
                  <a:cxn ang="0">
                    <a:pos x="1360" y="227"/>
                  </a:cxn>
                  <a:cxn ang="0">
                    <a:pos x="907" y="454"/>
                  </a:cxn>
                  <a:cxn ang="0">
                    <a:pos x="453" y="227"/>
                  </a:cxn>
                  <a:cxn ang="0">
                    <a:pos x="0" y="454"/>
                  </a:cxn>
                </a:cxnLst>
                <a:rect l="0" t="0" r="r" b="b"/>
                <a:pathLst>
                  <a:path w="3175" h="454">
                    <a:moveTo>
                      <a:pt x="0" y="454"/>
                    </a:moveTo>
                    <a:cubicBezTo>
                      <a:pt x="0" y="340"/>
                      <a:pt x="0" y="227"/>
                      <a:pt x="0" y="227"/>
                    </a:cubicBezTo>
                    <a:cubicBezTo>
                      <a:pt x="80" y="163"/>
                      <a:pt x="302" y="0"/>
                      <a:pt x="453" y="0"/>
                    </a:cubicBezTo>
                    <a:cubicBezTo>
                      <a:pt x="604" y="0"/>
                      <a:pt x="756" y="227"/>
                      <a:pt x="907" y="227"/>
                    </a:cubicBezTo>
                    <a:cubicBezTo>
                      <a:pt x="1058" y="227"/>
                      <a:pt x="1209" y="0"/>
                      <a:pt x="1360" y="0"/>
                    </a:cubicBezTo>
                    <a:cubicBezTo>
                      <a:pt x="1511" y="0"/>
                      <a:pt x="1663" y="227"/>
                      <a:pt x="1814" y="227"/>
                    </a:cubicBezTo>
                    <a:cubicBezTo>
                      <a:pt x="1965" y="227"/>
                      <a:pt x="2117" y="0"/>
                      <a:pt x="2268" y="0"/>
                    </a:cubicBezTo>
                    <a:cubicBezTo>
                      <a:pt x="2419" y="0"/>
                      <a:pt x="2570" y="227"/>
                      <a:pt x="2721" y="227"/>
                    </a:cubicBezTo>
                    <a:cubicBezTo>
                      <a:pt x="2872" y="227"/>
                      <a:pt x="3050" y="88"/>
                      <a:pt x="3175" y="0"/>
                    </a:cubicBezTo>
                    <a:cubicBezTo>
                      <a:pt x="3175" y="113"/>
                      <a:pt x="3175" y="227"/>
                      <a:pt x="3175" y="227"/>
                    </a:cubicBezTo>
                    <a:cubicBezTo>
                      <a:pt x="3175" y="227"/>
                      <a:pt x="2906" y="454"/>
                      <a:pt x="2721" y="454"/>
                    </a:cubicBezTo>
                    <a:cubicBezTo>
                      <a:pt x="2548" y="454"/>
                      <a:pt x="2419" y="227"/>
                      <a:pt x="2268" y="227"/>
                    </a:cubicBezTo>
                    <a:cubicBezTo>
                      <a:pt x="2117" y="227"/>
                      <a:pt x="1965" y="454"/>
                      <a:pt x="1814" y="454"/>
                    </a:cubicBezTo>
                    <a:cubicBezTo>
                      <a:pt x="1663" y="454"/>
                      <a:pt x="1511" y="227"/>
                      <a:pt x="1360" y="227"/>
                    </a:cubicBezTo>
                    <a:cubicBezTo>
                      <a:pt x="1209" y="227"/>
                      <a:pt x="1058" y="454"/>
                      <a:pt x="907" y="454"/>
                    </a:cubicBezTo>
                    <a:cubicBezTo>
                      <a:pt x="756" y="454"/>
                      <a:pt x="604" y="227"/>
                      <a:pt x="453" y="227"/>
                    </a:cubicBezTo>
                    <a:cubicBezTo>
                      <a:pt x="302" y="227"/>
                      <a:pt x="185" y="322"/>
                      <a:pt x="0" y="454"/>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游ゴシック" panose="020F0502020204030204"/>
                </a:endParaRPr>
              </a:p>
            </p:txBody>
          </p:sp>
          <p:sp>
            <p:nvSpPr>
              <p:cNvPr id="22" name="Freeform 114">
                <a:extLst>
                  <a:ext uri="{FF2B5EF4-FFF2-40B4-BE49-F238E27FC236}">
                    <a16:creationId xmlns:a16="http://schemas.microsoft.com/office/drawing/2014/main" id="{E4B97D01-33D5-8FA2-A615-92CBD57704FE}"/>
                  </a:ext>
                </a:extLst>
              </p:cNvPr>
              <p:cNvSpPr>
                <a:spLocks/>
              </p:cNvSpPr>
              <p:nvPr/>
            </p:nvSpPr>
            <p:spPr bwMode="auto">
              <a:xfrm>
                <a:off x="1306" y="1706"/>
                <a:ext cx="3175" cy="227"/>
              </a:xfrm>
              <a:custGeom>
                <a:avLst/>
                <a:gdLst/>
                <a:ahLst/>
                <a:cxnLst>
                  <a:cxn ang="0">
                    <a:pos x="0" y="454"/>
                  </a:cxn>
                  <a:cxn ang="0">
                    <a:pos x="453" y="0"/>
                  </a:cxn>
                  <a:cxn ang="0">
                    <a:pos x="907" y="454"/>
                  </a:cxn>
                  <a:cxn ang="0">
                    <a:pos x="1360" y="0"/>
                  </a:cxn>
                  <a:cxn ang="0">
                    <a:pos x="1814" y="454"/>
                  </a:cxn>
                  <a:cxn ang="0">
                    <a:pos x="2268" y="0"/>
                  </a:cxn>
                  <a:cxn ang="0">
                    <a:pos x="2721" y="454"/>
                  </a:cxn>
                  <a:cxn ang="0">
                    <a:pos x="3175" y="0"/>
                  </a:cxn>
                </a:cxnLst>
                <a:rect l="0" t="0" r="r" b="b"/>
                <a:pathLst>
                  <a:path w="3175" h="454">
                    <a:moveTo>
                      <a:pt x="0" y="454"/>
                    </a:moveTo>
                    <a:cubicBezTo>
                      <a:pt x="151" y="227"/>
                      <a:pt x="302" y="0"/>
                      <a:pt x="453" y="0"/>
                    </a:cubicBezTo>
                    <a:cubicBezTo>
                      <a:pt x="604" y="0"/>
                      <a:pt x="756" y="454"/>
                      <a:pt x="907" y="454"/>
                    </a:cubicBezTo>
                    <a:cubicBezTo>
                      <a:pt x="1058" y="454"/>
                      <a:pt x="1209" y="0"/>
                      <a:pt x="1360" y="0"/>
                    </a:cubicBezTo>
                    <a:cubicBezTo>
                      <a:pt x="1511" y="0"/>
                      <a:pt x="1663" y="454"/>
                      <a:pt x="1814" y="454"/>
                    </a:cubicBezTo>
                    <a:cubicBezTo>
                      <a:pt x="1965" y="454"/>
                      <a:pt x="2117" y="0"/>
                      <a:pt x="2268" y="0"/>
                    </a:cubicBezTo>
                    <a:cubicBezTo>
                      <a:pt x="2419" y="0"/>
                      <a:pt x="2570" y="454"/>
                      <a:pt x="2721" y="454"/>
                    </a:cubicBezTo>
                    <a:cubicBezTo>
                      <a:pt x="2872" y="454"/>
                      <a:pt x="3023" y="227"/>
                      <a:pt x="3175"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游ゴシック" panose="020F0502020204030204"/>
                </a:endParaRPr>
              </a:p>
            </p:txBody>
          </p:sp>
          <p:sp>
            <p:nvSpPr>
              <p:cNvPr id="23" name="Freeform 115">
                <a:extLst>
                  <a:ext uri="{FF2B5EF4-FFF2-40B4-BE49-F238E27FC236}">
                    <a16:creationId xmlns:a16="http://schemas.microsoft.com/office/drawing/2014/main" id="{863D6EF8-EE95-5A7B-EB79-A3EB90ADFBFD}"/>
                  </a:ext>
                </a:extLst>
              </p:cNvPr>
              <p:cNvSpPr>
                <a:spLocks/>
              </p:cNvSpPr>
              <p:nvPr/>
            </p:nvSpPr>
            <p:spPr bwMode="auto">
              <a:xfrm>
                <a:off x="1306" y="1933"/>
                <a:ext cx="3175" cy="227"/>
              </a:xfrm>
              <a:custGeom>
                <a:avLst/>
                <a:gdLst/>
                <a:ahLst/>
                <a:cxnLst>
                  <a:cxn ang="0">
                    <a:pos x="0" y="454"/>
                  </a:cxn>
                  <a:cxn ang="0">
                    <a:pos x="453" y="0"/>
                  </a:cxn>
                  <a:cxn ang="0">
                    <a:pos x="907" y="454"/>
                  </a:cxn>
                  <a:cxn ang="0">
                    <a:pos x="1360" y="0"/>
                  </a:cxn>
                  <a:cxn ang="0">
                    <a:pos x="1814" y="454"/>
                  </a:cxn>
                  <a:cxn ang="0">
                    <a:pos x="2268" y="0"/>
                  </a:cxn>
                  <a:cxn ang="0">
                    <a:pos x="2721" y="454"/>
                  </a:cxn>
                  <a:cxn ang="0">
                    <a:pos x="3175" y="0"/>
                  </a:cxn>
                </a:cxnLst>
                <a:rect l="0" t="0" r="r" b="b"/>
                <a:pathLst>
                  <a:path w="3175" h="454">
                    <a:moveTo>
                      <a:pt x="0" y="454"/>
                    </a:moveTo>
                    <a:cubicBezTo>
                      <a:pt x="151" y="227"/>
                      <a:pt x="302" y="0"/>
                      <a:pt x="453" y="0"/>
                    </a:cubicBezTo>
                    <a:cubicBezTo>
                      <a:pt x="604" y="0"/>
                      <a:pt x="756" y="454"/>
                      <a:pt x="907" y="454"/>
                    </a:cubicBezTo>
                    <a:cubicBezTo>
                      <a:pt x="1058" y="454"/>
                      <a:pt x="1209" y="0"/>
                      <a:pt x="1360" y="0"/>
                    </a:cubicBezTo>
                    <a:cubicBezTo>
                      <a:pt x="1511" y="0"/>
                      <a:pt x="1663" y="454"/>
                      <a:pt x="1814" y="454"/>
                    </a:cubicBezTo>
                    <a:cubicBezTo>
                      <a:pt x="1965" y="454"/>
                      <a:pt x="2117" y="0"/>
                      <a:pt x="2268" y="0"/>
                    </a:cubicBezTo>
                    <a:cubicBezTo>
                      <a:pt x="2419" y="0"/>
                      <a:pt x="2570" y="454"/>
                      <a:pt x="2721" y="454"/>
                    </a:cubicBezTo>
                    <a:cubicBezTo>
                      <a:pt x="2872" y="454"/>
                      <a:pt x="3023" y="227"/>
                      <a:pt x="3175"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游ゴシック" panose="020F0502020204030204"/>
                </a:endParaRPr>
              </a:p>
            </p:txBody>
          </p:sp>
        </p:grpSp>
        <p:grpSp>
          <p:nvGrpSpPr>
            <p:cNvPr id="17" name="Group 112">
              <a:extLst>
                <a:ext uri="{FF2B5EF4-FFF2-40B4-BE49-F238E27FC236}">
                  <a16:creationId xmlns:a16="http://schemas.microsoft.com/office/drawing/2014/main" id="{E9D86F7E-C980-A013-FB43-776EBFF7CE06}"/>
                </a:ext>
              </a:extLst>
            </p:cNvPr>
            <p:cNvGrpSpPr>
              <a:grpSpLocks/>
            </p:cNvGrpSpPr>
            <p:nvPr/>
          </p:nvGrpSpPr>
          <p:grpSpPr bwMode="auto">
            <a:xfrm>
              <a:off x="869222" y="5563402"/>
              <a:ext cx="4574211" cy="390966"/>
              <a:chOff x="1306" y="1706"/>
              <a:chExt cx="3175" cy="454"/>
            </a:xfrm>
          </p:grpSpPr>
          <p:sp>
            <p:nvSpPr>
              <p:cNvPr id="18" name="Freeform 113">
                <a:extLst>
                  <a:ext uri="{FF2B5EF4-FFF2-40B4-BE49-F238E27FC236}">
                    <a16:creationId xmlns:a16="http://schemas.microsoft.com/office/drawing/2014/main" id="{DE6799EB-B311-D658-3F57-1DFAC4D57DF7}"/>
                  </a:ext>
                </a:extLst>
              </p:cNvPr>
              <p:cNvSpPr>
                <a:spLocks/>
              </p:cNvSpPr>
              <p:nvPr/>
            </p:nvSpPr>
            <p:spPr bwMode="auto">
              <a:xfrm>
                <a:off x="1306" y="1706"/>
                <a:ext cx="3175" cy="454"/>
              </a:xfrm>
              <a:custGeom>
                <a:avLst/>
                <a:gdLst/>
                <a:ahLst/>
                <a:cxnLst>
                  <a:cxn ang="0">
                    <a:pos x="0" y="454"/>
                  </a:cxn>
                  <a:cxn ang="0">
                    <a:pos x="0" y="227"/>
                  </a:cxn>
                  <a:cxn ang="0">
                    <a:pos x="453" y="0"/>
                  </a:cxn>
                  <a:cxn ang="0">
                    <a:pos x="907" y="227"/>
                  </a:cxn>
                  <a:cxn ang="0">
                    <a:pos x="1360" y="0"/>
                  </a:cxn>
                  <a:cxn ang="0">
                    <a:pos x="1814" y="227"/>
                  </a:cxn>
                  <a:cxn ang="0">
                    <a:pos x="2268" y="0"/>
                  </a:cxn>
                  <a:cxn ang="0">
                    <a:pos x="2721" y="227"/>
                  </a:cxn>
                  <a:cxn ang="0">
                    <a:pos x="3175" y="0"/>
                  </a:cxn>
                  <a:cxn ang="0">
                    <a:pos x="3175" y="227"/>
                  </a:cxn>
                  <a:cxn ang="0">
                    <a:pos x="2721" y="454"/>
                  </a:cxn>
                  <a:cxn ang="0">
                    <a:pos x="2268" y="227"/>
                  </a:cxn>
                  <a:cxn ang="0">
                    <a:pos x="1814" y="454"/>
                  </a:cxn>
                  <a:cxn ang="0">
                    <a:pos x="1360" y="227"/>
                  </a:cxn>
                  <a:cxn ang="0">
                    <a:pos x="907" y="454"/>
                  </a:cxn>
                  <a:cxn ang="0">
                    <a:pos x="453" y="227"/>
                  </a:cxn>
                  <a:cxn ang="0">
                    <a:pos x="0" y="454"/>
                  </a:cxn>
                </a:cxnLst>
                <a:rect l="0" t="0" r="r" b="b"/>
                <a:pathLst>
                  <a:path w="3175" h="454">
                    <a:moveTo>
                      <a:pt x="0" y="454"/>
                    </a:moveTo>
                    <a:cubicBezTo>
                      <a:pt x="0" y="340"/>
                      <a:pt x="0" y="227"/>
                      <a:pt x="0" y="227"/>
                    </a:cubicBezTo>
                    <a:cubicBezTo>
                      <a:pt x="80" y="163"/>
                      <a:pt x="302" y="0"/>
                      <a:pt x="453" y="0"/>
                    </a:cubicBezTo>
                    <a:cubicBezTo>
                      <a:pt x="604" y="0"/>
                      <a:pt x="756" y="227"/>
                      <a:pt x="907" y="227"/>
                    </a:cubicBezTo>
                    <a:cubicBezTo>
                      <a:pt x="1058" y="227"/>
                      <a:pt x="1209" y="0"/>
                      <a:pt x="1360" y="0"/>
                    </a:cubicBezTo>
                    <a:cubicBezTo>
                      <a:pt x="1511" y="0"/>
                      <a:pt x="1663" y="227"/>
                      <a:pt x="1814" y="227"/>
                    </a:cubicBezTo>
                    <a:cubicBezTo>
                      <a:pt x="1965" y="227"/>
                      <a:pt x="2117" y="0"/>
                      <a:pt x="2268" y="0"/>
                    </a:cubicBezTo>
                    <a:cubicBezTo>
                      <a:pt x="2419" y="0"/>
                      <a:pt x="2570" y="227"/>
                      <a:pt x="2721" y="227"/>
                    </a:cubicBezTo>
                    <a:cubicBezTo>
                      <a:pt x="2872" y="227"/>
                      <a:pt x="3050" y="88"/>
                      <a:pt x="3175" y="0"/>
                    </a:cubicBezTo>
                    <a:cubicBezTo>
                      <a:pt x="3175" y="113"/>
                      <a:pt x="3175" y="227"/>
                      <a:pt x="3175" y="227"/>
                    </a:cubicBezTo>
                    <a:cubicBezTo>
                      <a:pt x="3175" y="227"/>
                      <a:pt x="2906" y="454"/>
                      <a:pt x="2721" y="454"/>
                    </a:cubicBezTo>
                    <a:cubicBezTo>
                      <a:pt x="2548" y="454"/>
                      <a:pt x="2419" y="227"/>
                      <a:pt x="2268" y="227"/>
                    </a:cubicBezTo>
                    <a:cubicBezTo>
                      <a:pt x="2117" y="227"/>
                      <a:pt x="1965" y="454"/>
                      <a:pt x="1814" y="454"/>
                    </a:cubicBezTo>
                    <a:cubicBezTo>
                      <a:pt x="1663" y="454"/>
                      <a:pt x="1511" y="227"/>
                      <a:pt x="1360" y="227"/>
                    </a:cubicBezTo>
                    <a:cubicBezTo>
                      <a:pt x="1209" y="227"/>
                      <a:pt x="1058" y="454"/>
                      <a:pt x="907" y="454"/>
                    </a:cubicBezTo>
                    <a:cubicBezTo>
                      <a:pt x="756" y="454"/>
                      <a:pt x="604" y="227"/>
                      <a:pt x="453" y="227"/>
                    </a:cubicBezTo>
                    <a:cubicBezTo>
                      <a:pt x="302" y="227"/>
                      <a:pt x="185" y="322"/>
                      <a:pt x="0" y="454"/>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游ゴシック" panose="020F0502020204030204"/>
                </a:endParaRPr>
              </a:p>
            </p:txBody>
          </p:sp>
          <p:sp>
            <p:nvSpPr>
              <p:cNvPr id="19" name="Freeform 114">
                <a:extLst>
                  <a:ext uri="{FF2B5EF4-FFF2-40B4-BE49-F238E27FC236}">
                    <a16:creationId xmlns:a16="http://schemas.microsoft.com/office/drawing/2014/main" id="{7A1455CF-6660-2BBE-60F7-09941878C96A}"/>
                  </a:ext>
                </a:extLst>
              </p:cNvPr>
              <p:cNvSpPr>
                <a:spLocks/>
              </p:cNvSpPr>
              <p:nvPr/>
            </p:nvSpPr>
            <p:spPr bwMode="auto">
              <a:xfrm>
                <a:off x="1306" y="1706"/>
                <a:ext cx="3175" cy="227"/>
              </a:xfrm>
              <a:custGeom>
                <a:avLst/>
                <a:gdLst/>
                <a:ahLst/>
                <a:cxnLst>
                  <a:cxn ang="0">
                    <a:pos x="0" y="454"/>
                  </a:cxn>
                  <a:cxn ang="0">
                    <a:pos x="453" y="0"/>
                  </a:cxn>
                  <a:cxn ang="0">
                    <a:pos x="907" y="454"/>
                  </a:cxn>
                  <a:cxn ang="0">
                    <a:pos x="1360" y="0"/>
                  </a:cxn>
                  <a:cxn ang="0">
                    <a:pos x="1814" y="454"/>
                  </a:cxn>
                  <a:cxn ang="0">
                    <a:pos x="2268" y="0"/>
                  </a:cxn>
                  <a:cxn ang="0">
                    <a:pos x="2721" y="454"/>
                  </a:cxn>
                  <a:cxn ang="0">
                    <a:pos x="3175" y="0"/>
                  </a:cxn>
                </a:cxnLst>
                <a:rect l="0" t="0" r="r" b="b"/>
                <a:pathLst>
                  <a:path w="3175" h="454">
                    <a:moveTo>
                      <a:pt x="0" y="454"/>
                    </a:moveTo>
                    <a:cubicBezTo>
                      <a:pt x="151" y="227"/>
                      <a:pt x="302" y="0"/>
                      <a:pt x="453" y="0"/>
                    </a:cubicBezTo>
                    <a:cubicBezTo>
                      <a:pt x="604" y="0"/>
                      <a:pt x="756" y="454"/>
                      <a:pt x="907" y="454"/>
                    </a:cubicBezTo>
                    <a:cubicBezTo>
                      <a:pt x="1058" y="454"/>
                      <a:pt x="1209" y="0"/>
                      <a:pt x="1360" y="0"/>
                    </a:cubicBezTo>
                    <a:cubicBezTo>
                      <a:pt x="1511" y="0"/>
                      <a:pt x="1663" y="454"/>
                      <a:pt x="1814" y="454"/>
                    </a:cubicBezTo>
                    <a:cubicBezTo>
                      <a:pt x="1965" y="454"/>
                      <a:pt x="2117" y="0"/>
                      <a:pt x="2268" y="0"/>
                    </a:cubicBezTo>
                    <a:cubicBezTo>
                      <a:pt x="2419" y="0"/>
                      <a:pt x="2570" y="454"/>
                      <a:pt x="2721" y="454"/>
                    </a:cubicBezTo>
                    <a:cubicBezTo>
                      <a:pt x="2872" y="454"/>
                      <a:pt x="3023" y="227"/>
                      <a:pt x="3175"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游ゴシック" panose="020F0502020204030204"/>
                </a:endParaRPr>
              </a:p>
            </p:txBody>
          </p:sp>
          <p:sp>
            <p:nvSpPr>
              <p:cNvPr id="20" name="Freeform 115">
                <a:extLst>
                  <a:ext uri="{FF2B5EF4-FFF2-40B4-BE49-F238E27FC236}">
                    <a16:creationId xmlns:a16="http://schemas.microsoft.com/office/drawing/2014/main" id="{608CFA49-696F-AA64-ABE8-0522EA3B5D5B}"/>
                  </a:ext>
                </a:extLst>
              </p:cNvPr>
              <p:cNvSpPr>
                <a:spLocks/>
              </p:cNvSpPr>
              <p:nvPr/>
            </p:nvSpPr>
            <p:spPr bwMode="auto">
              <a:xfrm>
                <a:off x="1306" y="1933"/>
                <a:ext cx="3175" cy="227"/>
              </a:xfrm>
              <a:custGeom>
                <a:avLst/>
                <a:gdLst/>
                <a:ahLst/>
                <a:cxnLst>
                  <a:cxn ang="0">
                    <a:pos x="0" y="454"/>
                  </a:cxn>
                  <a:cxn ang="0">
                    <a:pos x="453" y="0"/>
                  </a:cxn>
                  <a:cxn ang="0">
                    <a:pos x="907" y="454"/>
                  </a:cxn>
                  <a:cxn ang="0">
                    <a:pos x="1360" y="0"/>
                  </a:cxn>
                  <a:cxn ang="0">
                    <a:pos x="1814" y="454"/>
                  </a:cxn>
                  <a:cxn ang="0">
                    <a:pos x="2268" y="0"/>
                  </a:cxn>
                  <a:cxn ang="0">
                    <a:pos x="2721" y="454"/>
                  </a:cxn>
                  <a:cxn ang="0">
                    <a:pos x="3175" y="0"/>
                  </a:cxn>
                </a:cxnLst>
                <a:rect l="0" t="0" r="r" b="b"/>
                <a:pathLst>
                  <a:path w="3175" h="454">
                    <a:moveTo>
                      <a:pt x="0" y="454"/>
                    </a:moveTo>
                    <a:cubicBezTo>
                      <a:pt x="151" y="227"/>
                      <a:pt x="302" y="0"/>
                      <a:pt x="453" y="0"/>
                    </a:cubicBezTo>
                    <a:cubicBezTo>
                      <a:pt x="604" y="0"/>
                      <a:pt x="756" y="454"/>
                      <a:pt x="907" y="454"/>
                    </a:cubicBezTo>
                    <a:cubicBezTo>
                      <a:pt x="1058" y="454"/>
                      <a:pt x="1209" y="0"/>
                      <a:pt x="1360" y="0"/>
                    </a:cubicBezTo>
                    <a:cubicBezTo>
                      <a:pt x="1511" y="0"/>
                      <a:pt x="1663" y="454"/>
                      <a:pt x="1814" y="454"/>
                    </a:cubicBezTo>
                    <a:cubicBezTo>
                      <a:pt x="1965" y="454"/>
                      <a:pt x="2117" y="0"/>
                      <a:pt x="2268" y="0"/>
                    </a:cubicBezTo>
                    <a:cubicBezTo>
                      <a:pt x="2419" y="0"/>
                      <a:pt x="2570" y="454"/>
                      <a:pt x="2721" y="454"/>
                    </a:cubicBezTo>
                    <a:cubicBezTo>
                      <a:pt x="2872" y="454"/>
                      <a:pt x="3023" y="227"/>
                      <a:pt x="3175"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游ゴシック" panose="020F0502020204030204"/>
                </a:endParaRPr>
              </a:p>
            </p:txBody>
          </p:sp>
        </p:grpSp>
      </p:grpSp>
    </p:spTree>
    <p:extLst>
      <p:ext uri="{BB962C8B-B14F-4D97-AF65-F5344CB8AC3E}">
        <p14:creationId xmlns:p14="http://schemas.microsoft.com/office/powerpoint/2010/main" val="673786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4D05280-259E-FD54-92F6-ABC6EDEFF1DF}"/>
              </a:ext>
            </a:extLst>
          </p:cNvPr>
          <p:cNvPicPr>
            <a:picLocks noChangeAspect="1"/>
          </p:cNvPicPr>
          <p:nvPr/>
        </p:nvPicPr>
        <p:blipFill>
          <a:blip r:embed="rId3"/>
          <a:stretch>
            <a:fillRect/>
          </a:stretch>
        </p:blipFill>
        <p:spPr>
          <a:xfrm>
            <a:off x="2090057" y="1567275"/>
            <a:ext cx="5584120" cy="4714108"/>
          </a:xfrm>
          <a:prstGeom prst="rect">
            <a:avLst/>
          </a:prstGeom>
        </p:spPr>
      </p:pic>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参考）メンバーが閲覧できるレポート</a:t>
            </a:r>
          </a:p>
        </p:txBody>
      </p:sp>
      <p:sp>
        <p:nvSpPr>
          <p:cNvPr id="2" name="テキスト ボックス 1">
            <a:extLst>
              <a:ext uri="{FF2B5EF4-FFF2-40B4-BE49-F238E27FC236}">
                <a16:creationId xmlns:a16="http://schemas.microsoft.com/office/drawing/2014/main" id="{C51AEE1D-E308-763F-65F1-FC44309F583F}"/>
              </a:ext>
            </a:extLst>
          </p:cNvPr>
          <p:cNvSpPr txBox="1"/>
          <p:nvPr/>
        </p:nvSpPr>
        <p:spPr>
          <a:xfrm>
            <a:off x="272456" y="844000"/>
            <a:ext cx="9361088" cy="723275"/>
          </a:xfrm>
          <a:prstGeom prst="rect">
            <a:avLst/>
          </a:prstGeom>
          <a:noFill/>
        </p:spPr>
        <p:txBody>
          <a:bodyPr wrap="square" rtlCol="0">
            <a:spAutoFit/>
          </a:bodyPr>
          <a:lstStyle/>
          <a:p>
            <a:pPr algn="ctr">
              <a:lnSpc>
                <a:spcPct val="100000"/>
              </a:lnSpc>
              <a:spcBef>
                <a:spcPts val="600"/>
              </a:spcBef>
            </a:pPr>
            <a:r>
              <a:rPr lang="ja-JP" altLang="en-US" sz="1800" dirty="0"/>
              <a:t>パーソナルレポート（メンバー専用）を閲覧できます。</a:t>
            </a:r>
            <a:endParaRPr lang="en-US" altLang="ja-JP" sz="1800" dirty="0"/>
          </a:p>
          <a:p>
            <a:pPr algn="ctr">
              <a:lnSpc>
                <a:spcPct val="100000"/>
              </a:lnSpc>
              <a:spcBef>
                <a:spcPts val="600"/>
              </a:spcBef>
            </a:pPr>
            <a:r>
              <a:rPr lang="ja-JP" altLang="en-US" dirty="0"/>
              <a:t>パーソナルレポートは、皆様の閲覧できるレポートとは内容が異なります。</a:t>
            </a:r>
            <a:endParaRPr lang="ja-JP" altLang="en-US" sz="1800" dirty="0"/>
          </a:p>
        </p:txBody>
      </p:sp>
      <p:sp>
        <p:nvSpPr>
          <p:cNvPr id="3" name="正方形/長方形 2">
            <a:extLst>
              <a:ext uri="{FF2B5EF4-FFF2-40B4-BE49-F238E27FC236}">
                <a16:creationId xmlns:a16="http://schemas.microsoft.com/office/drawing/2014/main" id="{ECA6954A-DA06-2BE7-DC40-C4737906C523}"/>
              </a:ext>
            </a:extLst>
          </p:cNvPr>
          <p:cNvSpPr/>
          <p:nvPr/>
        </p:nvSpPr>
        <p:spPr>
          <a:xfrm>
            <a:off x="272456" y="5113867"/>
            <a:ext cx="9427562" cy="12079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2"/>
                </a:solidFill>
              </a:rPr>
              <a:t>パーソナルレポート（上司専用シート）を、</a:t>
            </a:r>
            <a:br>
              <a:rPr kumimoji="1" lang="en-US" altLang="ja-JP" sz="2400" b="1" dirty="0">
                <a:solidFill>
                  <a:schemeClr val="bg2"/>
                </a:solidFill>
              </a:rPr>
            </a:br>
            <a:r>
              <a:rPr kumimoji="1" lang="ja-JP" altLang="en-US" sz="2400" b="1" dirty="0">
                <a:solidFill>
                  <a:schemeClr val="bg2"/>
                </a:solidFill>
              </a:rPr>
              <a:t>メンバーに見せないでください。</a:t>
            </a:r>
            <a:endParaRPr kumimoji="1" lang="en-US" altLang="ja-JP" sz="2400" b="1" dirty="0">
              <a:solidFill>
                <a:schemeClr val="bg2"/>
              </a:solidFill>
            </a:endParaRPr>
          </a:p>
          <a:p>
            <a:pPr algn="ctr"/>
            <a:r>
              <a:rPr kumimoji="1" lang="ja-JP" altLang="en-US" sz="2400" b="1" dirty="0">
                <a:solidFill>
                  <a:schemeClr val="bg2"/>
                </a:solidFill>
              </a:rPr>
              <a:t>メンバーのレポートには「窮々」などの表現は含まれません。</a:t>
            </a:r>
            <a:endParaRPr kumimoji="1" lang="en-US" altLang="ja-JP" sz="2400" b="1" dirty="0">
              <a:solidFill>
                <a:schemeClr val="bg2"/>
              </a:solidFill>
            </a:endParaRPr>
          </a:p>
        </p:txBody>
      </p:sp>
    </p:spTree>
    <p:extLst>
      <p:ext uri="{BB962C8B-B14F-4D97-AF65-F5344CB8AC3E}">
        <p14:creationId xmlns:p14="http://schemas.microsoft.com/office/powerpoint/2010/main" val="2822281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注意点</a:t>
            </a:r>
          </a:p>
        </p:txBody>
      </p:sp>
      <p:pic>
        <p:nvPicPr>
          <p:cNvPr id="2" name="図 1" descr="アイコン&#10;&#10;自動的に生成された説明">
            <a:extLst>
              <a:ext uri="{FF2B5EF4-FFF2-40B4-BE49-F238E27FC236}">
                <a16:creationId xmlns:a16="http://schemas.microsoft.com/office/drawing/2014/main" id="{EC873B00-D6EB-C6CD-3A66-EEB0634C5F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0611" y="1368493"/>
            <a:ext cx="1484779" cy="1484779"/>
          </a:xfrm>
          <a:prstGeom prst="rect">
            <a:avLst/>
          </a:prstGeom>
        </p:spPr>
      </p:pic>
      <p:sp>
        <p:nvSpPr>
          <p:cNvPr id="3" name="テキスト ボックス 2">
            <a:extLst>
              <a:ext uri="{FF2B5EF4-FFF2-40B4-BE49-F238E27FC236}">
                <a16:creationId xmlns:a16="http://schemas.microsoft.com/office/drawing/2014/main" id="{D24B6DB4-E2D4-5602-BDA0-8136DF2606E6}"/>
              </a:ext>
            </a:extLst>
          </p:cNvPr>
          <p:cNvSpPr txBox="1"/>
          <p:nvPr/>
        </p:nvSpPr>
        <p:spPr>
          <a:xfrm>
            <a:off x="3591090" y="932877"/>
            <a:ext cx="2723823" cy="369332"/>
          </a:xfrm>
          <a:prstGeom prst="rect">
            <a:avLst/>
          </a:prstGeom>
          <a:noFill/>
        </p:spPr>
        <p:txBody>
          <a:bodyPr wrap="none" rtlCol="0">
            <a:spAutoFit/>
          </a:bodyPr>
          <a:lstStyle/>
          <a:p>
            <a:pPr algn="ctr">
              <a:spcBef>
                <a:spcPts val="600"/>
              </a:spcBef>
            </a:pPr>
            <a:r>
              <a:rPr kumimoji="1" lang="ja-JP" altLang="en-US" dirty="0"/>
              <a:t>下記の行為は禁止です。</a:t>
            </a:r>
          </a:p>
        </p:txBody>
      </p:sp>
      <p:sp>
        <p:nvSpPr>
          <p:cNvPr id="6" name="テキスト ボックス 5">
            <a:extLst>
              <a:ext uri="{FF2B5EF4-FFF2-40B4-BE49-F238E27FC236}">
                <a16:creationId xmlns:a16="http://schemas.microsoft.com/office/drawing/2014/main" id="{BB3E8B4C-6D4F-2C1F-683F-F7EBDB5B8162}"/>
              </a:ext>
            </a:extLst>
          </p:cNvPr>
          <p:cNvSpPr txBox="1"/>
          <p:nvPr/>
        </p:nvSpPr>
        <p:spPr>
          <a:xfrm>
            <a:off x="245534" y="3132666"/>
            <a:ext cx="9414932" cy="2862322"/>
          </a:xfrm>
          <a:prstGeom prst="rect">
            <a:avLst/>
          </a:prstGeom>
          <a:noFill/>
        </p:spPr>
        <p:txBody>
          <a:bodyPr wrap="square">
            <a:spAutoFit/>
          </a:bodyPr>
          <a:lstStyle/>
          <a:p>
            <a:pPr marL="800100" lvl="1" indent="-342900">
              <a:spcBef>
                <a:spcPts val="1200"/>
              </a:spcBef>
              <a:buClr>
                <a:schemeClr val="accent1"/>
              </a:buClr>
              <a:buFont typeface="Wingdings" panose="05000000000000000000" pitchFamily="2" charset="2"/>
              <a:buChar char="n"/>
            </a:pPr>
            <a:r>
              <a:rPr lang="ja-JP" altLang="en-US" sz="2000" dirty="0"/>
              <a:t>メンバーのコンディションや性格について触れたレポートを、 </a:t>
            </a:r>
            <a:br>
              <a:rPr lang="en-US" altLang="ja-JP" sz="2000" dirty="0"/>
            </a:br>
            <a:r>
              <a:rPr lang="ja-JP" altLang="en-US" sz="2000" dirty="0"/>
              <a:t>机上等</a:t>
            </a:r>
            <a:r>
              <a:rPr lang="ja-JP" altLang="en-US" sz="2000" b="1" u="sng" dirty="0">
                <a:solidFill>
                  <a:schemeClr val="accent1"/>
                </a:solidFill>
              </a:rPr>
              <a:t>誰かの目に触れやすいところに放置</a:t>
            </a:r>
            <a:r>
              <a:rPr lang="ja-JP" altLang="en-US" sz="2000" dirty="0"/>
              <a:t>する </a:t>
            </a:r>
            <a:endParaRPr lang="en-US" altLang="ja-JP" sz="2000" dirty="0"/>
          </a:p>
          <a:p>
            <a:pPr marL="800100" lvl="1" indent="-342900">
              <a:spcBef>
                <a:spcPts val="1200"/>
              </a:spcBef>
              <a:buClr>
                <a:schemeClr val="accent1"/>
              </a:buClr>
              <a:buFont typeface="Wingdings" panose="05000000000000000000" pitchFamily="2" charset="2"/>
              <a:buChar char="n"/>
            </a:pPr>
            <a:r>
              <a:rPr lang="ja-JP" altLang="en-US" sz="2000" dirty="0"/>
              <a:t>飲み会・社内等で</a:t>
            </a:r>
            <a:br>
              <a:rPr lang="en-US" altLang="ja-JP" sz="2000" dirty="0"/>
            </a:br>
            <a:r>
              <a:rPr lang="ja-JP" altLang="en-US" sz="2000" dirty="0"/>
              <a:t>「</a:t>
            </a:r>
            <a:r>
              <a:rPr lang="ja-JP" altLang="en-US" sz="2000" b="1" u="sng" dirty="0">
                <a:solidFill>
                  <a:schemeClr val="accent1"/>
                </a:solidFill>
              </a:rPr>
              <a:t>あのメンバーの性格はこうだから・状態はこうだから</a:t>
            </a:r>
            <a:r>
              <a:rPr lang="ja-JP" altLang="en-US" sz="2000" dirty="0"/>
              <a:t>」と</a:t>
            </a:r>
            <a:br>
              <a:rPr lang="en-US" altLang="ja-JP" sz="2000" dirty="0"/>
            </a:br>
            <a:r>
              <a:rPr lang="ja-JP" altLang="en-US" sz="2000" dirty="0"/>
              <a:t>オープンに会話する</a:t>
            </a:r>
            <a:endParaRPr lang="en-US" altLang="ja-JP" sz="2000" dirty="0"/>
          </a:p>
          <a:p>
            <a:pPr marL="800100" lvl="1" indent="-342900">
              <a:spcBef>
                <a:spcPts val="1200"/>
              </a:spcBef>
              <a:buClr>
                <a:schemeClr val="accent1"/>
              </a:buClr>
              <a:buFont typeface="Wingdings" panose="05000000000000000000" pitchFamily="2" charset="2"/>
              <a:buChar char="n"/>
            </a:pPr>
            <a:r>
              <a:rPr lang="ja-JP" altLang="en-US" sz="2000" dirty="0"/>
              <a:t>メンバー本人に、</a:t>
            </a:r>
            <a:br>
              <a:rPr lang="en-US" altLang="ja-JP" sz="2000" dirty="0"/>
            </a:br>
            <a:r>
              <a:rPr lang="ja-JP" altLang="en-US" sz="2000" dirty="0"/>
              <a:t>「</a:t>
            </a:r>
            <a:r>
              <a:rPr lang="ja-JP" altLang="en-US" sz="2000" b="1" u="sng" dirty="0">
                <a:solidFill>
                  <a:schemeClr val="accent1"/>
                </a:solidFill>
              </a:rPr>
              <a:t>サーベイ結果が窮々だったけど、どういうつもりなの？</a:t>
            </a:r>
            <a:r>
              <a:rPr lang="ja-JP" altLang="en-US" sz="2000" dirty="0"/>
              <a:t>」と詰め寄る</a:t>
            </a:r>
            <a:br>
              <a:rPr lang="en-US" altLang="ja-JP" sz="2000" dirty="0"/>
            </a:br>
            <a:r>
              <a:rPr lang="ja-JP" altLang="en-US" sz="2000" dirty="0"/>
              <a:t>＊メンバー本人には「窮々」などの言葉は開示されていません</a:t>
            </a:r>
            <a:endParaRPr lang="en-US" altLang="ja-JP" sz="2000" dirty="0"/>
          </a:p>
        </p:txBody>
      </p:sp>
    </p:spTree>
    <p:extLst>
      <p:ext uri="{BB962C8B-B14F-4D97-AF65-F5344CB8AC3E}">
        <p14:creationId xmlns:p14="http://schemas.microsoft.com/office/powerpoint/2010/main" val="3320656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改めて、お願いしたいこと</a:t>
            </a:r>
          </a:p>
        </p:txBody>
      </p:sp>
      <p:sp>
        <p:nvSpPr>
          <p:cNvPr id="2" name="テキスト ボックス 1">
            <a:extLst>
              <a:ext uri="{FF2B5EF4-FFF2-40B4-BE49-F238E27FC236}">
                <a16:creationId xmlns:a16="http://schemas.microsoft.com/office/drawing/2014/main" id="{4955F34D-A1F8-CAEF-E29F-545956E8ADEC}"/>
              </a:ext>
            </a:extLst>
          </p:cNvPr>
          <p:cNvSpPr txBox="1"/>
          <p:nvPr/>
        </p:nvSpPr>
        <p:spPr>
          <a:xfrm>
            <a:off x="1239484" y="932877"/>
            <a:ext cx="7427033" cy="1585049"/>
          </a:xfrm>
          <a:prstGeom prst="rect">
            <a:avLst/>
          </a:prstGeom>
          <a:noFill/>
        </p:spPr>
        <p:txBody>
          <a:bodyPr wrap="none" rtlCol="0">
            <a:spAutoFit/>
          </a:bodyPr>
          <a:lstStyle/>
          <a:p>
            <a:pPr algn="ctr">
              <a:spcBef>
                <a:spcPts val="600"/>
              </a:spcBef>
            </a:pPr>
            <a:r>
              <a:rPr kumimoji="1" lang="ja-JP" altLang="en-US" dirty="0"/>
              <a:t>インサイズのレポートをご確認いただき、</a:t>
            </a:r>
          </a:p>
          <a:p>
            <a:pPr algn="ctr">
              <a:spcBef>
                <a:spcPts val="600"/>
              </a:spcBef>
            </a:pPr>
            <a:r>
              <a:rPr kumimoji="1" lang="ja-JP" altLang="en-US" sz="2800" b="1" dirty="0">
                <a:solidFill>
                  <a:schemeClr val="accent5"/>
                </a:solidFill>
              </a:rPr>
              <a:t>窮々・悶々のメンバーには必ず</a:t>
            </a:r>
            <a:r>
              <a:rPr kumimoji="1" lang="en-US" altLang="ja-JP" sz="2800" b="1" dirty="0">
                <a:solidFill>
                  <a:schemeClr val="accent5"/>
                </a:solidFill>
              </a:rPr>
              <a:t>1on1</a:t>
            </a:r>
            <a:endParaRPr kumimoji="1" lang="ja-JP" altLang="en-US" sz="2800" b="1" dirty="0">
              <a:solidFill>
                <a:schemeClr val="accent5"/>
              </a:solidFill>
            </a:endParaRPr>
          </a:p>
          <a:p>
            <a:pPr algn="ctr">
              <a:spcBef>
                <a:spcPts val="600"/>
              </a:spcBef>
            </a:pPr>
            <a:r>
              <a:rPr kumimoji="1" lang="ja-JP" altLang="en-US" dirty="0"/>
              <a:t>を実施いただくようお願いいたします。</a:t>
            </a:r>
          </a:p>
          <a:p>
            <a:pPr algn="ctr">
              <a:spcBef>
                <a:spcPts val="600"/>
              </a:spcBef>
            </a:pPr>
            <a:r>
              <a:rPr kumimoji="1" lang="ja-JP" altLang="en-US" dirty="0"/>
              <a:t>対応が早いほど、改善しやすく</a:t>
            </a:r>
            <a:r>
              <a:rPr kumimoji="1" lang="en-US" altLang="ja-JP" dirty="0"/>
              <a:t>/</a:t>
            </a:r>
            <a:r>
              <a:rPr kumimoji="1" lang="ja-JP" altLang="en-US" dirty="0"/>
              <a:t>さらなる悪化を防ぎやすくなります。</a:t>
            </a:r>
          </a:p>
        </p:txBody>
      </p:sp>
      <p:grpSp>
        <p:nvGrpSpPr>
          <p:cNvPr id="17" name="グループ化 16">
            <a:extLst>
              <a:ext uri="{FF2B5EF4-FFF2-40B4-BE49-F238E27FC236}">
                <a16:creationId xmlns:a16="http://schemas.microsoft.com/office/drawing/2014/main" id="{4081AC58-5DE7-7538-2F2D-9F84D11D7F22}"/>
              </a:ext>
            </a:extLst>
          </p:cNvPr>
          <p:cNvGrpSpPr/>
          <p:nvPr/>
        </p:nvGrpSpPr>
        <p:grpSpPr>
          <a:xfrm>
            <a:off x="3281363" y="2769766"/>
            <a:ext cx="3404104" cy="1528463"/>
            <a:chOff x="3678748" y="5312281"/>
            <a:chExt cx="1817873" cy="816236"/>
          </a:xfrm>
        </p:grpSpPr>
        <p:pic>
          <p:nvPicPr>
            <p:cNvPr id="18" name="図 17">
              <a:extLst>
                <a:ext uri="{FF2B5EF4-FFF2-40B4-BE49-F238E27FC236}">
                  <a16:creationId xmlns:a16="http://schemas.microsoft.com/office/drawing/2014/main" id="{03600908-6106-F0F5-1B98-7E4616297D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8748" y="5312281"/>
              <a:ext cx="816236" cy="816236"/>
            </a:xfrm>
            <a:prstGeom prst="rect">
              <a:avLst/>
            </a:prstGeom>
            <a:solidFill>
              <a:sysClr val="window" lastClr="FFFFFF"/>
            </a:solidFill>
          </p:spPr>
        </p:pic>
        <p:pic>
          <p:nvPicPr>
            <p:cNvPr id="19" name="図 18">
              <a:extLst>
                <a:ext uri="{FF2B5EF4-FFF2-40B4-BE49-F238E27FC236}">
                  <a16:creationId xmlns:a16="http://schemas.microsoft.com/office/drawing/2014/main" id="{EB74E643-C100-2CBB-B2E6-B6DEB98393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0860" y="5322755"/>
              <a:ext cx="805761" cy="805761"/>
            </a:xfrm>
            <a:prstGeom prst="rect">
              <a:avLst/>
            </a:prstGeom>
            <a:solidFill>
              <a:sysClr val="window" lastClr="FFFFFF"/>
            </a:solidFill>
          </p:spPr>
        </p:pic>
      </p:grpSp>
      <p:sp>
        <p:nvSpPr>
          <p:cNvPr id="21" name="テキスト ボックス 20">
            <a:extLst>
              <a:ext uri="{FF2B5EF4-FFF2-40B4-BE49-F238E27FC236}">
                <a16:creationId xmlns:a16="http://schemas.microsoft.com/office/drawing/2014/main" id="{4E50C19A-37D7-C9B7-F8CD-0FB3ECE88826}"/>
              </a:ext>
            </a:extLst>
          </p:cNvPr>
          <p:cNvSpPr txBox="1"/>
          <p:nvPr/>
        </p:nvSpPr>
        <p:spPr>
          <a:xfrm>
            <a:off x="1608706" y="4947902"/>
            <a:ext cx="8297294" cy="923330"/>
          </a:xfrm>
          <a:prstGeom prst="rect">
            <a:avLst/>
          </a:prstGeom>
          <a:noFill/>
        </p:spPr>
        <p:txBody>
          <a:bodyPr wrap="square">
            <a:spAutoFit/>
          </a:bodyPr>
          <a:lstStyle/>
          <a:p>
            <a:pPr>
              <a:spcBef>
                <a:spcPts val="1200"/>
              </a:spcBef>
              <a:buClr>
                <a:srgbClr val="FF0000"/>
              </a:buClr>
            </a:pPr>
            <a:r>
              <a:rPr lang="ja-JP" altLang="en-US" sz="1800" b="1" dirty="0">
                <a:solidFill>
                  <a:schemeClr val="accent5"/>
                </a:solidFill>
              </a:rPr>
              <a:t>「最近任せっきりで話せていなかったから」</a:t>
            </a:r>
            <a:br>
              <a:rPr lang="en-US" altLang="ja-JP" sz="1800" b="1" dirty="0">
                <a:solidFill>
                  <a:schemeClr val="accent5"/>
                </a:solidFill>
              </a:rPr>
            </a:br>
            <a:r>
              <a:rPr lang="ja-JP" altLang="en-US" sz="1800" b="1" dirty="0">
                <a:solidFill>
                  <a:schemeClr val="accent5"/>
                </a:solidFill>
              </a:rPr>
              <a:t>「サーベイの結果を見て、大変そうだったので、詳しく話を聞かせてほしい」</a:t>
            </a:r>
            <a:br>
              <a:rPr lang="en-US" altLang="ja-JP" sz="1800" b="1" dirty="0">
                <a:solidFill>
                  <a:schemeClr val="accent5"/>
                </a:solidFill>
              </a:rPr>
            </a:br>
            <a:r>
              <a:rPr lang="ja-JP" altLang="en-US" sz="1800" b="1" dirty="0">
                <a:solidFill>
                  <a:schemeClr val="accent5"/>
                </a:solidFill>
              </a:rPr>
              <a:t>「もしかして、◯◯だと感じているのかなと思ったけれ</a:t>
            </a:r>
            <a:r>
              <a:rPr lang="ja-JP" altLang="en-US" b="1" dirty="0">
                <a:solidFill>
                  <a:schemeClr val="accent5"/>
                </a:solidFill>
              </a:rPr>
              <a:t>ど、どう？</a:t>
            </a:r>
            <a:r>
              <a:rPr lang="ja-JP" altLang="en-US" sz="1800" b="1" dirty="0">
                <a:solidFill>
                  <a:schemeClr val="accent5"/>
                </a:solidFill>
              </a:rPr>
              <a:t>」</a:t>
            </a:r>
            <a:endParaRPr lang="ja-JP" altLang="en-US" sz="1800" dirty="0"/>
          </a:p>
        </p:txBody>
      </p:sp>
      <p:sp>
        <p:nvSpPr>
          <p:cNvPr id="22" name="正方形/長方形 21">
            <a:extLst>
              <a:ext uri="{FF2B5EF4-FFF2-40B4-BE49-F238E27FC236}">
                <a16:creationId xmlns:a16="http://schemas.microsoft.com/office/drawing/2014/main" id="{B324C0A0-74C3-BF16-1F65-5DCE2386ED17}"/>
              </a:ext>
            </a:extLst>
          </p:cNvPr>
          <p:cNvSpPr/>
          <p:nvPr/>
        </p:nvSpPr>
        <p:spPr>
          <a:xfrm>
            <a:off x="324001" y="4820746"/>
            <a:ext cx="1200000" cy="1177641"/>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声掛け</a:t>
            </a:r>
            <a:endParaRPr kumimoji="1" lang="en-US" altLang="ja-JP" b="1" dirty="0">
              <a:solidFill>
                <a:schemeClr val="bg2"/>
              </a:solidFill>
            </a:endParaRPr>
          </a:p>
          <a:p>
            <a:pPr algn="ctr"/>
            <a:r>
              <a:rPr kumimoji="1" lang="ja-JP" altLang="en-US" b="1" dirty="0">
                <a:solidFill>
                  <a:schemeClr val="bg2"/>
                </a:solidFill>
              </a:rPr>
              <a:t>例</a:t>
            </a:r>
          </a:p>
        </p:txBody>
      </p:sp>
      <p:sp>
        <p:nvSpPr>
          <p:cNvPr id="3" name="正方形/長方形 2">
            <a:extLst>
              <a:ext uri="{FF2B5EF4-FFF2-40B4-BE49-F238E27FC236}">
                <a16:creationId xmlns:a16="http://schemas.microsoft.com/office/drawing/2014/main" id="{6673E89F-7539-D868-CDF4-D0A455DAE99C}"/>
              </a:ext>
            </a:extLst>
          </p:cNvPr>
          <p:cNvSpPr/>
          <p:nvPr/>
        </p:nvSpPr>
        <p:spPr>
          <a:xfrm>
            <a:off x="6824174" y="125998"/>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貴社の方針に合わせて</a:t>
            </a:r>
            <a:br>
              <a:rPr lang="en-US" altLang="ja-JP" dirty="0">
                <a:solidFill>
                  <a:schemeClr val="tx1"/>
                </a:solidFill>
                <a:latin typeface="+mn-ea"/>
              </a:rPr>
            </a:br>
            <a:r>
              <a:rPr lang="ja-JP" altLang="en-US" dirty="0">
                <a:solidFill>
                  <a:schemeClr val="tx1"/>
                </a:solidFill>
                <a:latin typeface="+mn-ea"/>
              </a:rPr>
              <a:t>ご記入ください</a:t>
            </a:r>
            <a:endParaRPr lang="en-US" altLang="ja-JP" dirty="0">
              <a:solidFill>
                <a:schemeClr val="tx1"/>
              </a:solidFill>
              <a:latin typeface="+mn-ea"/>
            </a:endParaRPr>
          </a:p>
        </p:txBody>
      </p:sp>
    </p:spTree>
    <p:extLst>
      <p:ext uri="{BB962C8B-B14F-4D97-AF65-F5344CB8AC3E}">
        <p14:creationId xmlns:p14="http://schemas.microsoft.com/office/powerpoint/2010/main" val="2768031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681038" y="1253331"/>
            <a:ext cx="8543925" cy="4351338"/>
          </a:xfrm>
        </p:spPr>
        <p:txBody>
          <a:bodyPr anchor="ctr">
            <a:normAutofit fontScale="92500" lnSpcReduction="20000"/>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インサイズ活用のメリット</a:t>
            </a: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アンケート機能の使い方</a:t>
            </a:r>
            <a:endParaRPr lang="en-US" altLang="ja-JP" b="1" spc="160" dirty="0">
              <a:solidFill>
                <a:schemeClr val="bg1">
                  <a:lumMod val="60000"/>
                  <a:lumOff val="40000"/>
                </a:schemeClr>
              </a:solidFill>
            </a:endParaRPr>
          </a:p>
          <a:p>
            <a:pPr marL="1266825" lvl="1" indent="-630238">
              <a:lnSpc>
                <a:spcPct val="150000"/>
              </a:lnSpc>
              <a:buClr>
                <a:schemeClr val="accent5">
                  <a:lumMod val="20000"/>
                  <a:lumOff val="80000"/>
                </a:schemeClr>
              </a:buClr>
              <a:buFont typeface="+mj-lt"/>
              <a:buAutoNum type="arabicPeriod"/>
            </a:pPr>
            <a:r>
              <a:rPr lang="ja-JP" altLang="en-US" b="1" spc="160" dirty="0">
                <a:solidFill>
                  <a:schemeClr val="tx1">
                    <a:lumMod val="20000"/>
                    <a:lumOff val="80000"/>
                  </a:schemeClr>
                </a:solidFill>
              </a:rPr>
              <a:t>回答</a:t>
            </a:r>
            <a:endParaRPr lang="en-US" altLang="ja-JP" b="1" spc="160" dirty="0">
              <a:solidFill>
                <a:schemeClr val="tx1">
                  <a:lumMod val="20000"/>
                  <a:lumOff val="80000"/>
                </a:schemeClr>
              </a:solidFill>
            </a:endParaRPr>
          </a:p>
          <a:p>
            <a:pPr marL="1266825" lvl="1" indent="-630238">
              <a:lnSpc>
                <a:spcPct val="150000"/>
              </a:lnSpc>
              <a:buClr>
                <a:schemeClr val="accent5">
                  <a:lumMod val="20000"/>
                  <a:lumOff val="80000"/>
                </a:schemeClr>
              </a:buClr>
              <a:buFont typeface="+mj-lt"/>
              <a:buAutoNum type="arabicPeriod"/>
            </a:pPr>
            <a:r>
              <a:rPr lang="ja-JP" altLang="en-US" b="1" spc="160" dirty="0">
                <a:solidFill>
                  <a:schemeClr val="tx1">
                    <a:lumMod val="20000"/>
                    <a:lumOff val="80000"/>
                  </a:schemeClr>
                </a:solidFill>
              </a:rPr>
              <a:t>結果閲覧～活用</a:t>
            </a:r>
            <a:endParaRPr lang="en-US" altLang="ja-JP" b="1" spc="160" dirty="0">
              <a:solidFill>
                <a:schemeClr val="tx1">
                  <a:lumMod val="20000"/>
                  <a:lumOff val="80000"/>
                </a:schemeClr>
              </a:solidFill>
            </a:endParaRPr>
          </a:p>
          <a:p>
            <a:pPr marL="809625" indent="-630238">
              <a:lnSpc>
                <a:spcPct val="150000"/>
              </a:lnSpc>
              <a:buClr>
                <a:schemeClr val="accent5"/>
              </a:buClr>
              <a:buFont typeface="+mj-lt"/>
              <a:buAutoNum type="arabicPeriod"/>
            </a:pPr>
            <a:r>
              <a:rPr lang="ja-JP" altLang="en-US" b="1" spc="160" dirty="0"/>
              <a:t>充実のマネジメント伴走機能</a:t>
            </a:r>
            <a:endParaRPr lang="en-US" altLang="ja-JP" b="1" spc="160" dirty="0"/>
          </a:p>
        </p:txBody>
      </p:sp>
    </p:spTree>
    <p:extLst>
      <p:ext uri="{BB962C8B-B14F-4D97-AF65-F5344CB8AC3E}">
        <p14:creationId xmlns:p14="http://schemas.microsoft.com/office/powerpoint/2010/main" val="2993687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a:t>
            </a:r>
            <a:r>
              <a:rPr lang="ja-JP" altLang="en-US" dirty="0"/>
              <a:t>便利機能</a:t>
            </a:r>
            <a:r>
              <a:rPr lang="en-US" altLang="ja-JP" dirty="0"/>
              <a:t>】1on1</a:t>
            </a:r>
            <a:r>
              <a:rPr lang="ja-JP" altLang="en-US" dirty="0"/>
              <a:t>の基礎やインサイズの使い方が学べます</a:t>
            </a:r>
          </a:p>
        </p:txBody>
      </p:sp>
      <p:sp>
        <p:nvSpPr>
          <p:cNvPr id="5" name="テキスト ボックス 4">
            <a:extLst>
              <a:ext uri="{FF2B5EF4-FFF2-40B4-BE49-F238E27FC236}">
                <a16:creationId xmlns:a16="http://schemas.microsoft.com/office/drawing/2014/main" id="{CB7065AC-74F8-A68C-B631-E5332FA85735}"/>
              </a:ext>
            </a:extLst>
          </p:cNvPr>
          <p:cNvSpPr txBox="1"/>
          <p:nvPr/>
        </p:nvSpPr>
        <p:spPr>
          <a:xfrm>
            <a:off x="684845" y="932877"/>
            <a:ext cx="8536311" cy="646331"/>
          </a:xfrm>
          <a:prstGeom prst="rect">
            <a:avLst/>
          </a:prstGeom>
          <a:noFill/>
        </p:spPr>
        <p:txBody>
          <a:bodyPr wrap="none" rtlCol="0">
            <a:spAutoFit/>
          </a:bodyPr>
          <a:lstStyle/>
          <a:p>
            <a:pPr algn="ctr">
              <a:lnSpc>
                <a:spcPct val="100000"/>
              </a:lnSpc>
            </a:pPr>
            <a:r>
              <a:rPr lang="ja-JP" altLang="en-US" sz="1800" dirty="0"/>
              <a:t>「ラーニング」メニューにて、</a:t>
            </a:r>
            <a:r>
              <a:rPr lang="ja-JP" altLang="en-US" dirty="0"/>
              <a:t>インサイズ</a:t>
            </a:r>
            <a:r>
              <a:rPr lang="ja-JP" altLang="en-US" sz="1800" dirty="0"/>
              <a:t>の結果が出た後のフォロー方法や、</a:t>
            </a:r>
            <a:br>
              <a:rPr lang="en-US" altLang="ja-JP" sz="1800" dirty="0"/>
            </a:br>
            <a:r>
              <a:rPr lang="en-US" altLang="ja-JP" sz="1800" dirty="0"/>
              <a:t>1on1</a:t>
            </a:r>
            <a:r>
              <a:rPr lang="ja-JP" altLang="en-US" sz="1800" dirty="0"/>
              <a:t>・マネジメントの基礎などを動画やスライドショーで学ぶことができます。</a:t>
            </a:r>
            <a:endParaRPr lang="en-US" altLang="ja-JP" sz="1800" dirty="0"/>
          </a:p>
        </p:txBody>
      </p:sp>
      <p:pic>
        <p:nvPicPr>
          <p:cNvPr id="9" name="図 8">
            <a:extLst>
              <a:ext uri="{FF2B5EF4-FFF2-40B4-BE49-F238E27FC236}">
                <a16:creationId xmlns:a16="http://schemas.microsoft.com/office/drawing/2014/main" id="{99F8D19D-28F9-E4C2-417B-3FBFBE98646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717800" y="1704048"/>
            <a:ext cx="6942665" cy="4546101"/>
          </a:xfrm>
          <a:prstGeom prst="rect">
            <a:avLst/>
          </a:prstGeom>
          <a:noFill/>
          <a:ln>
            <a:solidFill>
              <a:schemeClr val="tx1">
                <a:lumMod val="60000"/>
                <a:lumOff val="40000"/>
              </a:schemeClr>
            </a:solidFill>
          </a:ln>
        </p:spPr>
      </p:pic>
      <p:sp>
        <p:nvSpPr>
          <p:cNvPr id="10" name="四角形吹き出し 25">
            <a:extLst>
              <a:ext uri="{FF2B5EF4-FFF2-40B4-BE49-F238E27FC236}">
                <a16:creationId xmlns:a16="http://schemas.microsoft.com/office/drawing/2014/main" id="{0DB47D35-A5E4-44F8-8D25-9E6EC42495A9}"/>
              </a:ext>
            </a:extLst>
          </p:cNvPr>
          <p:cNvSpPr/>
          <p:nvPr/>
        </p:nvSpPr>
        <p:spPr>
          <a:xfrm>
            <a:off x="147773" y="3329956"/>
            <a:ext cx="2222894" cy="1597644"/>
          </a:xfrm>
          <a:prstGeom prst="wedgeRectCallout">
            <a:avLst>
              <a:gd name="adj1" fmla="val 70030"/>
              <a:gd name="adj2" fmla="val -4964"/>
            </a:avLst>
          </a:prstGeom>
          <a:solidFill>
            <a:schemeClr val="accent5"/>
          </a:solidFill>
          <a:ln>
            <a:solidFill>
              <a:schemeClr val="accent5"/>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a:solidFill>
                  <a:schemeClr val="bg2"/>
                </a:solidFill>
              </a:rPr>
              <a:t>あなたのメンバーの</a:t>
            </a:r>
            <a:br>
              <a:rPr kumimoji="1" lang="en-US" altLang="ja-JP" sz="1400" dirty="0">
                <a:solidFill>
                  <a:schemeClr val="bg2"/>
                </a:solidFill>
              </a:rPr>
            </a:br>
            <a:r>
              <a:rPr kumimoji="1" lang="ja-JP" altLang="en-US" sz="1400" b="1" dirty="0">
                <a:solidFill>
                  <a:schemeClr val="bg2"/>
                </a:solidFill>
              </a:rPr>
              <a:t>結果に応じて、</a:t>
            </a:r>
            <a:br>
              <a:rPr kumimoji="1" lang="en-US" altLang="ja-JP" sz="1400" b="1" dirty="0">
                <a:solidFill>
                  <a:schemeClr val="bg2"/>
                </a:solidFill>
              </a:rPr>
            </a:br>
            <a:r>
              <a:rPr kumimoji="1" lang="ja-JP" altLang="en-US" sz="1400" b="1" dirty="0">
                <a:solidFill>
                  <a:schemeClr val="bg2"/>
                </a:solidFill>
              </a:rPr>
              <a:t>おすすめのコンテンツ</a:t>
            </a:r>
            <a:r>
              <a:rPr kumimoji="1" lang="ja-JP" altLang="en-US" sz="1400" dirty="0">
                <a:solidFill>
                  <a:schemeClr val="bg2"/>
                </a:solidFill>
              </a:rPr>
              <a:t>が</a:t>
            </a:r>
            <a:br>
              <a:rPr kumimoji="1" lang="en-US" altLang="ja-JP" sz="1400" dirty="0">
                <a:solidFill>
                  <a:schemeClr val="bg2"/>
                </a:solidFill>
              </a:rPr>
            </a:br>
            <a:r>
              <a:rPr kumimoji="1" lang="ja-JP" altLang="en-US" sz="1400" dirty="0">
                <a:solidFill>
                  <a:schemeClr val="bg2"/>
                </a:solidFill>
              </a:rPr>
              <a:t>表示されます。</a:t>
            </a:r>
          </a:p>
        </p:txBody>
      </p:sp>
    </p:spTree>
    <p:extLst>
      <p:ext uri="{BB962C8B-B14F-4D97-AF65-F5344CB8AC3E}">
        <p14:creationId xmlns:p14="http://schemas.microsoft.com/office/powerpoint/2010/main" val="2350154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D2CE658B-8FA9-9F9F-2E0C-E3FB7544440F}"/>
              </a:ext>
            </a:extLst>
          </p:cNvPr>
          <p:cNvPicPr>
            <a:picLocks noChangeAspect="1"/>
          </p:cNvPicPr>
          <p:nvPr/>
        </p:nvPicPr>
        <p:blipFill>
          <a:blip r:embed="rId3"/>
          <a:stretch>
            <a:fillRect/>
          </a:stretch>
        </p:blipFill>
        <p:spPr>
          <a:xfrm>
            <a:off x="324001" y="1758788"/>
            <a:ext cx="5481288" cy="3660753"/>
          </a:xfrm>
          <a:prstGeom prst="rect">
            <a:avLst/>
          </a:prstGeom>
          <a:ln>
            <a:solidFill>
              <a:schemeClr val="tx1">
                <a:lumMod val="20000"/>
                <a:lumOff val="80000"/>
              </a:schemeClr>
            </a:solidFill>
          </a:ln>
        </p:spPr>
      </p:pic>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a:t>
            </a:r>
            <a:r>
              <a:rPr lang="ja-JP" altLang="en-US" dirty="0"/>
              <a:t>便利機能</a:t>
            </a:r>
            <a:r>
              <a:rPr lang="en-US" altLang="ja-JP" dirty="0"/>
              <a:t>】</a:t>
            </a:r>
            <a:r>
              <a:rPr lang="ja-JP" altLang="en-US" dirty="0"/>
              <a:t>メンバーへの関わりを相談できます</a:t>
            </a:r>
          </a:p>
        </p:txBody>
      </p:sp>
      <p:sp>
        <p:nvSpPr>
          <p:cNvPr id="2" name="テキスト ボックス 1">
            <a:extLst>
              <a:ext uri="{FF2B5EF4-FFF2-40B4-BE49-F238E27FC236}">
                <a16:creationId xmlns:a16="http://schemas.microsoft.com/office/drawing/2014/main" id="{A243771B-C6D5-5D15-8F79-BEDD592F4896}"/>
              </a:ext>
            </a:extLst>
          </p:cNvPr>
          <p:cNvSpPr txBox="1"/>
          <p:nvPr/>
        </p:nvSpPr>
        <p:spPr>
          <a:xfrm>
            <a:off x="1051932" y="932877"/>
            <a:ext cx="7802136" cy="646331"/>
          </a:xfrm>
          <a:prstGeom prst="rect">
            <a:avLst/>
          </a:prstGeom>
          <a:noFill/>
        </p:spPr>
        <p:txBody>
          <a:bodyPr wrap="none" rtlCol="0">
            <a:spAutoFit/>
          </a:bodyPr>
          <a:lstStyle/>
          <a:p>
            <a:pPr algn="ctr">
              <a:lnSpc>
                <a:spcPct val="100000"/>
              </a:lnSpc>
            </a:pPr>
            <a:r>
              <a:rPr lang="ja-JP" altLang="en-US" sz="1800" dirty="0"/>
              <a:t>リクルートマネジメントソリューションズ社のマネジメントの専門家に、</a:t>
            </a:r>
            <a:br>
              <a:rPr lang="en-US" altLang="ja-JP" sz="1800" dirty="0"/>
            </a:br>
            <a:r>
              <a:rPr lang="ja-JP" altLang="en-US" sz="1800" dirty="0"/>
              <a:t>直接相談いただけます（「相談機能」）。</a:t>
            </a:r>
            <a:endParaRPr kumimoji="1" lang="ja-JP" altLang="en-US" sz="1800" dirty="0"/>
          </a:p>
        </p:txBody>
      </p:sp>
      <p:pic>
        <p:nvPicPr>
          <p:cNvPr id="7" name="図 6">
            <a:extLst>
              <a:ext uri="{FF2B5EF4-FFF2-40B4-BE49-F238E27FC236}">
                <a16:creationId xmlns:a16="http://schemas.microsoft.com/office/drawing/2014/main" id="{4A0A6716-0DDB-844C-5308-9A079A680A19}"/>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3352846" y="4544633"/>
            <a:ext cx="2452443" cy="831509"/>
          </a:xfrm>
          <a:prstGeom prst="rect">
            <a:avLst/>
          </a:prstGeom>
          <a:effectLst/>
        </p:spPr>
      </p:pic>
      <p:sp>
        <p:nvSpPr>
          <p:cNvPr id="8" name="正方形/長方形 7">
            <a:extLst>
              <a:ext uri="{FF2B5EF4-FFF2-40B4-BE49-F238E27FC236}">
                <a16:creationId xmlns:a16="http://schemas.microsoft.com/office/drawing/2014/main" id="{EC37B920-2356-66FC-3C36-92947F5F6527}"/>
              </a:ext>
            </a:extLst>
          </p:cNvPr>
          <p:cNvSpPr/>
          <p:nvPr/>
        </p:nvSpPr>
        <p:spPr>
          <a:xfrm>
            <a:off x="3352846" y="4544632"/>
            <a:ext cx="2422468" cy="831509"/>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CF858D03-7E2F-EE82-806E-CEB04F7AA8D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070600" y="1726859"/>
            <a:ext cx="3124200" cy="3724052"/>
          </a:xfrm>
          <a:prstGeom prst="rect">
            <a:avLst/>
          </a:prstGeom>
          <a:ln>
            <a:solidFill>
              <a:schemeClr val="tx1">
                <a:lumMod val="60000"/>
                <a:lumOff val="40000"/>
              </a:schemeClr>
            </a:solidFill>
          </a:ln>
        </p:spPr>
      </p:pic>
      <p:cxnSp>
        <p:nvCxnSpPr>
          <p:cNvPr id="10" name="直線矢印コネクタ 9">
            <a:extLst>
              <a:ext uri="{FF2B5EF4-FFF2-40B4-BE49-F238E27FC236}">
                <a16:creationId xmlns:a16="http://schemas.microsoft.com/office/drawing/2014/main" id="{C51C0560-EC8D-63B9-7442-68517064033E}"/>
              </a:ext>
            </a:extLst>
          </p:cNvPr>
          <p:cNvCxnSpPr>
            <a:cxnSpLocks/>
            <a:stCxn id="8" idx="3"/>
          </p:cNvCxnSpPr>
          <p:nvPr/>
        </p:nvCxnSpPr>
        <p:spPr bwMode="auto">
          <a:xfrm flipV="1">
            <a:off x="5775314" y="4960386"/>
            <a:ext cx="804746" cy="1"/>
          </a:xfrm>
          <a:prstGeom prst="straightConnector1">
            <a:avLst/>
          </a:prstGeom>
          <a:solidFill>
            <a:schemeClr val="accent1"/>
          </a:solidFill>
          <a:ln w="57150" cap="flat" cmpd="sng" algn="ctr">
            <a:solidFill>
              <a:schemeClr val="accent5"/>
            </a:solidFill>
            <a:prstDash val="solid"/>
            <a:round/>
            <a:headEnd type="none" w="med" len="med"/>
            <a:tailEnd type="triangle"/>
          </a:ln>
          <a:effectLst>
            <a:outerShdw blurRad="63500" dist="38099" dir="2700000" algn="ctr" rotWithShape="0">
              <a:schemeClr val="bg2">
                <a:alpha val="74998"/>
              </a:schemeClr>
            </a:outerShdw>
          </a:effectLst>
        </p:spPr>
      </p:cxnSp>
      <p:sp>
        <p:nvSpPr>
          <p:cNvPr id="11" name="テキスト ボックス 10">
            <a:extLst>
              <a:ext uri="{FF2B5EF4-FFF2-40B4-BE49-F238E27FC236}">
                <a16:creationId xmlns:a16="http://schemas.microsoft.com/office/drawing/2014/main" id="{F1BC69D0-A5B8-E900-41FF-5B4207CD745F}"/>
              </a:ext>
            </a:extLst>
          </p:cNvPr>
          <p:cNvSpPr txBox="1"/>
          <p:nvPr/>
        </p:nvSpPr>
        <p:spPr>
          <a:xfrm>
            <a:off x="305095" y="5562598"/>
            <a:ext cx="7390861" cy="923330"/>
          </a:xfrm>
          <a:prstGeom prst="rect">
            <a:avLst/>
          </a:prstGeom>
        </p:spPr>
        <p:txBody>
          <a:bodyPr wrap="square">
            <a:spAutoFit/>
          </a:bodyPr>
          <a:lstStyle>
            <a:defPPr>
              <a:defRPr lang="ja-JP"/>
            </a:defPPr>
            <a:lvl1pPr marL="285750" indent="-285750">
              <a:buClr>
                <a:srgbClr val="0070C0"/>
              </a:buClr>
              <a:buFont typeface="Wingdings" panose="05000000000000000000" pitchFamily="2" charset="2"/>
              <a:buChar char="ü"/>
              <a:defRPr sz="1200"/>
            </a:lvl1pPr>
          </a:lstStyle>
          <a:p>
            <a:pPr>
              <a:buClr>
                <a:schemeClr val="accent5"/>
              </a:buClr>
              <a:buFont typeface="Wingdings" panose="05000000000000000000" pitchFamily="2" charset="2"/>
              <a:buChar char="n"/>
            </a:pPr>
            <a:r>
              <a:rPr lang="en-US" altLang="ja-JP" sz="1800" dirty="0"/>
              <a:t>2</a:t>
            </a:r>
            <a:r>
              <a:rPr lang="ja-JP" altLang="en-US" sz="1800" dirty="0"/>
              <a:t>営業日以内に、メールで詳細な関わり方をお返しいたします。</a:t>
            </a:r>
            <a:endParaRPr lang="en-US" altLang="ja-JP" sz="1800" dirty="0"/>
          </a:p>
          <a:p>
            <a:pPr>
              <a:buClr>
                <a:schemeClr val="accent5"/>
              </a:buClr>
              <a:buFont typeface="Wingdings" panose="05000000000000000000" pitchFamily="2" charset="2"/>
              <a:buChar char="n"/>
            </a:pPr>
            <a:r>
              <a:rPr lang="ja-JP" altLang="en-US" sz="1800" dirty="0"/>
              <a:t>相談内容は「どうしたらいいかわかりません」だけでも構いません。</a:t>
            </a:r>
            <a:endParaRPr lang="en-US" altLang="ja-JP" sz="1800" dirty="0"/>
          </a:p>
          <a:p>
            <a:pPr>
              <a:buClr>
                <a:schemeClr val="accent5"/>
              </a:buClr>
              <a:buFont typeface="Wingdings" panose="05000000000000000000" pitchFamily="2" charset="2"/>
              <a:buChar char="n"/>
            </a:pPr>
            <a:r>
              <a:rPr lang="ja-JP" altLang="en-US" sz="1800" b="1" u="sng" dirty="0"/>
              <a:t>人事が相談内容を見ることはありません。</a:t>
            </a:r>
            <a:endParaRPr lang="en-US" altLang="ja-JP" sz="1800" b="1" u="sng" dirty="0"/>
          </a:p>
        </p:txBody>
      </p:sp>
      <p:sp>
        <p:nvSpPr>
          <p:cNvPr id="12" name="四角形吹き出し 25">
            <a:extLst>
              <a:ext uri="{FF2B5EF4-FFF2-40B4-BE49-F238E27FC236}">
                <a16:creationId xmlns:a16="http://schemas.microsoft.com/office/drawing/2014/main" id="{ACD35C85-DFF1-DB13-7327-0ECFE888628D}"/>
              </a:ext>
            </a:extLst>
          </p:cNvPr>
          <p:cNvSpPr/>
          <p:nvPr/>
        </p:nvSpPr>
        <p:spPr>
          <a:xfrm>
            <a:off x="3352845" y="3526666"/>
            <a:ext cx="2422467" cy="831510"/>
          </a:xfrm>
          <a:prstGeom prst="wedgeRectCallout">
            <a:avLst>
              <a:gd name="adj1" fmla="val 3756"/>
              <a:gd name="adj2" fmla="val 70288"/>
            </a:avLst>
          </a:prstGeom>
          <a:solidFill>
            <a:schemeClr val="accent5"/>
          </a:solidFill>
          <a:ln>
            <a:solidFill>
              <a:schemeClr val="accent5"/>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a:solidFill>
                  <a:schemeClr val="bg2"/>
                </a:solidFill>
              </a:rPr>
              <a:t>パーソナルレポート右下の</a:t>
            </a:r>
            <a:br>
              <a:rPr kumimoji="1" lang="en-US" altLang="ja-JP" sz="1400" dirty="0">
                <a:solidFill>
                  <a:schemeClr val="bg2"/>
                </a:solidFill>
              </a:rPr>
            </a:br>
            <a:r>
              <a:rPr kumimoji="1" lang="ja-JP" altLang="en-US" sz="1400" dirty="0">
                <a:solidFill>
                  <a:schemeClr val="bg2"/>
                </a:solidFill>
              </a:rPr>
              <a:t>ボタンから相談できます</a:t>
            </a:r>
          </a:p>
        </p:txBody>
      </p:sp>
    </p:spTree>
    <p:extLst>
      <p:ext uri="{BB962C8B-B14F-4D97-AF65-F5344CB8AC3E}">
        <p14:creationId xmlns:p14="http://schemas.microsoft.com/office/powerpoint/2010/main" val="2349390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6F02203-1250-0A62-3489-B0BB9A694D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266" y="2505665"/>
            <a:ext cx="4461468" cy="3346101"/>
          </a:xfrm>
          <a:prstGeom prst="rect">
            <a:avLst/>
          </a:prstGeom>
        </p:spPr>
      </p:pic>
      <p:sp>
        <p:nvSpPr>
          <p:cNvPr id="9" name="コンテンツ プレースホルダー 2">
            <a:extLst>
              <a:ext uri="{FF2B5EF4-FFF2-40B4-BE49-F238E27FC236}">
                <a16:creationId xmlns:a16="http://schemas.microsoft.com/office/drawing/2014/main" id="{CEC61E48-A824-9724-F66D-8CAADFD01DC8}"/>
              </a:ext>
            </a:extLst>
          </p:cNvPr>
          <p:cNvSpPr txBox="1">
            <a:spLocks/>
          </p:cNvSpPr>
          <p:nvPr/>
        </p:nvSpPr>
        <p:spPr>
          <a:xfrm>
            <a:off x="1658409" y="1006234"/>
            <a:ext cx="6589183" cy="1231126"/>
          </a:xfrm>
          <a:prstGeom prst="rect">
            <a:avLst/>
          </a:prstGeom>
        </p:spPr>
        <p:txBody>
          <a:bodyPr>
            <a:normAutofit fontScale="77500" lnSpcReduction="20000"/>
          </a:bodyPr>
          <a:lst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a:lstStyle>
          <a:p>
            <a:pPr marL="0" indent="0" algn="ctr">
              <a:buFont typeface="Arial" panose="020B0604020202020204" pitchFamily="34" charset="0"/>
              <a:buNone/>
            </a:pPr>
            <a:r>
              <a:rPr lang="ja-JP" altLang="en-US" dirty="0"/>
              <a:t>より良い組織作りのため、</a:t>
            </a:r>
            <a:endParaRPr lang="en-US" altLang="ja-JP" dirty="0"/>
          </a:p>
          <a:p>
            <a:pPr marL="0" indent="0" algn="ctr">
              <a:buFont typeface="Arial" panose="020B0604020202020204" pitchFamily="34" charset="0"/>
              <a:buNone/>
            </a:pPr>
            <a:r>
              <a:rPr lang="ja-JP" altLang="en-US" dirty="0"/>
              <a:t>皆様を少しでもご支援したいと考えています。</a:t>
            </a:r>
            <a:endParaRPr lang="en-US" altLang="ja-JP" dirty="0"/>
          </a:p>
          <a:p>
            <a:pPr marL="0" indent="0" algn="ctr">
              <a:buFont typeface="Arial" panose="020B0604020202020204" pitchFamily="34" charset="0"/>
              <a:buNone/>
            </a:pPr>
            <a:r>
              <a:rPr lang="ja-JP" altLang="en-US" dirty="0"/>
              <a:t>よろしくお願いいたします。</a:t>
            </a:r>
            <a:endParaRPr lang="en-US" altLang="ja-JP" dirty="0"/>
          </a:p>
        </p:txBody>
      </p:sp>
    </p:spTree>
    <p:extLst>
      <p:ext uri="{BB962C8B-B14F-4D97-AF65-F5344CB8AC3E}">
        <p14:creationId xmlns:p14="http://schemas.microsoft.com/office/powerpoint/2010/main" val="1118048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インサイズ導入の背景</a:t>
            </a:r>
          </a:p>
        </p:txBody>
      </p:sp>
      <p:sp>
        <p:nvSpPr>
          <p:cNvPr id="2" name="正方形/長方形 1">
            <a:extLst>
              <a:ext uri="{FF2B5EF4-FFF2-40B4-BE49-F238E27FC236}">
                <a16:creationId xmlns:a16="http://schemas.microsoft.com/office/drawing/2014/main" id="{867FAC48-04D1-C433-E075-7A41089A05E8}"/>
              </a:ext>
            </a:extLst>
          </p:cNvPr>
          <p:cNvSpPr/>
          <p:nvPr/>
        </p:nvSpPr>
        <p:spPr>
          <a:xfrm>
            <a:off x="493381" y="940714"/>
            <a:ext cx="1776173" cy="1080505"/>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目指す状態</a:t>
            </a:r>
            <a:endParaRPr kumimoji="1" lang="en-US" altLang="ja-JP" b="1" dirty="0">
              <a:solidFill>
                <a:schemeClr val="bg2"/>
              </a:solidFill>
            </a:endParaRPr>
          </a:p>
        </p:txBody>
      </p:sp>
      <p:sp>
        <p:nvSpPr>
          <p:cNvPr id="7" name="正方形/長方形 6">
            <a:extLst>
              <a:ext uri="{FF2B5EF4-FFF2-40B4-BE49-F238E27FC236}">
                <a16:creationId xmlns:a16="http://schemas.microsoft.com/office/drawing/2014/main" id="{A9753DE2-4485-13B5-9CB2-FF46708DA44C}"/>
              </a:ext>
            </a:extLst>
          </p:cNvPr>
          <p:cNvSpPr/>
          <p:nvPr/>
        </p:nvSpPr>
        <p:spPr>
          <a:xfrm>
            <a:off x="1052547" y="2325880"/>
            <a:ext cx="1217007" cy="1080505"/>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課題</a:t>
            </a:r>
          </a:p>
        </p:txBody>
      </p:sp>
      <p:sp>
        <p:nvSpPr>
          <p:cNvPr id="8" name="テキスト ボックス 7">
            <a:extLst>
              <a:ext uri="{FF2B5EF4-FFF2-40B4-BE49-F238E27FC236}">
                <a16:creationId xmlns:a16="http://schemas.microsoft.com/office/drawing/2014/main" id="{E8A02FF6-12E6-84A4-84D1-0DA22AD1BE36}"/>
              </a:ext>
            </a:extLst>
          </p:cNvPr>
          <p:cNvSpPr txBox="1"/>
          <p:nvPr/>
        </p:nvSpPr>
        <p:spPr>
          <a:xfrm>
            <a:off x="2585317" y="1065467"/>
            <a:ext cx="7045487" cy="830997"/>
          </a:xfrm>
          <a:prstGeom prst="rect">
            <a:avLst/>
          </a:prstGeom>
          <a:noFill/>
        </p:spPr>
        <p:txBody>
          <a:bodyPr wrap="square" rtlCol="0">
            <a:spAutoFit/>
          </a:bodyPr>
          <a:lstStyle/>
          <a:p>
            <a:pPr marL="177800" indent="-177800">
              <a:buClr>
                <a:schemeClr val="accent5"/>
              </a:buClr>
              <a:buFont typeface="Arial" panose="020B0604020202020204" pitchFamily="34" charset="0"/>
              <a:buChar char="•"/>
            </a:pPr>
            <a:r>
              <a:rPr kumimoji="1" lang="ja-JP" altLang="en-US" sz="1200" dirty="0"/>
              <a:t>例）中期経営計画「◯◯◯」実現のため、社員一人ひとりに「◯◯◯」な行動が求められている。</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例）これを実現するため、</a:t>
            </a:r>
            <a:r>
              <a:rPr kumimoji="1" lang="en-US" altLang="ja-JP" sz="1200" dirty="0"/>
              <a:t>1on1</a:t>
            </a:r>
            <a:r>
              <a:rPr kumimoji="1" lang="ja-JP" altLang="en-US" sz="1200" dirty="0"/>
              <a:t>を通じて一人ひとりの従業員が主体的・自律的な課題設定・業務推進ができることを目指す。</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a:t>
            </a:r>
            <a:r>
              <a:rPr kumimoji="1" lang="en-US" altLang="ja-JP" sz="1200" dirty="0"/>
              <a:t>1on1</a:t>
            </a:r>
            <a:r>
              <a:rPr kumimoji="1" lang="ja-JP" altLang="en-US" sz="1200" dirty="0"/>
              <a:t>を通じて、「上司と部下が安心感をもって本音を話せる場」づくりを目指す。</a:t>
            </a:r>
            <a:endParaRPr kumimoji="1" lang="en-US" altLang="ja-JP" sz="1200" dirty="0"/>
          </a:p>
        </p:txBody>
      </p:sp>
      <p:sp>
        <p:nvSpPr>
          <p:cNvPr id="9" name="正方形/長方形 8">
            <a:extLst>
              <a:ext uri="{FF2B5EF4-FFF2-40B4-BE49-F238E27FC236}">
                <a16:creationId xmlns:a16="http://schemas.microsoft.com/office/drawing/2014/main" id="{69923576-342B-5AC9-E937-1C7E52FFD355}"/>
              </a:ext>
            </a:extLst>
          </p:cNvPr>
          <p:cNvSpPr/>
          <p:nvPr/>
        </p:nvSpPr>
        <p:spPr>
          <a:xfrm>
            <a:off x="493381" y="3711046"/>
            <a:ext cx="1776173" cy="1080505"/>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現状</a:t>
            </a:r>
          </a:p>
        </p:txBody>
      </p:sp>
      <p:sp>
        <p:nvSpPr>
          <p:cNvPr id="10" name="テキスト ボックス 9">
            <a:extLst>
              <a:ext uri="{FF2B5EF4-FFF2-40B4-BE49-F238E27FC236}">
                <a16:creationId xmlns:a16="http://schemas.microsoft.com/office/drawing/2014/main" id="{D955DBEF-10BF-E33E-1063-937274E62D56}"/>
              </a:ext>
            </a:extLst>
          </p:cNvPr>
          <p:cNvSpPr txBox="1"/>
          <p:nvPr/>
        </p:nvSpPr>
        <p:spPr>
          <a:xfrm>
            <a:off x="2585317" y="3618305"/>
            <a:ext cx="7045487" cy="1384995"/>
          </a:xfrm>
          <a:prstGeom prst="rect">
            <a:avLst/>
          </a:prstGeom>
          <a:noFill/>
        </p:spPr>
        <p:txBody>
          <a:bodyPr wrap="square" rtlCol="0">
            <a:spAutoFit/>
          </a:bodyPr>
          <a:lstStyle/>
          <a:p>
            <a:pPr marL="177800" indent="-177800">
              <a:buClr>
                <a:schemeClr val="accent5"/>
              </a:buClr>
              <a:buFont typeface="Arial" panose="020B0604020202020204" pitchFamily="34" charset="0"/>
              <a:buChar char="•"/>
            </a:pPr>
            <a:r>
              <a:rPr kumimoji="1" lang="ja-JP" altLang="en-US" sz="1200" dirty="0"/>
              <a:t>例）メンバーからは「何を話せばよいかわからない」「上司も忙しそうで、話す機会がなく相談できる雰囲気ではない」「特定の社員としか接点がなく、キャリアや仕事の広がりが見えない」との声。</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例）上司からは「何を話せばよいかわからない」 「メンバーが多くプレイング業務を抱える中、全員に対して</a:t>
            </a:r>
            <a:r>
              <a:rPr kumimoji="1" lang="en-US" altLang="ja-JP" sz="1200" dirty="0"/>
              <a:t>1on1</a:t>
            </a:r>
            <a:r>
              <a:rPr kumimoji="1" lang="ja-JP" altLang="en-US" sz="1200" dirty="0"/>
              <a:t>を実施しきれない」との声。</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例）◯◯調査では、◯◯な結果。「上司ともっと話したい」メンバーが◯％。</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例）現時点での</a:t>
            </a:r>
            <a:r>
              <a:rPr kumimoji="1" lang="en-US" altLang="ja-JP" sz="1200" dirty="0"/>
              <a:t>3</a:t>
            </a:r>
            <a:r>
              <a:rPr kumimoji="1" lang="ja-JP" altLang="en-US" sz="1200" dirty="0"/>
              <a:t>年位内離職率は◯％。採用も厳しい中で、現場への負担が高まり疲弊している。</a:t>
            </a:r>
          </a:p>
        </p:txBody>
      </p:sp>
      <p:sp>
        <p:nvSpPr>
          <p:cNvPr id="11" name="テキスト ボックス 10">
            <a:extLst>
              <a:ext uri="{FF2B5EF4-FFF2-40B4-BE49-F238E27FC236}">
                <a16:creationId xmlns:a16="http://schemas.microsoft.com/office/drawing/2014/main" id="{4BA740D3-EDD7-AE9E-3CB8-C647A8A7AFA9}"/>
              </a:ext>
            </a:extLst>
          </p:cNvPr>
          <p:cNvSpPr txBox="1"/>
          <p:nvPr/>
        </p:nvSpPr>
        <p:spPr>
          <a:xfrm>
            <a:off x="2585317" y="2450633"/>
            <a:ext cx="7045487" cy="830997"/>
          </a:xfrm>
          <a:prstGeom prst="rect">
            <a:avLst/>
          </a:prstGeom>
          <a:noFill/>
        </p:spPr>
        <p:txBody>
          <a:bodyPr wrap="square" rtlCol="0">
            <a:spAutoFit/>
          </a:bodyPr>
          <a:lstStyle/>
          <a:p>
            <a:pPr marL="177800" indent="-177800">
              <a:buClr>
                <a:schemeClr val="accent5"/>
              </a:buClr>
              <a:buFont typeface="Arial" panose="020B0604020202020204" pitchFamily="34" charset="0"/>
              <a:buChar char="•"/>
            </a:pPr>
            <a:r>
              <a:rPr kumimoji="1" lang="ja-JP" altLang="en-US" sz="1200" dirty="0"/>
              <a:t>例）メンバーが自律的に</a:t>
            </a:r>
            <a:r>
              <a:rPr kumimoji="1" lang="en-US" altLang="ja-JP" sz="1200" dirty="0"/>
              <a:t>1on1</a:t>
            </a:r>
            <a:r>
              <a:rPr kumimoji="1" lang="ja-JP" altLang="en-US" sz="1200" dirty="0"/>
              <a:t>の機会を活かし、上司が効果的に支援するための仕組みづくり</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例）多忙を極める現場管理職の皆様が、必要な人材に必要なフォローができる仕組みづくり</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例）メンバー・上司双方にとって有意義な時間</a:t>
            </a:r>
            <a:r>
              <a:rPr kumimoji="1" lang="en-US" altLang="ja-JP" sz="1200" dirty="0"/>
              <a:t>/</a:t>
            </a:r>
            <a:r>
              <a:rPr kumimoji="1" lang="ja-JP" altLang="en-US" sz="1200" dirty="0"/>
              <a:t>本音を吐き出せる時間となる</a:t>
            </a:r>
            <a:r>
              <a:rPr kumimoji="1" lang="en-US" altLang="ja-JP" sz="1200" dirty="0"/>
              <a:t>1on1</a:t>
            </a:r>
            <a:r>
              <a:rPr kumimoji="1" lang="ja-JP" altLang="en-US" sz="1200" dirty="0"/>
              <a:t>実行の支援</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例）マネジャーだけでなく、部長・人事・◯◯を巻き込んだ職場ぐるみのフォロー体制の構築</a:t>
            </a:r>
          </a:p>
        </p:txBody>
      </p:sp>
      <p:sp>
        <p:nvSpPr>
          <p:cNvPr id="12" name="矢印: 上下 11">
            <a:extLst>
              <a:ext uri="{FF2B5EF4-FFF2-40B4-BE49-F238E27FC236}">
                <a16:creationId xmlns:a16="http://schemas.microsoft.com/office/drawing/2014/main" id="{2D27FC36-0D5D-BD6E-715D-89A4EF55B1D8}"/>
              </a:ext>
            </a:extLst>
          </p:cNvPr>
          <p:cNvSpPr/>
          <p:nvPr/>
        </p:nvSpPr>
        <p:spPr>
          <a:xfrm>
            <a:off x="559165" y="2110265"/>
            <a:ext cx="322343" cy="1521021"/>
          </a:xfrm>
          <a:prstGeom prst="upDownArrow">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8A7061DA-316C-1886-4F82-522623B3B17A}"/>
              </a:ext>
            </a:extLst>
          </p:cNvPr>
          <p:cNvSpPr/>
          <p:nvPr/>
        </p:nvSpPr>
        <p:spPr>
          <a:xfrm>
            <a:off x="3852486" y="5119473"/>
            <a:ext cx="2201029" cy="397581"/>
          </a:xfrm>
          <a:prstGeom prst="downArrow">
            <a:avLst>
              <a:gd name="adj1" fmla="val 50000"/>
              <a:gd name="adj2" fmla="val 63954"/>
            </a:avLst>
          </a:prstGeom>
          <a:gradFill>
            <a:gsLst>
              <a:gs pos="0">
                <a:srgbClr val="FF7D7D"/>
              </a:gs>
              <a:gs pos="52000">
                <a:srgbClr val="F59BB9"/>
              </a:gs>
              <a:gs pos="100000">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solidFill>
                <a:schemeClr val="bg2"/>
              </a:solidFill>
            </a:endParaRPr>
          </a:p>
        </p:txBody>
      </p:sp>
      <p:sp>
        <p:nvSpPr>
          <p:cNvPr id="14" name="テキスト ボックス 13">
            <a:extLst>
              <a:ext uri="{FF2B5EF4-FFF2-40B4-BE49-F238E27FC236}">
                <a16:creationId xmlns:a16="http://schemas.microsoft.com/office/drawing/2014/main" id="{769E6CAD-216F-92D4-6751-AE1931BB78CF}"/>
              </a:ext>
            </a:extLst>
          </p:cNvPr>
          <p:cNvSpPr txBox="1"/>
          <p:nvPr/>
        </p:nvSpPr>
        <p:spPr>
          <a:xfrm>
            <a:off x="559165" y="5572557"/>
            <a:ext cx="8926913" cy="707886"/>
          </a:xfrm>
          <a:prstGeom prst="rect">
            <a:avLst/>
          </a:prstGeom>
          <a:noFill/>
        </p:spPr>
        <p:txBody>
          <a:bodyPr wrap="square" rtlCol="0">
            <a:spAutoFit/>
          </a:bodyPr>
          <a:lstStyle/>
          <a:p>
            <a:pPr algn="ctr"/>
            <a:r>
              <a:rPr kumimoji="1" lang="ja-JP" altLang="en-US" sz="2000" b="1" dirty="0"/>
              <a:t>現場の負担を減らしながら、効果的な対話をサポートする</a:t>
            </a:r>
            <a:endParaRPr kumimoji="1" lang="en-US" altLang="ja-JP" sz="2000" b="1" dirty="0"/>
          </a:p>
          <a:p>
            <a:pPr algn="ctr"/>
            <a:r>
              <a:rPr kumimoji="1" lang="ja-JP" altLang="en-US" sz="2000" b="1" dirty="0"/>
              <a:t>マネジメント支援ツール「インサイズ」を導入します</a:t>
            </a:r>
          </a:p>
        </p:txBody>
      </p:sp>
      <p:sp>
        <p:nvSpPr>
          <p:cNvPr id="15" name="正方形/長方形 14">
            <a:extLst>
              <a:ext uri="{FF2B5EF4-FFF2-40B4-BE49-F238E27FC236}">
                <a16:creationId xmlns:a16="http://schemas.microsoft.com/office/drawing/2014/main" id="{B1522468-037D-DB5F-6112-277F6D28C08B}"/>
              </a:ext>
            </a:extLst>
          </p:cNvPr>
          <p:cNvSpPr/>
          <p:nvPr/>
        </p:nvSpPr>
        <p:spPr>
          <a:xfrm>
            <a:off x="6824174" y="125998"/>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貴社の目的に合わせて</a:t>
            </a:r>
            <a:br>
              <a:rPr lang="en-US" altLang="ja-JP" dirty="0">
                <a:solidFill>
                  <a:schemeClr val="tx1"/>
                </a:solidFill>
                <a:latin typeface="+mn-ea"/>
              </a:rPr>
            </a:br>
            <a:r>
              <a:rPr lang="ja-JP" altLang="en-US" dirty="0">
                <a:solidFill>
                  <a:schemeClr val="tx1"/>
                </a:solidFill>
                <a:latin typeface="+mn-ea"/>
              </a:rPr>
              <a:t>ご記入ください</a:t>
            </a:r>
            <a:endParaRPr lang="en-US" altLang="ja-JP" dirty="0">
              <a:solidFill>
                <a:schemeClr val="tx1"/>
              </a:solidFill>
              <a:latin typeface="+mn-ea"/>
            </a:endParaRPr>
          </a:p>
        </p:txBody>
      </p:sp>
    </p:spTree>
    <p:extLst>
      <p:ext uri="{BB962C8B-B14F-4D97-AF65-F5344CB8AC3E}">
        <p14:creationId xmlns:p14="http://schemas.microsoft.com/office/powerpoint/2010/main" val="1327735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681038" y="1253331"/>
            <a:ext cx="8543925" cy="4351338"/>
          </a:xfrm>
        </p:spPr>
        <p:txBody>
          <a:bodyPr anchor="ctr">
            <a:normAutofit fontScale="92500" lnSpcReduction="20000"/>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buClr>
              <a:buFont typeface="+mj-lt"/>
              <a:buAutoNum type="arabicPeriod"/>
            </a:pPr>
            <a:r>
              <a:rPr lang="ja-JP" altLang="en-US" b="1" spc="160" dirty="0"/>
              <a:t>インサイズ活用のメリット</a:t>
            </a: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アンケート機能の使い方</a:t>
            </a:r>
            <a:endParaRPr lang="en-US" altLang="ja-JP" b="1" spc="160" dirty="0">
              <a:solidFill>
                <a:schemeClr val="bg1">
                  <a:lumMod val="60000"/>
                  <a:lumOff val="40000"/>
                </a:schemeClr>
              </a:solidFill>
            </a:endParaRPr>
          </a:p>
          <a:p>
            <a:pPr marL="1266825" lvl="1"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回答</a:t>
            </a:r>
            <a:endParaRPr lang="en-US" altLang="ja-JP" b="1" spc="160" dirty="0">
              <a:solidFill>
                <a:schemeClr val="bg1">
                  <a:lumMod val="60000"/>
                  <a:lumOff val="40000"/>
                </a:schemeClr>
              </a:solidFill>
            </a:endParaRPr>
          </a:p>
          <a:p>
            <a:pPr marL="1266825" lvl="1"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結果閲覧～活用</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充実のマネジメント伴走機能</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3368374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インサイズとは？</a:t>
            </a:r>
          </a:p>
        </p:txBody>
      </p:sp>
      <p:pic>
        <p:nvPicPr>
          <p:cNvPr id="2" name="図 1">
            <a:extLst>
              <a:ext uri="{FF2B5EF4-FFF2-40B4-BE49-F238E27FC236}">
                <a16:creationId xmlns:a16="http://schemas.microsoft.com/office/drawing/2014/main" id="{71129A52-D2E8-1850-02B1-CA994AEAC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64" y="1988840"/>
            <a:ext cx="4084323" cy="3708359"/>
          </a:xfrm>
          <a:prstGeom prst="rect">
            <a:avLst/>
          </a:prstGeom>
        </p:spPr>
      </p:pic>
      <p:sp>
        <p:nvSpPr>
          <p:cNvPr id="5" name="テキスト ボックス 4">
            <a:extLst>
              <a:ext uri="{FF2B5EF4-FFF2-40B4-BE49-F238E27FC236}">
                <a16:creationId xmlns:a16="http://schemas.microsoft.com/office/drawing/2014/main" id="{01126AA8-F630-16E7-8475-72C21DD81B74}"/>
              </a:ext>
            </a:extLst>
          </p:cNvPr>
          <p:cNvSpPr txBox="1"/>
          <p:nvPr/>
        </p:nvSpPr>
        <p:spPr>
          <a:xfrm>
            <a:off x="900137" y="1067113"/>
            <a:ext cx="8105726" cy="800219"/>
          </a:xfrm>
          <a:prstGeom prst="rect">
            <a:avLst/>
          </a:prstGeom>
          <a:noFill/>
        </p:spPr>
        <p:txBody>
          <a:bodyPr wrap="square">
            <a:spAutoFit/>
          </a:bodyPr>
          <a:lstStyle/>
          <a:p>
            <a:pPr marL="0" indent="0" algn="ctr">
              <a:buNone/>
            </a:pPr>
            <a:r>
              <a:rPr kumimoji="1" lang="ja-JP" altLang="en-US" sz="2800" b="1" dirty="0">
                <a:solidFill>
                  <a:schemeClr val="accent5"/>
                </a:solidFill>
              </a:rPr>
              <a:t>現場の皆様の</a:t>
            </a:r>
            <a:r>
              <a:rPr kumimoji="1" lang="ja-JP" altLang="en-US" dirty="0"/>
              <a:t>ための、</a:t>
            </a:r>
            <a:r>
              <a:rPr lang="ja-JP" altLang="en-US" dirty="0"/>
              <a:t>マネジメント</a:t>
            </a:r>
            <a:r>
              <a:rPr lang="ja-JP" altLang="en-US" sz="2800" b="1" dirty="0">
                <a:solidFill>
                  <a:schemeClr val="accent5"/>
                </a:solidFill>
              </a:rPr>
              <a:t>支援ツール</a:t>
            </a:r>
            <a:r>
              <a:rPr kumimoji="1" lang="ja-JP" altLang="en-US" dirty="0"/>
              <a:t>です。</a:t>
            </a:r>
            <a:endParaRPr kumimoji="1" lang="en-US" altLang="ja-JP" dirty="0"/>
          </a:p>
          <a:p>
            <a:pPr marL="0" indent="0" algn="ctr">
              <a:buNone/>
            </a:pPr>
            <a:r>
              <a:rPr kumimoji="1" lang="ja-JP" altLang="en-US" dirty="0"/>
              <a:t>マネジャーの</a:t>
            </a:r>
            <a:r>
              <a:rPr lang="ja-JP" altLang="en-US" b="1" dirty="0">
                <a:solidFill>
                  <a:schemeClr val="accent1"/>
                </a:solidFill>
              </a:rPr>
              <a:t>通信簿ではありません。</a:t>
            </a:r>
            <a:endParaRPr lang="en-US" altLang="ja-JP" b="1" dirty="0">
              <a:solidFill>
                <a:schemeClr val="accent1"/>
              </a:solidFill>
            </a:endParaRPr>
          </a:p>
        </p:txBody>
      </p:sp>
      <p:sp>
        <p:nvSpPr>
          <p:cNvPr id="6" name="テキスト ボックス 5">
            <a:extLst>
              <a:ext uri="{FF2B5EF4-FFF2-40B4-BE49-F238E27FC236}">
                <a16:creationId xmlns:a16="http://schemas.microsoft.com/office/drawing/2014/main" id="{D7A49E57-94E8-BC0B-A647-23F64C7A4FF8}"/>
              </a:ext>
            </a:extLst>
          </p:cNvPr>
          <p:cNvSpPr txBox="1"/>
          <p:nvPr/>
        </p:nvSpPr>
        <p:spPr>
          <a:xfrm>
            <a:off x="4304928" y="2259673"/>
            <a:ext cx="5417973" cy="3006361"/>
          </a:xfrm>
          <a:prstGeom prst="rect">
            <a:avLst/>
          </a:prstGeom>
        </p:spPr>
        <p:txBody>
          <a:bodyPr vert="horz" wrap="square" lIns="91440" tIns="45720" rIns="91440" bIns="45720" rtlCol="0">
            <a:noAutofit/>
          </a:bodyPr>
          <a:lstStyle/>
          <a:p>
            <a:pPr marL="360363" indent="-360363">
              <a:spcBef>
                <a:spcPts val="1800"/>
              </a:spcBef>
              <a:buClr>
                <a:schemeClr val="accent5"/>
              </a:buClr>
              <a:buFont typeface="Wingdings" panose="05000000000000000000" pitchFamily="2" charset="2"/>
              <a:buChar char="ü"/>
            </a:pPr>
            <a:r>
              <a:rPr lang="ja-JP" altLang="en-US" spc="100" dirty="0"/>
              <a:t>外からは見えにくい、</a:t>
            </a:r>
            <a:br>
              <a:rPr lang="en-US" altLang="ja-JP" spc="100" dirty="0"/>
            </a:br>
            <a:r>
              <a:rPr lang="ja-JP" altLang="en-US" b="1" u="sng" spc="100" dirty="0"/>
              <a:t>メンバーの「心理状態」</a:t>
            </a:r>
            <a:r>
              <a:rPr lang="ja-JP" altLang="en-US" spc="100" dirty="0"/>
              <a:t>を見える化し、</a:t>
            </a:r>
            <a:endParaRPr lang="en-US" altLang="ja-JP" spc="100" dirty="0"/>
          </a:p>
          <a:p>
            <a:pPr marL="360363" indent="-360363">
              <a:spcBef>
                <a:spcPts val="1800"/>
              </a:spcBef>
              <a:buClr>
                <a:schemeClr val="accent5"/>
              </a:buClr>
              <a:buFont typeface="Wingdings" panose="05000000000000000000" pitchFamily="2" charset="2"/>
              <a:buChar char="ü"/>
            </a:pPr>
            <a:r>
              <a:rPr kumimoji="1" lang="ja-JP" altLang="en-US" spc="100" dirty="0"/>
              <a:t>一人ひとりに合った</a:t>
            </a:r>
            <a:br>
              <a:rPr kumimoji="1" lang="en-US" altLang="ja-JP" spc="100" dirty="0"/>
            </a:br>
            <a:r>
              <a:rPr kumimoji="1" lang="ja-JP" altLang="en-US" b="1" u="sng" spc="100" dirty="0"/>
              <a:t>適切な関わり方</a:t>
            </a:r>
            <a:r>
              <a:rPr lang="ja-JP" altLang="en-US" spc="100" dirty="0"/>
              <a:t>のヒントを</a:t>
            </a:r>
            <a:r>
              <a:rPr kumimoji="1" lang="ja-JP" altLang="en-US" spc="100" dirty="0"/>
              <a:t>教えてくれます。</a:t>
            </a:r>
            <a:endParaRPr kumimoji="1" lang="en-US" altLang="ja-JP" spc="100" dirty="0"/>
          </a:p>
          <a:p>
            <a:pPr marL="360363" indent="-360363">
              <a:spcBef>
                <a:spcPts val="1800"/>
              </a:spcBef>
              <a:buClr>
                <a:schemeClr val="accent5"/>
              </a:buClr>
              <a:buFont typeface="Wingdings" panose="05000000000000000000" pitchFamily="2" charset="2"/>
              <a:buChar char="ü"/>
            </a:pPr>
            <a:r>
              <a:rPr lang="ja-JP" altLang="en-US" spc="100" dirty="0"/>
              <a:t>結果をもとに、</a:t>
            </a:r>
            <a:br>
              <a:rPr lang="en-US" altLang="ja-JP" spc="100" dirty="0"/>
            </a:br>
            <a:r>
              <a:rPr lang="ja-JP" altLang="en-US" spc="100" dirty="0"/>
              <a:t>メンバーの状態に合わせた</a:t>
            </a:r>
            <a:r>
              <a:rPr lang="ja-JP" altLang="en-US" b="1" u="sng" spc="100" dirty="0"/>
              <a:t>面談</a:t>
            </a:r>
            <a:r>
              <a:rPr lang="ja-JP" altLang="en-US" spc="100" dirty="0"/>
              <a:t>ができたり、</a:t>
            </a:r>
            <a:endParaRPr lang="en-US" altLang="ja-JP" spc="100" dirty="0"/>
          </a:p>
          <a:p>
            <a:pPr marL="360363" indent="-360363">
              <a:spcBef>
                <a:spcPts val="1800"/>
              </a:spcBef>
              <a:buClr>
                <a:schemeClr val="accent5"/>
              </a:buClr>
              <a:buFont typeface="Wingdings" panose="05000000000000000000" pitchFamily="2" charset="2"/>
              <a:buChar char="ü"/>
            </a:pPr>
            <a:r>
              <a:rPr lang="ja-JP" altLang="en-US" spc="100" dirty="0"/>
              <a:t>部長や人事とメンバーの状況を共有し、</a:t>
            </a:r>
            <a:br>
              <a:rPr lang="en-US" altLang="ja-JP" spc="100" dirty="0"/>
            </a:br>
            <a:r>
              <a:rPr lang="ja-JP" altLang="en-US" b="1" u="sng" spc="100" dirty="0"/>
              <a:t>対応を相談</a:t>
            </a:r>
            <a:r>
              <a:rPr lang="ja-JP" altLang="en-US" spc="100" dirty="0"/>
              <a:t>することができます。</a:t>
            </a:r>
            <a:endParaRPr lang="en-US" altLang="ja-JP" spc="100" dirty="0"/>
          </a:p>
          <a:p>
            <a:pPr marL="360363" indent="-360363">
              <a:spcBef>
                <a:spcPts val="1800"/>
              </a:spcBef>
              <a:buClr>
                <a:schemeClr val="accent5"/>
              </a:buClr>
              <a:buFont typeface="Wingdings" panose="05000000000000000000" pitchFamily="2" charset="2"/>
              <a:buChar char="ü"/>
            </a:pPr>
            <a:r>
              <a:rPr lang="ja-JP" altLang="en-US" spc="100" dirty="0"/>
              <a:t>インサイズで皆様を評価するようなことは</a:t>
            </a:r>
            <a:br>
              <a:rPr lang="en-US" altLang="ja-JP" spc="100" dirty="0"/>
            </a:br>
            <a:r>
              <a:rPr lang="ja-JP" altLang="en-US" spc="100" dirty="0"/>
              <a:t>ありません。</a:t>
            </a:r>
          </a:p>
        </p:txBody>
      </p:sp>
    </p:spTree>
    <p:extLst>
      <p:ext uri="{BB962C8B-B14F-4D97-AF65-F5344CB8AC3E}">
        <p14:creationId xmlns:p14="http://schemas.microsoft.com/office/powerpoint/2010/main" val="3389662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インサイズを使うと変わること</a:t>
            </a:r>
          </a:p>
        </p:txBody>
      </p:sp>
      <p:sp>
        <p:nvSpPr>
          <p:cNvPr id="9" name="四角形: 角を丸くする 8">
            <a:extLst>
              <a:ext uri="{FF2B5EF4-FFF2-40B4-BE49-F238E27FC236}">
                <a16:creationId xmlns:a16="http://schemas.microsoft.com/office/drawing/2014/main" id="{599CC5E7-3D46-9536-D5BE-9F77B1B71967}"/>
              </a:ext>
            </a:extLst>
          </p:cNvPr>
          <p:cNvSpPr/>
          <p:nvPr/>
        </p:nvSpPr>
        <p:spPr>
          <a:xfrm>
            <a:off x="5040480" y="899544"/>
            <a:ext cx="4464000" cy="5472000"/>
          </a:xfrm>
          <a:prstGeom prst="roundRect">
            <a:avLst>
              <a:gd name="adj"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endParaRPr kumimoji="1" lang="ja-JP" altLang="en-US" sz="1733" b="1" dirty="0">
              <a:solidFill>
                <a:schemeClr val="tx1"/>
              </a:solidFill>
            </a:endParaRPr>
          </a:p>
        </p:txBody>
      </p:sp>
      <p:sp>
        <p:nvSpPr>
          <p:cNvPr id="10" name="四角形: 角を丸くする 9">
            <a:extLst>
              <a:ext uri="{FF2B5EF4-FFF2-40B4-BE49-F238E27FC236}">
                <a16:creationId xmlns:a16="http://schemas.microsoft.com/office/drawing/2014/main" id="{0BECEEBD-DBE4-8085-41C7-11D5AE4DD4FE}"/>
              </a:ext>
            </a:extLst>
          </p:cNvPr>
          <p:cNvSpPr/>
          <p:nvPr/>
        </p:nvSpPr>
        <p:spPr>
          <a:xfrm>
            <a:off x="401520" y="899544"/>
            <a:ext cx="4464000" cy="5472000"/>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endParaRPr kumimoji="1" lang="ja-JP" altLang="en-US" sz="1733" b="1" dirty="0">
              <a:solidFill>
                <a:schemeClr val="tx1"/>
              </a:solidFill>
            </a:endParaRPr>
          </a:p>
        </p:txBody>
      </p:sp>
      <p:sp>
        <p:nvSpPr>
          <p:cNvPr id="11" name="吹き出し: 角を丸めた四角形 10">
            <a:extLst>
              <a:ext uri="{FF2B5EF4-FFF2-40B4-BE49-F238E27FC236}">
                <a16:creationId xmlns:a16="http://schemas.microsoft.com/office/drawing/2014/main" id="{70327A93-3F91-EA62-8D32-831C6A2B932C}"/>
              </a:ext>
            </a:extLst>
          </p:cNvPr>
          <p:cNvSpPr/>
          <p:nvPr/>
        </p:nvSpPr>
        <p:spPr>
          <a:xfrm>
            <a:off x="783124" y="2389292"/>
            <a:ext cx="3705000" cy="767355"/>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打合せ時のようなピリピリ感がなかった。</a:t>
            </a:r>
            <a:r>
              <a:rPr lang="ja-JP" altLang="en-US" sz="1100" b="1" dirty="0">
                <a:solidFill>
                  <a:srgbClr val="597AF7"/>
                </a:solidFill>
              </a:rPr>
              <a:t>業務以外のことを聞くという雰囲気</a:t>
            </a:r>
            <a:r>
              <a:rPr lang="ja-JP" altLang="en-US" sz="1100" dirty="0">
                <a:solidFill>
                  <a:srgbClr val="333333"/>
                </a:solidFill>
              </a:rPr>
              <a:t>があった。</a:t>
            </a:r>
          </a:p>
        </p:txBody>
      </p:sp>
      <p:sp>
        <p:nvSpPr>
          <p:cNvPr id="12" name="吹き出し: 角を丸めた四角形 11">
            <a:extLst>
              <a:ext uri="{FF2B5EF4-FFF2-40B4-BE49-F238E27FC236}">
                <a16:creationId xmlns:a16="http://schemas.microsoft.com/office/drawing/2014/main" id="{0C5B8A93-5F37-BD33-89C8-9A4283BF055F}"/>
              </a:ext>
            </a:extLst>
          </p:cNvPr>
          <p:cNvSpPr/>
          <p:nvPr/>
        </p:nvSpPr>
        <p:spPr>
          <a:xfrm>
            <a:off x="783124" y="3233546"/>
            <a:ext cx="3705000" cy="767355"/>
          </a:xfrm>
          <a:prstGeom prst="wedgeRoundRectCallout">
            <a:avLst>
              <a:gd name="adj1" fmla="val 52721"/>
              <a:gd name="adj2" fmla="val -35054"/>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家族の話なども話題にでき、</a:t>
            </a:r>
            <a:r>
              <a:rPr lang="ja-JP" altLang="en-US" sz="1100" b="1" dirty="0">
                <a:solidFill>
                  <a:srgbClr val="597AF7"/>
                </a:solidFill>
              </a:rPr>
              <a:t>話がしやすくなりありがたいです</a:t>
            </a:r>
            <a:r>
              <a:rPr lang="ja-JP" altLang="en-US" sz="1100" dirty="0">
                <a:solidFill>
                  <a:srgbClr val="333333"/>
                </a:solidFill>
              </a:rPr>
              <a:t>。仕事とプライベートの両立について、考慮していただけたことが印象的でした。</a:t>
            </a:r>
          </a:p>
        </p:txBody>
      </p:sp>
      <p:grpSp>
        <p:nvGrpSpPr>
          <p:cNvPr id="13" name="グループ化 12">
            <a:extLst>
              <a:ext uri="{FF2B5EF4-FFF2-40B4-BE49-F238E27FC236}">
                <a16:creationId xmlns:a16="http://schemas.microsoft.com/office/drawing/2014/main" id="{6568B161-BC78-DBF9-5963-B73AF45B315B}"/>
              </a:ext>
            </a:extLst>
          </p:cNvPr>
          <p:cNvGrpSpPr/>
          <p:nvPr/>
        </p:nvGrpSpPr>
        <p:grpSpPr>
          <a:xfrm>
            <a:off x="2164281" y="1378433"/>
            <a:ext cx="920478" cy="920478"/>
            <a:chOff x="-1704515" y="-93574"/>
            <a:chExt cx="992734" cy="992734"/>
          </a:xfrm>
        </p:grpSpPr>
        <p:sp>
          <p:nvSpPr>
            <p:cNvPr id="14" name="楕円 13">
              <a:extLst>
                <a:ext uri="{FF2B5EF4-FFF2-40B4-BE49-F238E27FC236}">
                  <a16:creationId xmlns:a16="http://schemas.microsoft.com/office/drawing/2014/main" id="{C8BBAF46-7CC6-4071-10B6-55A605360CF5}"/>
                </a:ext>
              </a:extLst>
            </p:cNvPr>
            <p:cNvSpPr/>
            <p:nvPr/>
          </p:nvSpPr>
          <p:spPr>
            <a:xfrm>
              <a:off x="-1704515" y="-93574"/>
              <a:ext cx="992734" cy="9927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p>
          </p:txBody>
        </p:sp>
        <p:pic>
          <p:nvPicPr>
            <p:cNvPr id="15" name="図 14">
              <a:extLst>
                <a:ext uri="{FF2B5EF4-FFF2-40B4-BE49-F238E27FC236}">
                  <a16:creationId xmlns:a16="http://schemas.microsoft.com/office/drawing/2014/main" id="{D1F4EB93-CD06-3B8E-FF38-90A2EE26260F}"/>
                </a:ext>
              </a:extLst>
            </p:cNvPr>
            <p:cNvPicPr>
              <a:picLocks noChangeAspect="1"/>
            </p:cNvPicPr>
            <p:nvPr/>
          </p:nvPicPr>
          <p:blipFill>
            <a:blip r:embed="rId3">
              <a:extLst>
                <a:ext uri="{28A0092B-C50C-407E-A947-70E740481C1C}">
                  <a14:useLocalDpi xmlns:a14="http://schemas.microsoft.com/office/drawing/2010/main" val="0"/>
                </a:ext>
              </a:extLst>
            </a:blip>
            <a:srcRect l="32693" r="18936" b="41584"/>
            <a:stretch>
              <a:fillRect/>
            </a:stretch>
          </p:blipFill>
          <p:spPr>
            <a:xfrm>
              <a:off x="-1704515" y="0"/>
              <a:ext cx="992734" cy="899160"/>
            </a:xfrm>
            <a:custGeom>
              <a:avLst/>
              <a:gdLst>
                <a:gd name="connsiteX0" fmla="*/ 208175 w 992734"/>
                <a:gd name="connsiteY0" fmla="*/ 0 h 899160"/>
                <a:gd name="connsiteX1" fmla="*/ 784559 w 992734"/>
                <a:gd name="connsiteY1" fmla="*/ 0 h 899160"/>
                <a:gd name="connsiteX2" fmla="*/ 847352 w 992734"/>
                <a:gd name="connsiteY2" fmla="*/ 51809 h 899160"/>
                <a:gd name="connsiteX3" fmla="*/ 992734 w 992734"/>
                <a:gd name="connsiteY3" fmla="*/ 402793 h 899160"/>
                <a:gd name="connsiteX4" fmla="*/ 496367 w 992734"/>
                <a:gd name="connsiteY4" fmla="*/ 899160 h 899160"/>
                <a:gd name="connsiteX5" fmla="*/ 0 w 992734"/>
                <a:gd name="connsiteY5" fmla="*/ 402793 h 899160"/>
                <a:gd name="connsiteX6" fmla="*/ 145383 w 992734"/>
                <a:gd name="connsiteY6" fmla="*/ 51809 h 8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2734" h="899160">
                  <a:moveTo>
                    <a:pt x="208175" y="0"/>
                  </a:moveTo>
                  <a:lnTo>
                    <a:pt x="784559" y="0"/>
                  </a:lnTo>
                  <a:lnTo>
                    <a:pt x="847352" y="51809"/>
                  </a:lnTo>
                  <a:cubicBezTo>
                    <a:pt x="937176" y="141633"/>
                    <a:pt x="992734" y="265725"/>
                    <a:pt x="992734" y="402793"/>
                  </a:cubicBezTo>
                  <a:cubicBezTo>
                    <a:pt x="992734" y="676929"/>
                    <a:pt x="770503" y="899160"/>
                    <a:pt x="496367" y="899160"/>
                  </a:cubicBezTo>
                  <a:cubicBezTo>
                    <a:pt x="222231" y="899160"/>
                    <a:pt x="0" y="676929"/>
                    <a:pt x="0" y="402793"/>
                  </a:cubicBezTo>
                  <a:cubicBezTo>
                    <a:pt x="0" y="265725"/>
                    <a:pt x="55558" y="141633"/>
                    <a:pt x="145383" y="51809"/>
                  </a:cubicBezTo>
                  <a:close/>
                </a:path>
              </a:pathLst>
            </a:custGeom>
          </p:spPr>
        </p:pic>
      </p:grpSp>
      <p:sp>
        <p:nvSpPr>
          <p:cNvPr id="16" name="吹き出し: 角を丸めた四角形 15">
            <a:extLst>
              <a:ext uri="{FF2B5EF4-FFF2-40B4-BE49-F238E27FC236}">
                <a16:creationId xmlns:a16="http://schemas.microsoft.com/office/drawing/2014/main" id="{27243B9D-A5E4-A23C-391D-4EFBF07187F7}"/>
              </a:ext>
            </a:extLst>
          </p:cNvPr>
          <p:cNvSpPr/>
          <p:nvPr/>
        </p:nvSpPr>
        <p:spPr>
          <a:xfrm>
            <a:off x="783124" y="4080278"/>
            <a:ext cx="3705000" cy="767355"/>
          </a:xfrm>
          <a:prstGeom prst="wedgeRoundRectCallout">
            <a:avLst>
              <a:gd name="adj1" fmla="val -53112"/>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事前アンケートと面談シートは</a:t>
            </a:r>
            <a:r>
              <a:rPr lang="ja-JP" altLang="en-US" sz="1100" b="1" dirty="0">
                <a:solidFill>
                  <a:srgbClr val="597AF7"/>
                </a:solidFill>
              </a:rPr>
              <a:t>何を話すべきか考えるきっかけに</a:t>
            </a:r>
            <a:r>
              <a:rPr lang="ja-JP" altLang="en-US" sz="1100" dirty="0">
                <a:solidFill>
                  <a:srgbClr val="333333"/>
                </a:solidFill>
              </a:rPr>
              <a:t>なって良かった。</a:t>
            </a:r>
          </a:p>
        </p:txBody>
      </p:sp>
      <p:sp>
        <p:nvSpPr>
          <p:cNvPr id="17" name="吹き出し: 角を丸めた四角形 16">
            <a:extLst>
              <a:ext uri="{FF2B5EF4-FFF2-40B4-BE49-F238E27FC236}">
                <a16:creationId xmlns:a16="http://schemas.microsoft.com/office/drawing/2014/main" id="{E50DE0F7-FB0B-2BF6-D3D7-72BD7844EC64}"/>
              </a:ext>
            </a:extLst>
          </p:cNvPr>
          <p:cNvSpPr/>
          <p:nvPr/>
        </p:nvSpPr>
        <p:spPr>
          <a:xfrm>
            <a:off x="783124" y="4924239"/>
            <a:ext cx="3705000" cy="440711"/>
          </a:xfrm>
          <a:prstGeom prst="wedgeRoundRectCallout">
            <a:avLst>
              <a:gd name="adj1" fmla="val 52721"/>
              <a:gd name="adj2" fmla="val -44926"/>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面談メモをもとに</a:t>
            </a:r>
            <a:r>
              <a:rPr lang="ja-JP" altLang="en-US" sz="1100" b="1" dirty="0">
                <a:solidFill>
                  <a:srgbClr val="597AF7"/>
                </a:solidFill>
              </a:rPr>
              <a:t>普段とは異なる会話</a:t>
            </a:r>
            <a:r>
              <a:rPr lang="ja-JP" altLang="en-US" sz="1100" dirty="0">
                <a:solidFill>
                  <a:srgbClr val="333333"/>
                </a:solidFill>
              </a:rPr>
              <a:t>ができました。</a:t>
            </a:r>
          </a:p>
        </p:txBody>
      </p:sp>
      <p:sp>
        <p:nvSpPr>
          <p:cNvPr id="18" name="吹き出し: 角を丸めた四角形 17">
            <a:extLst>
              <a:ext uri="{FF2B5EF4-FFF2-40B4-BE49-F238E27FC236}">
                <a16:creationId xmlns:a16="http://schemas.microsoft.com/office/drawing/2014/main" id="{F2BF4334-058F-E376-0409-4BCC2D34A0A6}"/>
              </a:ext>
            </a:extLst>
          </p:cNvPr>
          <p:cNvSpPr/>
          <p:nvPr/>
        </p:nvSpPr>
        <p:spPr>
          <a:xfrm>
            <a:off x="783124" y="5438633"/>
            <a:ext cx="3705000" cy="765818"/>
          </a:xfrm>
          <a:prstGeom prst="wedgeRoundRectCallout">
            <a:avLst>
              <a:gd name="adj1" fmla="val -53558"/>
              <a:gd name="adj2" fmla="val -35192"/>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面談そのものというより、</a:t>
            </a:r>
            <a:r>
              <a:rPr lang="ja-JP" altLang="en-US" sz="1100" b="1" dirty="0">
                <a:solidFill>
                  <a:srgbClr val="597AF7"/>
                </a:solidFill>
              </a:rPr>
              <a:t>普段の接し方が変わった</a:t>
            </a:r>
            <a:r>
              <a:rPr lang="ja-JP" altLang="en-US" sz="1100" dirty="0">
                <a:solidFill>
                  <a:srgbClr val="333333"/>
                </a:solidFill>
              </a:rPr>
              <a:t>。初回の結果が良くなかったためかランチに誘ってもらい、色々話した。</a:t>
            </a:r>
          </a:p>
        </p:txBody>
      </p:sp>
      <p:pic>
        <p:nvPicPr>
          <p:cNvPr id="19" name="図 18">
            <a:extLst>
              <a:ext uri="{FF2B5EF4-FFF2-40B4-BE49-F238E27FC236}">
                <a16:creationId xmlns:a16="http://schemas.microsoft.com/office/drawing/2014/main" id="{1DFFB589-A817-F8D7-D97C-1D4DB72AEEFF}"/>
              </a:ext>
            </a:extLst>
          </p:cNvPr>
          <p:cNvPicPr>
            <a:picLocks noChangeAspect="1"/>
          </p:cNvPicPr>
          <p:nvPr/>
        </p:nvPicPr>
        <p:blipFill>
          <a:blip r:embed="rId4">
            <a:extLst>
              <a:ext uri="{28A0092B-C50C-407E-A947-70E740481C1C}">
                <a14:useLocalDpi xmlns:a14="http://schemas.microsoft.com/office/drawing/2010/main" val="0"/>
              </a:ext>
            </a:extLst>
          </a:blip>
          <a:srcRect l="33412" t="963" r="6892" b="19442"/>
          <a:stretch>
            <a:fillRect/>
          </a:stretch>
        </p:blipFill>
        <p:spPr>
          <a:xfrm>
            <a:off x="6814592" y="1378433"/>
            <a:ext cx="915777" cy="915777"/>
          </a:xfrm>
          <a:custGeom>
            <a:avLst/>
            <a:gdLst>
              <a:gd name="connsiteX0" fmla="*/ 493832 w 987664"/>
              <a:gd name="connsiteY0" fmla="*/ 0 h 987664"/>
              <a:gd name="connsiteX1" fmla="*/ 987664 w 987664"/>
              <a:gd name="connsiteY1" fmla="*/ 493832 h 987664"/>
              <a:gd name="connsiteX2" fmla="*/ 493832 w 987664"/>
              <a:gd name="connsiteY2" fmla="*/ 987664 h 987664"/>
              <a:gd name="connsiteX3" fmla="*/ 0 w 987664"/>
              <a:gd name="connsiteY3" fmla="*/ 493832 h 987664"/>
              <a:gd name="connsiteX4" fmla="*/ 493832 w 987664"/>
              <a:gd name="connsiteY4" fmla="*/ 0 h 987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664" h="987664">
                <a:moveTo>
                  <a:pt x="493832" y="0"/>
                </a:moveTo>
                <a:cubicBezTo>
                  <a:pt x="766568" y="0"/>
                  <a:pt x="987664" y="221096"/>
                  <a:pt x="987664" y="493832"/>
                </a:cubicBezTo>
                <a:cubicBezTo>
                  <a:pt x="987664" y="766568"/>
                  <a:pt x="766568" y="987664"/>
                  <a:pt x="493832" y="987664"/>
                </a:cubicBezTo>
                <a:cubicBezTo>
                  <a:pt x="221096" y="987664"/>
                  <a:pt x="0" y="766568"/>
                  <a:pt x="0" y="493832"/>
                </a:cubicBezTo>
                <a:cubicBezTo>
                  <a:pt x="0" y="221096"/>
                  <a:pt x="221096" y="0"/>
                  <a:pt x="493832" y="0"/>
                </a:cubicBezTo>
                <a:close/>
              </a:path>
            </a:pathLst>
          </a:custGeom>
        </p:spPr>
      </p:pic>
      <p:sp>
        <p:nvSpPr>
          <p:cNvPr id="20" name="吹き出し: 角を丸めた四角形 19">
            <a:extLst>
              <a:ext uri="{FF2B5EF4-FFF2-40B4-BE49-F238E27FC236}">
                <a16:creationId xmlns:a16="http://schemas.microsoft.com/office/drawing/2014/main" id="{F644699C-2516-47FB-E846-26BEA2A6F15A}"/>
              </a:ext>
            </a:extLst>
          </p:cNvPr>
          <p:cNvSpPr/>
          <p:nvPr/>
        </p:nvSpPr>
        <p:spPr>
          <a:xfrm>
            <a:off x="5448543" y="2387577"/>
            <a:ext cx="3705000" cy="440711"/>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評価と関係なく、</a:t>
            </a:r>
            <a:r>
              <a:rPr lang="ja-JP" altLang="en-US" sz="1100" b="1" dirty="0">
                <a:solidFill>
                  <a:schemeClr val="accent4">
                    <a:lumMod val="75000"/>
                  </a:schemeClr>
                </a:solidFill>
              </a:rPr>
              <a:t>気負わず本音の話</a:t>
            </a:r>
            <a:r>
              <a:rPr lang="ja-JP" altLang="en-US" sz="1100" dirty="0">
                <a:solidFill>
                  <a:srgbClr val="333333"/>
                </a:solidFill>
              </a:rPr>
              <a:t>が聞けました。</a:t>
            </a:r>
          </a:p>
        </p:txBody>
      </p:sp>
      <p:sp>
        <p:nvSpPr>
          <p:cNvPr id="21" name="吹き出し: 角を丸めた四角形 20">
            <a:extLst>
              <a:ext uri="{FF2B5EF4-FFF2-40B4-BE49-F238E27FC236}">
                <a16:creationId xmlns:a16="http://schemas.microsoft.com/office/drawing/2014/main" id="{81FDDD80-EC0F-03CC-7136-0073130E6DDD}"/>
              </a:ext>
            </a:extLst>
          </p:cNvPr>
          <p:cNvSpPr/>
          <p:nvPr/>
        </p:nvSpPr>
        <p:spPr>
          <a:xfrm>
            <a:off x="5448543" y="2905503"/>
            <a:ext cx="3705000" cy="767355"/>
          </a:xfrm>
          <a:prstGeom prst="wedgeRoundRectCallout">
            <a:avLst>
              <a:gd name="adj1" fmla="val 53437"/>
              <a:gd name="adj2" fmla="val -40649"/>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担当業務、職場環境、他のメンバーとの関わりにおける、自身の立場と</a:t>
            </a:r>
            <a:r>
              <a:rPr lang="ja-JP" altLang="en-US" sz="1100" b="1" dirty="0">
                <a:solidFill>
                  <a:schemeClr val="accent4">
                    <a:lumMod val="75000"/>
                  </a:schemeClr>
                </a:solidFill>
              </a:rPr>
              <a:t>困っている事を聞けた</a:t>
            </a:r>
            <a:r>
              <a:rPr lang="ja-JP" altLang="en-US" sz="1100" dirty="0">
                <a:solidFill>
                  <a:srgbClr val="333333"/>
                </a:solidFill>
              </a:rPr>
              <a:t>。</a:t>
            </a:r>
          </a:p>
        </p:txBody>
      </p:sp>
      <p:sp>
        <p:nvSpPr>
          <p:cNvPr id="22" name="吹き出し: 角を丸めた四角形 21">
            <a:extLst>
              <a:ext uri="{FF2B5EF4-FFF2-40B4-BE49-F238E27FC236}">
                <a16:creationId xmlns:a16="http://schemas.microsoft.com/office/drawing/2014/main" id="{C8A68027-9874-47A4-49EF-CF6A30B191D3}"/>
              </a:ext>
            </a:extLst>
          </p:cNvPr>
          <p:cNvSpPr/>
          <p:nvPr/>
        </p:nvSpPr>
        <p:spPr>
          <a:xfrm>
            <a:off x="5453307" y="3750073"/>
            <a:ext cx="3705000" cy="767355"/>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b="1" dirty="0">
                <a:solidFill>
                  <a:schemeClr val="accent4">
                    <a:lumMod val="75000"/>
                  </a:schemeClr>
                </a:solidFill>
              </a:rPr>
              <a:t>性格タイプ</a:t>
            </a:r>
            <a:r>
              <a:rPr lang="ja-JP" altLang="en-US" sz="1100" dirty="0">
                <a:solidFill>
                  <a:srgbClr val="333333"/>
                </a:solidFill>
              </a:rPr>
              <a:t>による、部下一人ひとりとの</a:t>
            </a:r>
            <a:r>
              <a:rPr lang="ja-JP" altLang="en-US" sz="1100" b="1" dirty="0">
                <a:solidFill>
                  <a:schemeClr val="accent4">
                    <a:lumMod val="75000"/>
                  </a:schemeClr>
                </a:solidFill>
              </a:rPr>
              <a:t>コミュニケーションのポイント</a:t>
            </a:r>
            <a:r>
              <a:rPr lang="ja-JP" altLang="en-US" sz="1100" dirty="0">
                <a:solidFill>
                  <a:srgbClr val="333333"/>
                </a:solidFill>
              </a:rPr>
              <a:t>がわかり、声掛けしやすくなった。</a:t>
            </a:r>
          </a:p>
        </p:txBody>
      </p:sp>
      <p:sp>
        <p:nvSpPr>
          <p:cNvPr id="23" name="吹き出し: 角を丸めた四角形 22">
            <a:extLst>
              <a:ext uri="{FF2B5EF4-FFF2-40B4-BE49-F238E27FC236}">
                <a16:creationId xmlns:a16="http://schemas.microsoft.com/office/drawing/2014/main" id="{D6113EAD-36FF-AE48-E6D4-5CFF541DF148}"/>
              </a:ext>
            </a:extLst>
          </p:cNvPr>
          <p:cNvSpPr/>
          <p:nvPr/>
        </p:nvSpPr>
        <p:spPr>
          <a:xfrm>
            <a:off x="5453307" y="4597595"/>
            <a:ext cx="3705000" cy="767355"/>
          </a:xfrm>
          <a:prstGeom prst="wedgeRoundRectCallout">
            <a:avLst>
              <a:gd name="adj1" fmla="val 53022"/>
              <a:gd name="adj2" fmla="val -3792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原因を振り返り、お互い認識することで、今後の</a:t>
            </a:r>
            <a:r>
              <a:rPr lang="ja-JP" altLang="en-US" sz="1100" b="1" dirty="0">
                <a:solidFill>
                  <a:schemeClr val="accent4">
                    <a:lumMod val="75000"/>
                  </a:schemeClr>
                </a:solidFill>
              </a:rPr>
              <a:t>信頼関係が築けていける感覚</a:t>
            </a:r>
            <a:r>
              <a:rPr lang="ja-JP" altLang="en-US" sz="1100" dirty="0">
                <a:solidFill>
                  <a:srgbClr val="333333"/>
                </a:solidFill>
              </a:rPr>
              <a:t>があった。</a:t>
            </a:r>
          </a:p>
        </p:txBody>
      </p:sp>
      <p:sp>
        <p:nvSpPr>
          <p:cNvPr id="24" name="吹き出し: 角を丸めた四角形 23">
            <a:extLst>
              <a:ext uri="{FF2B5EF4-FFF2-40B4-BE49-F238E27FC236}">
                <a16:creationId xmlns:a16="http://schemas.microsoft.com/office/drawing/2014/main" id="{72C15AC1-9A0F-8346-BB84-14FCC12B61ED}"/>
              </a:ext>
            </a:extLst>
          </p:cNvPr>
          <p:cNvSpPr/>
          <p:nvPr/>
        </p:nvSpPr>
        <p:spPr>
          <a:xfrm>
            <a:off x="5448543" y="5447085"/>
            <a:ext cx="3705000" cy="767355"/>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客観的データがあることで</a:t>
            </a:r>
            <a:r>
              <a:rPr lang="ja-JP" altLang="en-US" sz="1100" b="1" dirty="0">
                <a:solidFill>
                  <a:schemeClr val="accent4">
                    <a:lumMod val="75000"/>
                  </a:schemeClr>
                </a:solidFill>
              </a:rPr>
              <a:t>主観的</a:t>
            </a:r>
            <a:r>
              <a:rPr lang="en-US" altLang="ja-JP" sz="1100" b="1" dirty="0">
                <a:solidFill>
                  <a:schemeClr val="accent4">
                    <a:lumMod val="75000"/>
                  </a:schemeClr>
                </a:solidFill>
              </a:rPr>
              <a:t>1on1</a:t>
            </a:r>
            <a:r>
              <a:rPr lang="ja-JP" altLang="en-US" sz="1100" b="1" dirty="0">
                <a:solidFill>
                  <a:schemeClr val="accent4">
                    <a:lumMod val="75000"/>
                  </a:schemeClr>
                </a:solidFill>
              </a:rPr>
              <a:t>から脱却</a:t>
            </a:r>
            <a:r>
              <a:rPr lang="ja-JP" altLang="en-US" sz="1100" dirty="0">
                <a:solidFill>
                  <a:srgbClr val="333333"/>
                </a:solidFill>
              </a:rPr>
              <a:t>できる。また、状態把握＝こちらも業務の振り返りが出来る。</a:t>
            </a:r>
          </a:p>
        </p:txBody>
      </p:sp>
      <p:sp>
        <p:nvSpPr>
          <p:cNvPr id="25" name="テキスト ボックス 24">
            <a:extLst>
              <a:ext uri="{FF2B5EF4-FFF2-40B4-BE49-F238E27FC236}">
                <a16:creationId xmlns:a16="http://schemas.microsoft.com/office/drawing/2014/main" id="{3EFAE00B-4BF6-57F6-9269-58D3C89927E9}"/>
              </a:ext>
            </a:extLst>
          </p:cNvPr>
          <p:cNvSpPr txBox="1"/>
          <p:nvPr/>
        </p:nvSpPr>
        <p:spPr>
          <a:xfrm>
            <a:off x="2002578" y="1041248"/>
            <a:ext cx="1261884" cy="307777"/>
          </a:xfrm>
          <a:prstGeom prst="rect">
            <a:avLst/>
          </a:prstGeom>
          <a:noFill/>
        </p:spPr>
        <p:txBody>
          <a:bodyPr wrap="none" rtlCol="0">
            <a:spAutoFit/>
          </a:bodyPr>
          <a:lstStyle/>
          <a:p>
            <a:r>
              <a:rPr kumimoji="1" lang="en-US" altLang="ja-JP" sz="1400" b="1" dirty="0"/>
              <a:t>〈</a:t>
            </a:r>
            <a:r>
              <a:rPr kumimoji="1" lang="ja-JP" altLang="en-US" sz="1400" b="1" dirty="0"/>
              <a:t>メンバー</a:t>
            </a:r>
            <a:r>
              <a:rPr kumimoji="1" lang="en-US" altLang="ja-JP" sz="1400" b="1" dirty="0"/>
              <a:t>〉</a:t>
            </a:r>
            <a:endParaRPr kumimoji="1" lang="ja-JP" altLang="en-US" sz="1400" b="1" dirty="0"/>
          </a:p>
        </p:txBody>
      </p:sp>
      <p:sp>
        <p:nvSpPr>
          <p:cNvPr id="26" name="テキスト ボックス 25">
            <a:extLst>
              <a:ext uri="{FF2B5EF4-FFF2-40B4-BE49-F238E27FC236}">
                <a16:creationId xmlns:a16="http://schemas.microsoft.com/office/drawing/2014/main" id="{A30CAB47-3FCE-C068-A60C-0A4E39E73800}"/>
              </a:ext>
            </a:extLst>
          </p:cNvPr>
          <p:cNvSpPr txBox="1"/>
          <p:nvPr/>
        </p:nvSpPr>
        <p:spPr>
          <a:xfrm>
            <a:off x="6821075" y="1042036"/>
            <a:ext cx="902811" cy="307777"/>
          </a:xfrm>
          <a:prstGeom prst="rect">
            <a:avLst/>
          </a:prstGeom>
          <a:noFill/>
        </p:spPr>
        <p:txBody>
          <a:bodyPr wrap="none" rtlCol="0">
            <a:spAutoFit/>
          </a:bodyPr>
          <a:lstStyle/>
          <a:p>
            <a:r>
              <a:rPr kumimoji="1" lang="en-US" altLang="ja-JP" sz="1400" b="1" dirty="0"/>
              <a:t>〈</a:t>
            </a:r>
            <a:r>
              <a:rPr kumimoji="1" lang="ja-JP" altLang="en-US" sz="1400" b="1" dirty="0"/>
              <a:t>上司</a:t>
            </a:r>
            <a:r>
              <a:rPr kumimoji="1" lang="en-US" altLang="ja-JP" sz="1400" b="1" dirty="0"/>
              <a:t>〉</a:t>
            </a:r>
            <a:endParaRPr kumimoji="1" lang="ja-JP" altLang="en-US" sz="1400" b="1" dirty="0"/>
          </a:p>
        </p:txBody>
      </p:sp>
    </p:spTree>
    <p:extLst>
      <p:ext uri="{BB962C8B-B14F-4D97-AF65-F5344CB8AC3E}">
        <p14:creationId xmlns:p14="http://schemas.microsoft.com/office/powerpoint/2010/main" val="767199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インサイズを使うメリット</a:t>
            </a:r>
          </a:p>
        </p:txBody>
      </p:sp>
      <p:sp>
        <p:nvSpPr>
          <p:cNvPr id="2" name="正方形/長方形 1">
            <a:extLst>
              <a:ext uri="{FF2B5EF4-FFF2-40B4-BE49-F238E27FC236}">
                <a16:creationId xmlns:a16="http://schemas.microsoft.com/office/drawing/2014/main" id="{4AB1C299-75AB-AADE-48C6-F6B51AC67BF5}"/>
              </a:ext>
            </a:extLst>
          </p:cNvPr>
          <p:cNvSpPr/>
          <p:nvPr/>
        </p:nvSpPr>
        <p:spPr>
          <a:xfrm>
            <a:off x="793249" y="1499879"/>
            <a:ext cx="907822" cy="90782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bg2"/>
                </a:solidFill>
              </a:rPr>
              <a:t>1</a:t>
            </a:r>
            <a:endParaRPr kumimoji="1" lang="ja-JP" altLang="en-US" sz="3200" b="1" dirty="0">
              <a:solidFill>
                <a:schemeClr val="bg2"/>
              </a:solidFill>
            </a:endParaRPr>
          </a:p>
        </p:txBody>
      </p:sp>
      <p:sp>
        <p:nvSpPr>
          <p:cNvPr id="9" name="正方形/長方形 8">
            <a:extLst>
              <a:ext uri="{FF2B5EF4-FFF2-40B4-BE49-F238E27FC236}">
                <a16:creationId xmlns:a16="http://schemas.microsoft.com/office/drawing/2014/main" id="{BB13D838-51A7-A3C3-D809-D92354B0B39E}"/>
              </a:ext>
            </a:extLst>
          </p:cNvPr>
          <p:cNvSpPr/>
          <p:nvPr/>
        </p:nvSpPr>
        <p:spPr>
          <a:xfrm>
            <a:off x="793249" y="2947133"/>
            <a:ext cx="907822" cy="90782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bg2"/>
                </a:solidFill>
              </a:rPr>
              <a:t>2</a:t>
            </a:r>
            <a:endParaRPr kumimoji="1" lang="ja-JP" altLang="en-US" sz="3200" b="1" dirty="0">
              <a:solidFill>
                <a:schemeClr val="bg2"/>
              </a:solidFill>
            </a:endParaRPr>
          </a:p>
        </p:txBody>
      </p:sp>
      <p:sp>
        <p:nvSpPr>
          <p:cNvPr id="11" name="テキスト ボックス 10">
            <a:extLst>
              <a:ext uri="{FF2B5EF4-FFF2-40B4-BE49-F238E27FC236}">
                <a16:creationId xmlns:a16="http://schemas.microsoft.com/office/drawing/2014/main" id="{49F242B9-3C27-8A20-365A-4400D6D93F36}"/>
              </a:ext>
            </a:extLst>
          </p:cNvPr>
          <p:cNvSpPr txBox="1"/>
          <p:nvPr/>
        </p:nvSpPr>
        <p:spPr>
          <a:xfrm>
            <a:off x="2064526" y="1932202"/>
            <a:ext cx="7024654" cy="461665"/>
          </a:xfrm>
          <a:prstGeom prst="rect">
            <a:avLst/>
          </a:prstGeom>
          <a:noFill/>
        </p:spPr>
        <p:txBody>
          <a:bodyPr wrap="square">
            <a:spAutoFit/>
          </a:bodyPr>
          <a:lstStyle/>
          <a:p>
            <a:r>
              <a:rPr kumimoji="1" lang="ja-JP" altLang="en-US" sz="2400" spc="110" dirty="0"/>
              <a:t>関わるべきメンバーの</a:t>
            </a:r>
            <a:r>
              <a:rPr kumimoji="1" lang="ja-JP" altLang="en-US" sz="2400" b="1" u="sng" spc="110" dirty="0"/>
              <a:t>優先順位</a:t>
            </a:r>
            <a:r>
              <a:rPr kumimoji="1" lang="ja-JP" altLang="en-US" sz="2400" spc="110" dirty="0"/>
              <a:t>をつけられる</a:t>
            </a:r>
          </a:p>
        </p:txBody>
      </p:sp>
      <p:sp>
        <p:nvSpPr>
          <p:cNvPr id="12" name="テキスト ボックス 11">
            <a:extLst>
              <a:ext uri="{FF2B5EF4-FFF2-40B4-BE49-F238E27FC236}">
                <a16:creationId xmlns:a16="http://schemas.microsoft.com/office/drawing/2014/main" id="{A6FF4531-5852-1AF2-98D8-A1E28002239F}"/>
              </a:ext>
            </a:extLst>
          </p:cNvPr>
          <p:cNvSpPr txBox="1"/>
          <p:nvPr/>
        </p:nvSpPr>
        <p:spPr>
          <a:xfrm>
            <a:off x="2064526" y="4843701"/>
            <a:ext cx="7237518" cy="461665"/>
          </a:xfrm>
          <a:prstGeom prst="rect">
            <a:avLst/>
          </a:prstGeom>
          <a:noFill/>
        </p:spPr>
        <p:txBody>
          <a:bodyPr wrap="square">
            <a:spAutoFit/>
          </a:bodyPr>
          <a:lstStyle/>
          <a:p>
            <a:r>
              <a:rPr kumimoji="1" lang="ja-JP" altLang="en-US" sz="2400" spc="110" dirty="0"/>
              <a:t>悩み・タイプに</a:t>
            </a:r>
            <a:r>
              <a:rPr kumimoji="1" lang="ja-JP" altLang="en-US" sz="2400" b="1" u="sng" spc="110" dirty="0"/>
              <a:t>フィットする関わり方</a:t>
            </a:r>
            <a:r>
              <a:rPr kumimoji="1" lang="ja-JP" altLang="en-US" sz="2400" spc="110" dirty="0"/>
              <a:t>がわかる</a:t>
            </a:r>
          </a:p>
        </p:txBody>
      </p:sp>
      <p:sp>
        <p:nvSpPr>
          <p:cNvPr id="13" name="正方形/長方形 12">
            <a:extLst>
              <a:ext uri="{FF2B5EF4-FFF2-40B4-BE49-F238E27FC236}">
                <a16:creationId xmlns:a16="http://schemas.microsoft.com/office/drawing/2014/main" id="{64FE0DAB-5839-74F0-3BFD-3C8ACF28D1FD}"/>
              </a:ext>
            </a:extLst>
          </p:cNvPr>
          <p:cNvSpPr/>
          <p:nvPr/>
        </p:nvSpPr>
        <p:spPr>
          <a:xfrm>
            <a:off x="793249" y="4394387"/>
            <a:ext cx="907822" cy="90782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bg2"/>
                </a:solidFill>
              </a:rPr>
              <a:t>3</a:t>
            </a:r>
            <a:endParaRPr kumimoji="1" lang="ja-JP" altLang="en-US" sz="3200" b="1" dirty="0">
              <a:solidFill>
                <a:schemeClr val="bg2"/>
              </a:solidFill>
            </a:endParaRPr>
          </a:p>
        </p:txBody>
      </p:sp>
      <p:grpSp>
        <p:nvGrpSpPr>
          <p:cNvPr id="21" name="グループ化 20">
            <a:extLst>
              <a:ext uri="{FF2B5EF4-FFF2-40B4-BE49-F238E27FC236}">
                <a16:creationId xmlns:a16="http://schemas.microsoft.com/office/drawing/2014/main" id="{2987F4C1-A58E-3C7A-DDA1-1E5B2BA78ACA}"/>
              </a:ext>
            </a:extLst>
          </p:cNvPr>
          <p:cNvGrpSpPr/>
          <p:nvPr/>
        </p:nvGrpSpPr>
        <p:grpSpPr>
          <a:xfrm>
            <a:off x="2071104" y="1499879"/>
            <a:ext cx="1412929" cy="432322"/>
            <a:chOff x="2375904" y="1499879"/>
            <a:chExt cx="1412929" cy="432322"/>
          </a:xfrm>
        </p:grpSpPr>
        <p:sp>
          <p:nvSpPr>
            <p:cNvPr id="15" name="テキスト ボックス 14">
              <a:extLst>
                <a:ext uri="{FF2B5EF4-FFF2-40B4-BE49-F238E27FC236}">
                  <a16:creationId xmlns:a16="http://schemas.microsoft.com/office/drawing/2014/main" id="{F95F9A74-FCD6-35E5-ED50-BCB370188411}"/>
                </a:ext>
              </a:extLst>
            </p:cNvPr>
            <p:cNvSpPr txBox="1"/>
            <p:nvPr/>
          </p:nvSpPr>
          <p:spPr>
            <a:xfrm>
              <a:off x="2375904" y="1499879"/>
              <a:ext cx="1412929" cy="340519"/>
            </a:xfrm>
            <a:prstGeom prst="wedgeRoundRectCallout">
              <a:avLst>
                <a:gd name="adj1" fmla="val -21348"/>
                <a:gd name="adj2" fmla="val 25204"/>
                <a:gd name="adj3" fmla="val 16667"/>
              </a:avLst>
            </a:prstGeom>
            <a:solidFill>
              <a:schemeClr val="accent5">
                <a:lumMod val="20000"/>
                <a:lumOff val="80000"/>
              </a:schemeClr>
            </a:solidFill>
          </p:spPr>
          <p:txBody>
            <a:bodyPr wrap="square" rtlCol="0">
              <a:spAutoFit/>
            </a:bodyPr>
            <a:lstStyle/>
            <a:p>
              <a:r>
                <a:rPr kumimoji="1" lang="ja-JP" altLang="en-US" sz="1400" b="1" dirty="0"/>
                <a:t>忙しい中でも、</a:t>
              </a:r>
            </a:p>
          </p:txBody>
        </p:sp>
        <p:sp>
          <p:nvSpPr>
            <p:cNvPr id="18" name="二等辺三角形 17">
              <a:extLst>
                <a:ext uri="{FF2B5EF4-FFF2-40B4-BE49-F238E27FC236}">
                  <a16:creationId xmlns:a16="http://schemas.microsoft.com/office/drawing/2014/main" id="{6977C44F-BCC1-4CF0-E182-BDEBF5585958}"/>
                </a:ext>
              </a:extLst>
            </p:cNvPr>
            <p:cNvSpPr/>
            <p:nvPr/>
          </p:nvSpPr>
          <p:spPr>
            <a:xfrm rot="10800000">
              <a:off x="2514599" y="1761220"/>
              <a:ext cx="338668" cy="170981"/>
            </a:xfrm>
            <a:prstGeom prst="triangle">
              <a:avLst/>
            </a:prstGeom>
            <a:solidFill>
              <a:schemeClr val="accent5">
                <a:lumMod val="20000"/>
                <a:lumOff val="80000"/>
              </a:schemeClr>
            </a:solidFill>
          </p:spPr>
          <p:txBody>
            <a:bodyPr wrap="square" rtlCol="0">
              <a:spAutoFit/>
            </a:bodyPr>
            <a:lstStyle/>
            <a:p>
              <a:endParaRPr kumimoji="1" lang="ja-JP" altLang="en-US" sz="1400" b="1">
                <a:solidFill>
                  <a:schemeClr val="tx1"/>
                </a:solidFill>
              </a:endParaRPr>
            </a:p>
          </p:txBody>
        </p:sp>
      </p:grpSp>
      <p:grpSp>
        <p:nvGrpSpPr>
          <p:cNvPr id="20" name="グループ化 19">
            <a:extLst>
              <a:ext uri="{FF2B5EF4-FFF2-40B4-BE49-F238E27FC236}">
                <a16:creationId xmlns:a16="http://schemas.microsoft.com/office/drawing/2014/main" id="{3E4648EB-304E-BDB5-9E49-A0CB9D7D73A7}"/>
              </a:ext>
            </a:extLst>
          </p:cNvPr>
          <p:cNvGrpSpPr/>
          <p:nvPr/>
        </p:nvGrpSpPr>
        <p:grpSpPr>
          <a:xfrm>
            <a:off x="2071104" y="4404956"/>
            <a:ext cx="4386709" cy="457479"/>
            <a:chOff x="2375904" y="2990255"/>
            <a:chExt cx="4386709" cy="457479"/>
          </a:xfrm>
        </p:grpSpPr>
        <p:sp>
          <p:nvSpPr>
            <p:cNvPr id="16" name="テキスト ボックス 15">
              <a:extLst>
                <a:ext uri="{FF2B5EF4-FFF2-40B4-BE49-F238E27FC236}">
                  <a16:creationId xmlns:a16="http://schemas.microsoft.com/office/drawing/2014/main" id="{D8C17DD3-C55B-6CA2-406C-3E689B99CB99}"/>
                </a:ext>
              </a:extLst>
            </p:cNvPr>
            <p:cNvSpPr txBox="1"/>
            <p:nvPr/>
          </p:nvSpPr>
          <p:spPr>
            <a:xfrm>
              <a:off x="2375904" y="2990255"/>
              <a:ext cx="4386709" cy="340519"/>
            </a:xfrm>
            <a:prstGeom prst="wedgeRoundRectCallout">
              <a:avLst>
                <a:gd name="adj1" fmla="val -24500"/>
                <a:gd name="adj2" fmla="val 40122"/>
                <a:gd name="adj3" fmla="val 16667"/>
              </a:avLst>
            </a:prstGeom>
            <a:solidFill>
              <a:schemeClr val="accent5">
                <a:lumMod val="20000"/>
                <a:lumOff val="80000"/>
              </a:schemeClr>
            </a:solidFill>
          </p:spPr>
          <p:txBody>
            <a:bodyPr wrap="square" rtlCol="0">
              <a:spAutoFit/>
            </a:bodyPr>
            <a:lstStyle/>
            <a:p>
              <a:r>
                <a:rPr kumimoji="1" lang="ja-JP" altLang="en-US" sz="1400" b="1" dirty="0"/>
                <a:t>まだ信頼関係ができあがっていないメンバーでも、</a:t>
              </a:r>
            </a:p>
          </p:txBody>
        </p:sp>
        <p:sp>
          <p:nvSpPr>
            <p:cNvPr id="19" name="二等辺三角形 18">
              <a:extLst>
                <a:ext uri="{FF2B5EF4-FFF2-40B4-BE49-F238E27FC236}">
                  <a16:creationId xmlns:a16="http://schemas.microsoft.com/office/drawing/2014/main" id="{CB3D96E9-9CEB-F471-0546-0DEE22015A33}"/>
                </a:ext>
              </a:extLst>
            </p:cNvPr>
            <p:cNvSpPr/>
            <p:nvPr/>
          </p:nvSpPr>
          <p:spPr>
            <a:xfrm rot="10800000">
              <a:off x="2514599" y="3276753"/>
              <a:ext cx="338668" cy="170981"/>
            </a:xfrm>
            <a:prstGeom prst="triangle">
              <a:avLst/>
            </a:prstGeom>
            <a:solidFill>
              <a:schemeClr val="accent5">
                <a:lumMod val="20000"/>
                <a:lumOff val="80000"/>
              </a:schemeClr>
            </a:solidFill>
          </p:spPr>
          <p:txBody>
            <a:bodyPr wrap="square" rtlCol="0">
              <a:spAutoFit/>
            </a:bodyPr>
            <a:lstStyle/>
            <a:p>
              <a:endParaRPr kumimoji="1" lang="ja-JP" altLang="en-US" sz="1400" b="1">
                <a:solidFill>
                  <a:schemeClr val="tx1"/>
                </a:solidFill>
              </a:endParaRPr>
            </a:p>
          </p:txBody>
        </p:sp>
      </p:grpSp>
      <p:grpSp>
        <p:nvGrpSpPr>
          <p:cNvPr id="26" name="グループ化 25">
            <a:extLst>
              <a:ext uri="{FF2B5EF4-FFF2-40B4-BE49-F238E27FC236}">
                <a16:creationId xmlns:a16="http://schemas.microsoft.com/office/drawing/2014/main" id="{D994D7B6-894E-205A-1052-F548991EAADD}"/>
              </a:ext>
            </a:extLst>
          </p:cNvPr>
          <p:cNvGrpSpPr/>
          <p:nvPr/>
        </p:nvGrpSpPr>
        <p:grpSpPr>
          <a:xfrm>
            <a:off x="2071105" y="2967597"/>
            <a:ext cx="2253558" cy="457479"/>
            <a:chOff x="2375905" y="2990255"/>
            <a:chExt cx="2253558" cy="457479"/>
          </a:xfrm>
        </p:grpSpPr>
        <p:sp>
          <p:nvSpPr>
            <p:cNvPr id="27" name="テキスト ボックス 26">
              <a:extLst>
                <a:ext uri="{FF2B5EF4-FFF2-40B4-BE49-F238E27FC236}">
                  <a16:creationId xmlns:a16="http://schemas.microsoft.com/office/drawing/2014/main" id="{DD241C4A-FBC3-9C61-A27D-715B584AB15E}"/>
                </a:ext>
              </a:extLst>
            </p:cNvPr>
            <p:cNvSpPr txBox="1"/>
            <p:nvPr/>
          </p:nvSpPr>
          <p:spPr>
            <a:xfrm>
              <a:off x="2375905" y="2990255"/>
              <a:ext cx="2253558" cy="340519"/>
            </a:xfrm>
            <a:prstGeom prst="wedgeRoundRectCallout">
              <a:avLst>
                <a:gd name="adj1" fmla="val -24500"/>
                <a:gd name="adj2" fmla="val 40122"/>
                <a:gd name="adj3" fmla="val 16667"/>
              </a:avLst>
            </a:prstGeom>
            <a:solidFill>
              <a:schemeClr val="accent5">
                <a:lumMod val="20000"/>
                <a:lumOff val="80000"/>
              </a:schemeClr>
            </a:solidFill>
          </p:spPr>
          <p:txBody>
            <a:bodyPr wrap="square" rtlCol="0">
              <a:spAutoFit/>
            </a:bodyPr>
            <a:lstStyle/>
            <a:p>
              <a:r>
                <a:rPr kumimoji="1" lang="ja-JP" altLang="en-US" sz="1400" b="1" dirty="0"/>
                <a:t>慣れない面談の場でも、</a:t>
              </a:r>
            </a:p>
          </p:txBody>
        </p:sp>
        <p:sp>
          <p:nvSpPr>
            <p:cNvPr id="28" name="二等辺三角形 27">
              <a:extLst>
                <a:ext uri="{FF2B5EF4-FFF2-40B4-BE49-F238E27FC236}">
                  <a16:creationId xmlns:a16="http://schemas.microsoft.com/office/drawing/2014/main" id="{B06C49D5-686E-88A5-AE23-B36DEABBC660}"/>
                </a:ext>
              </a:extLst>
            </p:cNvPr>
            <p:cNvSpPr/>
            <p:nvPr/>
          </p:nvSpPr>
          <p:spPr>
            <a:xfrm rot="10800000">
              <a:off x="2514599" y="3276753"/>
              <a:ext cx="338668" cy="170981"/>
            </a:xfrm>
            <a:prstGeom prst="triangle">
              <a:avLst/>
            </a:prstGeom>
            <a:solidFill>
              <a:schemeClr val="accent5">
                <a:lumMod val="20000"/>
                <a:lumOff val="80000"/>
              </a:schemeClr>
            </a:solidFill>
          </p:spPr>
          <p:txBody>
            <a:bodyPr wrap="square" rtlCol="0">
              <a:spAutoFit/>
            </a:bodyPr>
            <a:lstStyle/>
            <a:p>
              <a:endParaRPr kumimoji="1" lang="ja-JP" altLang="en-US" sz="1400" b="1">
                <a:solidFill>
                  <a:schemeClr val="tx1"/>
                </a:solidFill>
              </a:endParaRPr>
            </a:p>
          </p:txBody>
        </p:sp>
      </p:grpSp>
      <p:sp>
        <p:nvSpPr>
          <p:cNvPr id="3" name="テキスト ボックス 2">
            <a:extLst>
              <a:ext uri="{FF2B5EF4-FFF2-40B4-BE49-F238E27FC236}">
                <a16:creationId xmlns:a16="http://schemas.microsoft.com/office/drawing/2014/main" id="{0E7E0C84-AAAF-7F67-388D-CEA11253BFA2}"/>
              </a:ext>
            </a:extLst>
          </p:cNvPr>
          <p:cNvSpPr txBox="1"/>
          <p:nvPr/>
        </p:nvSpPr>
        <p:spPr>
          <a:xfrm>
            <a:off x="2064526" y="3429000"/>
            <a:ext cx="7237518" cy="461665"/>
          </a:xfrm>
          <a:prstGeom prst="rect">
            <a:avLst/>
          </a:prstGeom>
          <a:noFill/>
        </p:spPr>
        <p:txBody>
          <a:bodyPr wrap="square">
            <a:spAutoFit/>
          </a:bodyPr>
          <a:lstStyle/>
          <a:p>
            <a:r>
              <a:rPr kumimoji="1" lang="ja-JP" altLang="en-US" sz="2400" spc="110" dirty="0"/>
              <a:t>短時間で「</a:t>
            </a:r>
            <a:r>
              <a:rPr kumimoji="1" lang="ja-JP" altLang="en-US" sz="2400" b="1" u="sng" spc="110" dirty="0"/>
              <a:t>話すべきテーマ</a:t>
            </a:r>
            <a:r>
              <a:rPr kumimoji="1" lang="ja-JP" altLang="en-US" sz="2400" spc="110" dirty="0"/>
              <a:t>」にたどり着ける</a:t>
            </a:r>
          </a:p>
        </p:txBody>
      </p:sp>
    </p:spTree>
    <p:extLst>
      <p:ext uri="{BB962C8B-B14F-4D97-AF65-F5344CB8AC3E}">
        <p14:creationId xmlns:p14="http://schemas.microsoft.com/office/powerpoint/2010/main" val="1320766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インサイズでわかること</a:t>
            </a:r>
          </a:p>
        </p:txBody>
      </p:sp>
      <p:cxnSp>
        <p:nvCxnSpPr>
          <p:cNvPr id="2" name="Straight Connector 12">
            <a:extLst>
              <a:ext uri="{FF2B5EF4-FFF2-40B4-BE49-F238E27FC236}">
                <a16:creationId xmlns:a16="http://schemas.microsoft.com/office/drawing/2014/main" id="{B5949893-4301-169C-EC55-60FADED75AA8}"/>
              </a:ext>
            </a:extLst>
          </p:cNvPr>
          <p:cNvCxnSpPr>
            <a:cxnSpLocks noChangeShapeType="1"/>
          </p:cNvCxnSpPr>
          <p:nvPr/>
        </p:nvCxnSpPr>
        <p:spPr bwMode="gray">
          <a:xfrm>
            <a:off x="470803" y="1397348"/>
            <a:ext cx="3960000" cy="0"/>
          </a:xfrm>
          <a:prstGeom prst="line">
            <a:avLst/>
          </a:prstGeom>
          <a:noFill/>
          <a:ln w="12700" algn="ctr">
            <a:solidFill>
              <a:schemeClr val="accent5"/>
            </a:solidFill>
            <a:round/>
            <a:headEnd/>
            <a:tailEnd/>
          </a:ln>
          <a:extLst>
            <a:ext uri="{909E8E84-426E-40DD-AFC4-6F175D3DCCD1}">
              <a14:hiddenFill xmlns:a14="http://schemas.microsoft.com/office/drawing/2010/main">
                <a:noFill/>
              </a14:hiddenFill>
            </a:ext>
          </a:extLst>
        </p:spPr>
      </p:cxnSp>
      <p:cxnSp>
        <p:nvCxnSpPr>
          <p:cNvPr id="3" name="直線コネクタ 35">
            <a:extLst>
              <a:ext uri="{FF2B5EF4-FFF2-40B4-BE49-F238E27FC236}">
                <a16:creationId xmlns:a16="http://schemas.microsoft.com/office/drawing/2014/main" id="{0900A542-C8A0-55BF-676D-5C4F5F18A969}"/>
              </a:ext>
            </a:extLst>
          </p:cNvPr>
          <p:cNvCxnSpPr>
            <a:cxnSpLocks noChangeShapeType="1"/>
          </p:cNvCxnSpPr>
          <p:nvPr/>
        </p:nvCxnSpPr>
        <p:spPr bwMode="auto">
          <a:xfrm>
            <a:off x="4874570" y="1245817"/>
            <a:ext cx="2761" cy="4921882"/>
          </a:xfrm>
          <a:prstGeom prst="line">
            <a:avLst/>
          </a:prstGeom>
          <a:noFill/>
          <a:ln w="9525" algn="ctr">
            <a:solidFill>
              <a:srgbClr val="0070C0"/>
            </a:solidFill>
            <a:round/>
            <a:headEnd/>
            <a:tailEnd/>
          </a:ln>
          <a:extLst>
            <a:ext uri="{909E8E84-426E-40DD-AFC4-6F175D3DCCD1}">
              <a14:hiddenFill xmlns:a14="http://schemas.microsoft.com/office/drawing/2010/main">
                <a:noFill/>
              </a14:hiddenFill>
            </a:ext>
          </a:extLst>
        </p:spPr>
      </p:cxnSp>
      <p:sp>
        <p:nvSpPr>
          <p:cNvPr id="5" name="Text Placeholder 5">
            <a:extLst>
              <a:ext uri="{FF2B5EF4-FFF2-40B4-BE49-F238E27FC236}">
                <a16:creationId xmlns:a16="http://schemas.microsoft.com/office/drawing/2014/main" id="{F0E88E4C-1554-1FC7-D674-C19F0817CFE0}"/>
              </a:ext>
            </a:extLst>
          </p:cNvPr>
          <p:cNvSpPr txBox="1">
            <a:spLocks/>
          </p:cNvSpPr>
          <p:nvPr/>
        </p:nvSpPr>
        <p:spPr bwMode="gray">
          <a:xfrm>
            <a:off x="444936" y="1509055"/>
            <a:ext cx="3859760" cy="121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17" tIns="65317" rIns="65317" bIns="65317"/>
          <a:lstStyle>
            <a:lvl1pPr>
              <a:buFont typeface="Wingdings" panose="05000000000000000000" pitchFamily="2" charset="2"/>
              <a:defRPr kumimoji="1" sz="3200">
                <a:solidFill>
                  <a:schemeClr val="tx1"/>
                </a:solidFill>
                <a:latin typeface="HGP創英角ｺﾞｼｯｸUB" panose="020B0900000000000000" pitchFamily="50" charset="-128"/>
                <a:ea typeface="HGP創英角ｺﾞｼｯｸUB" panose="020B0900000000000000" pitchFamily="50" charset="-128"/>
              </a:defRPr>
            </a:lvl1pPr>
            <a:lvl2pPr marL="179388" indent="-179388">
              <a:spcBef>
                <a:spcPts val="613"/>
              </a:spcBef>
              <a:buFont typeface="Wingdings" panose="05000000000000000000" pitchFamily="2" charset="2"/>
              <a:buChar char="l"/>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358775" indent="-179388">
              <a:spcBef>
                <a:spcPts val="613"/>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358775" indent="-179388">
              <a:spcBef>
                <a:spcPts val="613"/>
              </a:spcBef>
              <a:buFont typeface="Arial" panose="020B0604020202020204" pitchFamily="34" charset="0"/>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4pPr>
            <a:lvl5pPr marL="358775" indent="-179388">
              <a:spcBef>
                <a:spcPts val="613"/>
              </a:spcBef>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5pPr>
            <a:lvl6pPr marL="8159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6pPr>
            <a:lvl7pPr marL="12731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7pPr>
            <a:lvl8pPr marL="17303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8pPr>
            <a:lvl9pPr marL="21875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9pPr>
          </a:lstStyle>
          <a:p>
            <a:pPr>
              <a:spcBef>
                <a:spcPct val="20000"/>
              </a:spcBef>
            </a:pPr>
            <a:r>
              <a:rPr lang="en-US" altLang="ja-JP" sz="1800" spc="90" dirty="0">
                <a:solidFill>
                  <a:srgbClr val="000000"/>
                </a:solidFill>
                <a:latin typeface="+mn-ea"/>
                <a:ea typeface="+mn-ea"/>
                <a:cs typeface="Meiryo UI" panose="020B0604030504040204" pitchFamily="50" charset="-128"/>
              </a:rPr>
              <a:t>5</a:t>
            </a:r>
            <a:r>
              <a:rPr lang="ja-JP" altLang="en-US" sz="1800" spc="90" dirty="0">
                <a:solidFill>
                  <a:srgbClr val="000000"/>
                </a:solidFill>
                <a:latin typeface="+mn-ea"/>
                <a:ea typeface="+mn-ea"/>
                <a:cs typeface="Meiryo UI" panose="020B0604030504040204" pitchFamily="50" charset="-128"/>
              </a:rPr>
              <a:t>段階であらわされる心理状態。</a:t>
            </a:r>
            <a:endParaRPr lang="en-US" altLang="ja-JP" sz="1800" spc="90" dirty="0">
              <a:solidFill>
                <a:srgbClr val="000000"/>
              </a:solidFill>
              <a:latin typeface="+mn-ea"/>
              <a:ea typeface="+mn-ea"/>
              <a:cs typeface="Meiryo UI" panose="020B0604030504040204" pitchFamily="50" charset="-128"/>
            </a:endParaRPr>
          </a:p>
          <a:p>
            <a:pPr>
              <a:spcBef>
                <a:spcPct val="20000"/>
              </a:spcBef>
            </a:pPr>
            <a:r>
              <a:rPr lang="ja-JP" altLang="en-US" sz="1800" spc="90" dirty="0">
                <a:solidFill>
                  <a:srgbClr val="000000"/>
                </a:solidFill>
                <a:latin typeface="+mn-ea"/>
                <a:ea typeface="+mn-ea"/>
                <a:cs typeface="Meiryo UI" panose="020B0604030504040204" pitchFamily="50" charset="-128"/>
              </a:rPr>
              <a:t>メンタリティによって、</a:t>
            </a:r>
            <a:br>
              <a:rPr lang="en-US" altLang="ja-JP" sz="1800" spc="90" dirty="0">
                <a:solidFill>
                  <a:srgbClr val="000000"/>
                </a:solidFill>
                <a:latin typeface="+mn-ea"/>
                <a:ea typeface="+mn-ea"/>
                <a:cs typeface="Meiryo UI" panose="020B0604030504040204" pitchFamily="50" charset="-128"/>
              </a:rPr>
            </a:br>
            <a:r>
              <a:rPr lang="ja-JP" altLang="en-US" sz="1800" b="1" spc="90" dirty="0">
                <a:solidFill>
                  <a:srgbClr val="000000"/>
                </a:solidFill>
                <a:latin typeface="+mn-ea"/>
                <a:ea typeface="+mn-ea"/>
                <a:cs typeface="Meiryo UI" panose="020B0604030504040204" pitchFamily="50" charset="-128"/>
              </a:rPr>
              <a:t>関わり方の方向性が異なり</a:t>
            </a:r>
            <a:r>
              <a:rPr lang="ja-JP" altLang="en-US" sz="1800" spc="90" dirty="0">
                <a:solidFill>
                  <a:srgbClr val="000000"/>
                </a:solidFill>
                <a:latin typeface="+mn-ea"/>
                <a:ea typeface="+mn-ea"/>
                <a:cs typeface="Meiryo UI" panose="020B0604030504040204" pitchFamily="50" charset="-128"/>
              </a:rPr>
              <a:t>ます。</a:t>
            </a:r>
            <a:endParaRPr lang="en-US" altLang="ja-JP" sz="1800" spc="90" dirty="0">
              <a:solidFill>
                <a:srgbClr val="000000"/>
              </a:solidFill>
              <a:latin typeface="+mn-ea"/>
              <a:ea typeface="+mn-ea"/>
              <a:cs typeface="Meiryo UI" panose="020B0604030504040204" pitchFamily="50" charset="-128"/>
            </a:endParaRPr>
          </a:p>
        </p:txBody>
      </p:sp>
      <p:sp>
        <p:nvSpPr>
          <p:cNvPr id="6" name="Text Placeholder 7">
            <a:extLst>
              <a:ext uri="{FF2B5EF4-FFF2-40B4-BE49-F238E27FC236}">
                <a16:creationId xmlns:a16="http://schemas.microsoft.com/office/drawing/2014/main" id="{BF9D0EEA-752A-BEAD-58CE-F3DA9EC0611E}"/>
              </a:ext>
            </a:extLst>
          </p:cNvPr>
          <p:cNvSpPr txBox="1">
            <a:spLocks/>
          </p:cNvSpPr>
          <p:nvPr/>
        </p:nvSpPr>
        <p:spPr bwMode="gray">
          <a:xfrm>
            <a:off x="436395" y="828136"/>
            <a:ext cx="4160596" cy="55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17" tIns="65317" rIns="65317" bIns="65317" anchor="b"/>
          <a:lstStyle>
            <a:lvl1pPr>
              <a:buFont typeface="Wingdings" panose="05000000000000000000" pitchFamily="2" charset="2"/>
              <a:defRPr kumimoji="1" sz="3200">
                <a:solidFill>
                  <a:schemeClr val="tx1"/>
                </a:solidFill>
                <a:latin typeface="HGP創英角ｺﾞｼｯｸUB" panose="020B0900000000000000" pitchFamily="50" charset="-128"/>
                <a:ea typeface="HGP創英角ｺﾞｼｯｸUB" panose="020B0900000000000000" pitchFamily="50" charset="-128"/>
              </a:defRPr>
            </a:lvl1pPr>
            <a:lvl2pPr marL="544513" indent="-279400">
              <a:spcBef>
                <a:spcPts val="613"/>
              </a:spcBef>
              <a:buFont typeface="Wingdings" panose="05000000000000000000" pitchFamily="2" charset="2"/>
              <a:buChar char="l"/>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5500" indent="-280988">
              <a:spcBef>
                <a:spcPts val="613"/>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ts val="613"/>
              </a:spcBef>
              <a:buFont typeface="Arial" panose="020B0604020202020204" pitchFamily="34" charset="0"/>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4pPr>
            <a:lvl5pPr marL="1735138" indent="-360363">
              <a:spcBef>
                <a:spcPts val="613"/>
              </a:spcBef>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5pPr>
            <a:lvl6pPr marL="21923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6pPr>
            <a:lvl7pPr marL="26495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7pPr>
            <a:lvl8pPr marL="31067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8pPr>
            <a:lvl9pPr marL="35639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9pPr>
          </a:lstStyle>
          <a:p>
            <a:pPr algn="ctr">
              <a:spcBef>
                <a:spcPts val="544"/>
              </a:spcBef>
            </a:pPr>
            <a:r>
              <a:rPr lang="ja-JP" altLang="en-US" sz="2177" b="1" dirty="0">
                <a:solidFill>
                  <a:schemeClr val="accent5"/>
                </a:solidFill>
                <a:latin typeface="+mn-ea"/>
                <a:ea typeface="+mn-ea"/>
                <a:cs typeface="Meiryo UI" panose="020B0604030504040204" pitchFamily="50" charset="-128"/>
              </a:rPr>
              <a:t>ワーク・メンタリティ（状態）</a:t>
            </a:r>
          </a:p>
        </p:txBody>
      </p:sp>
      <p:pic>
        <p:nvPicPr>
          <p:cNvPr id="7" name="図 6">
            <a:extLst>
              <a:ext uri="{FF2B5EF4-FFF2-40B4-BE49-F238E27FC236}">
                <a16:creationId xmlns:a16="http://schemas.microsoft.com/office/drawing/2014/main" id="{554395A9-A473-7100-B084-71ECA985A2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607" y="4871611"/>
            <a:ext cx="816236" cy="816236"/>
          </a:xfrm>
          <a:prstGeom prst="rect">
            <a:avLst/>
          </a:prstGeom>
          <a:solidFill>
            <a:schemeClr val="bg2"/>
          </a:solidFill>
        </p:spPr>
      </p:pic>
      <p:pic>
        <p:nvPicPr>
          <p:cNvPr id="8" name="図 7">
            <a:extLst>
              <a:ext uri="{FF2B5EF4-FFF2-40B4-BE49-F238E27FC236}">
                <a16:creationId xmlns:a16="http://schemas.microsoft.com/office/drawing/2014/main" id="{85420F5A-91AF-C408-0083-313D3B6EC7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0382" y="4440294"/>
            <a:ext cx="795286" cy="795286"/>
          </a:xfrm>
          <a:prstGeom prst="rect">
            <a:avLst/>
          </a:prstGeom>
          <a:solidFill>
            <a:schemeClr val="bg2"/>
          </a:solidFill>
        </p:spPr>
      </p:pic>
      <p:pic>
        <p:nvPicPr>
          <p:cNvPr id="9" name="図 8">
            <a:extLst>
              <a:ext uri="{FF2B5EF4-FFF2-40B4-BE49-F238E27FC236}">
                <a16:creationId xmlns:a16="http://schemas.microsoft.com/office/drawing/2014/main" id="{6A7D3FE8-D4B6-CA45-6922-73E6BD772A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4207" y="4002587"/>
            <a:ext cx="801676" cy="801676"/>
          </a:xfrm>
          <a:prstGeom prst="rect">
            <a:avLst/>
          </a:prstGeom>
          <a:solidFill>
            <a:schemeClr val="bg2"/>
          </a:solidFill>
        </p:spPr>
      </p:pic>
      <p:sp>
        <p:nvSpPr>
          <p:cNvPr id="10" name="正方形/長方形 9">
            <a:extLst>
              <a:ext uri="{FF2B5EF4-FFF2-40B4-BE49-F238E27FC236}">
                <a16:creationId xmlns:a16="http://schemas.microsoft.com/office/drawing/2014/main" id="{F6EEA80E-FB24-32BE-719A-8CC9DF1FE1B9}"/>
              </a:ext>
            </a:extLst>
          </p:cNvPr>
          <p:cNvSpPr/>
          <p:nvPr/>
        </p:nvSpPr>
        <p:spPr>
          <a:xfrm>
            <a:off x="3946818" y="3944448"/>
            <a:ext cx="740722" cy="427361"/>
          </a:xfrm>
          <a:prstGeom prst="rect">
            <a:avLst/>
          </a:prstGeom>
        </p:spPr>
        <p:txBody>
          <a:bodyPr wrap="square">
            <a:spAutoFit/>
          </a:bodyPr>
          <a:lstStyle/>
          <a:p>
            <a:pPr algn="ctr"/>
            <a:r>
              <a:rPr lang="ja-JP" altLang="en-US" sz="2177" b="1" kern="100" dirty="0">
                <a:solidFill>
                  <a:srgbClr val="2C67E9"/>
                </a:solidFill>
                <a:latin typeface="+mn-ea"/>
                <a:cs typeface="Meiryo UI" panose="020B0604030504040204" pitchFamily="50" charset="-128"/>
              </a:rPr>
              <a:t>充実</a:t>
            </a:r>
            <a:endParaRPr lang="ja-JP" altLang="ja-JP" sz="2177" b="1" kern="100" dirty="0">
              <a:solidFill>
                <a:srgbClr val="2C67E9"/>
              </a:solidFill>
              <a:latin typeface="+mn-ea"/>
              <a:cs typeface="Meiryo UI" panose="020B0604030504040204" pitchFamily="50" charset="-128"/>
            </a:endParaRPr>
          </a:p>
        </p:txBody>
      </p:sp>
      <p:sp>
        <p:nvSpPr>
          <p:cNvPr id="11" name="正方形/長方形 10">
            <a:extLst>
              <a:ext uri="{FF2B5EF4-FFF2-40B4-BE49-F238E27FC236}">
                <a16:creationId xmlns:a16="http://schemas.microsoft.com/office/drawing/2014/main" id="{19020768-CE40-2998-895F-3A802AC4502F}"/>
              </a:ext>
            </a:extLst>
          </p:cNvPr>
          <p:cNvSpPr/>
          <p:nvPr/>
        </p:nvSpPr>
        <p:spPr>
          <a:xfrm>
            <a:off x="841393" y="4452797"/>
            <a:ext cx="740722" cy="427361"/>
          </a:xfrm>
          <a:prstGeom prst="rect">
            <a:avLst/>
          </a:prstGeom>
        </p:spPr>
        <p:txBody>
          <a:bodyPr wrap="square">
            <a:spAutoFit/>
          </a:bodyPr>
          <a:lstStyle/>
          <a:p>
            <a:pPr algn="ctr"/>
            <a:r>
              <a:rPr lang="ja-JP" altLang="en-US" sz="2177" b="1" kern="100" dirty="0">
                <a:solidFill>
                  <a:srgbClr val="FF0000"/>
                </a:solidFill>
                <a:latin typeface="+mn-ea"/>
                <a:cs typeface="Meiryo UI" panose="020B0604030504040204" pitchFamily="50" charset="-128"/>
              </a:rPr>
              <a:t>窮々</a:t>
            </a:r>
            <a:endParaRPr lang="ja-JP" altLang="ja-JP" sz="2177" b="1" kern="100" dirty="0">
              <a:solidFill>
                <a:srgbClr val="FF0000"/>
              </a:solidFill>
              <a:latin typeface="+mn-ea"/>
              <a:cs typeface="Meiryo UI" panose="020B0604030504040204" pitchFamily="50" charset="-128"/>
            </a:endParaRPr>
          </a:p>
        </p:txBody>
      </p:sp>
      <p:sp>
        <p:nvSpPr>
          <p:cNvPr id="12" name="正方形/長方形 11">
            <a:extLst>
              <a:ext uri="{FF2B5EF4-FFF2-40B4-BE49-F238E27FC236}">
                <a16:creationId xmlns:a16="http://schemas.microsoft.com/office/drawing/2014/main" id="{7E7FF0F5-6459-3D2E-20E4-BF2E6FE0A78C}"/>
              </a:ext>
            </a:extLst>
          </p:cNvPr>
          <p:cNvSpPr/>
          <p:nvPr/>
        </p:nvSpPr>
        <p:spPr>
          <a:xfrm>
            <a:off x="1754802" y="5221967"/>
            <a:ext cx="740722" cy="427361"/>
          </a:xfrm>
          <a:prstGeom prst="rect">
            <a:avLst/>
          </a:prstGeom>
        </p:spPr>
        <p:txBody>
          <a:bodyPr wrap="square">
            <a:spAutoFit/>
          </a:bodyPr>
          <a:lstStyle/>
          <a:p>
            <a:pPr algn="ctr"/>
            <a:r>
              <a:rPr lang="ja-JP" altLang="en-US" sz="2177" b="1" kern="100" dirty="0">
                <a:solidFill>
                  <a:srgbClr val="CE275B"/>
                </a:solidFill>
                <a:latin typeface="+mn-ea"/>
                <a:cs typeface="Meiryo UI" panose="020B0604030504040204" pitchFamily="50" charset="-128"/>
              </a:rPr>
              <a:t>悶々</a:t>
            </a:r>
            <a:endParaRPr lang="ja-JP" altLang="ja-JP" sz="2177" b="1" kern="100" dirty="0">
              <a:solidFill>
                <a:srgbClr val="CE275B"/>
              </a:solidFill>
              <a:latin typeface="+mn-ea"/>
              <a:cs typeface="Meiryo UI" panose="020B0604030504040204" pitchFamily="50" charset="-128"/>
            </a:endParaRPr>
          </a:p>
        </p:txBody>
      </p:sp>
      <p:sp>
        <p:nvSpPr>
          <p:cNvPr id="13" name="正方形/長方形 12">
            <a:extLst>
              <a:ext uri="{FF2B5EF4-FFF2-40B4-BE49-F238E27FC236}">
                <a16:creationId xmlns:a16="http://schemas.microsoft.com/office/drawing/2014/main" id="{5D42B485-5B36-D104-EEEA-9C4307F0EDA9}"/>
              </a:ext>
            </a:extLst>
          </p:cNvPr>
          <p:cNvSpPr/>
          <p:nvPr/>
        </p:nvSpPr>
        <p:spPr>
          <a:xfrm>
            <a:off x="2379543" y="3550320"/>
            <a:ext cx="740722" cy="427361"/>
          </a:xfrm>
          <a:prstGeom prst="rect">
            <a:avLst/>
          </a:prstGeom>
        </p:spPr>
        <p:txBody>
          <a:bodyPr wrap="square">
            <a:spAutoFit/>
          </a:bodyPr>
          <a:lstStyle/>
          <a:p>
            <a:pPr algn="ctr"/>
            <a:r>
              <a:rPr lang="ja-JP" altLang="en-US" sz="2177" b="1" kern="100" dirty="0">
                <a:solidFill>
                  <a:srgbClr val="AF2FC3"/>
                </a:solidFill>
                <a:latin typeface="+mn-ea"/>
                <a:cs typeface="Meiryo UI" panose="020B0604030504040204" pitchFamily="50" charset="-128"/>
              </a:rPr>
              <a:t>淡々</a:t>
            </a:r>
            <a:endParaRPr lang="ja-JP" altLang="ja-JP" sz="2177" b="1" kern="100" dirty="0">
              <a:solidFill>
                <a:srgbClr val="AF2FC3"/>
              </a:solidFill>
              <a:latin typeface="+mn-ea"/>
              <a:cs typeface="Meiryo UI" panose="020B0604030504040204" pitchFamily="50" charset="-128"/>
            </a:endParaRPr>
          </a:p>
        </p:txBody>
      </p:sp>
      <p:sp>
        <p:nvSpPr>
          <p:cNvPr id="14" name="正方形/長方形 13">
            <a:extLst>
              <a:ext uri="{FF2B5EF4-FFF2-40B4-BE49-F238E27FC236}">
                <a16:creationId xmlns:a16="http://schemas.microsoft.com/office/drawing/2014/main" id="{1AF19317-D8A6-71BD-61B9-4BE76530E266}"/>
              </a:ext>
            </a:extLst>
          </p:cNvPr>
          <p:cNvSpPr/>
          <p:nvPr/>
        </p:nvSpPr>
        <p:spPr>
          <a:xfrm>
            <a:off x="3086731" y="3143882"/>
            <a:ext cx="740722" cy="427361"/>
          </a:xfrm>
          <a:prstGeom prst="rect">
            <a:avLst/>
          </a:prstGeom>
        </p:spPr>
        <p:txBody>
          <a:bodyPr wrap="square">
            <a:spAutoFit/>
          </a:bodyPr>
          <a:lstStyle/>
          <a:p>
            <a:pPr algn="ctr"/>
            <a:r>
              <a:rPr lang="ja-JP" altLang="en-US" sz="2177" b="1" kern="100" dirty="0">
                <a:solidFill>
                  <a:srgbClr val="725DE5"/>
                </a:solidFill>
                <a:latin typeface="+mn-ea"/>
                <a:cs typeface="Meiryo UI" panose="020B0604030504040204" pitchFamily="50" charset="-128"/>
              </a:rPr>
              <a:t>懸命</a:t>
            </a:r>
            <a:endParaRPr lang="ja-JP" altLang="ja-JP" sz="2177" b="1" kern="100" dirty="0">
              <a:solidFill>
                <a:srgbClr val="725DE5"/>
              </a:solidFill>
              <a:latin typeface="+mn-ea"/>
              <a:cs typeface="Meiryo UI" panose="020B0604030504040204" pitchFamily="50" charset="-128"/>
            </a:endParaRPr>
          </a:p>
        </p:txBody>
      </p:sp>
      <p:pic>
        <p:nvPicPr>
          <p:cNvPr id="15" name="図 14">
            <a:extLst>
              <a:ext uri="{FF2B5EF4-FFF2-40B4-BE49-F238E27FC236}">
                <a16:creationId xmlns:a16="http://schemas.microsoft.com/office/drawing/2014/main" id="{5645F235-153F-2E73-F49C-06A0271A28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04422" y="3580480"/>
            <a:ext cx="786076" cy="786076"/>
          </a:xfrm>
          <a:prstGeom prst="rect">
            <a:avLst/>
          </a:prstGeom>
          <a:solidFill>
            <a:schemeClr val="bg2"/>
          </a:solidFill>
        </p:spPr>
      </p:pic>
      <p:pic>
        <p:nvPicPr>
          <p:cNvPr id="16" name="図 15">
            <a:extLst>
              <a:ext uri="{FF2B5EF4-FFF2-40B4-BE49-F238E27FC236}">
                <a16:creationId xmlns:a16="http://schemas.microsoft.com/office/drawing/2014/main" id="{A675C065-E7C7-AC48-C70E-E0F27954BA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39037" y="3158373"/>
            <a:ext cx="786075" cy="786075"/>
          </a:xfrm>
          <a:prstGeom prst="rect">
            <a:avLst/>
          </a:prstGeom>
          <a:solidFill>
            <a:schemeClr val="bg2"/>
          </a:solidFill>
        </p:spPr>
      </p:pic>
      <p:sp>
        <p:nvSpPr>
          <p:cNvPr id="17" name="Text Placeholder 7">
            <a:extLst>
              <a:ext uri="{FF2B5EF4-FFF2-40B4-BE49-F238E27FC236}">
                <a16:creationId xmlns:a16="http://schemas.microsoft.com/office/drawing/2014/main" id="{6F3F966C-E6CC-8F05-CED3-418F9FD9D9CC}"/>
              </a:ext>
            </a:extLst>
          </p:cNvPr>
          <p:cNvSpPr txBox="1">
            <a:spLocks/>
          </p:cNvSpPr>
          <p:nvPr/>
        </p:nvSpPr>
        <p:spPr bwMode="gray">
          <a:xfrm>
            <a:off x="5290577" y="828136"/>
            <a:ext cx="4160596" cy="55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17" tIns="65317" rIns="65317" bIns="65317" anchor="b"/>
          <a:lstStyle>
            <a:lvl1pPr>
              <a:buFont typeface="Wingdings" panose="05000000000000000000" pitchFamily="2" charset="2"/>
              <a:defRPr kumimoji="1" sz="3200">
                <a:solidFill>
                  <a:schemeClr val="tx1"/>
                </a:solidFill>
                <a:latin typeface="HGP創英角ｺﾞｼｯｸUB" panose="020B0900000000000000" pitchFamily="50" charset="-128"/>
                <a:ea typeface="HGP創英角ｺﾞｼｯｸUB" panose="020B0900000000000000" pitchFamily="50" charset="-128"/>
              </a:defRPr>
            </a:lvl1pPr>
            <a:lvl2pPr marL="544513" indent="-279400">
              <a:spcBef>
                <a:spcPts val="613"/>
              </a:spcBef>
              <a:buFont typeface="Wingdings" panose="05000000000000000000" pitchFamily="2" charset="2"/>
              <a:buChar char="l"/>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5500" indent="-280988">
              <a:spcBef>
                <a:spcPts val="613"/>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ts val="613"/>
              </a:spcBef>
              <a:buFont typeface="Arial" panose="020B0604020202020204" pitchFamily="34" charset="0"/>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4pPr>
            <a:lvl5pPr marL="1735138" indent="-360363">
              <a:spcBef>
                <a:spcPts val="613"/>
              </a:spcBef>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5pPr>
            <a:lvl6pPr marL="21923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6pPr>
            <a:lvl7pPr marL="26495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7pPr>
            <a:lvl8pPr marL="31067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8pPr>
            <a:lvl9pPr marL="35639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9pPr>
          </a:lstStyle>
          <a:p>
            <a:pPr algn="ctr" eaLnBrk="1" hangingPunct="1">
              <a:spcBef>
                <a:spcPct val="20000"/>
              </a:spcBef>
              <a:buFont typeface="Arial" panose="020B0604020202020204" pitchFamily="34" charset="0"/>
              <a:buNone/>
            </a:pPr>
            <a:r>
              <a:rPr lang="ja-JP" altLang="en-US" sz="2177" b="1" dirty="0">
                <a:solidFill>
                  <a:schemeClr val="accent5"/>
                </a:solidFill>
                <a:latin typeface="+mn-ea"/>
                <a:ea typeface="+mn-ea"/>
                <a:cs typeface="Meiryo UI" panose="020B0604030504040204" pitchFamily="50" charset="-128"/>
              </a:rPr>
              <a:t>パーソナリティ（持ち味）</a:t>
            </a:r>
          </a:p>
        </p:txBody>
      </p:sp>
      <p:sp>
        <p:nvSpPr>
          <p:cNvPr id="18" name="Text Placeholder 5">
            <a:extLst>
              <a:ext uri="{FF2B5EF4-FFF2-40B4-BE49-F238E27FC236}">
                <a16:creationId xmlns:a16="http://schemas.microsoft.com/office/drawing/2014/main" id="{BD0C6628-2483-B556-1741-89779A0FF8F8}"/>
              </a:ext>
            </a:extLst>
          </p:cNvPr>
          <p:cNvSpPr txBox="1">
            <a:spLocks/>
          </p:cNvSpPr>
          <p:nvPr/>
        </p:nvSpPr>
        <p:spPr bwMode="gray">
          <a:xfrm>
            <a:off x="5351813" y="1516510"/>
            <a:ext cx="4132718" cy="1345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17" tIns="65317" rIns="65317" bIns="65317"/>
          <a:lstStyle>
            <a:lvl1pPr>
              <a:buFont typeface="Wingdings" panose="05000000000000000000" pitchFamily="2" charset="2"/>
              <a:defRPr kumimoji="1" sz="3200">
                <a:solidFill>
                  <a:schemeClr val="tx1"/>
                </a:solidFill>
                <a:latin typeface="HGP創英角ｺﾞｼｯｸUB" panose="020B0900000000000000" pitchFamily="50" charset="-128"/>
                <a:ea typeface="HGP創英角ｺﾞｼｯｸUB" panose="020B0900000000000000" pitchFamily="50" charset="-128"/>
              </a:defRPr>
            </a:lvl1pPr>
            <a:lvl2pPr marL="179388" indent="-179388">
              <a:spcBef>
                <a:spcPts val="613"/>
              </a:spcBef>
              <a:buFont typeface="Wingdings" panose="05000000000000000000" pitchFamily="2" charset="2"/>
              <a:buChar char="l"/>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358775" indent="-179388">
              <a:spcBef>
                <a:spcPts val="613"/>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358775" indent="-179388">
              <a:spcBef>
                <a:spcPts val="613"/>
              </a:spcBef>
              <a:buFont typeface="Arial" panose="020B0604020202020204" pitchFamily="34" charset="0"/>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4pPr>
            <a:lvl5pPr marL="358775" indent="-179388">
              <a:spcBef>
                <a:spcPts val="613"/>
              </a:spcBef>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5pPr>
            <a:lvl6pPr marL="8159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6pPr>
            <a:lvl7pPr marL="12731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7pPr>
            <a:lvl8pPr marL="17303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8pPr>
            <a:lvl9pPr marL="21875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9pPr>
          </a:lstStyle>
          <a:p>
            <a:pPr eaLnBrk="1" hangingPunct="1">
              <a:spcBef>
                <a:spcPct val="20000"/>
              </a:spcBef>
              <a:buFont typeface="Arial" panose="020B0604020202020204" pitchFamily="34" charset="0"/>
              <a:buNone/>
            </a:pPr>
            <a:r>
              <a:rPr lang="ja-JP" altLang="en-US" sz="1800" spc="90" dirty="0">
                <a:solidFill>
                  <a:srgbClr val="000000"/>
                </a:solidFill>
                <a:latin typeface="+mn-ea"/>
                <a:ea typeface="+mn-ea"/>
                <a:cs typeface="Meiryo UI" panose="020B0604030504040204" pitchFamily="50" charset="-128"/>
              </a:rPr>
              <a:t>仕事上で意識的・無意識的に</a:t>
            </a:r>
            <a:br>
              <a:rPr lang="en-US" altLang="ja-JP" sz="1800" spc="90" dirty="0">
                <a:solidFill>
                  <a:srgbClr val="000000"/>
                </a:solidFill>
                <a:latin typeface="+mn-ea"/>
                <a:ea typeface="+mn-ea"/>
                <a:cs typeface="Meiryo UI" panose="020B0604030504040204" pitchFamily="50" charset="-128"/>
              </a:rPr>
            </a:br>
            <a:r>
              <a:rPr lang="ja-JP" altLang="en-US" sz="1800" spc="90" dirty="0">
                <a:solidFill>
                  <a:srgbClr val="000000"/>
                </a:solidFill>
                <a:latin typeface="+mn-ea"/>
                <a:ea typeface="+mn-ea"/>
                <a:cs typeface="Meiryo UI" panose="020B0604030504040204" pitchFamily="50" charset="-128"/>
              </a:rPr>
              <a:t>発揮している傾向・パターン。</a:t>
            </a:r>
            <a:endParaRPr lang="en-US" altLang="ja-JP" sz="1800" spc="90" dirty="0">
              <a:solidFill>
                <a:srgbClr val="000000"/>
              </a:solidFill>
              <a:latin typeface="+mn-ea"/>
              <a:ea typeface="+mn-ea"/>
              <a:cs typeface="Meiryo UI" panose="020B0604030504040204" pitchFamily="50" charset="-128"/>
            </a:endParaRPr>
          </a:p>
          <a:p>
            <a:pPr eaLnBrk="1" hangingPunct="1">
              <a:spcBef>
                <a:spcPct val="20000"/>
              </a:spcBef>
              <a:buFont typeface="Arial" panose="020B0604020202020204" pitchFamily="34" charset="0"/>
              <a:buNone/>
            </a:pPr>
            <a:r>
              <a:rPr lang="ja-JP" altLang="en-US" sz="1800" spc="90" dirty="0">
                <a:solidFill>
                  <a:srgbClr val="000000"/>
                </a:solidFill>
                <a:latin typeface="+mn-ea"/>
                <a:ea typeface="+mn-ea"/>
                <a:cs typeface="Meiryo UI" panose="020B0604030504040204" pitchFamily="50" charset="-128"/>
              </a:rPr>
              <a:t>タイプによって、</a:t>
            </a:r>
            <a:r>
              <a:rPr lang="ja-JP" altLang="en-US" sz="1800" b="1" spc="90" dirty="0">
                <a:solidFill>
                  <a:srgbClr val="000000"/>
                </a:solidFill>
                <a:latin typeface="+mn-ea"/>
                <a:ea typeface="+mn-ea"/>
                <a:cs typeface="Meiryo UI" panose="020B0604030504040204" pitchFamily="50" charset="-128"/>
              </a:rPr>
              <a:t>落ち込んだり、</a:t>
            </a:r>
            <a:br>
              <a:rPr lang="en-US" altLang="ja-JP" sz="1800" b="1" spc="90" dirty="0">
                <a:solidFill>
                  <a:srgbClr val="000000"/>
                </a:solidFill>
                <a:latin typeface="+mn-ea"/>
                <a:ea typeface="+mn-ea"/>
                <a:cs typeface="Meiryo UI" panose="020B0604030504040204" pitchFamily="50" charset="-128"/>
              </a:rPr>
            </a:br>
            <a:r>
              <a:rPr lang="ja-JP" altLang="en-US" sz="1800" b="1" spc="90" dirty="0">
                <a:solidFill>
                  <a:srgbClr val="000000"/>
                </a:solidFill>
                <a:latin typeface="+mn-ea"/>
                <a:ea typeface="+mn-ea"/>
                <a:cs typeface="Meiryo UI" panose="020B0604030504040204" pitchFamily="50" charset="-128"/>
              </a:rPr>
              <a:t>やる気を出すきっかけが異なり</a:t>
            </a:r>
            <a:r>
              <a:rPr lang="ja-JP" altLang="en-US" sz="1800" spc="90" dirty="0">
                <a:solidFill>
                  <a:srgbClr val="000000"/>
                </a:solidFill>
                <a:latin typeface="+mn-ea"/>
                <a:ea typeface="+mn-ea"/>
                <a:cs typeface="Meiryo UI" panose="020B0604030504040204" pitchFamily="50" charset="-128"/>
              </a:rPr>
              <a:t>ます。</a:t>
            </a:r>
          </a:p>
        </p:txBody>
      </p:sp>
      <p:cxnSp>
        <p:nvCxnSpPr>
          <p:cNvPr id="19" name="Straight Connector 12">
            <a:extLst>
              <a:ext uri="{FF2B5EF4-FFF2-40B4-BE49-F238E27FC236}">
                <a16:creationId xmlns:a16="http://schemas.microsoft.com/office/drawing/2014/main" id="{2DB175D3-0C08-05A8-2846-43CACCA04EAD}"/>
              </a:ext>
            </a:extLst>
          </p:cNvPr>
          <p:cNvCxnSpPr>
            <a:cxnSpLocks noChangeShapeType="1"/>
          </p:cNvCxnSpPr>
          <p:nvPr/>
        </p:nvCxnSpPr>
        <p:spPr bwMode="gray">
          <a:xfrm>
            <a:off x="5393138" y="1397348"/>
            <a:ext cx="3960000" cy="0"/>
          </a:xfrm>
          <a:prstGeom prst="line">
            <a:avLst/>
          </a:prstGeom>
          <a:noFill/>
          <a:ln w="12700" algn="ctr">
            <a:solidFill>
              <a:schemeClr val="accent5"/>
            </a:solidFill>
            <a:round/>
            <a:headEnd/>
            <a:tailEnd/>
          </a:ln>
          <a:extLst>
            <a:ext uri="{909E8E84-426E-40DD-AFC4-6F175D3DCCD1}">
              <a14:hiddenFill xmlns:a14="http://schemas.microsoft.com/office/drawing/2010/main">
                <a:noFill/>
              </a14:hiddenFill>
            </a:ext>
          </a:extLst>
        </p:spPr>
      </p:cxnSp>
      <p:pic>
        <p:nvPicPr>
          <p:cNvPr id="20" name="図 19">
            <a:extLst>
              <a:ext uri="{FF2B5EF4-FFF2-40B4-BE49-F238E27FC236}">
                <a16:creationId xmlns:a16="http://schemas.microsoft.com/office/drawing/2014/main" id="{1A9E3EC0-B0E9-710C-6233-E2E7D923728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0692" t="8109" r="9986" b="10683"/>
          <a:stretch/>
        </p:blipFill>
        <p:spPr>
          <a:xfrm>
            <a:off x="5867621" y="3206276"/>
            <a:ext cx="3059313" cy="2485692"/>
          </a:xfrm>
          <a:prstGeom prst="rect">
            <a:avLst/>
          </a:prstGeom>
        </p:spPr>
      </p:pic>
      <p:sp>
        <p:nvSpPr>
          <p:cNvPr id="21" name="円形吹き出し 24">
            <a:extLst>
              <a:ext uri="{FF2B5EF4-FFF2-40B4-BE49-F238E27FC236}">
                <a16:creationId xmlns:a16="http://schemas.microsoft.com/office/drawing/2014/main" id="{42F920E9-F041-FE69-5EB7-27AC3511DC38}"/>
              </a:ext>
            </a:extLst>
          </p:cNvPr>
          <p:cNvSpPr/>
          <p:nvPr/>
        </p:nvSpPr>
        <p:spPr>
          <a:xfrm>
            <a:off x="5405761" y="2979333"/>
            <a:ext cx="863783" cy="704352"/>
          </a:xfrm>
          <a:prstGeom prst="wedgeEllipseCallout">
            <a:avLst>
              <a:gd name="adj1" fmla="val 43565"/>
              <a:gd name="adj2" fmla="val 48436"/>
            </a:avLst>
          </a:prstGeom>
          <a:solidFill>
            <a:schemeClr val="bg1">
              <a:lumMod val="40000"/>
              <a:lumOff val="60000"/>
            </a:schemeClr>
          </a:solidFill>
          <a:ln>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a:latin typeface="+mn-ea"/>
              </a:rPr>
              <a:t>熱い</a:t>
            </a:r>
          </a:p>
        </p:txBody>
      </p:sp>
      <p:sp>
        <p:nvSpPr>
          <p:cNvPr id="22" name="円形吹き出し 25">
            <a:extLst>
              <a:ext uri="{FF2B5EF4-FFF2-40B4-BE49-F238E27FC236}">
                <a16:creationId xmlns:a16="http://schemas.microsoft.com/office/drawing/2014/main" id="{4D76A8F9-0790-182A-E35C-CAFE0317B560}"/>
              </a:ext>
            </a:extLst>
          </p:cNvPr>
          <p:cNvSpPr/>
          <p:nvPr/>
        </p:nvSpPr>
        <p:spPr>
          <a:xfrm>
            <a:off x="8573170" y="2987522"/>
            <a:ext cx="863783" cy="704352"/>
          </a:xfrm>
          <a:prstGeom prst="wedgeEllipseCallout">
            <a:avLst>
              <a:gd name="adj1" fmla="val -24362"/>
              <a:gd name="adj2" fmla="val 60336"/>
            </a:avLst>
          </a:prstGeom>
          <a:solidFill>
            <a:schemeClr val="bg1">
              <a:lumMod val="40000"/>
              <a:lumOff val="60000"/>
            </a:schemeClr>
          </a:solidFill>
          <a:ln>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a:latin typeface="+mn-ea"/>
              </a:rPr>
              <a:t>厳しい</a:t>
            </a:r>
          </a:p>
        </p:txBody>
      </p:sp>
      <p:sp>
        <p:nvSpPr>
          <p:cNvPr id="23" name="円形吹き出し 26">
            <a:extLst>
              <a:ext uri="{FF2B5EF4-FFF2-40B4-BE49-F238E27FC236}">
                <a16:creationId xmlns:a16="http://schemas.microsoft.com/office/drawing/2014/main" id="{3F22BED2-37E3-BEEC-3C1C-73FC29457D7A}"/>
              </a:ext>
            </a:extLst>
          </p:cNvPr>
          <p:cNvSpPr/>
          <p:nvPr/>
        </p:nvSpPr>
        <p:spPr>
          <a:xfrm>
            <a:off x="5393138" y="5512761"/>
            <a:ext cx="863783" cy="704352"/>
          </a:xfrm>
          <a:prstGeom prst="wedgeEllipseCallout">
            <a:avLst>
              <a:gd name="adj1" fmla="val 35626"/>
              <a:gd name="adj2" fmla="val -59749"/>
            </a:avLst>
          </a:prstGeom>
          <a:solidFill>
            <a:schemeClr val="bg1">
              <a:lumMod val="40000"/>
              <a:lumOff val="60000"/>
            </a:schemeClr>
          </a:solidFill>
          <a:ln>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a:latin typeface="+mn-ea"/>
              </a:rPr>
              <a:t>温かい</a:t>
            </a:r>
          </a:p>
        </p:txBody>
      </p:sp>
      <p:sp>
        <p:nvSpPr>
          <p:cNvPr id="24" name="円形吹き出し 27">
            <a:extLst>
              <a:ext uri="{FF2B5EF4-FFF2-40B4-BE49-F238E27FC236}">
                <a16:creationId xmlns:a16="http://schemas.microsoft.com/office/drawing/2014/main" id="{B306ED11-96C2-DC10-FC4D-3580D75FE4DD}"/>
              </a:ext>
            </a:extLst>
          </p:cNvPr>
          <p:cNvSpPr/>
          <p:nvPr/>
        </p:nvSpPr>
        <p:spPr>
          <a:xfrm>
            <a:off x="8573171" y="5512761"/>
            <a:ext cx="863783" cy="704352"/>
          </a:xfrm>
          <a:prstGeom prst="wedgeEllipseCallout">
            <a:avLst>
              <a:gd name="adj1" fmla="val -34948"/>
              <a:gd name="adj2" fmla="val -56503"/>
            </a:avLst>
          </a:prstGeom>
          <a:solidFill>
            <a:schemeClr val="bg1">
              <a:lumMod val="40000"/>
              <a:lumOff val="60000"/>
            </a:schemeClr>
          </a:solidFill>
          <a:ln>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a:latin typeface="+mn-ea"/>
              </a:rPr>
              <a:t>きっちり</a:t>
            </a:r>
          </a:p>
        </p:txBody>
      </p:sp>
    </p:spTree>
    <p:extLst>
      <p:ext uri="{BB962C8B-B14F-4D97-AF65-F5344CB8AC3E}">
        <p14:creationId xmlns:p14="http://schemas.microsoft.com/office/powerpoint/2010/main" val="4018784216"/>
      </p:ext>
    </p:extLst>
  </p:cSld>
  <p:clrMapOvr>
    <a:masterClrMapping/>
  </p:clrMapOvr>
</p:sld>
</file>

<file path=ppt/theme/theme1.xml><?xml version="1.0" encoding="utf-8"?>
<a:theme xmlns:a="http://schemas.openxmlformats.org/drawingml/2006/main" name="表紙２">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表紙３">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中ページ">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中ページ">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597AF7"/>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CE5B790A48FFC94DB39FC36702A2BE46" ma:contentTypeVersion="14" ma:contentTypeDescription="新しいドキュメントを作成します。" ma:contentTypeScope="" ma:versionID="48fe8374e9f699c7d0bf9ea9e243344b">
  <xsd:schema xmlns:xsd="http://www.w3.org/2001/XMLSchema" xmlns:xs="http://www.w3.org/2001/XMLSchema" xmlns:p="http://schemas.microsoft.com/office/2006/metadata/properties" xmlns:ns2="e664343d-acf0-4070-a428-eadae4089187" targetNamespace="http://schemas.microsoft.com/office/2006/metadata/properties" ma:root="true" ma:fieldsID="deaac079ee692991061ac2a724ec8d42" ns2:_="">
    <xsd:import namespace="e664343d-acf0-4070-a428-eadae4089187"/>
    <xsd:element name="properties">
      <xsd:complexType>
        <xsd:sequence>
          <xsd:element name="documentManagement">
            <xsd:complexType>
              <xsd:all>
                <xsd:element ref="ns2:_x30a4__x30f3__x30b5__x30a4__x30ba__x5206__x985e_"/>
                <xsd:element ref="ns2:_x30c6__x30fc__x30de__x5206__x985e_" minOccurs="0"/>
                <xsd:element ref="ns2:_x4e2d__x5206__x985e_" minOccurs="0"/>
                <xsd:element ref="ns2:_x5bfe__x8c61__x8005_" minOccurs="0"/>
                <xsd:element ref="ns2:_x7528__x9014_"/>
                <xsd:element ref="ns2:_x30d5__x30a1__x30a4__x30eb__x7a2e__x5225_"/>
                <xsd:element ref="ns2:_x30b9__x30dd__x30c3__x30c8__x63b2__x8f09_" minOccurs="0"/>
                <xsd:element ref="ns2:_x5099__x8003__x30fb__x4f7f__x3044__x65b9__x30e1__x30e2_" minOccurs="0"/>
                <xsd:element ref="ns2:MediaServiceMetadata" minOccurs="0"/>
                <xsd:element ref="ns2:MediaServiceFastMetadata" minOccurs="0"/>
                <xsd:element ref="ns2:MediaServiceSearchProperties" minOccurs="0"/>
                <xsd:element ref="ns2:_x30b9__x30c6__x30fc__x30bf__x30b9_" minOccurs="0"/>
                <xsd:element ref="ns2:_x30b9__x30c6__x30fc__x30bf__x30b9__x30c6__x30b9__x30c8_" minOccurs="0"/>
                <xsd:element ref="ns2:_x30b9__x30dd__x30c3__x30c8__x30e9__x30a4__x30c8__x63b2__x8f09__x30c6__x30b9__x30c8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64343d-acf0-4070-a428-eadae4089187" elementFormDefault="qualified">
    <xsd:import namespace="http://schemas.microsoft.com/office/2006/documentManagement/types"/>
    <xsd:import namespace="http://schemas.microsoft.com/office/infopath/2007/PartnerControls"/>
    <xsd:element name="_x30a4__x30f3__x30b5__x30a4__x30ba__x5206__x985e_" ma:index="8" ma:displayName="大分類" ma:format="Dropdown" ma:internalName="_x30a4__x30f3__x30b5__x30a4__x30ba__x5206__x985e_">
      <xsd:simpleType>
        <xsd:restriction base="dms:Choice">
          <xsd:enumeration value="報告会"/>
          <xsd:enumeration value="活用"/>
          <xsd:enumeration value="読み取り"/>
          <xsd:enumeration value="機能・サービス"/>
          <xsd:enumeration value="公式"/>
          <xsd:enumeration value="テーマ"/>
          <xsd:enumeration value="CSスキル"/>
          <xsd:enumeration value="囗汎用企画書FMT"/>
        </xsd:restriction>
      </xsd:simpleType>
    </xsd:element>
    <xsd:element name="_x30c6__x30fc__x30de__x5206__x985e_" ma:index="9" nillable="true" ma:displayName="テーマ分類" ma:format="Dropdown" ma:internalName="_x30c6__x30fc__x30de__x5206__x985e_">
      <xsd:complexType>
        <xsd:complexContent>
          <xsd:extension base="dms:MultiChoice">
            <xsd:sequence>
              <xsd:element name="Value" maxOccurs="unbounded" minOccurs="0" nillable="true">
                <xsd:simpleType>
                  <xsd:restriction base="dms:Choice">
                    <xsd:enumeration value="1on1/面談"/>
                    <xsd:enumeration value="マネジメント"/>
                    <xsd:enumeration value="新卒オンボ"/>
                    <xsd:enumeration value="中途オンボ"/>
                    <xsd:enumeration value="離職防止"/>
                    <xsd:enumeration value="エンゲージメント"/>
                    <xsd:enumeration value="キャリア自律"/>
                    <xsd:enumeration value="データ活用"/>
                    <xsd:enumeration value="他"/>
                  </xsd:restriction>
                </xsd:simpleType>
              </xsd:element>
            </xsd:sequence>
          </xsd:extension>
        </xsd:complexContent>
      </xsd:complexType>
    </xsd:element>
    <xsd:element name="_x4e2d__x5206__x985e_" ma:index="10" nillable="true" ma:displayName="中分類" ma:format="Dropdown" ma:internalName="_x4e2d__x5206__x985e_">
      <xsd:complexType>
        <xsd:complexContent>
          <xsd:extension base="dms:MultiChoice">
            <xsd:sequence>
              <xsd:element name="Value" maxOccurs="unbounded" minOccurs="0" nillable="true">
                <xsd:simpleType>
                  <xsd:restriction base="dms:Choice">
                    <xsd:enumeration value="活用方法"/>
                    <xsd:enumeration value="事例"/>
                    <xsd:enumeration value="拡大提案"/>
                    <xsd:enumeration value="リスキー対応"/>
                    <xsd:enumeration value="機能紹介"/>
                    <xsd:enumeration value="データ"/>
                    <xsd:enumeration value="仕様"/>
                    <xsd:enumeration value="運用・オペレーション"/>
                    <xsd:enumeration value="サービス比較・併用"/>
                    <xsd:enumeration value="セミナー"/>
                    <xsd:enumeration value="ラーニング"/>
                    <xsd:enumeration value="ガイダンス"/>
                    <xsd:enumeration value="FAQサイト掲載"/>
                  </xsd:restriction>
                </xsd:simpleType>
              </xsd:element>
            </xsd:sequence>
          </xsd:extension>
        </xsd:complexContent>
      </xsd:complexType>
    </xsd:element>
    <xsd:element name="_x5bfe__x8c61__x8005_" ma:index="11" nillable="true" ma:displayName="対象者" ma:format="Dropdown" ma:internalName="_x5bfe__x8c61__x8005_">
      <xsd:complexType>
        <xsd:complexContent>
          <xsd:extension base="dms:MultiChoice">
            <xsd:sequence>
              <xsd:element name="Value" maxOccurs="unbounded" minOccurs="0" nillable="true">
                <xsd:simpleType>
                  <xsd:restriction base="dms:Choice">
                    <xsd:enumeration value="人事・事務局向け"/>
                    <xsd:enumeration value="上司・閲覧者向け"/>
                    <xsd:enumeration value="メンバー向け"/>
                    <xsd:enumeration value="社内限"/>
                  </xsd:restriction>
                </xsd:simpleType>
              </xsd:element>
            </xsd:sequence>
          </xsd:extension>
        </xsd:complexContent>
      </xsd:complexType>
    </xsd:element>
    <xsd:element name="_x7528__x9014_" ma:index="12" ma:displayName="用途" ma:format="Dropdown" ma:internalName="_x7528__x9014_">
      <xsd:simpleType>
        <xsd:restriction base="dms:Choice">
          <xsd:enumeration value="顧客対応用"/>
          <xsd:enumeration value="社内ナレッジ"/>
        </xsd:restriction>
      </xsd:simpleType>
    </xsd:element>
    <xsd:element name="_x30d5__x30a1__x30a4__x30eb__x7a2e__x5225_" ma:index="13" ma:displayName="ファイル種別" ma:format="Dropdown" ma:internalName="_x30d5__x30a1__x30a4__x30eb__x7a2e__x5225_">
      <xsd:simpleType>
        <xsd:restriction base="dms:Choice">
          <xsd:enumeration value="マスタ"/>
          <xsd:enumeration value="送付用PDF"/>
          <xsd:enumeration value="Arch用"/>
        </xsd:restriction>
      </xsd:simpleType>
    </xsd:element>
    <xsd:element name="_x30b9__x30dd__x30c3__x30c8__x63b2__x8f09_" ma:index="14" nillable="true" ma:displayName="old_スポット掲載" ma:default="0" ma:format="Dropdown" ma:internalName="_x30b9__x30dd__x30c3__x30c8__x63b2__x8f09_">
      <xsd:simpleType>
        <xsd:restriction base="dms:Boolean"/>
      </xsd:simpleType>
    </xsd:element>
    <xsd:element name="_x5099__x8003__x30fb__x4f7f__x3044__x65b9__x30e1__x30e2_" ma:index="15" nillable="true" ma:displayName="備考・使い方メモ" ma:format="Dropdown" ma:internalName="_x5099__x8003__x30fb__x4f7f__x3044__x65b9__x30e1__x30e2_">
      <xsd:simpleType>
        <xsd:restriction base="dms:Note">
          <xsd:maxLength value="255"/>
        </xsd:restriction>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_x30b9__x30c6__x30fc__x30bf__x30b9_" ma:index="19" nillable="true" ma:displayName="old_ステータス" ma:format="Dropdown" ma:internalName="_x30b9__x30c6__x30fc__x30bf__x30b9_">
      <xsd:simpleType>
        <xsd:restriction base="dms:Choice">
          <xsd:enumeration value="アーカイブ"/>
          <xsd:enumeration value="公開中"/>
        </xsd:restriction>
      </xsd:simpleType>
    </xsd:element>
    <xsd:element name="_x30b9__x30c6__x30fc__x30bf__x30b9__x30c6__x30b9__x30c8_" ma:index="20" nillable="true" ma:displayName="ステータス" ma:format="Dropdown" ma:internalName="_x30b9__x30c6__x30fc__x30bf__x30b9__x30c6__x30b9__x30c8_">
      <xsd:simpleType>
        <xsd:restriction base="dms:Choice">
          <xsd:enumeration value="公開中"/>
          <xsd:enumeration value="アーカイブ"/>
        </xsd:restriction>
      </xsd:simpleType>
    </xsd:element>
    <xsd:element name="_x30b9__x30dd__x30c3__x30c8__x30e9__x30a4__x30c8__x63b2__x8f09__x30c6__x30b9__x30c8_" ma:index="21" nillable="true" ma:displayName="スポット掲載" ma:default="0" ma:format="Dropdown" ma:internalName="_x30b9__x30dd__x30c3__x30c8__x30e9__x30a4__x30c8__x63b2__x8f09__x30c6__x30b9__x30c8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30c6__x30fc__x30de__x5206__x985e_ xmlns="e664343d-acf0-4070-a428-eadae4089187" xsi:nil="true"/>
    <_x7528__x9014_ xmlns="e664343d-acf0-4070-a428-eadae4089187">顧客対応用</_x7528__x9014_>
    <_x30b9__x30dd__x30c3__x30c8__x63b2__x8f09_ xmlns="e664343d-acf0-4070-a428-eadae4089187">false</_x30b9__x30dd__x30c3__x30c8__x63b2__x8f09_>
    <_x5099__x8003__x30fb__x4f7f__x3044__x65b9__x30e1__x30e2_ xmlns="e664343d-acf0-4070-a428-eadae4089187" xsi:nil="true"/>
    <_x30d5__x30a1__x30a4__x30eb__x7a2e__x5225_ xmlns="e664343d-acf0-4070-a428-eadae4089187">マスタ</_x30d5__x30a1__x30a4__x30eb__x7a2e__x5225_>
    <_x5bfe__x8c61__x8005_ xmlns="e664343d-acf0-4070-a428-eadae4089187">
      <Value>上司・閲覧者向け</Value>
    </_x5bfe__x8c61__x8005_>
    <_x30b9__x30c6__x30fc__x30bf__x30b9_ xmlns="e664343d-acf0-4070-a428-eadae4089187">公開中</_x30b9__x30c6__x30fc__x30bf__x30b9_>
    <_x4e2d__x5206__x985e_ xmlns="e664343d-acf0-4070-a428-eadae4089187">
      <Value>FAQサイト掲載</Value>
    </_x4e2d__x5206__x985e_>
    <_x30a4__x30f3__x30b5__x30a4__x30ba__x5206__x985e_ xmlns="e664343d-acf0-4070-a428-eadae4089187">公式</_x30a4__x30f3__x30b5__x30a4__x30ba__x5206__x985e_>
    <_x30b9__x30dd__x30c3__x30c8__x30e9__x30a4__x30c8__x63b2__x8f09__x30c6__x30b9__x30c8_ xmlns="e664343d-acf0-4070-a428-eadae4089187">false</_x30b9__x30dd__x30c3__x30c8__x30e9__x30a4__x30c8__x63b2__x8f09__x30c6__x30b9__x30c8_>
    <_x30b9__x30c6__x30fc__x30bf__x30b9__x30c6__x30b9__x30c8_ xmlns="e664343d-acf0-4070-a428-eadae4089187">公開中</_x30b9__x30c6__x30fc__x30bf__x30b9__x30c6__x30b9__x30c8_>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EE4EC4-A022-49E3-B187-3868925C62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64343d-acf0-4070-a428-eadae40891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E0A20D-2CD2-44ED-B88B-09CCC981DFA2}">
  <ds:schemaRefs>
    <ds:schemaRef ds:uri="http://schemas.openxmlformats.org/package/2006/metadata/core-properties"/>
    <ds:schemaRef ds:uri="http://purl.org/dc/elements/1.1/"/>
    <ds:schemaRef ds:uri="http://schemas.microsoft.com/office/infopath/2007/PartnerControls"/>
    <ds:schemaRef ds:uri="http://purl.org/dc/terms/"/>
    <ds:schemaRef ds:uri="http://schemas.microsoft.com/office/2006/documentManagement/types"/>
    <ds:schemaRef ds:uri="e664343d-acf0-4070-a428-eadae4089187"/>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03A30EC9-E215-442B-A36C-0E902DF4A1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2392</TotalTime>
  <Words>3986</Words>
  <Application>Microsoft Office PowerPoint</Application>
  <PresentationFormat>A4 210 x 297 mm</PresentationFormat>
  <Paragraphs>418</Paragraphs>
  <Slides>37</Slides>
  <Notes>36</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37</vt:i4>
      </vt:variant>
    </vt:vector>
  </HeadingPairs>
  <TitlesOfParts>
    <vt:vector size="48" baseType="lpstr">
      <vt:lpstr>DengXian</vt:lpstr>
      <vt:lpstr>Meiryo UI</vt:lpstr>
      <vt:lpstr>Yu Gothic</vt:lpstr>
      <vt:lpstr>Yu Gothic</vt:lpstr>
      <vt:lpstr>Arial</vt:lpstr>
      <vt:lpstr>Century Gothic</vt:lpstr>
      <vt:lpstr>Wingdings</vt:lpstr>
      <vt:lpstr>表紙２</vt:lpstr>
      <vt:lpstr>表紙３</vt:lpstr>
      <vt:lpstr>中ページ</vt:lpstr>
      <vt:lpstr>1_中ページ</vt:lpstr>
      <vt:lpstr>インサイズ導入のご説明</vt:lpstr>
      <vt:lpstr>もくじ</vt:lpstr>
      <vt:lpstr>参考）導入の背景記入のポイント</vt:lpstr>
      <vt:lpstr>インサイズ導入の背景</vt:lpstr>
      <vt:lpstr>もくじ</vt:lpstr>
      <vt:lpstr>インサイズとは？</vt:lpstr>
      <vt:lpstr>インサイズを使うと変わること</vt:lpstr>
      <vt:lpstr>インサイズを使うメリット</vt:lpstr>
      <vt:lpstr>インサイズでわかること</vt:lpstr>
      <vt:lpstr>メンタリティにあわせた関わりをする意味</vt:lpstr>
      <vt:lpstr>メンタリティが悪いメンバーがいたら</vt:lpstr>
      <vt:lpstr>まとめ</vt:lpstr>
      <vt:lpstr>もくじ</vt:lpstr>
      <vt:lpstr>インサイズ実施のステップ</vt:lpstr>
      <vt:lpstr>インサイズ対象者</vt:lpstr>
      <vt:lpstr>インサイズ実施概要</vt:lpstr>
      <vt:lpstr>もくじ</vt:lpstr>
      <vt:lpstr>アンケートの回答方法　～ログイン～</vt:lpstr>
      <vt:lpstr>アンケートの回答方法　～ログイン～</vt:lpstr>
      <vt:lpstr>アンケートの回答方法　～仕事の進め方のタイプに回答～</vt:lpstr>
      <vt:lpstr>アンケートの回答方法　～メンバーの期待到達度を回答～</vt:lpstr>
      <vt:lpstr>アンケートの回答方法　～完了～</vt:lpstr>
      <vt:lpstr>もくじ</vt:lpstr>
      <vt:lpstr>インサイズの基本的な活用ステップ</vt:lpstr>
      <vt:lpstr>タイムリーな対話が必要な理由</vt:lpstr>
      <vt:lpstr>結果レポートの閲覧方法</vt:lpstr>
      <vt:lpstr>「チームマップ」で関わる優先順位を確認</vt:lpstr>
      <vt:lpstr>「パーソナルレポート（上司専用）」で、関わり方を確認</vt:lpstr>
      <vt:lpstr>参考）データが溜まると、変化を確認できます</vt:lpstr>
      <vt:lpstr>参考）集計結果も確認できます</vt:lpstr>
      <vt:lpstr>参考）メンバーが閲覧できるレポート</vt:lpstr>
      <vt:lpstr>注意点</vt:lpstr>
      <vt:lpstr>改めて、お願いしたいこと</vt:lpstr>
      <vt:lpstr>もくじ</vt:lpstr>
      <vt:lpstr>【便利機能】1on1の基礎やインサイズの使い方が学べます</vt:lpstr>
      <vt:lpstr>【便利機能】メンバーへの関わりを相談できます</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山田 純一</dc:creator>
  <cp:lastModifiedBy>鈴木 萌々子</cp:lastModifiedBy>
  <cp:revision>31</cp:revision>
  <dcterms:created xsi:type="dcterms:W3CDTF">2023-07-18T04:04:19Z</dcterms:created>
  <dcterms:modified xsi:type="dcterms:W3CDTF">2026-06-25T09:13:56Z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0x010100CE5B790A48FFC94DB39FC36702A2BE46</vt:lpwstr>
  </property>
  <property fmtid="{D5CDD505-2E9C-101B-9397-08002B2CF9AE}" pid="3" name="MediaServiceImageTags">
    <vt:lpwstr/>
  </property>
</Properties>
</file>