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6" r:id="rId4"/>
    <p:sldMasterId id="2147483668" r:id="rId5"/>
    <p:sldMasterId id="2147483671" r:id="rId6"/>
    <p:sldMasterId id="2147483716" r:id="rId7"/>
  </p:sldMasterIdLst>
  <p:notesMasterIdLst>
    <p:notesMasterId r:id="rId32"/>
  </p:notesMasterIdLst>
  <p:handoutMasterIdLst>
    <p:handoutMasterId r:id="rId33"/>
  </p:handoutMasterIdLst>
  <p:sldIdLst>
    <p:sldId id="1553" r:id="rId8"/>
    <p:sldId id="1503" r:id="rId9"/>
    <p:sldId id="1506" r:id="rId10"/>
    <p:sldId id="1508" r:id="rId11"/>
    <p:sldId id="1570" r:id="rId12"/>
    <p:sldId id="1556" r:id="rId13"/>
    <p:sldId id="302" r:id="rId14"/>
    <p:sldId id="1584" r:id="rId15"/>
    <p:sldId id="298" r:id="rId16"/>
    <p:sldId id="1585" r:id="rId17"/>
    <p:sldId id="1586" r:id="rId18"/>
    <p:sldId id="1593" r:id="rId19"/>
    <p:sldId id="1594" r:id="rId20"/>
    <p:sldId id="304" r:id="rId21"/>
    <p:sldId id="1571" r:id="rId22"/>
    <p:sldId id="1512" r:id="rId23"/>
    <p:sldId id="1569" r:id="rId24"/>
    <p:sldId id="1557" r:id="rId25"/>
    <p:sldId id="1558" r:id="rId26"/>
    <p:sldId id="1559" r:id="rId27"/>
    <p:sldId id="1595" r:id="rId28"/>
    <p:sldId id="1599" r:id="rId29"/>
    <p:sldId id="1600" r:id="rId30"/>
    <p:sldId id="1533" r:id="rId3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6D6655-128B-D745-7A79-61D2EA09CC68}" name="中富 俊吾" initials="" userId="S::shungo_nakatomi@recruit-ms.co.jp::9c6c3e01-3041-460e-9567-ac9d7cff0521" providerId="AD"/>
  <p188:author id="{973F385C-9735-23E3-51A1-C24291202211}" name="井上 瑞貴" initials="井瑞" userId="S::mizuki_inoue@recruit-ms.co.jp::f6b39721-156b-4295-b428-ee29b8236850" providerId="AD"/>
  <p188:author id="{1DD6B482-C703-CD7F-5102-CBDC7F09499E}" name="宇野 渉" initials="宇渉" userId="S::wataru_uno@recruit-ms.co.jp::3c9129e8-db7f-43c6-93ff-4d6c7442c005" providerId="AD"/>
  <p188:author id="{13D5A4BC-0AAE-6B38-A736-CA7DB10A4AF0}" name="山田 純一" initials="山純" userId="S::junichi_yamada@recruit-ms.co.jp::738fccb7-c23d-484f-90e8-ae2ba85cf149" providerId="AD"/>
  <p188:author id="{D60189C1-96DC-F556-7F8B-B862042BEEF0}" name="鈴木 萌々子" initials="鈴木" userId="S::momoko_suzuki@recruit-ms.co.jp::684b9646-bc99-4d69-9c4f-dccabc81590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D8288"/>
    <a:srgbClr val="FF566D"/>
    <a:srgbClr val="597AF8"/>
    <a:srgbClr val="53ACF1"/>
    <a:srgbClr val="C4D5ED"/>
    <a:srgbClr val="287ECF"/>
    <a:srgbClr val="6C2929"/>
    <a:srgbClr val="9EB6C9"/>
    <a:srgbClr val="8A78E7"/>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2"/>
    <p:restoredTop sz="59322" autoAdjust="0"/>
  </p:normalViewPr>
  <p:slideViewPr>
    <p:cSldViewPr snapToGrid="0">
      <p:cViewPr varScale="1">
        <p:scale>
          <a:sx n="62" d="100"/>
          <a:sy n="62" d="100"/>
        </p:scale>
        <p:origin x="1734"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AB5A0CB-61CF-4DED-A86C-03B08BE6C5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F664BEB-D3A0-45C9-994B-151CC21037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00C71A-22C7-4A9B-8B42-4CB7AAED8584}" type="datetime1">
              <a:rPr kumimoji="1" lang="ja-JP" altLang="en-US" smtClean="0"/>
              <a:t>2026/4/14</a:t>
            </a:fld>
            <a:endParaRPr kumimoji="1" lang="ja-JP" altLang="en-US"/>
          </a:p>
        </p:txBody>
      </p:sp>
      <p:sp>
        <p:nvSpPr>
          <p:cNvPr id="4" name="フッター プレースホルダー 3">
            <a:extLst>
              <a:ext uri="{FF2B5EF4-FFF2-40B4-BE49-F238E27FC236}">
                <a16:creationId xmlns:a16="http://schemas.microsoft.com/office/drawing/2014/main" id="{A278AEA1-7A34-4BD1-BB26-474680FC01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0F843FE-4E87-40A8-8DE5-9D26365788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2B5B67-48AF-4686-9716-029A9E60949B}" type="slidenum">
              <a:rPr kumimoji="1" lang="ja-JP" altLang="en-US" smtClean="0"/>
              <a:t>‹#›</a:t>
            </a:fld>
            <a:endParaRPr kumimoji="1" lang="ja-JP" altLang="en-US"/>
          </a:p>
        </p:txBody>
      </p:sp>
    </p:spTree>
    <p:extLst>
      <p:ext uri="{BB962C8B-B14F-4D97-AF65-F5344CB8AC3E}">
        <p14:creationId xmlns:p14="http://schemas.microsoft.com/office/powerpoint/2010/main" val="1782461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1E3F5-323D-47C6-9A21-7034C3BFB4AB}" type="datetime1">
              <a:rPr kumimoji="1" lang="ja-JP" altLang="en-US" smtClean="0"/>
              <a:t>2026/4/14</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7C432-9D8F-4E66-85A3-C7C12BB3CCE6}" type="slidenum">
              <a:rPr kumimoji="1" lang="ja-JP" altLang="en-US" smtClean="0"/>
              <a:t>‹#›</a:t>
            </a:fld>
            <a:endParaRPr kumimoji="1" lang="ja-JP" altLang="en-US"/>
          </a:p>
        </p:txBody>
      </p:sp>
    </p:spTree>
    <p:extLst>
      <p:ext uri="{BB962C8B-B14F-4D97-AF65-F5344CB8AC3E}">
        <p14:creationId xmlns:p14="http://schemas.microsoft.com/office/powerpoint/2010/main" val="27579938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0</a:t>
            </a:fld>
            <a:endParaRPr kumimoji="1" lang="ja-JP" altLang="en-US"/>
          </a:p>
        </p:txBody>
      </p:sp>
    </p:spTree>
    <p:extLst>
      <p:ext uri="{BB962C8B-B14F-4D97-AF65-F5344CB8AC3E}">
        <p14:creationId xmlns:p14="http://schemas.microsoft.com/office/powerpoint/2010/main" val="3025038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セルフマネジメントとは、自分自身</a:t>
            </a:r>
            <a:r>
              <a:rPr kumimoji="1" lang="ja-JP" altLang="en-US" b="0" dirty="0"/>
              <a:t>で</a:t>
            </a:r>
            <a:r>
              <a:rPr kumimoji="1" lang="ja-JP" altLang="en-US" sz="1200" b="0" spc="110" dirty="0"/>
              <a:t>目標達成や自己実現に向けて、</a:t>
            </a:r>
            <a:br>
              <a:rPr kumimoji="1" lang="en-US" altLang="ja-JP" sz="1200" b="0" spc="110" dirty="0"/>
            </a:br>
            <a:r>
              <a:rPr kumimoji="1" lang="ja-JP" altLang="en-US" sz="1200" b="0" spc="110" dirty="0"/>
              <a:t>自律的に行動するように管理・コントロールを行うことです。</a:t>
            </a:r>
            <a:endParaRPr kumimoji="1" lang="en-US" altLang="ja-JP" sz="1200" b="0" spc="110" dirty="0"/>
          </a:p>
          <a:p>
            <a:endParaRPr kumimoji="1" lang="en-US" altLang="ja-JP" sz="1200" b="0" spc="110" dirty="0"/>
          </a:p>
          <a:p>
            <a:r>
              <a:rPr kumimoji="1" lang="ja-JP" altLang="en-US" sz="1200" b="0" spc="110" dirty="0"/>
              <a:t>時間を管理する、ストレスを管理する、モチベーションを管理する・・・それによって、</a:t>
            </a:r>
            <a:endParaRPr kumimoji="1" lang="en-US" altLang="ja-JP" sz="1200" b="0" spc="110" dirty="0"/>
          </a:p>
          <a:p>
            <a:r>
              <a:rPr kumimoji="1" lang="ja-JP" altLang="en-US" sz="1200" b="0" spc="110" dirty="0"/>
              <a:t>自分がご機嫌に働ける、パフォーマンスも出せる状態をなるべく自分で作り出していく、ということです。</a:t>
            </a:r>
            <a:endParaRPr kumimoji="1" lang="en-US" altLang="ja-JP" sz="1200" b="0" spc="110" dirty="0"/>
          </a:p>
          <a:p>
            <a:endParaRPr kumimoji="1" lang="en-US" altLang="ja-JP" sz="1200" b="0" spc="110" dirty="0"/>
          </a:p>
          <a:p>
            <a:r>
              <a:rPr kumimoji="1" lang="ja-JP" altLang="en-US" sz="1200" b="0" spc="110" dirty="0"/>
              <a:t>セルフマネジメントをするためには、どの観点においても、</a:t>
            </a:r>
            <a:endParaRPr kumimoji="1" lang="en-US" altLang="ja-JP" sz="1200" b="0" spc="110" dirty="0"/>
          </a:p>
          <a:p>
            <a:r>
              <a:rPr kumimoji="1" lang="ja-JP" altLang="en-US" sz="1200" b="0" spc="110" dirty="0"/>
              <a:t>「現状を把握すること」が第一歩です。</a:t>
            </a:r>
            <a:endParaRPr kumimoji="1" lang="en-US" altLang="ja-JP" sz="1200" b="0" spc="110" dirty="0"/>
          </a:p>
          <a:p>
            <a:endParaRPr kumimoji="1" lang="en-US" altLang="ja-JP" sz="1200" b="0" spc="110" dirty="0"/>
          </a:p>
          <a:p>
            <a:r>
              <a:rPr kumimoji="1" lang="ja-JP" altLang="en-US" sz="1200" b="0" spc="110" dirty="0"/>
              <a:t>たとえば、時間管理でいうと、今自分が何に時間を使っているのか？をまず把握しないと、</a:t>
            </a:r>
            <a:endParaRPr kumimoji="1" lang="en-US" altLang="ja-JP" sz="1200" b="0" spc="110" dirty="0"/>
          </a:p>
          <a:p>
            <a:r>
              <a:rPr kumimoji="1" lang="ja-JP" altLang="en-US" sz="1200" b="0" spc="110" dirty="0"/>
              <a:t>何を削減するべきなのか、削減できるのか、何に時間を使うべきなのか、わからないですよね。</a:t>
            </a:r>
            <a:endParaRPr kumimoji="1" lang="en-US" altLang="ja-JP" sz="1200" b="0" spc="110" dirty="0"/>
          </a:p>
          <a:p>
            <a:endParaRPr kumimoji="1" lang="en-US" altLang="ja-JP" sz="1200" b="0" spc="110" dirty="0"/>
          </a:p>
          <a:p>
            <a:r>
              <a:rPr kumimoji="1" lang="ja-JP" altLang="en-US" sz="1200" b="0" spc="110" dirty="0"/>
              <a:t>心の状態のセルフマネジメントも、自分の状態を知ることが第一歩です。</a:t>
            </a:r>
            <a:endParaRPr kumimoji="1" lang="en-US" altLang="ja-JP" sz="1200" b="0" spc="110" dirty="0"/>
          </a:p>
        </p:txBody>
      </p:sp>
    </p:spTree>
    <p:extLst>
      <p:ext uri="{BB962C8B-B14F-4D97-AF65-F5344CB8AC3E}">
        <p14:creationId xmlns:p14="http://schemas.microsoft.com/office/powerpoint/2010/main" val="1483530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60DC6058-032B-4A5E-AA6A-03BD0C204665}"/>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65BBA3FB-0C3F-443F-BF7C-008BC19E080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defTabSz="870907"/>
            <a:r>
              <a:rPr lang="ja-JP" altLang="en-US" sz="1400" dirty="0"/>
              <a:t>たとえば、上にかいているような比較的ポジティブな状態であれば、</a:t>
            </a:r>
            <a:endParaRPr lang="en-US" altLang="ja-JP" sz="1400" dirty="0"/>
          </a:p>
          <a:p>
            <a:pPr defTabSz="870907"/>
            <a:r>
              <a:rPr lang="ja-JP" altLang="en-US" sz="1400" dirty="0"/>
              <a:t>仕事は大変だけど、ちゃんと充実もしている状態だから、</a:t>
            </a:r>
            <a:endParaRPr lang="en-US" altLang="ja-JP" sz="1400" dirty="0"/>
          </a:p>
          <a:p>
            <a:pPr defTabSz="870907"/>
            <a:r>
              <a:rPr lang="ja-JP" altLang="en-US" sz="1400" dirty="0"/>
              <a:t>あらためて何がうまく言ってる要因なのか考えてみようかな。</a:t>
            </a:r>
            <a:endParaRPr lang="en-US" altLang="ja-JP" sz="1400" dirty="0"/>
          </a:p>
          <a:p>
            <a:pPr defTabSz="870907"/>
            <a:r>
              <a:rPr lang="ja-JP" altLang="en-US" sz="1400" dirty="0"/>
              <a:t>だとか、</a:t>
            </a:r>
            <a:endParaRPr lang="en-US" altLang="ja-JP" sz="1400" dirty="0"/>
          </a:p>
          <a:p>
            <a:pPr defTabSz="870907"/>
            <a:r>
              <a:rPr lang="ja-JP" altLang="en-US" sz="1400" dirty="0"/>
              <a:t>下に書いているような、ちょっとつらい状態だとしたら、</a:t>
            </a:r>
            <a:endParaRPr lang="en-US" altLang="ja-JP" sz="1400" dirty="0"/>
          </a:p>
          <a:p>
            <a:pPr defTabSz="870907"/>
            <a:r>
              <a:rPr lang="ja-JP" altLang="en-US" sz="1400" dirty="0"/>
              <a:t>自分でどうにかしないとと思っていたけれど、私は結構大変な状態らしい。</a:t>
            </a:r>
            <a:endParaRPr lang="en-US" altLang="ja-JP" sz="1400" dirty="0"/>
          </a:p>
          <a:p>
            <a:pPr defTabSz="870907"/>
            <a:r>
              <a:rPr lang="ja-JP" altLang="en-US" sz="1400" dirty="0"/>
              <a:t>だから、周囲に助けを求めてみよう。</a:t>
            </a:r>
            <a:endParaRPr lang="en-US" altLang="ja-JP" sz="1400" dirty="0"/>
          </a:p>
          <a:p>
            <a:pPr defTabSz="870907"/>
            <a:r>
              <a:rPr lang="ja-JP" altLang="en-US" sz="1400" dirty="0"/>
              <a:t>といったように、自分をあらためて捉え直すきっかけにしてみてください。</a:t>
            </a:r>
            <a:endParaRPr lang="en-US" altLang="ja-JP" sz="1400" dirty="0"/>
          </a:p>
          <a:p>
            <a:pPr defTabSz="870907"/>
            <a:endParaRPr lang="en-US" altLang="ja-JP" sz="1400" dirty="0"/>
          </a:p>
          <a:p>
            <a:pPr defTabSz="870907"/>
            <a:r>
              <a:rPr lang="ja-JP" altLang="en-US" sz="1400" dirty="0"/>
              <a:t>とはいえ、実際はつらい状態のときって、そんなことを考えるのもしんどいと思うこともあると思います。</a:t>
            </a:r>
            <a:endParaRPr lang="en-US" altLang="ja-JP" sz="1400" dirty="0"/>
          </a:p>
          <a:p>
            <a:pPr defTabSz="870907"/>
            <a:r>
              <a:rPr lang="ja-JP" altLang="en-US" sz="1400" dirty="0"/>
              <a:t>そういうときは、無理はしないでください。</a:t>
            </a:r>
            <a:endParaRPr lang="en-US" altLang="ja-JP" sz="1400" dirty="0"/>
          </a:p>
          <a:p>
            <a:pPr defTabSz="870907"/>
            <a:endParaRPr lang="en-US" altLang="ja-JP" sz="1400" dirty="0"/>
          </a:p>
          <a:p>
            <a:pPr defTabSz="870907"/>
            <a:r>
              <a:rPr lang="ja-JP" altLang="en-US" sz="1400" dirty="0"/>
              <a:t>繰り返しになりますが、こちらはサブ的な使い方であり、</a:t>
            </a:r>
            <a:endParaRPr lang="en-US" altLang="ja-JP" sz="1400" dirty="0"/>
          </a:p>
          <a:p>
            <a:pPr defTabSz="870907"/>
            <a:r>
              <a:rPr lang="ja-JP" altLang="en-US" sz="1400" dirty="0"/>
              <a:t>皆様のセルフマネジメントだけで組織を良くしていこうということではありませんので、</a:t>
            </a:r>
            <a:endParaRPr lang="en-US" altLang="ja-JP" sz="1400" dirty="0"/>
          </a:p>
          <a:p>
            <a:pPr defTabSz="870907"/>
            <a:r>
              <a:rPr lang="ja-JP" altLang="en-US" sz="1400" dirty="0"/>
              <a:t>ご安心ください。</a:t>
            </a:r>
            <a:endParaRPr lang="en-US" altLang="ja-JP" sz="1400" dirty="0"/>
          </a:p>
        </p:txBody>
      </p:sp>
    </p:spTree>
    <p:extLst>
      <p:ext uri="{BB962C8B-B14F-4D97-AF65-F5344CB8AC3E}">
        <p14:creationId xmlns:p14="http://schemas.microsoft.com/office/powerpoint/2010/main" val="1706680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ではこのインサイズの結果を、どう使っていくのか、ですが、</a:t>
            </a:r>
            <a:endParaRPr kumimoji="1" lang="en-US" altLang="ja-JP" dirty="0"/>
          </a:p>
          <a:p>
            <a:r>
              <a:rPr kumimoji="1" lang="ja-JP" altLang="en-US" dirty="0"/>
              <a:t>まず上司が結果を見て、皆様との関わりに活かしていきます。</a:t>
            </a:r>
            <a:endParaRPr kumimoji="1" lang="en-US" altLang="ja-JP" dirty="0"/>
          </a:p>
          <a:p>
            <a:endParaRPr kumimoji="1" lang="en-US" altLang="ja-JP" dirty="0"/>
          </a:p>
          <a:p>
            <a:r>
              <a:rPr kumimoji="1" lang="ja-JP" altLang="en-US" dirty="0"/>
              <a:t>上司が結果を見る、と聴くとちょっと怖いと感じる方もいるかも知れませんが、</a:t>
            </a:r>
            <a:endParaRPr kumimoji="1" lang="en-US" altLang="ja-JP" dirty="0"/>
          </a:p>
          <a:p>
            <a:r>
              <a:rPr kumimoji="1" lang="ja-JP" altLang="en-US" dirty="0"/>
              <a:t>ストレートに全部の回答が見えるわけではないので、その点はご安心ください。</a:t>
            </a:r>
            <a:endParaRPr kumimoji="1"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2996076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メンタリティや、皆様がどんな性格タイプなのか、上司とは同じタイプなのか・違うタイプなのか、といった結果が共有され、</a:t>
            </a:r>
            <a:endParaRPr kumimoji="1" lang="en-US" altLang="ja-JP" dirty="0"/>
          </a:p>
          <a:p>
            <a:r>
              <a:rPr kumimoji="1" lang="ja-JP" altLang="en-US" dirty="0"/>
              <a:t>上司から皆様への関わり方を考えるヒントにしてもらいます。</a:t>
            </a:r>
            <a:endParaRPr kumimoji="1" lang="en-US" altLang="ja-JP" dirty="0"/>
          </a:p>
          <a:p>
            <a:endParaRPr kumimoji="1" lang="en-US" altLang="ja-JP" dirty="0"/>
          </a:p>
          <a:p>
            <a:r>
              <a:rPr kumimoji="1" lang="ja-JP" altLang="en-US" dirty="0"/>
              <a:t>もしかすると、皆様としても、予想外の結果が表示されるかも知れません。</a:t>
            </a:r>
            <a:endParaRPr kumimoji="1" lang="en-US" altLang="ja-JP" dirty="0"/>
          </a:p>
          <a:p>
            <a:r>
              <a:rPr kumimoji="1" lang="ja-JP" altLang="en-US" dirty="0"/>
              <a:t>結果について、上司から聞かれることもあるかもしれません。</a:t>
            </a:r>
            <a:endParaRPr kumimoji="1" lang="en-US" altLang="ja-JP" dirty="0"/>
          </a:p>
          <a:p>
            <a:r>
              <a:rPr kumimoji="1" lang="ja-JP" altLang="en-US" dirty="0"/>
              <a:t>決して、コンディションがよくないから問い詰めようとしているとか、そういうことではなく、</a:t>
            </a:r>
            <a:endParaRPr kumimoji="1" lang="en-US" altLang="ja-JP" dirty="0"/>
          </a:p>
          <a:p>
            <a:r>
              <a:rPr kumimoji="1" lang="ja-JP" altLang="en-US" dirty="0"/>
              <a:t>純粋に皆様の状況を知りたい、知ってなんとかしたいという気持ちで話を聞いているので、</a:t>
            </a:r>
            <a:endParaRPr kumimoji="1" lang="en-US" altLang="ja-JP" dirty="0"/>
          </a:p>
          <a:p>
            <a:r>
              <a:rPr kumimoji="1" lang="ja-JP" altLang="en-US" dirty="0"/>
              <a:t>ぜひ、感じていることを話してみてください。</a:t>
            </a:r>
            <a:endParaRPr kumimoji="1" lang="en-US" altLang="ja-JP" dirty="0"/>
          </a:p>
          <a:p>
            <a:endParaRPr kumimoji="1" lang="en-US" altLang="ja-JP" dirty="0"/>
          </a:p>
          <a:p>
            <a:r>
              <a:rPr kumimoji="1" lang="ja-JP" altLang="en-US" dirty="0"/>
              <a:t>話したい気持ちではないということもあるかと思います。</a:t>
            </a:r>
            <a:endParaRPr kumimoji="1" lang="en-US" altLang="ja-JP" dirty="0"/>
          </a:p>
          <a:p>
            <a:r>
              <a:rPr kumimoji="1" lang="ja-JP" altLang="en-US" dirty="0"/>
              <a:t>そういった場合も、アンケートも「よく見せるように回答する」ということではなく、回答は率直にお願いできれば幸いです。</a:t>
            </a:r>
            <a:endParaRPr kumimoji="1" lang="en-US" altLang="ja-JP" dirty="0"/>
          </a:p>
          <a:p>
            <a:r>
              <a:rPr kumimoji="1" lang="ja-JP" altLang="en-US" dirty="0"/>
              <a:t>少しずつでも、よい職場づくり・環境づくりを目指していきます。</a:t>
            </a:r>
          </a:p>
        </p:txBody>
      </p:sp>
    </p:spTree>
    <p:extLst>
      <p:ext uri="{BB962C8B-B14F-4D97-AF65-F5344CB8AC3E}">
        <p14:creationId xmlns:p14="http://schemas.microsoft.com/office/powerpoint/2010/main" val="1968515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14</a:t>
            </a:fld>
            <a:endParaRPr kumimoji="1" lang="ja-JP" altLang="en-US"/>
          </a:p>
        </p:txBody>
      </p:sp>
    </p:spTree>
    <p:extLst>
      <p:ext uri="{BB962C8B-B14F-4D97-AF65-F5344CB8AC3E}">
        <p14:creationId xmlns:p14="http://schemas.microsoft.com/office/powerpoint/2010/main" val="1963709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15</a:t>
            </a:fld>
            <a:endParaRPr kumimoji="1" lang="ja-JP" altLang="en-US"/>
          </a:p>
        </p:txBody>
      </p:sp>
    </p:spTree>
    <p:extLst>
      <p:ext uri="{BB962C8B-B14F-4D97-AF65-F5344CB8AC3E}">
        <p14:creationId xmlns:p14="http://schemas.microsoft.com/office/powerpoint/2010/main" val="3673017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16</a:t>
            </a:fld>
            <a:endParaRPr kumimoji="1" lang="ja-JP" altLang="en-US"/>
          </a:p>
        </p:txBody>
      </p:sp>
    </p:spTree>
    <p:extLst>
      <p:ext uri="{BB962C8B-B14F-4D97-AF65-F5344CB8AC3E}">
        <p14:creationId xmlns:p14="http://schemas.microsoft.com/office/powerpoint/2010/main" val="4033705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17</a:t>
            </a:fld>
            <a:endParaRPr kumimoji="1" lang="ja-JP" altLang="en-US"/>
          </a:p>
        </p:txBody>
      </p:sp>
    </p:spTree>
    <p:extLst>
      <p:ext uri="{BB962C8B-B14F-4D97-AF65-F5344CB8AC3E}">
        <p14:creationId xmlns:p14="http://schemas.microsoft.com/office/powerpoint/2010/main" val="3455488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18</a:t>
            </a:fld>
            <a:endParaRPr kumimoji="1" lang="ja-JP" altLang="en-US"/>
          </a:p>
        </p:txBody>
      </p:sp>
    </p:spTree>
    <p:extLst>
      <p:ext uri="{BB962C8B-B14F-4D97-AF65-F5344CB8AC3E}">
        <p14:creationId xmlns:p14="http://schemas.microsoft.com/office/powerpoint/2010/main" val="2301296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19</a:t>
            </a:fld>
            <a:endParaRPr kumimoji="1" lang="ja-JP" altLang="en-US"/>
          </a:p>
        </p:txBody>
      </p:sp>
    </p:spTree>
    <p:extLst>
      <p:ext uri="{BB962C8B-B14F-4D97-AF65-F5344CB8AC3E}">
        <p14:creationId xmlns:p14="http://schemas.microsoft.com/office/powerpoint/2010/main" val="223416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1</a:t>
            </a:fld>
            <a:endParaRPr kumimoji="1" lang="ja-JP" altLang="en-US"/>
          </a:p>
        </p:txBody>
      </p:sp>
    </p:spTree>
    <p:extLst>
      <p:ext uri="{BB962C8B-B14F-4D97-AF65-F5344CB8AC3E}">
        <p14:creationId xmlns:p14="http://schemas.microsoft.com/office/powerpoint/2010/main" val="2915076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20</a:t>
            </a:fld>
            <a:endParaRPr kumimoji="1" lang="ja-JP" altLang="en-US"/>
          </a:p>
        </p:txBody>
      </p:sp>
    </p:spTree>
    <p:extLst>
      <p:ext uri="{BB962C8B-B14F-4D97-AF65-F5344CB8AC3E}">
        <p14:creationId xmlns:p14="http://schemas.microsoft.com/office/powerpoint/2010/main" val="2000374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D3870-D91D-5B10-08EC-6A078963265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8AED1F0-E13E-6A23-6CC9-4ECA299DAF0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4BE55FD-508D-BC0B-E190-91FA4BBA73C5}"/>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2558E4FA-076A-1675-20C1-D9DE9675CC0E}"/>
              </a:ext>
            </a:extLst>
          </p:cNvPr>
          <p:cNvSpPr>
            <a:spLocks noGrp="1"/>
          </p:cNvSpPr>
          <p:nvPr>
            <p:ph type="sldNum" sz="quarter" idx="5"/>
          </p:nvPr>
        </p:nvSpPr>
        <p:spPr/>
        <p:txBody>
          <a:bodyPr/>
          <a:lstStyle/>
          <a:p>
            <a:fld id="{0D77C432-9D8F-4E66-85A3-C7C12BB3CCE6}" type="slidenum">
              <a:rPr kumimoji="1" lang="ja-JP" altLang="en-US" smtClean="0"/>
              <a:t>21</a:t>
            </a:fld>
            <a:endParaRPr kumimoji="1" lang="ja-JP" altLang="en-US"/>
          </a:p>
        </p:txBody>
      </p:sp>
    </p:spTree>
    <p:extLst>
      <p:ext uri="{BB962C8B-B14F-4D97-AF65-F5344CB8AC3E}">
        <p14:creationId xmlns:p14="http://schemas.microsoft.com/office/powerpoint/2010/main" val="2084897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41CFE-B5FE-079A-09C4-5DC3202D11F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A3E432E-D711-A1CA-9B6F-412D0CB620D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4DE319C-A0A8-0D5F-6722-9517A611F50C}"/>
              </a:ext>
            </a:extLst>
          </p:cNvPr>
          <p:cNvSpPr>
            <a:spLocks noGrp="1"/>
          </p:cNvSpPr>
          <p:nvPr>
            <p:ph type="body" idx="1"/>
          </p:nvPr>
        </p:nvSpPr>
        <p:spPr/>
        <p:txBody>
          <a:bodyPr/>
          <a:lstStyle/>
          <a:p>
            <a:r>
              <a:rPr kumimoji="1" lang="en-US" altLang="ja-JP" dirty="0"/>
              <a:t>2</a:t>
            </a:r>
            <a:r>
              <a:rPr kumimoji="1" lang="ja-JP" altLang="en-US" dirty="0"/>
              <a:t>月に「</a:t>
            </a:r>
            <a:r>
              <a:rPr kumimoji="1" lang="en-US" altLang="ja-JP" dirty="0"/>
              <a:t>AI</a:t>
            </a:r>
            <a:r>
              <a:rPr kumimoji="1" lang="ja-JP" altLang="en-US" dirty="0"/>
              <a:t>メンター機能がリリースしました。</a:t>
            </a:r>
            <a:endParaRPr kumimoji="1" lang="en-US" altLang="ja-JP" dirty="0"/>
          </a:p>
          <a:p>
            <a:r>
              <a:rPr kumimoji="1" lang="ja-JP" altLang="en-US" dirty="0"/>
              <a:t>自分の状況を振り返り、上司と話せるとよいテーマの設定ができる機能です。</a:t>
            </a:r>
            <a:endParaRPr kumimoji="1" lang="en-US" altLang="ja-JP" dirty="0"/>
          </a:p>
          <a:p>
            <a:r>
              <a:rPr kumimoji="1" lang="ja-JP" altLang="en-US" dirty="0"/>
              <a:t>インサイズの結果に応じたテーマを</a:t>
            </a:r>
            <a:r>
              <a:rPr kumimoji="1" lang="en-US" altLang="ja-JP" dirty="0"/>
              <a:t>AI</a:t>
            </a:r>
            <a:r>
              <a:rPr kumimoji="1" lang="ja-JP" altLang="en-US" dirty="0"/>
              <a:t>が投げかけてくれるので、</a:t>
            </a:r>
            <a:r>
              <a:rPr kumimoji="1" lang="en-US" altLang="ja-JP" dirty="0"/>
              <a:t>1on1</a:t>
            </a:r>
            <a:r>
              <a:rPr kumimoji="1" lang="ja-JP" altLang="en-US" dirty="0"/>
              <a:t>をよりよい機会にするために、ぜひご利用ください。</a:t>
            </a:r>
          </a:p>
        </p:txBody>
      </p:sp>
    </p:spTree>
    <p:extLst>
      <p:ext uri="{BB962C8B-B14F-4D97-AF65-F5344CB8AC3E}">
        <p14:creationId xmlns:p14="http://schemas.microsoft.com/office/powerpoint/2010/main" val="855848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77C432-9D8F-4E66-85A3-C7C12BB3CCE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7165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2</a:t>
            </a:fld>
            <a:endParaRPr kumimoji="1" lang="ja-JP" altLang="en-US"/>
          </a:p>
        </p:txBody>
      </p:sp>
    </p:spTree>
    <p:extLst>
      <p:ext uri="{BB962C8B-B14F-4D97-AF65-F5344CB8AC3E}">
        <p14:creationId xmlns:p14="http://schemas.microsoft.com/office/powerpoint/2010/main" val="21165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3</a:t>
            </a:fld>
            <a:endParaRPr kumimoji="1" lang="ja-JP" altLang="en-US"/>
          </a:p>
        </p:txBody>
      </p:sp>
    </p:spTree>
    <p:extLst>
      <p:ext uri="{BB962C8B-B14F-4D97-AF65-F5344CB8AC3E}">
        <p14:creationId xmlns:p14="http://schemas.microsoft.com/office/powerpoint/2010/main" val="283779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4</a:t>
            </a:fld>
            <a:endParaRPr kumimoji="1" lang="ja-JP" altLang="en-US"/>
          </a:p>
        </p:txBody>
      </p:sp>
    </p:spTree>
    <p:extLst>
      <p:ext uri="{BB962C8B-B14F-4D97-AF65-F5344CB8AC3E}">
        <p14:creationId xmlns:p14="http://schemas.microsoft.com/office/powerpoint/2010/main" val="2524550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D77C432-9D8F-4E66-85A3-C7C12BB3CCE6}" type="slidenum">
              <a:rPr kumimoji="1" lang="ja-JP" altLang="en-US" smtClean="0"/>
              <a:t>5</a:t>
            </a:fld>
            <a:endParaRPr kumimoji="1" lang="ja-JP" altLang="en-US"/>
          </a:p>
        </p:txBody>
      </p:sp>
    </p:spTree>
    <p:extLst>
      <p:ext uri="{BB962C8B-B14F-4D97-AF65-F5344CB8AC3E}">
        <p14:creationId xmlns:p14="http://schemas.microsoft.com/office/powerpoint/2010/main" val="319664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60DC6058-032B-4A5E-AA6A-03BD0C204665}"/>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65BBA3FB-0C3F-443F-BF7C-008BC19E080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defTabSz="870907"/>
            <a:endParaRPr lang="en-US" altLang="ja-JP" sz="1400" dirty="0"/>
          </a:p>
        </p:txBody>
      </p:sp>
    </p:spTree>
    <p:extLst>
      <p:ext uri="{BB962C8B-B14F-4D97-AF65-F5344CB8AC3E}">
        <p14:creationId xmlns:p14="http://schemas.microsoft.com/office/powerpoint/2010/main" val="320691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加えて、皆様のセルフマネジメントにも、ぜひ使ってみてください。</a:t>
            </a:r>
          </a:p>
        </p:txBody>
      </p:sp>
    </p:spTree>
    <p:extLst>
      <p:ext uri="{BB962C8B-B14F-4D97-AF65-F5344CB8AC3E}">
        <p14:creationId xmlns:p14="http://schemas.microsoft.com/office/powerpoint/2010/main" val="269661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68515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3ADC80-BE17-86F7-5C0F-C5FB9F23EACE}"/>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0C5FAC34-6BCF-A2FD-1B99-4249E8C405F6}"/>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7E0D9C3D-DD11-1F56-A5FD-5756899A6AB9}"/>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47802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24000" y="136524"/>
            <a:ext cx="8543925" cy="544513"/>
          </a:xfrm>
        </p:spPr>
        <p:txBody>
          <a:bodyPr>
            <a:normAutofit/>
          </a:bodyPr>
          <a:lstStyle>
            <a:lvl1pPr>
              <a:lnSpc>
                <a:spcPct val="100000"/>
              </a:lnSpc>
              <a:defRPr sz="20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ACB7DA-5A15-43B9-BF31-321376FE391B}" type="datetime1">
              <a:rPr lang="en-US" altLang="ja-JP"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0912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C350B-3690-E498-406B-9CCB63CA7692}"/>
              </a:ext>
            </a:extLst>
          </p:cNvPr>
          <p:cNvSpPr>
            <a:spLocks noGrp="1"/>
          </p:cNvSpPr>
          <p:nvPr>
            <p:ph type="ctrTitle"/>
          </p:nvPr>
        </p:nvSpPr>
        <p:spPr>
          <a:xfrm>
            <a:off x="1238250" y="1122363"/>
            <a:ext cx="7429500" cy="2387600"/>
          </a:xfrm>
          <a:prstGeom prst="rect">
            <a:avLst/>
          </a:prstGeom>
        </p:spPr>
        <p:txBody>
          <a:bodyPr anchor="b"/>
          <a:lstStyle>
            <a:lvl1pPr algn="ctr">
              <a:defRPr sz="6500"/>
            </a:lvl1pPr>
          </a:lstStyle>
          <a:p>
            <a:r>
              <a:rPr lang="ja-JP" altLang="en-US"/>
              <a:t>マスター タイトルの書式設定</a:t>
            </a:r>
          </a:p>
        </p:txBody>
      </p:sp>
      <p:sp>
        <p:nvSpPr>
          <p:cNvPr id="3" name="字幕 2">
            <a:extLst>
              <a:ext uri="{FF2B5EF4-FFF2-40B4-BE49-F238E27FC236}">
                <a16:creationId xmlns:a16="http://schemas.microsoft.com/office/drawing/2014/main" id="{E94ECADA-0EF9-026E-E1CD-B793CDDFB3C0}"/>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600"/>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D55981A3-0AE2-8A05-C4F6-9C3503161464}"/>
              </a:ext>
            </a:extLst>
          </p:cNvPr>
          <p:cNvSpPr>
            <a:spLocks noGrp="1"/>
          </p:cNvSpPr>
          <p:nvPr>
            <p:ph type="sldNum" sz="quarter" idx="10"/>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1371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C20673-6A56-4817-8EEA-B3CCC14C4895}"/>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309551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3632200" y="6510344"/>
            <a:ext cx="2063750" cy="433387"/>
          </a:xfrm>
          <a:prstGeom prst="rect">
            <a:avLst/>
          </a:prstGeom>
          <a:noFill/>
          <a:ln>
            <a:noFill/>
          </a:ln>
          <a:effectLst/>
          <a:extLst>
            <a:ext uri="{FAA26D3D-D897-4be2-8F04-BA451C77F1D7}"/>
          </a:extLst>
        </p:spPr>
        <p:txBody>
          <a:bodyPr wrap="none" lIns="113110" tIns="113110" rIns="113110" bIns="113110" anchor="ctr"/>
          <a:lstStyle>
            <a:defPPr>
              <a:defRPr lang="ja-JP"/>
            </a:defPPr>
            <a:lvl1pPr algn="ctr" rtl="0" eaLnBrk="0" fontAlgn="base" hangingPunct="0">
              <a:spcBef>
                <a:spcPct val="0"/>
              </a:spcBef>
              <a:spcAft>
                <a:spcPct val="0"/>
              </a:spcAft>
              <a:defRPr kumimoji="0" sz="1500" kern="1200">
                <a:solidFill>
                  <a:srgbClr val="000000"/>
                </a:solidFill>
                <a:latin typeface="Arial" panose="020B0604020202020204" pitchFamily="34" charset="0"/>
                <a:ea typeface="Osaka"/>
                <a:cs typeface="Osaka"/>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DD291E6D-8EB5-4CCE-805D-1E14095580F7}" type="slidenum">
              <a:rPr lang="en-US" altLang="ja-JP" sz="1400" smtClean="0">
                <a:latin typeface="Meiryo UI" panose="020B0604030504040204" pitchFamily="50" charset="-128"/>
              </a:rPr>
              <a:pPr>
                <a:defRPr/>
              </a:pPr>
              <a:t>‹#›</a:t>
            </a:fld>
            <a:endParaRPr lang="en-US" altLang="ja-JP" sz="1400">
              <a:latin typeface="Meiryo UI" panose="020B0604030504040204" pitchFamily="50" charset="-128"/>
            </a:endParaRPr>
          </a:p>
        </p:txBody>
      </p:sp>
      <p:sp>
        <p:nvSpPr>
          <p:cNvPr id="2" name="タイトル 1"/>
          <p:cNvSpPr>
            <a:spLocks noGrp="1"/>
          </p:cNvSpPr>
          <p:nvPr>
            <p:ph type="title"/>
          </p:nvPr>
        </p:nvSpPr>
        <p:spPr/>
        <p:txBody>
          <a:bodyPr/>
          <a:lstStyle>
            <a:lvl1pPr>
              <a:defRPr sz="2800">
                <a:solidFill>
                  <a:schemeClr val="tx1"/>
                </a:solidFill>
                <a:latin typeface="Meiryo UI" panose="020B0604030504040204" pitchFamily="50" charset="-128"/>
              </a:defRPr>
            </a:lvl1pPr>
          </a:lstStyle>
          <a:p>
            <a:r>
              <a:rPr lang="ja-JP" altLang="en-US"/>
              <a:t>マスタ タイトルの書式設定</a:t>
            </a:r>
          </a:p>
        </p:txBody>
      </p:sp>
      <p:sp>
        <p:nvSpPr>
          <p:cNvPr id="3" name="コンテンツ プレースホルダー 2"/>
          <p:cNvSpPr>
            <a:spLocks noGrp="1"/>
          </p:cNvSpPr>
          <p:nvPr>
            <p:ph idx="1" hasCustomPrompt="1"/>
          </p:nvPr>
        </p:nvSpPr>
        <p:spPr/>
        <p:txBody>
          <a:bodyPr/>
          <a:lstStyle>
            <a:lvl1pPr marL="0" indent="0">
              <a:buNone/>
              <a:defRPr sz="2400">
                <a:solidFill>
                  <a:schemeClr val="tx1"/>
                </a:solidFill>
                <a:latin typeface="Meiryo UI" panose="020B0604030504040204" pitchFamily="50" charset="-128"/>
                <a:ea typeface="Meiryo UI" panose="020B0604030504040204" pitchFamily="50" charset="-128"/>
              </a:defRPr>
            </a:lvl1pPr>
            <a:lvl2pPr>
              <a:buClr>
                <a:srgbClr val="0065BD"/>
              </a:buClr>
              <a:defRPr sz="3200">
                <a:solidFill>
                  <a:schemeClr val="tx1"/>
                </a:solidFill>
                <a:latin typeface="+mn-lt"/>
                <a:ea typeface="ＭＳ Ｐゴシック" pitchFamily="50" charset="-128"/>
              </a:defRPr>
            </a:lvl2pPr>
            <a:lvl3pPr>
              <a:buClr>
                <a:srgbClr val="0065BD"/>
              </a:buClr>
              <a:defRPr sz="3200">
                <a:solidFill>
                  <a:schemeClr val="tx1"/>
                </a:solidFill>
                <a:latin typeface="+mn-lt"/>
                <a:ea typeface="ＭＳ Ｐゴシック" pitchFamily="50" charset="-128"/>
              </a:defRPr>
            </a:lvl3pPr>
            <a:lvl4pPr>
              <a:buClr>
                <a:srgbClr val="0065BD"/>
              </a:buClr>
              <a:defRPr sz="1800">
                <a:solidFill>
                  <a:schemeClr val="tx1"/>
                </a:solidFill>
                <a:latin typeface="+mn-lt"/>
                <a:ea typeface="ＭＳ Ｐゴシック" pitchFamily="50" charset="-128"/>
              </a:defRPr>
            </a:lvl4pPr>
            <a:lvl5pPr>
              <a:buClr>
                <a:srgbClr val="0065BD"/>
              </a:buClr>
              <a:defRPr sz="1800">
                <a:solidFill>
                  <a:schemeClr val="tx1"/>
                </a:solidFill>
                <a:latin typeface="+mn-lt"/>
                <a:ea typeface="ＭＳ Ｐゴシック" pitchFamily="50" charset="-128"/>
              </a:defRPr>
            </a:lvl5pPr>
          </a:lstStyle>
          <a:p>
            <a:pPr lvl="0"/>
            <a:r>
              <a:rPr lang="ja-JP" altLang="en-US"/>
              <a:t>マスタ テキストの書式設定</a:t>
            </a:r>
          </a:p>
        </p:txBody>
      </p:sp>
    </p:spTree>
    <p:extLst>
      <p:ext uri="{BB962C8B-B14F-4D97-AF65-F5344CB8AC3E}">
        <p14:creationId xmlns:p14="http://schemas.microsoft.com/office/powerpoint/2010/main" val="114664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24000" y="136524"/>
            <a:ext cx="8543925" cy="544513"/>
          </a:xfrm>
        </p:spPr>
        <p:txBody>
          <a:bodyPr>
            <a:normAutofit/>
          </a:bodyPr>
          <a:lstStyle>
            <a:lvl1pPr>
              <a:lnSpc>
                <a:spcPct val="100000"/>
              </a:lnSpc>
              <a:defRPr sz="20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9ACB7DA-5A15-43B9-BF31-321376FE391B}" type="datetime1">
              <a:rPr lang="en-US" altLang="ja-JP"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163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D95B963-1477-45E4-A358-80956EE648CE}" type="datetime1">
              <a:rPr lang="en-US" altLang="ja-JP" smtClean="0"/>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284923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52F4B7C3-9C34-4F73-81EA-DFDC8D7D555E}" type="datetime1">
              <a:rPr lang="en-US" altLang="ja-JP" smtClean="0"/>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A01FC-FF4B-4DB6-8392-0308938ABF67}" type="slidenum">
              <a:rPr kumimoji="1" lang="ja-JP" altLang="en-US" smtClean="0"/>
              <a:pPr/>
              <a:t>‹#›</a:t>
            </a:fld>
            <a:endParaRPr kumimoji="1" lang="ja-JP" altLang="en-US"/>
          </a:p>
        </p:txBody>
      </p:sp>
    </p:spTree>
    <p:extLst>
      <p:ext uri="{BB962C8B-B14F-4D97-AF65-F5344CB8AC3E}">
        <p14:creationId xmlns:p14="http://schemas.microsoft.com/office/powerpoint/2010/main" val="709421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416BC38-320C-4E4B-AF55-8D03003A7E92}"/>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FA25D3BC-1F8C-43F1-8F16-342A5CFE4F9B}"/>
              </a:ext>
            </a:extLst>
          </p:cNvPr>
          <p:cNvCxnSpPr>
            <a:cxnSpLocks/>
          </p:cNvCxnSpPr>
          <p:nvPr userDrawn="1"/>
        </p:nvCxnSpPr>
        <p:spPr>
          <a:xfrm>
            <a:off x="4538330" y="0"/>
            <a:ext cx="5448300" cy="988828"/>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06C5559-6ECF-46F1-97E2-297F582EB8BD}"/>
              </a:ext>
            </a:extLst>
          </p:cNvPr>
          <p:cNvCxnSpPr>
            <a:cxnSpLocks/>
          </p:cNvCxnSpPr>
          <p:nvPr userDrawn="1"/>
        </p:nvCxnSpPr>
        <p:spPr>
          <a:xfrm>
            <a:off x="7153057" y="5"/>
            <a:ext cx="2833576" cy="1360967"/>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1">
            <a:extLst>
              <a:ext uri="{FF2B5EF4-FFF2-40B4-BE49-F238E27FC236}">
                <a16:creationId xmlns:a16="http://schemas.microsoft.com/office/drawing/2014/main" id="{20790E0D-1712-4ADC-86E4-337CCDAA800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6" name="テキスト ボックス 12">
            <a:extLst>
              <a:ext uri="{FF2B5EF4-FFF2-40B4-BE49-F238E27FC236}">
                <a16:creationId xmlns:a16="http://schemas.microsoft.com/office/drawing/2014/main" id="{C58AE8AF-E6A0-43CA-9D68-E719CB7516AE}"/>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4" name="図 3" descr="図形 が含まれている画像&#10;&#10;自動的に生成された説明">
            <a:extLst>
              <a:ext uri="{FF2B5EF4-FFF2-40B4-BE49-F238E27FC236}">
                <a16:creationId xmlns:a16="http://schemas.microsoft.com/office/drawing/2014/main" id="{DAA77F1E-7EC8-84DF-4497-3E6CEB9B51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296" y="5838107"/>
            <a:ext cx="2228850" cy="575995"/>
          </a:xfrm>
          <a:prstGeom prst="rect">
            <a:avLst/>
          </a:prstGeom>
        </p:spPr>
      </p:pic>
    </p:spTree>
    <p:extLst>
      <p:ext uri="{BB962C8B-B14F-4D97-AF65-F5344CB8AC3E}">
        <p14:creationId xmlns:p14="http://schemas.microsoft.com/office/powerpoint/2010/main" val="2685395098"/>
      </p:ext>
    </p:extLst>
  </p:cSld>
  <p:clrMap bg1="lt1" tx1="dk1" bg2="lt2" tx2="dk2" accent1="accent1" accent2="accent2" accent3="accent3" accent4="accent4" accent5="accent5" accent6="accent6" hlink="hlink" folHlink="folHlink"/>
  <p:sldLayoutIdLst>
    <p:sldLayoutId id="2147483681" r:id="rId1"/>
    <p:sldLayoutId id="2147483765"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3205ABD-7B7D-4B28-B292-452AE25C8D2A}"/>
              </a:ext>
            </a:extLst>
          </p:cNvPr>
          <p:cNvSpPr/>
          <p:nvPr userDrawn="1"/>
        </p:nvSpPr>
        <p:spPr>
          <a:xfrm>
            <a:off x="0" y="6273231"/>
            <a:ext cx="9906000" cy="584775"/>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13" name="スライド番号プレースホルダー 1">
            <a:extLst>
              <a:ext uri="{FF2B5EF4-FFF2-40B4-BE49-F238E27FC236}">
                <a16:creationId xmlns:a16="http://schemas.microsoft.com/office/drawing/2014/main" id="{7916A200-341D-47A7-B266-C511D5DC09A1}"/>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1" name="テキスト ボックス 12">
            <a:extLst>
              <a:ext uri="{FF2B5EF4-FFF2-40B4-BE49-F238E27FC236}">
                <a16:creationId xmlns:a16="http://schemas.microsoft.com/office/drawing/2014/main" id="{CD018E3E-3164-4210-B3C2-2375D5EFBAB5}"/>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A7D40D67-3B73-6D94-8FCD-2D35FF7B51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8401" y="293629"/>
            <a:ext cx="1864735" cy="481898"/>
          </a:xfrm>
          <a:prstGeom prst="rect">
            <a:avLst/>
          </a:prstGeom>
        </p:spPr>
      </p:pic>
    </p:spTree>
    <p:extLst>
      <p:ext uri="{BB962C8B-B14F-4D97-AF65-F5344CB8AC3E}">
        <p14:creationId xmlns:p14="http://schemas.microsoft.com/office/powerpoint/2010/main" val="3827919991"/>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4F70CDB-368E-477B-B55E-BFBEEC1A1A15}"/>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3" name="直線コネクタ 12">
            <a:extLst>
              <a:ext uri="{FF2B5EF4-FFF2-40B4-BE49-F238E27FC236}">
                <a16:creationId xmlns:a16="http://schemas.microsoft.com/office/drawing/2014/main" id="{8E128D3E-3EC4-4D26-8F63-577891671F81}"/>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
            <a:extLst>
              <a:ext uri="{FF2B5EF4-FFF2-40B4-BE49-F238E27FC236}">
                <a16:creationId xmlns:a16="http://schemas.microsoft.com/office/drawing/2014/main" id="{8B9D71A9-632C-4190-B6AF-84E477DCF239}"/>
              </a:ext>
            </a:extLst>
          </p:cNvPr>
          <p:cNvSpPr>
            <a:spLocks noGrp="1"/>
          </p:cNvSpPr>
          <p:nvPr>
            <p:ph type="sldNum" sz="quarter" idx="4"/>
          </p:nvPr>
        </p:nvSpPr>
        <p:spPr>
          <a:xfrm>
            <a:off x="7675871" y="6491005"/>
            <a:ext cx="2228850" cy="365125"/>
          </a:xfrm>
          <a:prstGeom prst="rect">
            <a:avLst/>
          </a:prstGeom>
        </p:spPr>
        <p:txBody>
          <a:bodyPr vert="horz" lIns="91440" tIns="45720" rIns="91440" bIns="45720" rtlCol="0" anchor="ctr"/>
          <a:lstStyle>
            <a:lvl1pPr algn="r">
              <a:defRPr sz="1300">
                <a:solidFill>
                  <a:schemeClr val="bg2"/>
                </a:solidFill>
              </a:defRPr>
            </a:lvl1pPr>
          </a:lstStyle>
          <a:p>
            <a:fld id="{929A01FC-FF4B-4DB6-8392-0308938ABF67}" type="slidenum">
              <a:rPr kumimoji="1" lang="ja-JP" altLang="en-US" smtClean="0"/>
              <a:pPr/>
              <a:t>‹#›</a:t>
            </a:fld>
            <a:endParaRPr kumimoji="1" lang="ja-JP" altLang="en-US"/>
          </a:p>
        </p:txBody>
      </p:sp>
      <p:sp>
        <p:nvSpPr>
          <p:cNvPr id="14" name="テキスト ボックス 12">
            <a:extLst>
              <a:ext uri="{FF2B5EF4-FFF2-40B4-BE49-F238E27FC236}">
                <a16:creationId xmlns:a16="http://schemas.microsoft.com/office/drawing/2014/main" id="{E41AB2B2-B05D-4FE4-AEE0-7301460BE6A0}"/>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pic>
        <p:nvPicPr>
          <p:cNvPr id="3" name="図 2" descr="図形 が含まれている画像&#10;&#10;自動的に生成された説明">
            <a:extLst>
              <a:ext uri="{FF2B5EF4-FFF2-40B4-BE49-F238E27FC236}">
                <a16:creationId xmlns:a16="http://schemas.microsoft.com/office/drawing/2014/main" id="{78FD6449-C229-8CB4-056E-1D45318DF3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15299" y="156939"/>
            <a:ext cx="1445364" cy="373521"/>
          </a:xfrm>
          <a:prstGeom prst="rect">
            <a:avLst/>
          </a:prstGeom>
        </p:spPr>
      </p:pic>
    </p:spTree>
    <p:extLst>
      <p:ext uri="{BB962C8B-B14F-4D97-AF65-F5344CB8AC3E}">
        <p14:creationId xmlns:p14="http://schemas.microsoft.com/office/powerpoint/2010/main" val="527764909"/>
      </p:ext>
    </p:extLst>
  </p:cSld>
  <p:clrMap bg1="lt1" tx1="dk1" bg2="lt2" tx2="dk2" accent1="accent1" accent2="accent2" accent3="accent3" accent4="accent4" accent5="accent5" accent6="accent6" hlink="hlink" folHlink="folHlink"/>
  <p:sldLayoutIdLst>
    <p:sldLayoutId id="2147483676" r:id="rId1"/>
    <p:sldLayoutId id="2147483685" r:id="rId2"/>
  </p:sldLayoutIdLst>
  <p:hf hdr="0" ftr="0" dt="0"/>
  <p:txStyles>
    <p:titleStyle>
      <a:lvl1pPr algn="l" defTabSz="990570" rtl="0" eaLnBrk="1" latinLnBrk="0" hangingPunct="1">
        <a:lnSpc>
          <a:spcPct val="90000"/>
        </a:lnSpc>
        <a:spcBef>
          <a:spcPct val="0"/>
        </a:spcBef>
        <a:buNone/>
        <a:defRPr kumimoji="1"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EDC00-756B-4167-9C74-F5DF23EB67D2}" type="datetime1">
              <a:rPr lang="en-US" altLang="ja-JP" smtClean="0"/>
              <a:t>4/14/2026</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A01FC-FF4B-4DB6-8392-0308938ABF67}" type="slidenum">
              <a:rPr kumimoji="1" lang="ja-JP" altLang="en-US" smtClean="0"/>
              <a:pPr/>
              <a:t>‹#›</a:t>
            </a:fld>
            <a:endParaRPr kumimoji="1" lang="ja-JP" altLang="en-US"/>
          </a:p>
        </p:txBody>
      </p:sp>
      <p:sp>
        <p:nvSpPr>
          <p:cNvPr id="7" name="正方形/長方形 6">
            <a:extLst>
              <a:ext uri="{FF2B5EF4-FFF2-40B4-BE49-F238E27FC236}">
                <a16:creationId xmlns:a16="http://schemas.microsoft.com/office/drawing/2014/main" id="{BCD40A31-A283-420F-A051-15446D9A79DD}"/>
              </a:ext>
            </a:extLst>
          </p:cNvPr>
          <p:cNvSpPr/>
          <p:nvPr userDrawn="1"/>
        </p:nvSpPr>
        <p:spPr>
          <a:xfrm>
            <a:off x="-1279" y="6498249"/>
            <a:ext cx="9906000" cy="360000"/>
          </a:xfrm>
          <a:prstGeom prst="rect">
            <a:avLst/>
          </a:prstGeom>
          <a:gradFill>
            <a:gsLst>
              <a:gs pos="0">
                <a:srgbClr val="FF7D7D"/>
              </a:gs>
              <a:gs pos="29000">
                <a:srgbClr val="F59BB9"/>
              </a:gs>
              <a:gs pos="75880">
                <a:srgbClr val="A4A7E6"/>
              </a:gs>
              <a:gs pos="53000">
                <a:srgbClr val="D078EC"/>
              </a:gs>
              <a:gs pos="100000">
                <a:srgbClr val="5779F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cxnSp>
        <p:nvCxnSpPr>
          <p:cNvPr id="11" name="直線コネクタ 10">
            <a:extLst>
              <a:ext uri="{FF2B5EF4-FFF2-40B4-BE49-F238E27FC236}">
                <a16:creationId xmlns:a16="http://schemas.microsoft.com/office/drawing/2014/main" id="{8DF861B4-F982-41BB-A516-13EB9DD4F105}"/>
              </a:ext>
            </a:extLst>
          </p:cNvPr>
          <p:cNvCxnSpPr>
            <a:cxnSpLocks/>
          </p:cNvCxnSpPr>
          <p:nvPr userDrawn="1"/>
        </p:nvCxnSpPr>
        <p:spPr>
          <a:xfrm>
            <a:off x="316761" y="637953"/>
            <a:ext cx="9272478" cy="0"/>
          </a:xfrm>
          <a:prstGeom prst="line">
            <a:avLst/>
          </a:prstGeom>
          <a:ln>
            <a:solidFill>
              <a:srgbClr val="D5D6D8"/>
            </a:solidFill>
          </a:ln>
        </p:spPr>
        <p:style>
          <a:lnRef idx="1">
            <a:schemeClr val="accent1"/>
          </a:lnRef>
          <a:fillRef idx="0">
            <a:schemeClr val="accent1"/>
          </a:fillRef>
          <a:effectRef idx="0">
            <a:schemeClr val="accent1"/>
          </a:effectRef>
          <a:fontRef idx="minor">
            <a:schemeClr val="tx1"/>
          </a:fontRef>
        </p:style>
      </p:cxnSp>
      <p:sp>
        <p:nvSpPr>
          <p:cNvPr id="12" name="テキスト ボックス 12">
            <a:extLst>
              <a:ext uri="{FF2B5EF4-FFF2-40B4-BE49-F238E27FC236}">
                <a16:creationId xmlns:a16="http://schemas.microsoft.com/office/drawing/2014/main" id="{AD0D17F5-5026-4930-BEFB-70A34180508C}"/>
              </a:ext>
            </a:extLst>
          </p:cNvPr>
          <p:cNvSpPr txBox="1">
            <a:spLocks noChangeArrowheads="1"/>
          </p:cNvSpPr>
          <p:nvPr userDrawn="1"/>
        </p:nvSpPr>
        <p:spPr bwMode="black">
          <a:xfrm>
            <a:off x="112775" y="6565844"/>
            <a:ext cx="2455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sz="26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6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6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6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defRPr/>
            </a:pPr>
            <a:r>
              <a:rPr lang="en-US" altLang="ja-JP"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rPr>
              <a:t>©Recruit Management Solutions Co., Ltd.</a:t>
            </a:r>
            <a:endParaRPr lang="ja-JP" altLang="en-US" sz="800" spc="88">
              <a:solidFill>
                <a:schemeClr val="bg2"/>
              </a:solidFill>
              <a:latin typeface="DengXian" panose="02010600030101010101" pitchFamily="2" charset="-122"/>
              <a:ea typeface="DengXian" panose="02010600030101010101" pitchFamily="2" charset="-122"/>
              <a:cs typeface="Arial" panose="020B0604020202020204" pitchFamily="34" charset="0"/>
              <a:sym typeface="ＭＳ ゴシック" panose="020B0609070205080204" pitchFamily="49" charset="-128"/>
            </a:endParaRPr>
          </a:p>
        </p:txBody>
      </p:sp>
      <p:sp>
        <p:nvSpPr>
          <p:cNvPr id="13" name="スライド番号プレースホルダー 1">
            <a:extLst>
              <a:ext uri="{FF2B5EF4-FFF2-40B4-BE49-F238E27FC236}">
                <a16:creationId xmlns:a16="http://schemas.microsoft.com/office/drawing/2014/main" id="{F8A6FFD5-D821-4139-BCF5-EBEE2A6F663D}"/>
              </a:ext>
            </a:extLst>
          </p:cNvPr>
          <p:cNvSpPr txBox="1">
            <a:spLocks/>
          </p:cNvSpPr>
          <p:nvPr userDrawn="1"/>
        </p:nvSpPr>
        <p:spPr>
          <a:xfrm>
            <a:off x="7675871" y="649100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3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9A01FC-FF4B-4DB6-8392-0308938ABF67}" type="slidenum">
              <a:rPr kumimoji="1" lang="ja-JP" altLang="en-US" smtClean="0"/>
              <a:pPr/>
              <a:t>‹#›</a:t>
            </a:fld>
            <a:endParaRPr kumimoji="1" lang="ja-JP" altLang="en-US"/>
          </a:p>
        </p:txBody>
      </p:sp>
      <p:pic>
        <p:nvPicPr>
          <p:cNvPr id="15" name="図 14" descr="図形 が含まれている画像&#10;&#10;自動的に生成された説明">
            <a:extLst>
              <a:ext uri="{FF2B5EF4-FFF2-40B4-BE49-F238E27FC236}">
                <a16:creationId xmlns:a16="http://schemas.microsoft.com/office/drawing/2014/main" id="{9A538A0D-0591-E007-8377-A64FE695D51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0278" y="172429"/>
            <a:ext cx="1506113" cy="389220"/>
          </a:xfrm>
          <a:prstGeom prst="rect">
            <a:avLst/>
          </a:prstGeom>
        </p:spPr>
      </p:pic>
    </p:spTree>
    <p:extLst>
      <p:ext uri="{BB962C8B-B14F-4D97-AF65-F5344CB8AC3E}">
        <p14:creationId xmlns:p14="http://schemas.microsoft.com/office/powerpoint/2010/main" val="255707706"/>
      </p:ext>
    </p:extLst>
  </p:cSld>
  <p:clrMap bg1="lt1" tx1="dk1" bg2="lt2" tx2="dk2" accent1="accent1" accent2="accent2" accent3="accent3" accent4="accent4" accent5="accent5" accent6="accent6" hlink="hlink" folHlink="folHlink"/>
  <p:sldLayoutIdLst>
    <p:sldLayoutId id="2147483718" r:id="rId1"/>
    <p:sldLayoutId id="2147483721" r:id="rId2"/>
    <p:sldLayoutId id="2147483722"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user.support.recruit-insides.net/hc/ja/articles/3839553993128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insides/"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user.support.recruit-insides.net/hc/ja/articles/3839560082652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admin.support.recruit-insides.net/hc/ja/search/click?data=BAh7DjoHaWRsKwiZlpt8GzE6D2FjY291bnRfaWRpA0GP1joJdHlwZUkiDGFydGljbGUGOgZFVDoIdXJsSSIBgmh0dHBzOi8vYWRtaW4uc3VwcG9ydC5yZWNydWl0LWluc2lkZXMubmV0L2hjL2phL2FydGljbGVzLzUzOTk0MTI0NDQ5NDMzLS1BSSVFMyU4MyVBMSVFMyU4MyVCMyVFMyU4MiVCRiVFMyU4MyVCQy0lRTMlODElQTglRTMlODElQUYGOwhUOg5zZWFyY2hfaWRJIiljYTJmZmY3My03NzkxLTRlNTEtYTZlMy1hNmE3OWU1OTJiY2EGOwhGOglyYW5raQY6C2xvY2FsZUkiB2phBjsIVDoKcXVlcnlJIhNBSeODoeODs%2BOCv%2BODvAY7CFQ6EnJlc3VsdHNfY291bnRpEw%3D%3D--291123a7d592cc5ca82b98886a44aea16194dab6"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22.xml"/><Relationship Id="rId7"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9.png"/><Relationship Id="rId11" Type="http://schemas.openxmlformats.org/officeDocument/2006/relationships/hyperlink" Target="https://admin.support.recruit-insides.net/hc/ja/search/click?data=BAh7DjoHaWRsKwiZlpt8GzE6D2FjY291bnRfaWRpA0GP1joJdHlwZUkiDGFydGljbGUGOgZFVDoIdXJsSSIBgmh0dHBzOi8vYWRtaW4uc3VwcG9ydC5yZWNydWl0LWluc2lkZXMubmV0L2hjL2phL2FydGljbGVzLzUzOTk0MTI0NDQ5NDMzLS1BSSVFMyU4MyVBMSVFMyU4MyVCMyVFMyU4MiVCRiVFMyU4MyVCQy0lRTMlODElQTglRTMlODElQUYGOwhUOg5zZWFyY2hfaWRJIiljYTJmZmY3My03NzkxLTRlNTEtYTZlMy1hNmE3OWU1OTJiY2EGOwhGOglyYW5raQY6C2xvY2FsZUkiB2phBjsIVDoKcXVlcnlJIhNBSeODoeODs%2BOCv%2BODvAY7CFQ6EnJlc3VsdHNfY291bnRpEw%3D%3D--291123a7d592cc5ca82b98886a44aea16194dab6" TargetMode="External"/><Relationship Id="rId5" Type="http://schemas.openxmlformats.org/officeDocument/2006/relationships/image" Target="../media/image28.emf"/><Relationship Id="rId10" Type="http://schemas.openxmlformats.org/officeDocument/2006/relationships/image" Target="../media/image33.png"/><Relationship Id="rId4" Type="http://schemas.openxmlformats.org/officeDocument/2006/relationships/oleObject" Target="../embeddings/oleObject1.bin"/><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25386-D8D9-8505-3F24-6527FC8A6A75}"/>
              </a:ext>
            </a:extLst>
          </p:cNvPr>
          <p:cNvSpPr>
            <a:spLocks noGrp="1"/>
          </p:cNvSpPr>
          <p:nvPr>
            <p:ph type="ctrTitle"/>
          </p:nvPr>
        </p:nvSpPr>
        <p:spPr/>
        <p:txBody>
          <a:bodyPr/>
          <a:lstStyle/>
          <a:p>
            <a:r>
              <a:rPr lang="ja-JP" altLang="en-US" sz="4800" b="1" dirty="0"/>
              <a:t>インサイズ導入のご説明</a:t>
            </a:r>
          </a:p>
        </p:txBody>
      </p:sp>
    </p:spTree>
    <p:extLst>
      <p:ext uri="{BB962C8B-B14F-4D97-AF65-F5344CB8AC3E}">
        <p14:creationId xmlns:p14="http://schemas.microsoft.com/office/powerpoint/2010/main" val="351225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ja-JP" dirty="0"/>
              <a:t>【</a:t>
            </a:r>
            <a:r>
              <a:rPr lang="ja-JP" altLang="en-US" dirty="0"/>
              <a:t>参考</a:t>
            </a:r>
            <a:r>
              <a:rPr lang="en-US" altLang="ja-JP" dirty="0"/>
              <a:t>】</a:t>
            </a:r>
            <a:r>
              <a:rPr lang="ja-JP" altLang="en-US" dirty="0"/>
              <a:t>セルフマネジメントとは</a:t>
            </a:r>
            <a:endParaRPr lang="ja-JP" altLang="en-US" dirty="0">
              <a:solidFill>
                <a:srgbClr val="002060"/>
              </a:solidFill>
            </a:endParaRPr>
          </a:p>
        </p:txBody>
      </p:sp>
      <p:sp>
        <p:nvSpPr>
          <p:cNvPr id="16" name="テキスト ボックス 15"/>
          <p:cNvSpPr txBox="1"/>
          <p:nvPr/>
        </p:nvSpPr>
        <p:spPr>
          <a:xfrm>
            <a:off x="409660" y="770583"/>
            <a:ext cx="9086680" cy="769441"/>
          </a:xfrm>
          <a:prstGeom prst="rect">
            <a:avLst/>
          </a:prstGeom>
          <a:noFill/>
        </p:spPr>
        <p:txBody>
          <a:bodyPr wrap="square" rtlCol="0">
            <a:spAutoFit/>
          </a:bodyPr>
          <a:lstStyle/>
          <a:p>
            <a:pPr algn="ctr"/>
            <a:r>
              <a:rPr kumimoji="1" lang="ja-JP" altLang="en-US" sz="2200" b="1" spc="110" dirty="0"/>
              <a:t>自分自身で目標達成や自己実現に向けて、</a:t>
            </a:r>
            <a:br>
              <a:rPr kumimoji="1" lang="en-US" altLang="ja-JP" sz="2200" b="1" spc="110" dirty="0"/>
            </a:br>
            <a:r>
              <a:rPr kumimoji="1" lang="ja-JP" altLang="en-US" sz="2200" b="1" spc="110" dirty="0"/>
              <a:t>自律的に行動するように管理・コントロールを行うこと</a:t>
            </a:r>
            <a:endParaRPr kumimoji="1" lang="en-US" altLang="ja-JP" sz="2200" b="1" spc="110" dirty="0"/>
          </a:p>
        </p:txBody>
      </p:sp>
      <p:sp>
        <p:nvSpPr>
          <p:cNvPr id="32" name="四角形: 角を丸くする 31">
            <a:extLst>
              <a:ext uri="{FF2B5EF4-FFF2-40B4-BE49-F238E27FC236}">
                <a16:creationId xmlns:a16="http://schemas.microsoft.com/office/drawing/2014/main" id="{430E0B9C-8D82-61DB-C85F-264C8A08B7E0}"/>
              </a:ext>
            </a:extLst>
          </p:cNvPr>
          <p:cNvSpPr/>
          <p:nvPr/>
        </p:nvSpPr>
        <p:spPr>
          <a:xfrm>
            <a:off x="355344" y="1628800"/>
            <a:ext cx="9195314" cy="432048"/>
          </a:xfrm>
          <a:prstGeom prst="roundRect">
            <a:avLst/>
          </a:prstGeom>
          <a:solidFill>
            <a:srgbClr val="0A50A1"/>
          </a:solidFill>
          <a:ln>
            <a:solidFill>
              <a:srgbClr val="0A50A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1" lang="ja-JP" altLang="en-US" sz="1400" b="0" i="0" u="none" strike="noStrike" kern="0" cap="none" spc="0" normalizeH="0" baseline="0" noProof="0" dirty="0">
                <a:ln>
                  <a:noFill/>
                </a:ln>
                <a:solidFill>
                  <a:srgbClr val="FFFFFF"/>
                </a:solidFill>
                <a:effectLst/>
                <a:uLnTx/>
                <a:uFillTx/>
                <a:latin typeface="+mn-ea"/>
              </a:rPr>
              <a:t>セルフマネジメントの具体例</a:t>
            </a:r>
          </a:p>
        </p:txBody>
      </p:sp>
      <p:sp>
        <p:nvSpPr>
          <p:cNvPr id="33" name="正方形/長方形 32">
            <a:extLst>
              <a:ext uri="{FF2B5EF4-FFF2-40B4-BE49-F238E27FC236}">
                <a16:creationId xmlns:a16="http://schemas.microsoft.com/office/drawing/2014/main" id="{65E6EE72-6105-D090-ABA9-950CA2AEDD1A}"/>
              </a:ext>
            </a:extLst>
          </p:cNvPr>
          <p:cNvSpPr/>
          <p:nvPr/>
        </p:nvSpPr>
        <p:spPr>
          <a:xfrm>
            <a:off x="364397" y="2312876"/>
            <a:ext cx="2965996" cy="1850174"/>
          </a:xfrm>
          <a:prstGeom prst="rect">
            <a:avLst/>
          </a:prstGeom>
          <a:solidFill>
            <a:srgbClr val="BFDBFB">
              <a:alpha val="50196"/>
            </a:srgbClr>
          </a:solidFill>
          <a:ln>
            <a:noFill/>
          </a:ln>
        </p:spPr>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defTabSz="914400">
              <a:spcBef>
                <a:spcPts val="600"/>
              </a:spcBef>
            </a:pPr>
            <a:br>
              <a:rPr kumimoji="1" lang="en-US" altLang="ja-JP" sz="1400" dirty="0">
                <a:solidFill>
                  <a:srgbClr val="0A50A1"/>
                </a:solidFill>
                <a:latin typeface="+mn-ea"/>
              </a:rPr>
            </a:br>
            <a:r>
              <a:rPr kumimoji="1" lang="ja-JP" altLang="en-US" sz="1400" b="1" dirty="0">
                <a:solidFill>
                  <a:srgbClr val="0A50A1"/>
                </a:solidFill>
                <a:latin typeface="+mn-ea"/>
              </a:rPr>
              <a:t>時間管理</a:t>
            </a:r>
            <a:endParaRPr kumimoji="1" lang="en-US" altLang="ja-JP" sz="1400" b="1" dirty="0">
              <a:solidFill>
                <a:srgbClr val="0A50A1"/>
              </a:solidFill>
              <a:latin typeface="+mn-ea"/>
            </a:endParaRPr>
          </a:p>
          <a:p>
            <a:pPr algn="ctr" defTabSz="914400">
              <a:spcBef>
                <a:spcPts val="600"/>
              </a:spcBef>
            </a:pPr>
            <a:endParaRPr kumimoji="1" lang="en-US" altLang="ja-JP" sz="1400" dirty="0">
              <a:solidFill>
                <a:srgbClr val="0A50A1"/>
              </a:solidFill>
              <a:latin typeface="+mn-ea"/>
            </a:endParaRPr>
          </a:p>
          <a:p>
            <a:pPr algn="ctr" defTabSz="914400">
              <a:spcBef>
                <a:spcPts val="600"/>
              </a:spcBef>
            </a:pPr>
            <a:endParaRPr kumimoji="1" lang="en-US" altLang="ja-JP" sz="1400" dirty="0">
              <a:solidFill>
                <a:srgbClr val="0A50A1"/>
              </a:solidFill>
              <a:latin typeface="+mn-ea"/>
            </a:endParaRPr>
          </a:p>
          <a:p>
            <a:pPr algn="ctr" defTabSz="914400">
              <a:spcBef>
                <a:spcPts val="600"/>
              </a:spcBef>
            </a:pPr>
            <a:r>
              <a:rPr kumimoji="1" lang="ja-JP" altLang="en-US" sz="1200" dirty="0">
                <a:solidFill>
                  <a:srgbClr val="0A50A1"/>
                </a:solidFill>
                <a:latin typeface="+mn-ea"/>
              </a:rPr>
              <a:t>自分が何に時間を使っているのかを</a:t>
            </a:r>
            <a:br>
              <a:rPr kumimoji="1" lang="en-US" altLang="ja-JP" sz="1200" dirty="0">
                <a:solidFill>
                  <a:srgbClr val="0A50A1"/>
                </a:solidFill>
                <a:latin typeface="+mn-ea"/>
              </a:rPr>
            </a:br>
            <a:r>
              <a:rPr kumimoji="1" lang="ja-JP" altLang="en-US" sz="1200" dirty="0">
                <a:solidFill>
                  <a:srgbClr val="0A50A1"/>
                </a:solidFill>
                <a:latin typeface="+mn-ea"/>
              </a:rPr>
              <a:t>把握し、優先順位をつけて、</a:t>
            </a:r>
            <a:br>
              <a:rPr kumimoji="1" lang="en-US" altLang="ja-JP" sz="1200" dirty="0">
                <a:solidFill>
                  <a:srgbClr val="0A50A1"/>
                </a:solidFill>
                <a:latin typeface="+mn-ea"/>
              </a:rPr>
            </a:br>
            <a:r>
              <a:rPr kumimoji="1" lang="ja-JP" altLang="en-US" sz="1200" dirty="0">
                <a:solidFill>
                  <a:srgbClr val="0A50A1"/>
                </a:solidFill>
                <a:latin typeface="+mn-ea"/>
              </a:rPr>
              <a:t>自律的に効果・効率的に業務に取り組む</a:t>
            </a:r>
          </a:p>
        </p:txBody>
      </p:sp>
      <p:sp>
        <p:nvSpPr>
          <p:cNvPr id="34" name="正方形/長方形 33">
            <a:extLst>
              <a:ext uri="{FF2B5EF4-FFF2-40B4-BE49-F238E27FC236}">
                <a16:creationId xmlns:a16="http://schemas.microsoft.com/office/drawing/2014/main" id="{86AD0419-E723-664F-8305-F2B3621142AF}"/>
              </a:ext>
            </a:extLst>
          </p:cNvPr>
          <p:cNvSpPr/>
          <p:nvPr/>
        </p:nvSpPr>
        <p:spPr>
          <a:xfrm>
            <a:off x="3470003" y="2312876"/>
            <a:ext cx="2965996" cy="1850174"/>
          </a:xfrm>
          <a:prstGeom prst="rect">
            <a:avLst/>
          </a:prstGeom>
          <a:solidFill>
            <a:srgbClr val="BFDBFB">
              <a:alpha val="50196"/>
            </a:srgbClr>
          </a:solidFill>
          <a:ln>
            <a:noFill/>
          </a:ln>
        </p:spPr>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defTabSz="914400">
              <a:spcBef>
                <a:spcPts val="600"/>
              </a:spcBef>
              <a:defRPr/>
            </a:pPr>
            <a:br>
              <a:rPr kumimoji="1" lang="en-US" altLang="ja-JP" sz="1400" dirty="0">
                <a:solidFill>
                  <a:srgbClr val="0A50A1"/>
                </a:solidFill>
                <a:latin typeface="+mn-ea"/>
              </a:rPr>
            </a:br>
            <a:r>
              <a:rPr kumimoji="1" lang="ja-JP" altLang="en-US" sz="1400" b="1" dirty="0">
                <a:solidFill>
                  <a:srgbClr val="0A50A1"/>
                </a:solidFill>
                <a:latin typeface="+mn-ea"/>
              </a:rPr>
              <a:t>ストレス管理</a:t>
            </a:r>
            <a:endParaRPr kumimoji="1" lang="en-US" altLang="ja-JP" sz="1400" b="1"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r>
              <a:rPr kumimoji="1" lang="ja-JP" altLang="en-US" sz="1200" dirty="0">
                <a:solidFill>
                  <a:srgbClr val="0A50A1"/>
                </a:solidFill>
                <a:latin typeface="+mn-ea"/>
              </a:rPr>
              <a:t>自らのストレスがかかる状況でも、</a:t>
            </a:r>
            <a:br>
              <a:rPr kumimoji="1" lang="en-US" altLang="ja-JP" sz="1200" dirty="0">
                <a:solidFill>
                  <a:srgbClr val="0A50A1"/>
                </a:solidFill>
                <a:latin typeface="+mn-ea"/>
              </a:rPr>
            </a:br>
            <a:r>
              <a:rPr kumimoji="1" lang="ja-JP" altLang="en-US" sz="1200" dirty="0">
                <a:solidFill>
                  <a:srgbClr val="0A50A1"/>
                </a:solidFill>
                <a:latin typeface="+mn-ea"/>
              </a:rPr>
              <a:t>冷静にストレス要因に対処したり、</a:t>
            </a:r>
            <a:br>
              <a:rPr kumimoji="1" lang="en-US" altLang="ja-JP" sz="1200" dirty="0">
                <a:solidFill>
                  <a:srgbClr val="0A50A1"/>
                </a:solidFill>
                <a:latin typeface="+mn-ea"/>
              </a:rPr>
            </a:br>
            <a:r>
              <a:rPr kumimoji="1" lang="ja-JP" altLang="en-US" sz="1200" dirty="0">
                <a:solidFill>
                  <a:srgbClr val="0A50A1"/>
                </a:solidFill>
                <a:latin typeface="+mn-ea"/>
              </a:rPr>
              <a:t>適切に解消法を見つけること</a:t>
            </a:r>
            <a:endParaRPr kumimoji="1" lang="ja-JP" altLang="en-US" sz="1400" dirty="0">
              <a:solidFill>
                <a:srgbClr val="0A50A1"/>
              </a:solidFill>
              <a:latin typeface="+mn-ea"/>
            </a:endParaRPr>
          </a:p>
        </p:txBody>
      </p:sp>
      <p:sp>
        <p:nvSpPr>
          <p:cNvPr id="35" name="正方形/長方形 34">
            <a:extLst>
              <a:ext uri="{FF2B5EF4-FFF2-40B4-BE49-F238E27FC236}">
                <a16:creationId xmlns:a16="http://schemas.microsoft.com/office/drawing/2014/main" id="{2AD77E84-A9BB-A990-6792-3C7C9C2ADC5D}"/>
              </a:ext>
            </a:extLst>
          </p:cNvPr>
          <p:cNvSpPr/>
          <p:nvPr/>
        </p:nvSpPr>
        <p:spPr>
          <a:xfrm>
            <a:off x="6584662" y="2312876"/>
            <a:ext cx="2965996" cy="1850174"/>
          </a:xfrm>
          <a:prstGeom prst="rect">
            <a:avLst/>
          </a:prstGeom>
          <a:solidFill>
            <a:srgbClr val="BFDBFB">
              <a:alpha val="50196"/>
            </a:srgbClr>
          </a:solidFill>
          <a:ln>
            <a:noFill/>
          </a:ln>
        </p:spPr>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defTabSz="914400">
              <a:spcBef>
                <a:spcPts val="600"/>
              </a:spcBef>
              <a:defRPr/>
            </a:pPr>
            <a:br>
              <a:rPr kumimoji="1" lang="en-US" altLang="ja-JP" sz="1400" dirty="0">
                <a:solidFill>
                  <a:srgbClr val="0A50A1"/>
                </a:solidFill>
                <a:latin typeface="+mn-ea"/>
              </a:rPr>
            </a:br>
            <a:r>
              <a:rPr kumimoji="1" lang="ja-JP" altLang="en-US" sz="1400" b="1" dirty="0">
                <a:solidFill>
                  <a:srgbClr val="0A50A1"/>
                </a:solidFill>
                <a:latin typeface="+mn-ea"/>
              </a:rPr>
              <a:t>感情管理</a:t>
            </a:r>
            <a:endParaRPr kumimoji="1" lang="en-US" altLang="ja-JP" sz="1400" b="1"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r>
              <a:rPr kumimoji="1" lang="ja-JP" altLang="en-US" sz="1200" dirty="0">
                <a:solidFill>
                  <a:srgbClr val="0A50A1"/>
                </a:solidFill>
                <a:latin typeface="+mn-ea"/>
              </a:rPr>
              <a:t>ストレスや不安だけではなく、</a:t>
            </a:r>
            <a:br>
              <a:rPr kumimoji="1" lang="en-US" altLang="ja-JP" sz="1200" dirty="0">
                <a:solidFill>
                  <a:srgbClr val="0A50A1"/>
                </a:solidFill>
                <a:latin typeface="+mn-ea"/>
              </a:rPr>
            </a:br>
            <a:r>
              <a:rPr kumimoji="1" lang="ja-JP" altLang="en-US" sz="1200" dirty="0">
                <a:solidFill>
                  <a:srgbClr val="0A50A1"/>
                </a:solidFill>
                <a:latin typeface="+mn-ea"/>
              </a:rPr>
              <a:t>怒りや苛立ちの感情も含めて、</a:t>
            </a:r>
            <a:br>
              <a:rPr kumimoji="1" lang="en-US" altLang="ja-JP" sz="1200" dirty="0">
                <a:solidFill>
                  <a:srgbClr val="0A50A1"/>
                </a:solidFill>
                <a:latin typeface="+mn-ea"/>
              </a:rPr>
            </a:br>
            <a:r>
              <a:rPr kumimoji="1" lang="ja-JP" altLang="en-US" sz="1200" dirty="0">
                <a:solidFill>
                  <a:srgbClr val="0A50A1"/>
                </a:solidFill>
                <a:latin typeface="+mn-ea"/>
              </a:rPr>
              <a:t>適切に理解し、対処する</a:t>
            </a:r>
          </a:p>
        </p:txBody>
      </p:sp>
      <p:sp>
        <p:nvSpPr>
          <p:cNvPr id="36" name="正方形/長方形 35">
            <a:extLst>
              <a:ext uri="{FF2B5EF4-FFF2-40B4-BE49-F238E27FC236}">
                <a16:creationId xmlns:a16="http://schemas.microsoft.com/office/drawing/2014/main" id="{FBD56A91-2651-CFEC-469E-01EFA62A8774}"/>
              </a:ext>
            </a:extLst>
          </p:cNvPr>
          <p:cNvSpPr/>
          <p:nvPr/>
        </p:nvSpPr>
        <p:spPr>
          <a:xfrm>
            <a:off x="364397" y="4365104"/>
            <a:ext cx="2965996" cy="1850174"/>
          </a:xfrm>
          <a:prstGeom prst="rect">
            <a:avLst/>
          </a:prstGeom>
          <a:solidFill>
            <a:srgbClr val="BFDBFB">
              <a:alpha val="50196"/>
            </a:srgbClr>
          </a:solidFill>
          <a:ln>
            <a:noFill/>
          </a:ln>
        </p:spPr>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defTabSz="914400">
              <a:spcBef>
                <a:spcPts val="600"/>
              </a:spcBef>
              <a:defRPr/>
            </a:pPr>
            <a:br>
              <a:rPr kumimoji="1" lang="en-US" altLang="ja-JP" sz="1400" dirty="0">
                <a:solidFill>
                  <a:srgbClr val="0A50A1"/>
                </a:solidFill>
                <a:latin typeface="+mn-ea"/>
              </a:rPr>
            </a:br>
            <a:r>
              <a:rPr kumimoji="1" lang="ja-JP" altLang="en-US" sz="1400" b="1" dirty="0">
                <a:solidFill>
                  <a:srgbClr val="0A50A1"/>
                </a:solidFill>
                <a:latin typeface="+mn-ea"/>
              </a:rPr>
              <a:t>モチベーション</a:t>
            </a:r>
            <a:endParaRPr kumimoji="1" lang="en-US" altLang="ja-JP" sz="1400" b="1"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r>
              <a:rPr kumimoji="1" lang="ja-JP" altLang="en-US" sz="1200" dirty="0">
                <a:solidFill>
                  <a:srgbClr val="0A50A1"/>
                </a:solidFill>
                <a:latin typeface="+mn-ea"/>
              </a:rPr>
              <a:t>自分がやりがいを持ちやすい状況を</a:t>
            </a:r>
            <a:br>
              <a:rPr kumimoji="1" lang="en-US" altLang="ja-JP" sz="1200" dirty="0">
                <a:solidFill>
                  <a:srgbClr val="0A50A1"/>
                </a:solidFill>
                <a:latin typeface="+mn-ea"/>
              </a:rPr>
            </a:br>
            <a:r>
              <a:rPr kumimoji="1" lang="ja-JP" altLang="en-US" sz="1200" dirty="0">
                <a:solidFill>
                  <a:srgbClr val="0A50A1"/>
                </a:solidFill>
                <a:latin typeface="+mn-ea"/>
              </a:rPr>
              <a:t>理解して、自律的に目の前の仕事や環境を意味づけ、自分事として考える</a:t>
            </a:r>
          </a:p>
        </p:txBody>
      </p:sp>
      <p:sp>
        <p:nvSpPr>
          <p:cNvPr id="38" name="正方形/長方形 37">
            <a:extLst>
              <a:ext uri="{FF2B5EF4-FFF2-40B4-BE49-F238E27FC236}">
                <a16:creationId xmlns:a16="http://schemas.microsoft.com/office/drawing/2014/main" id="{688D994C-F0E7-0803-E038-3AF229C30CCD}"/>
              </a:ext>
            </a:extLst>
          </p:cNvPr>
          <p:cNvSpPr/>
          <p:nvPr/>
        </p:nvSpPr>
        <p:spPr>
          <a:xfrm>
            <a:off x="3470003" y="4365104"/>
            <a:ext cx="2965996" cy="1850174"/>
          </a:xfrm>
          <a:prstGeom prst="rect">
            <a:avLst/>
          </a:prstGeom>
          <a:solidFill>
            <a:srgbClr val="BFDBFB">
              <a:alpha val="50196"/>
            </a:srgbClr>
          </a:solidFill>
          <a:ln>
            <a:noFill/>
          </a:ln>
        </p:spPr>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defTabSz="914400">
              <a:spcBef>
                <a:spcPts val="600"/>
              </a:spcBef>
              <a:defRPr/>
            </a:pPr>
            <a:br>
              <a:rPr kumimoji="1" lang="en-US" altLang="ja-JP" sz="1400" dirty="0">
                <a:solidFill>
                  <a:srgbClr val="0A50A1"/>
                </a:solidFill>
                <a:latin typeface="+mn-ea"/>
              </a:rPr>
            </a:br>
            <a:r>
              <a:rPr kumimoji="1" lang="ja-JP" altLang="en-US" sz="1400" b="1" dirty="0">
                <a:solidFill>
                  <a:srgbClr val="0A50A1"/>
                </a:solidFill>
                <a:latin typeface="+mn-ea"/>
              </a:rPr>
              <a:t>自己開発</a:t>
            </a:r>
            <a:endParaRPr kumimoji="1" lang="en-US" altLang="ja-JP" sz="1400" b="1"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r>
              <a:rPr kumimoji="1" lang="ja-JP" altLang="en-US" sz="1200" dirty="0">
                <a:solidFill>
                  <a:srgbClr val="0A50A1"/>
                </a:solidFill>
                <a:latin typeface="+mn-ea"/>
              </a:rPr>
              <a:t>自分自身の強みや弱み等の特徴を理解し、</a:t>
            </a:r>
            <a:br>
              <a:rPr kumimoji="1" lang="en-US" altLang="ja-JP" sz="1200" dirty="0">
                <a:solidFill>
                  <a:srgbClr val="0A50A1"/>
                </a:solidFill>
                <a:latin typeface="+mn-ea"/>
              </a:rPr>
            </a:br>
            <a:r>
              <a:rPr kumimoji="1" lang="ja-JP" altLang="en-US" sz="1200" dirty="0">
                <a:solidFill>
                  <a:srgbClr val="0A50A1"/>
                </a:solidFill>
                <a:latin typeface="+mn-ea"/>
              </a:rPr>
              <a:t>更に伸ばしたり、克服することで、</a:t>
            </a:r>
            <a:br>
              <a:rPr kumimoji="1" lang="en-US" altLang="ja-JP" sz="1200" dirty="0">
                <a:solidFill>
                  <a:srgbClr val="0A50A1"/>
                </a:solidFill>
                <a:latin typeface="+mn-ea"/>
              </a:rPr>
            </a:br>
            <a:r>
              <a:rPr kumimoji="1" lang="ja-JP" altLang="en-US" sz="1200" dirty="0">
                <a:solidFill>
                  <a:srgbClr val="0A50A1"/>
                </a:solidFill>
                <a:latin typeface="+mn-ea"/>
              </a:rPr>
              <a:t>自律的に自分のスキル開発を行う</a:t>
            </a:r>
          </a:p>
        </p:txBody>
      </p:sp>
      <p:sp>
        <p:nvSpPr>
          <p:cNvPr id="39" name="正方形/長方形 38">
            <a:extLst>
              <a:ext uri="{FF2B5EF4-FFF2-40B4-BE49-F238E27FC236}">
                <a16:creationId xmlns:a16="http://schemas.microsoft.com/office/drawing/2014/main" id="{DE4C8BBA-A9F7-E38D-B493-998223452AD5}"/>
              </a:ext>
            </a:extLst>
          </p:cNvPr>
          <p:cNvSpPr/>
          <p:nvPr/>
        </p:nvSpPr>
        <p:spPr>
          <a:xfrm>
            <a:off x="6584662" y="4365104"/>
            <a:ext cx="2965996" cy="1850174"/>
          </a:xfrm>
          <a:prstGeom prst="rect">
            <a:avLst/>
          </a:prstGeom>
          <a:solidFill>
            <a:srgbClr val="BFDBFB">
              <a:alpha val="50196"/>
            </a:srgbClr>
          </a:solidFill>
          <a:ln>
            <a:noFill/>
          </a:ln>
        </p:spPr>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defTabSz="914400">
              <a:spcBef>
                <a:spcPts val="600"/>
              </a:spcBef>
              <a:defRPr/>
            </a:pPr>
            <a:br>
              <a:rPr kumimoji="1" lang="en-US" altLang="ja-JP" sz="1400" dirty="0">
                <a:solidFill>
                  <a:srgbClr val="0A50A1"/>
                </a:solidFill>
                <a:latin typeface="+mn-ea"/>
              </a:rPr>
            </a:br>
            <a:r>
              <a:rPr kumimoji="1" lang="ja-JP" altLang="en-US" sz="1400" b="1" dirty="0">
                <a:solidFill>
                  <a:srgbClr val="0A50A1"/>
                </a:solidFill>
                <a:latin typeface="+mn-ea"/>
              </a:rPr>
              <a:t>キャリアデザイン</a:t>
            </a:r>
            <a:endParaRPr kumimoji="1" lang="en-US" altLang="ja-JP" sz="1400" b="1"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endParaRPr kumimoji="1" lang="en-US" altLang="ja-JP" sz="1400" dirty="0">
              <a:solidFill>
                <a:srgbClr val="0A50A1"/>
              </a:solidFill>
              <a:latin typeface="+mn-ea"/>
            </a:endParaRPr>
          </a:p>
          <a:p>
            <a:pPr algn="ctr" defTabSz="914400">
              <a:spcBef>
                <a:spcPts val="600"/>
              </a:spcBef>
              <a:defRPr/>
            </a:pPr>
            <a:r>
              <a:rPr kumimoji="1" lang="ja-JP" altLang="en-US" sz="1200" dirty="0">
                <a:solidFill>
                  <a:srgbClr val="0A50A1"/>
                </a:solidFill>
                <a:latin typeface="+mn-ea"/>
              </a:rPr>
              <a:t>自分のなりたい姿や目標、</a:t>
            </a:r>
            <a:br>
              <a:rPr kumimoji="1" lang="en-US" altLang="ja-JP" sz="1200" dirty="0">
                <a:solidFill>
                  <a:srgbClr val="0A50A1"/>
                </a:solidFill>
                <a:latin typeface="+mn-ea"/>
              </a:rPr>
            </a:br>
            <a:r>
              <a:rPr kumimoji="1" lang="ja-JP" altLang="en-US" sz="1200" dirty="0">
                <a:solidFill>
                  <a:srgbClr val="0A50A1"/>
                </a:solidFill>
                <a:latin typeface="+mn-ea"/>
              </a:rPr>
              <a:t>望ましい働き方を自律的に描くことで、</a:t>
            </a:r>
            <a:br>
              <a:rPr kumimoji="1" lang="en-US" altLang="ja-JP" sz="1200" dirty="0">
                <a:solidFill>
                  <a:srgbClr val="0A50A1"/>
                </a:solidFill>
                <a:latin typeface="+mn-ea"/>
              </a:rPr>
            </a:br>
            <a:r>
              <a:rPr kumimoji="1" lang="ja-JP" altLang="en-US" sz="1200" dirty="0">
                <a:solidFill>
                  <a:srgbClr val="0A50A1"/>
                </a:solidFill>
                <a:latin typeface="+mn-ea"/>
              </a:rPr>
              <a:t>行動に移すこと</a:t>
            </a:r>
            <a:endParaRPr kumimoji="1" lang="ja-JP" altLang="en-US" sz="1400" dirty="0">
              <a:solidFill>
                <a:srgbClr val="0A50A1"/>
              </a:solidFill>
              <a:latin typeface="+mn-ea"/>
            </a:endParaRPr>
          </a:p>
        </p:txBody>
      </p:sp>
      <p:pic>
        <p:nvPicPr>
          <p:cNvPr id="40" name="Picture 2">
            <a:extLst>
              <a:ext uri="{FF2B5EF4-FFF2-40B4-BE49-F238E27FC236}">
                <a16:creationId xmlns:a16="http://schemas.microsoft.com/office/drawing/2014/main" id="{24B36776-C5D4-6A87-75CE-78D3F257D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371" y="2924944"/>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31D642CA-FAED-721E-D46B-42C7355E2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3252" y="2906013"/>
            <a:ext cx="448816" cy="44881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a:extLst>
              <a:ext uri="{FF2B5EF4-FFF2-40B4-BE49-F238E27FC236}">
                <a16:creationId xmlns:a16="http://schemas.microsoft.com/office/drawing/2014/main" id="{966EDE2F-935F-7C26-E5A5-3DB536953D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8746" y="4941168"/>
            <a:ext cx="376808" cy="37680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a:extLst>
              <a:ext uri="{FF2B5EF4-FFF2-40B4-BE49-F238E27FC236}">
                <a16:creationId xmlns:a16="http://schemas.microsoft.com/office/drawing/2014/main" id="{B83A430A-6FDD-6ACF-796B-9025513B9E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3289" y="4941168"/>
            <a:ext cx="504056" cy="50405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a:extLst>
              <a:ext uri="{FF2B5EF4-FFF2-40B4-BE49-F238E27FC236}">
                <a16:creationId xmlns:a16="http://schemas.microsoft.com/office/drawing/2014/main" id="{9A1AFDCE-932E-C257-2A54-366E21AFF3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8592" y="4968788"/>
            <a:ext cx="448816" cy="44881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a:extLst>
              <a:ext uri="{FF2B5EF4-FFF2-40B4-BE49-F238E27FC236}">
                <a16:creationId xmlns:a16="http://schemas.microsoft.com/office/drawing/2014/main" id="{161286D5-2B2D-FCCE-48B4-CCBBC48CFD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4178" y="2911599"/>
            <a:ext cx="443230" cy="44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076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ja-JP" dirty="0"/>
              <a:t>【</a:t>
            </a:r>
            <a:r>
              <a:rPr lang="ja-JP" altLang="en-US" dirty="0"/>
              <a:t>参考</a:t>
            </a:r>
            <a:r>
              <a:rPr lang="en-US" altLang="ja-JP" dirty="0"/>
              <a:t>】</a:t>
            </a:r>
            <a:r>
              <a:rPr lang="ja-JP" altLang="en-US" dirty="0"/>
              <a:t>セルフマネジメントのイメージ</a:t>
            </a:r>
          </a:p>
        </p:txBody>
      </p:sp>
      <p:cxnSp>
        <p:nvCxnSpPr>
          <p:cNvPr id="16" name="直線矢印コネクタ 15">
            <a:extLst>
              <a:ext uri="{FF2B5EF4-FFF2-40B4-BE49-F238E27FC236}">
                <a16:creationId xmlns:a16="http://schemas.microsoft.com/office/drawing/2014/main" id="{10338F9E-DCA3-4318-9383-2283BD2A3595}"/>
              </a:ext>
            </a:extLst>
          </p:cNvPr>
          <p:cNvCxnSpPr/>
          <p:nvPr/>
        </p:nvCxnSpPr>
        <p:spPr bwMode="auto">
          <a:xfrm flipH="1" flipV="1">
            <a:off x="755417" y="1324058"/>
            <a:ext cx="12461" cy="4710160"/>
          </a:xfrm>
          <a:prstGeom prst="straightConnector1">
            <a:avLst/>
          </a:prstGeom>
          <a:solidFill>
            <a:schemeClr val="accent2"/>
          </a:solidFill>
          <a:ln w="76200" cap="flat" cmpd="sng" algn="ctr">
            <a:gradFill flip="none" rotWithShape="1">
              <a:gsLst>
                <a:gs pos="50000">
                  <a:srgbClr val="F6CBE5"/>
                </a:gs>
                <a:gs pos="0">
                  <a:srgbClr val="FFD1D3"/>
                </a:gs>
                <a:gs pos="100000">
                  <a:srgbClr val="D3DDFB"/>
                </a:gs>
              </a:gsLst>
              <a:lin ang="5400000" scaled="1"/>
              <a:tileRect/>
            </a:gradFill>
            <a:prstDash val="solid"/>
            <a:round/>
            <a:headEnd type="triangle" w="med" len="med"/>
            <a:tailEnd type="triangle" w="med" len="med"/>
          </a:ln>
          <a:effectLst/>
        </p:spPr>
      </p:cxnSp>
      <p:sp>
        <p:nvSpPr>
          <p:cNvPr id="17" name="正方形/長方形 16">
            <a:extLst>
              <a:ext uri="{FF2B5EF4-FFF2-40B4-BE49-F238E27FC236}">
                <a16:creationId xmlns:a16="http://schemas.microsoft.com/office/drawing/2014/main" id="{545091C6-21AA-4D16-BFCA-C9CDFFB859BF}"/>
              </a:ext>
            </a:extLst>
          </p:cNvPr>
          <p:cNvSpPr/>
          <p:nvPr/>
        </p:nvSpPr>
        <p:spPr>
          <a:xfrm>
            <a:off x="323066" y="6064800"/>
            <a:ext cx="954107" cy="276551"/>
          </a:xfrm>
          <a:prstGeom prst="rect">
            <a:avLst/>
          </a:prstGeom>
        </p:spPr>
        <p:txBody>
          <a:bodyPr wrap="none">
            <a:spAutoFit/>
          </a:bodyPr>
          <a:lstStyle/>
          <a:p>
            <a:pPr algn="ctr">
              <a:defRPr/>
            </a:pPr>
            <a:r>
              <a:rPr lang="ja-JP" altLang="en-US" sz="1197" b="1" kern="100" dirty="0">
                <a:solidFill>
                  <a:srgbClr val="FF0000"/>
                </a:solidFill>
                <a:latin typeface="+mn-ea"/>
                <a:cs typeface="Meiryo UI" panose="020B0604030504040204" pitchFamily="50" charset="-128"/>
              </a:rPr>
              <a:t>ネガティブ</a:t>
            </a:r>
            <a:endParaRPr lang="ja-JP" altLang="en-US" sz="1197" b="1" dirty="0">
              <a:latin typeface="+mn-ea"/>
            </a:endParaRPr>
          </a:p>
        </p:txBody>
      </p:sp>
      <p:sp>
        <p:nvSpPr>
          <p:cNvPr id="18" name="正方形/長方形 17">
            <a:extLst>
              <a:ext uri="{FF2B5EF4-FFF2-40B4-BE49-F238E27FC236}">
                <a16:creationId xmlns:a16="http://schemas.microsoft.com/office/drawing/2014/main" id="{6F17D891-F477-4B1A-A2EF-5BEAC1261C30}"/>
              </a:ext>
            </a:extLst>
          </p:cNvPr>
          <p:cNvSpPr/>
          <p:nvPr/>
        </p:nvSpPr>
        <p:spPr>
          <a:xfrm>
            <a:off x="308779" y="1029249"/>
            <a:ext cx="954107" cy="276551"/>
          </a:xfrm>
          <a:prstGeom prst="rect">
            <a:avLst/>
          </a:prstGeom>
        </p:spPr>
        <p:txBody>
          <a:bodyPr wrap="none">
            <a:spAutoFit/>
          </a:bodyPr>
          <a:lstStyle/>
          <a:p>
            <a:pPr algn="ctr">
              <a:defRPr/>
            </a:pPr>
            <a:r>
              <a:rPr lang="ja-JP" altLang="en-US" sz="1197" b="1" dirty="0">
                <a:solidFill>
                  <a:srgbClr val="2C67E9"/>
                </a:solidFill>
                <a:latin typeface="+mn-ea"/>
                <a:cs typeface="Meiryo UI" panose="020B0604030504040204" pitchFamily="50" charset="-128"/>
              </a:rPr>
              <a:t>ポジティブ</a:t>
            </a:r>
          </a:p>
        </p:txBody>
      </p:sp>
      <p:pic>
        <p:nvPicPr>
          <p:cNvPr id="25610" name="図 18">
            <a:extLst>
              <a:ext uri="{FF2B5EF4-FFF2-40B4-BE49-F238E27FC236}">
                <a16:creationId xmlns:a16="http://schemas.microsoft.com/office/drawing/2014/main" id="{9F42659C-1BF7-44F1-B868-9FDDC7925E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8936" y="1029249"/>
            <a:ext cx="838200" cy="838200"/>
          </a:xfrm>
          <a:prstGeom prst="rect">
            <a:avLst/>
          </a:prstGeom>
          <a:solidFill>
            <a:schemeClr val="bg2"/>
          </a:solidFill>
          <a:ln>
            <a:noFill/>
          </a:ln>
        </p:spPr>
      </p:pic>
      <p:pic>
        <p:nvPicPr>
          <p:cNvPr id="25611" name="図 19">
            <a:extLst>
              <a:ext uri="{FF2B5EF4-FFF2-40B4-BE49-F238E27FC236}">
                <a16:creationId xmlns:a16="http://schemas.microsoft.com/office/drawing/2014/main" id="{9FF1A85D-927D-4A7C-9441-028F6AB124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8936" y="2096049"/>
            <a:ext cx="838200" cy="836612"/>
          </a:xfrm>
          <a:prstGeom prst="rect">
            <a:avLst/>
          </a:prstGeom>
          <a:solidFill>
            <a:schemeClr val="bg2"/>
          </a:solidFill>
          <a:ln>
            <a:noFill/>
          </a:ln>
        </p:spPr>
      </p:pic>
      <p:pic>
        <p:nvPicPr>
          <p:cNvPr id="25612" name="図 20">
            <a:extLst>
              <a:ext uri="{FF2B5EF4-FFF2-40B4-BE49-F238E27FC236}">
                <a16:creationId xmlns:a16="http://schemas.microsoft.com/office/drawing/2014/main" id="{7A1C19A9-F11C-4E28-9495-DAF1A0855B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8936" y="5318674"/>
            <a:ext cx="869950" cy="869950"/>
          </a:xfrm>
          <a:prstGeom prst="rect">
            <a:avLst/>
          </a:prstGeom>
          <a:solidFill>
            <a:schemeClr val="bg2"/>
          </a:solidFill>
          <a:ln>
            <a:noFill/>
          </a:ln>
        </p:spPr>
      </p:pic>
      <p:pic>
        <p:nvPicPr>
          <p:cNvPr id="25613" name="図 21">
            <a:extLst>
              <a:ext uri="{FF2B5EF4-FFF2-40B4-BE49-F238E27FC236}">
                <a16:creationId xmlns:a16="http://schemas.microsoft.com/office/drawing/2014/main" id="{3678EAE1-533E-4086-830C-53BE8053D3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8937" y="4243937"/>
            <a:ext cx="847725" cy="847725"/>
          </a:xfrm>
          <a:prstGeom prst="rect">
            <a:avLst/>
          </a:prstGeom>
          <a:solidFill>
            <a:schemeClr val="bg2"/>
          </a:solidFill>
          <a:ln>
            <a:noFill/>
          </a:ln>
        </p:spPr>
      </p:pic>
      <p:pic>
        <p:nvPicPr>
          <p:cNvPr id="25614" name="図 22">
            <a:extLst>
              <a:ext uri="{FF2B5EF4-FFF2-40B4-BE49-F238E27FC236}">
                <a16:creationId xmlns:a16="http://schemas.microsoft.com/office/drawing/2014/main" id="{FD221935-1F2C-4991-AA2D-0FAAC5D544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8937" y="3161262"/>
            <a:ext cx="854075" cy="854075"/>
          </a:xfrm>
          <a:prstGeom prst="rect">
            <a:avLst/>
          </a:prstGeom>
          <a:solidFill>
            <a:schemeClr val="bg2"/>
          </a:solidFill>
          <a:ln>
            <a:noFill/>
          </a:ln>
        </p:spPr>
      </p:pic>
      <p:sp>
        <p:nvSpPr>
          <p:cNvPr id="3" name="正方形/長方形 2">
            <a:extLst>
              <a:ext uri="{FF2B5EF4-FFF2-40B4-BE49-F238E27FC236}">
                <a16:creationId xmlns:a16="http://schemas.microsoft.com/office/drawing/2014/main" id="{D0FCA844-059D-33CD-FEFD-90E5DDF3BF16}"/>
              </a:ext>
            </a:extLst>
          </p:cNvPr>
          <p:cNvSpPr/>
          <p:nvPr/>
        </p:nvSpPr>
        <p:spPr>
          <a:xfrm>
            <a:off x="2566157" y="3700511"/>
            <a:ext cx="6595533" cy="218773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Clr>
                <a:srgbClr val="FF0000"/>
              </a:buClr>
              <a:defRPr/>
            </a:pPr>
            <a:r>
              <a:rPr lang="ja-JP" altLang="en-US" sz="1800" dirty="0">
                <a:solidFill>
                  <a:schemeClr val="tx1"/>
                </a:solidFill>
                <a:latin typeface="+mn-ea"/>
                <a:cs typeface="Meiryo UI" panose="020B0604030504040204" pitchFamily="50" charset="-128"/>
              </a:rPr>
              <a:t>全部自分でどうにかしなきゃと思って頑張っていたけど、やっぱり現状をポジティブに捉えることはできていないらしい。</a:t>
            </a:r>
            <a:br>
              <a:rPr lang="en-US" altLang="ja-JP" sz="1800" dirty="0">
                <a:solidFill>
                  <a:schemeClr val="tx1"/>
                </a:solidFill>
                <a:latin typeface="+mn-ea"/>
                <a:cs typeface="Meiryo UI" panose="020B0604030504040204" pitchFamily="50" charset="-128"/>
              </a:rPr>
            </a:br>
            <a:r>
              <a:rPr lang="ja-JP" altLang="en-US" sz="1800" dirty="0">
                <a:solidFill>
                  <a:schemeClr val="tx1"/>
                </a:solidFill>
                <a:latin typeface="+mn-ea"/>
                <a:cs typeface="Meiryo UI" panose="020B0604030504040204" pitchFamily="50" charset="-128"/>
              </a:rPr>
              <a:t>頑張り続けることも大事だとは思うけど、まずは今うまくいっていない要因を考えたり、</a:t>
            </a:r>
            <a:r>
              <a:rPr lang="ja-JP" altLang="en-US" sz="1800" b="1" dirty="0">
                <a:solidFill>
                  <a:schemeClr val="accent1"/>
                </a:solidFill>
                <a:latin typeface="+mn-ea"/>
                <a:cs typeface="Meiryo UI" panose="020B0604030504040204" pitchFamily="50" charset="-128"/>
              </a:rPr>
              <a:t>冷静に状況を考えて</a:t>
            </a:r>
            <a:r>
              <a:rPr lang="ja-JP" altLang="en-US" sz="1800" dirty="0">
                <a:solidFill>
                  <a:schemeClr val="tx1"/>
                </a:solidFill>
                <a:latin typeface="+mn-ea"/>
                <a:cs typeface="Meiryo UI" panose="020B0604030504040204" pitchFamily="50" charset="-128"/>
              </a:rPr>
              <a:t>みよう。</a:t>
            </a:r>
            <a:endParaRPr lang="en-US" altLang="ja-JP" sz="1800" dirty="0">
              <a:solidFill>
                <a:schemeClr val="tx1"/>
              </a:solidFill>
              <a:latin typeface="+mn-ea"/>
              <a:cs typeface="Meiryo UI" panose="020B0604030504040204" pitchFamily="50" charset="-128"/>
            </a:endParaRPr>
          </a:p>
          <a:p>
            <a:pPr>
              <a:buClr>
                <a:srgbClr val="FF0000"/>
              </a:buClr>
              <a:defRPr/>
            </a:pPr>
            <a:r>
              <a:rPr lang="ja-JP" altLang="en-US" dirty="0">
                <a:solidFill>
                  <a:schemeClr val="tx1"/>
                </a:solidFill>
                <a:latin typeface="+mn-ea"/>
                <a:cs typeface="Meiryo UI" panose="020B0604030504040204" pitchFamily="50" charset="-128"/>
              </a:rPr>
              <a:t>また、考える余裕もないことを</a:t>
            </a:r>
            <a:r>
              <a:rPr lang="ja-JP" altLang="en-US" b="1" dirty="0">
                <a:solidFill>
                  <a:schemeClr val="accent1"/>
                </a:solidFill>
                <a:latin typeface="+mn-ea"/>
                <a:cs typeface="Meiryo UI" panose="020B0604030504040204" pitchFamily="50" charset="-128"/>
              </a:rPr>
              <a:t>上司や周囲に伝えて、</a:t>
            </a:r>
            <a:r>
              <a:rPr lang="ja-JP" altLang="en-US" dirty="0">
                <a:solidFill>
                  <a:schemeClr val="tx1"/>
                </a:solidFill>
                <a:latin typeface="+mn-ea"/>
                <a:cs typeface="Meiryo UI" panose="020B0604030504040204" pitchFamily="50" charset="-128"/>
              </a:rPr>
              <a:t>一緒に考えてもらうように</a:t>
            </a:r>
            <a:r>
              <a:rPr lang="ja-JP" altLang="en-US" b="1" dirty="0">
                <a:solidFill>
                  <a:schemeClr val="accent1"/>
                </a:solidFill>
                <a:latin typeface="+mn-ea"/>
                <a:cs typeface="Meiryo UI" panose="020B0604030504040204" pitchFamily="50" charset="-128"/>
              </a:rPr>
              <a:t>助けを求めよう</a:t>
            </a:r>
            <a:r>
              <a:rPr lang="ja-JP" altLang="en-US" dirty="0">
                <a:solidFill>
                  <a:schemeClr val="tx1"/>
                </a:solidFill>
                <a:latin typeface="+mn-ea"/>
                <a:cs typeface="Meiryo UI" panose="020B0604030504040204" pitchFamily="50" charset="-128"/>
              </a:rPr>
              <a:t>。</a:t>
            </a:r>
            <a:endParaRPr lang="en-US" altLang="ja-JP" sz="1800" dirty="0">
              <a:solidFill>
                <a:schemeClr val="tx1"/>
              </a:solidFill>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2F1CC168-EEA3-8C3A-7AFE-D3099902EF78}"/>
              </a:ext>
            </a:extLst>
          </p:cNvPr>
          <p:cNvSpPr/>
          <p:nvPr/>
        </p:nvSpPr>
        <p:spPr>
          <a:xfrm>
            <a:off x="2555050" y="1029249"/>
            <a:ext cx="6595533" cy="2187738"/>
          </a:xfrm>
          <a:prstGeom prst="rect">
            <a:avLst/>
          </a:prstGeom>
          <a:solidFill>
            <a:schemeClr val="accent4">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buClr>
                <a:srgbClr val="2C67E9"/>
              </a:buClr>
              <a:defRPr/>
            </a:pPr>
            <a:r>
              <a:rPr lang="ja-JP" altLang="en-US" sz="1800" dirty="0">
                <a:solidFill>
                  <a:schemeClr val="tx1"/>
                </a:solidFill>
                <a:latin typeface="+mn-ea"/>
                <a:cs typeface="Meiryo UI" panose="020B0604030504040204" pitchFamily="50" charset="-128"/>
              </a:rPr>
              <a:t>仕事が大変とは思っていたが、改めて振り返ってみると、充実していたという捉え方ができるかもしれない。</a:t>
            </a:r>
            <a:endParaRPr lang="en-US" altLang="ja-JP" sz="1800" dirty="0">
              <a:solidFill>
                <a:schemeClr val="tx1"/>
              </a:solidFill>
              <a:latin typeface="+mn-ea"/>
              <a:cs typeface="Meiryo UI" panose="020B0604030504040204" pitchFamily="50" charset="-128"/>
            </a:endParaRPr>
          </a:p>
          <a:p>
            <a:pPr>
              <a:buClr>
                <a:srgbClr val="2C67E9"/>
              </a:buClr>
              <a:defRPr/>
            </a:pPr>
            <a:r>
              <a:rPr lang="ja-JP" altLang="en-US" dirty="0">
                <a:solidFill>
                  <a:schemeClr val="tx1"/>
                </a:solidFill>
                <a:latin typeface="+mn-ea"/>
                <a:cs typeface="Meiryo UI" panose="020B0604030504040204" pitchFamily="50" charset="-128"/>
              </a:rPr>
              <a:t>今、うまくいっている要因を考えたり、より良くなるために</a:t>
            </a:r>
            <a:r>
              <a:rPr lang="ja-JP" altLang="en-US" b="1" dirty="0">
                <a:solidFill>
                  <a:schemeClr val="accent5"/>
                </a:solidFill>
                <a:latin typeface="+mn-ea"/>
                <a:cs typeface="Meiryo UI" panose="020B0604030504040204" pitchFamily="50" charset="-128"/>
              </a:rPr>
              <a:t>行動を増やしてみたり</a:t>
            </a:r>
            <a:r>
              <a:rPr lang="ja-JP" altLang="en-US" dirty="0">
                <a:solidFill>
                  <a:schemeClr val="tx1"/>
                </a:solidFill>
                <a:latin typeface="+mn-ea"/>
                <a:cs typeface="Meiryo UI" panose="020B0604030504040204" pitchFamily="50" charset="-128"/>
              </a:rPr>
              <a:t>、</a:t>
            </a:r>
            <a:r>
              <a:rPr lang="ja-JP" altLang="en-US" b="1" dirty="0">
                <a:solidFill>
                  <a:schemeClr val="accent5"/>
                </a:solidFill>
                <a:latin typeface="+mn-ea"/>
                <a:cs typeface="Meiryo UI" panose="020B0604030504040204" pitchFamily="50" charset="-128"/>
              </a:rPr>
              <a:t>自分なりに工夫</a:t>
            </a:r>
            <a:r>
              <a:rPr lang="ja-JP" altLang="en-US" dirty="0">
                <a:solidFill>
                  <a:schemeClr val="tx1"/>
                </a:solidFill>
                <a:latin typeface="+mn-ea"/>
                <a:cs typeface="Meiryo UI" panose="020B0604030504040204" pitchFamily="50" charset="-128"/>
              </a:rPr>
              <a:t>できることはないか、考えてみよう。</a:t>
            </a:r>
          </a:p>
        </p:txBody>
      </p:sp>
    </p:spTree>
    <p:extLst>
      <p:ext uri="{BB962C8B-B14F-4D97-AF65-F5344CB8AC3E}">
        <p14:creationId xmlns:p14="http://schemas.microsoft.com/office/powerpoint/2010/main" val="3673692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a:t>アンケート結果の使い方</a:t>
            </a:r>
            <a:endParaRPr lang="ja-JP" altLang="en-US" dirty="0">
              <a:solidFill>
                <a:srgbClr val="002060"/>
              </a:solidFill>
            </a:endParaRPr>
          </a:p>
        </p:txBody>
      </p:sp>
      <p:sp>
        <p:nvSpPr>
          <p:cNvPr id="16" name="テキスト ボックス 15"/>
          <p:cNvSpPr txBox="1"/>
          <p:nvPr/>
        </p:nvSpPr>
        <p:spPr>
          <a:xfrm>
            <a:off x="409660" y="935944"/>
            <a:ext cx="9086680" cy="769441"/>
          </a:xfrm>
          <a:prstGeom prst="rect">
            <a:avLst/>
          </a:prstGeom>
          <a:noFill/>
        </p:spPr>
        <p:txBody>
          <a:bodyPr wrap="square" rtlCol="0">
            <a:spAutoFit/>
          </a:bodyPr>
          <a:lstStyle/>
          <a:p>
            <a:pPr algn="ctr"/>
            <a:r>
              <a:rPr kumimoji="1" lang="ja-JP" altLang="en-US" sz="2200" b="1" spc="110" dirty="0"/>
              <a:t>アンケート結果は、自分自身の状況を確認する材料に</a:t>
            </a:r>
            <a:endParaRPr kumimoji="1" lang="en-US" altLang="ja-JP" sz="2200" b="1" spc="110" dirty="0"/>
          </a:p>
          <a:p>
            <a:pPr algn="ctr"/>
            <a:r>
              <a:rPr kumimoji="1" lang="ja-JP" altLang="en-US" sz="2200" b="1" spc="110" dirty="0"/>
              <a:t>また、上司が閲覧し、メンバーの皆様を理解するきっかけにします</a:t>
            </a:r>
          </a:p>
        </p:txBody>
      </p:sp>
      <p:sp>
        <p:nvSpPr>
          <p:cNvPr id="3" name="正方形/長方形 2">
            <a:extLst>
              <a:ext uri="{FF2B5EF4-FFF2-40B4-BE49-F238E27FC236}">
                <a16:creationId xmlns:a16="http://schemas.microsoft.com/office/drawing/2014/main" id="{B2963565-0221-7C22-3B63-01804B430D03}"/>
              </a:ext>
            </a:extLst>
          </p:cNvPr>
          <p:cNvSpPr/>
          <p:nvPr/>
        </p:nvSpPr>
        <p:spPr>
          <a:xfrm>
            <a:off x="2943131" y="1946493"/>
            <a:ext cx="4019738" cy="9144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アンケート（ワークメンタリティ）の結果</a:t>
            </a:r>
          </a:p>
        </p:txBody>
      </p:sp>
      <p:grpSp>
        <p:nvGrpSpPr>
          <p:cNvPr id="4" name="グループ化 3">
            <a:extLst>
              <a:ext uri="{FF2B5EF4-FFF2-40B4-BE49-F238E27FC236}">
                <a16:creationId xmlns:a16="http://schemas.microsoft.com/office/drawing/2014/main" id="{95D6F666-DCFE-5E4B-75D6-250C0573EA19}"/>
              </a:ext>
            </a:extLst>
          </p:cNvPr>
          <p:cNvGrpSpPr/>
          <p:nvPr/>
        </p:nvGrpSpPr>
        <p:grpSpPr>
          <a:xfrm>
            <a:off x="7128037" y="3566284"/>
            <a:ext cx="920478" cy="920478"/>
            <a:chOff x="-1704515" y="-93574"/>
            <a:chExt cx="992734" cy="992734"/>
          </a:xfrm>
        </p:grpSpPr>
        <p:sp>
          <p:nvSpPr>
            <p:cNvPr id="5" name="楕円 4">
              <a:extLst>
                <a:ext uri="{FF2B5EF4-FFF2-40B4-BE49-F238E27FC236}">
                  <a16:creationId xmlns:a16="http://schemas.microsoft.com/office/drawing/2014/main" id="{7ADE0B66-E2B2-C192-2E28-DB99737B635D}"/>
                </a:ext>
              </a:extLst>
            </p:cNvPr>
            <p:cNvSpPr/>
            <p:nvPr/>
          </p:nvSpPr>
          <p:spPr>
            <a:xfrm>
              <a:off x="-1704515" y="-93574"/>
              <a:ext cx="992734" cy="9927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pic>
          <p:nvPicPr>
            <p:cNvPr id="6" name="図 5">
              <a:extLst>
                <a:ext uri="{FF2B5EF4-FFF2-40B4-BE49-F238E27FC236}">
                  <a16:creationId xmlns:a16="http://schemas.microsoft.com/office/drawing/2014/main" id="{E0751698-AE34-9304-74E6-B456C84B9F15}"/>
                </a:ext>
              </a:extLst>
            </p:cNvPr>
            <p:cNvPicPr>
              <a:picLocks noChangeAspect="1"/>
            </p:cNvPicPr>
            <p:nvPr/>
          </p:nvPicPr>
          <p:blipFill>
            <a:blip r:embed="rId3">
              <a:extLst>
                <a:ext uri="{28A0092B-C50C-407E-A947-70E740481C1C}">
                  <a14:useLocalDpi xmlns:a14="http://schemas.microsoft.com/office/drawing/2010/main" val="0"/>
                </a:ext>
              </a:extLst>
            </a:blip>
            <a:srcRect l="32693" r="18936" b="41584"/>
            <a:stretch>
              <a:fillRect/>
            </a:stretch>
          </p:blipFill>
          <p:spPr>
            <a:xfrm>
              <a:off x="-1704515" y="0"/>
              <a:ext cx="992734" cy="899160"/>
            </a:xfrm>
            <a:custGeom>
              <a:avLst/>
              <a:gdLst>
                <a:gd name="connsiteX0" fmla="*/ 208175 w 992734"/>
                <a:gd name="connsiteY0" fmla="*/ 0 h 899160"/>
                <a:gd name="connsiteX1" fmla="*/ 784559 w 992734"/>
                <a:gd name="connsiteY1" fmla="*/ 0 h 899160"/>
                <a:gd name="connsiteX2" fmla="*/ 847352 w 992734"/>
                <a:gd name="connsiteY2" fmla="*/ 51809 h 899160"/>
                <a:gd name="connsiteX3" fmla="*/ 992734 w 992734"/>
                <a:gd name="connsiteY3" fmla="*/ 402793 h 899160"/>
                <a:gd name="connsiteX4" fmla="*/ 496367 w 992734"/>
                <a:gd name="connsiteY4" fmla="*/ 899160 h 899160"/>
                <a:gd name="connsiteX5" fmla="*/ 0 w 992734"/>
                <a:gd name="connsiteY5" fmla="*/ 402793 h 899160"/>
                <a:gd name="connsiteX6" fmla="*/ 145383 w 992734"/>
                <a:gd name="connsiteY6" fmla="*/ 51809 h 8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734" h="899160">
                  <a:moveTo>
                    <a:pt x="208175" y="0"/>
                  </a:moveTo>
                  <a:lnTo>
                    <a:pt x="784559" y="0"/>
                  </a:lnTo>
                  <a:lnTo>
                    <a:pt x="847352" y="51809"/>
                  </a:lnTo>
                  <a:cubicBezTo>
                    <a:pt x="937176" y="141633"/>
                    <a:pt x="992734" y="265725"/>
                    <a:pt x="992734" y="402793"/>
                  </a:cubicBezTo>
                  <a:cubicBezTo>
                    <a:pt x="992734" y="676929"/>
                    <a:pt x="770503" y="899160"/>
                    <a:pt x="496367" y="899160"/>
                  </a:cubicBezTo>
                  <a:cubicBezTo>
                    <a:pt x="222231" y="899160"/>
                    <a:pt x="0" y="676929"/>
                    <a:pt x="0" y="402793"/>
                  </a:cubicBezTo>
                  <a:cubicBezTo>
                    <a:pt x="0" y="265725"/>
                    <a:pt x="55558" y="141633"/>
                    <a:pt x="145383" y="51809"/>
                  </a:cubicBezTo>
                  <a:close/>
                </a:path>
              </a:pathLst>
            </a:custGeom>
          </p:spPr>
        </p:pic>
      </p:grpSp>
      <p:pic>
        <p:nvPicPr>
          <p:cNvPr id="8" name="図 7">
            <a:extLst>
              <a:ext uri="{FF2B5EF4-FFF2-40B4-BE49-F238E27FC236}">
                <a16:creationId xmlns:a16="http://schemas.microsoft.com/office/drawing/2014/main" id="{4E466B12-5216-645E-A523-72842B7773FE}"/>
              </a:ext>
            </a:extLst>
          </p:cNvPr>
          <p:cNvPicPr>
            <a:picLocks noChangeAspect="1"/>
          </p:cNvPicPr>
          <p:nvPr/>
        </p:nvPicPr>
        <p:blipFill>
          <a:blip r:embed="rId4">
            <a:extLst>
              <a:ext uri="{28A0092B-C50C-407E-A947-70E740481C1C}">
                <a14:useLocalDpi xmlns:a14="http://schemas.microsoft.com/office/drawing/2010/main" val="0"/>
              </a:ext>
            </a:extLst>
          </a:blip>
          <a:srcRect l="33412" t="963" r="6892" b="19442"/>
          <a:stretch>
            <a:fillRect/>
          </a:stretch>
        </p:blipFill>
        <p:spPr>
          <a:xfrm>
            <a:off x="2108254" y="3566284"/>
            <a:ext cx="915777" cy="915777"/>
          </a:xfrm>
          <a:custGeom>
            <a:avLst/>
            <a:gdLst>
              <a:gd name="connsiteX0" fmla="*/ 493832 w 987664"/>
              <a:gd name="connsiteY0" fmla="*/ 0 h 987664"/>
              <a:gd name="connsiteX1" fmla="*/ 987664 w 987664"/>
              <a:gd name="connsiteY1" fmla="*/ 493832 h 987664"/>
              <a:gd name="connsiteX2" fmla="*/ 493832 w 987664"/>
              <a:gd name="connsiteY2" fmla="*/ 987664 h 987664"/>
              <a:gd name="connsiteX3" fmla="*/ 0 w 987664"/>
              <a:gd name="connsiteY3" fmla="*/ 493832 h 987664"/>
              <a:gd name="connsiteX4" fmla="*/ 493832 w 987664"/>
              <a:gd name="connsiteY4" fmla="*/ 0 h 987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664" h="987664">
                <a:moveTo>
                  <a:pt x="493832" y="0"/>
                </a:moveTo>
                <a:cubicBezTo>
                  <a:pt x="766568" y="0"/>
                  <a:pt x="987664" y="221096"/>
                  <a:pt x="987664" y="493832"/>
                </a:cubicBezTo>
                <a:cubicBezTo>
                  <a:pt x="987664" y="766568"/>
                  <a:pt x="766568" y="987664"/>
                  <a:pt x="493832" y="987664"/>
                </a:cubicBezTo>
                <a:cubicBezTo>
                  <a:pt x="221096" y="987664"/>
                  <a:pt x="0" y="766568"/>
                  <a:pt x="0" y="493832"/>
                </a:cubicBezTo>
                <a:cubicBezTo>
                  <a:pt x="0" y="221096"/>
                  <a:pt x="221096" y="0"/>
                  <a:pt x="493832" y="0"/>
                </a:cubicBezTo>
                <a:close/>
              </a:path>
            </a:pathLst>
          </a:custGeom>
        </p:spPr>
      </p:pic>
      <p:sp>
        <p:nvSpPr>
          <p:cNvPr id="9" name="テキスト ボックス 8">
            <a:extLst>
              <a:ext uri="{FF2B5EF4-FFF2-40B4-BE49-F238E27FC236}">
                <a16:creationId xmlns:a16="http://schemas.microsoft.com/office/drawing/2014/main" id="{02EA91BA-FDED-0C59-812F-0FB9743746BE}"/>
              </a:ext>
            </a:extLst>
          </p:cNvPr>
          <p:cNvSpPr txBox="1"/>
          <p:nvPr/>
        </p:nvSpPr>
        <p:spPr>
          <a:xfrm>
            <a:off x="6663267" y="4482061"/>
            <a:ext cx="1850017" cy="369332"/>
          </a:xfrm>
          <a:prstGeom prst="rect">
            <a:avLst/>
          </a:prstGeom>
          <a:noFill/>
        </p:spPr>
        <p:txBody>
          <a:bodyPr wrap="square" rtlCol="0">
            <a:spAutoFit/>
          </a:bodyPr>
          <a:lstStyle/>
          <a:p>
            <a:pPr algn="ctr"/>
            <a:r>
              <a:rPr kumimoji="1" lang="ja-JP" altLang="en-US" dirty="0"/>
              <a:t>メンバーの皆様</a:t>
            </a:r>
          </a:p>
        </p:txBody>
      </p:sp>
      <p:sp>
        <p:nvSpPr>
          <p:cNvPr id="10" name="テキスト ボックス 9">
            <a:extLst>
              <a:ext uri="{FF2B5EF4-FFF2-40B4-BE49-F238E27FC236}">
                <a16:creationId xmlns:a16="http://schemas.microsoft.com/office/drawing/2014/main" id="{BF299D54-49C8-3A75-985E-FE96111D7BE1}"/>
              </a:ext>
            </a:extLst>
          </p:cNvPr>
          <p:cNvSpPr txBox="1"/>
          <p:nvPr/>
        </p:nvSpPr>
        <p:spPr>
          <a:xfrm>
            <a:off x="1994735" y="4482061"/>
            <a:ext cx="1140736" cy="369332"/>
          </a:xfrm>
          <a:prstGeom prst="rect">
            <a:avLst/>
          </a:prstGeom>
          <a:noFill/>
        </p:spPr>
        <p:txBody>
          <a:bodyPr wrap="square" rtlCol="0">
            <a:spAutoFit/>
          </a:bodyPr>
          <a:lstStyle/>
          <a:p>
            <a:pPr algn="ctr"/>
            <a:r>
              <a:rPr kumimoji="1" lang="ja-JP" altLang="en-US" dirty="0"/>
              <a:t>上司</a:t>
            </a:r>
          </a:p>
        </p:txBody>
      </p:sp>
      <p:pic>
        <p:nvPicPr>
          <p:cNvPr id="11" name="図 18">
            <a:extLst>
              <a:ext uri="{FF2B5EF4-FFF2-40B4-BE49-F238E27FC236}">
                <a16:creationId xmlns:a16="http://schemas.microsoft.com/office/drawing/2014/main" id="{AA2F4F83-AA1E-B8E6-D1BF-5D00F3678B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3460" y="2009033"/>
            <a:ext cx="337582" cy="337582"/>
          </a:xfrm>
          <a:prstGeom prst="rect">
            <a:avLst/>
          </a:prstGeom>
          <a:solidFill>
            <a:schemeClr val="bg2"/>
          </a:solidFill>
          <a:ln>
            <a:noFill/>
          </a:ln>
        </p:spPr>
      </p:pic>
      <p:pic>
        <p:nvPicPr>
          <p:cNvPr id="15" name="図 19">
            <a:extLst>
              <a:ext uri="{FF2B5EF4-FFF2-40B4-BE49-F238E27FC236}">
                <a16:creationId xmlns:a16="http://schemas.microsoft.com/office/drawing/2014/main" id="{28DED5EC-5249-35DD-2E41-22379629E2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9938" y="2009033"/>
            <a:ext cx="337582" cy="336942"/>
          </a:xfrm>
          <a:prstGeom prst="rect">
            <a:avLst/>
          </a:prstGeom>
          <a:solidFill>
            <a:schemeClr val="bg2"/>
          </a:solidFill>
          <a:ln>
            <a:noFill/>
          </a:ln>
        </p:spPr>
      </p:pic>
      <p:pic>
        <p:nvPicPr>
          <p:cNvPr id="17" name="図 20">
            <a:extLst>
              <a:ext uri="{FF2B5EF4-FFF2-40B4-BE49-F238E27FC236}">
                <a16:creationId xmlns:a16="http://schemas.microsoft.com/office/drawing/2014/main" id="{26C5A244-0AEC-A9BD-FD1C-38D4335BCE4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1259" y="2478648"/>
            <a:ext cx="350369" cy="350369"/>
          </a:xfrm>
          <a:prstGeom prst="rect">
            <a:avLst/>
          </a:prstGeom>
          <a:solidFill>
            <a:schemeClr val="bg2"/>
          </a:solidFill>
          <a:ln>
            <a:noFill/>
          </a:ln>
        </p:spPr>
      </p:pic>
      <p:pic>
        <p:nvPicPr>
          <p:cNvPr id="18" name="図 21">
            <a:extLst>
              <a:ext uri="{FF2B5EF4-FFF2-40B4-BE49-F238E27FC236}">
                <a16:creationId xmlns:a16="http://schemas.microsoft.com/office/drawing/2014/main" id="{BB04CBB3-EA19-A4D4-4DB2-8BF23FE9AE1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4781" y="2473350"/>
            <a:ext cx="341418" cy="341418"/>
          </a:xfrm>
          <a:prstGeom prst="rect">
            <a:avLst/>
          </a:prstGeom>
          <a:solidFill>
            <a:schemeClr val="bg2"/>
          </a:solidFill>
          <a:ln>
            <a:noFill/>
          </a:ln>
        </p:spPr>
      </p:pic>
      <p:pic>
        <p:nvPicPr>
          <p:cNvPr id="19" name="図 22">
            <a:extLst>
              <a:ext uri="{FF2B5EF4-FFF2-40B4-BE49-F238E27FC236}">
                <a16:creationId xmlns:a16="http://schemas.microsoft.com/office/drawing/2014/main" id="{D399BA2F-1537-C4B2-6D74-2673D8F3299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85368" y="2009033"/>
            <a:ext cx="343976" cy="343976"/>
          </a:xfrm>
          <a:prstGeom prst="rect">
            <a:avLst/>
          </a:prstGeom>
          <a:solidFill>
            <a:schemeClr val="bg2"/>
          </a:solidFill>
          <a:ln>
            <a:noFill/>
          </a:ln>
        </p:spPr>
      </p:pic>
      <p:cxnSp>
        <p:nvCxnSpPr>
          <p:cNvPr id="21" name="コネクタ: カギ線 20">
            <a:extLst>
              <a:ext uri="{FF2B5EF4-FFF2-40B4-BE49-F238E27FC236}">
                <a16:creationId xmlns:a16="http://schemas.microsoft.com/office/drawing/2014/main" id="{F8131E61-8AF1-64A6-E888-1716D1E69E4F}"/>
              </a:ext>
            </a:extLst>
          </p:cNvPr>
          <p:cNvCxnSpPr>
            <a:stCxn id="3" idx="2"/>
            <a:endCxn id="5" idx="0"/>
          </p:cNvCxnSpPr>
          <p:nvPr/>
        </p:nvCxnSpPr>
        <p:spPr>
          <a:xfrm rot="16200000" flipH="1">
            <a:off x="5917943" y="1895950"/>
            <a:ext cx="705391" cy="2635276"/>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3" name="コネクタ: カギ線 22">
            <a:extLst>
              <a:ext uri="{FF2B5EF4-FFF2-40B4-BE49-F238E27FC236}">
                <a16:creationId xmlns:a16="http://schemas.microsoft.com/office/drawing/2014/main" id="{06E6F6AF-E261-3537-79BF-E0F275091F78}"/>
              </a:ext>
            </a:extLst>
          </p:cNvPr>
          <p:cNvCxnSpPr>
            <a:cxnSpLocks/>
            <a:stCxn id="3" idx="2"/>
            <a:endCxn id="2" idx="0"/>
          </p:cNvCxnSpPr>
          <p:nvPr/>
        </p:nvCxnSpPr>
        <p:spPr>
          <a:xfrm rot="5400000">
            <a:off x="3374119" y="1987402"/>
            <a:ext cx="705391" cy="2452372"/>
          </a:xfrm>
          <a:prstGeom prst="bent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sp>
        <p:nvSpPr>
          <p:cNvPr id="29" name="テキスト ボックス 28">
            <a:extLst>
              <a:ext uri="{FF2B5EF4-FFF2-40B4-BE49-F238E27FC236}">
                <a16:creationId xmlns:a16="http://schemas.microsoft.com/office/drawing/2014/main" id="{2E571EC9-2002-A86E-79C7-0C1024EC82A0}"/>
              </a:ext>
            </a:extLst>
          </p:cNvPr>
          <p:cNvSpPr txBox="1"/>
          <p:nvPr/>
        </p:nvSpPr>
        <p:spPr>
          <a:xfrm>
            <a:off x="5507487" y="5131110"/>
            <a:ext cx="4161578" cy="923330"/>
          </a:xfrm>
          <a:prstGeom prst="rect">
            <a:avLst/>
          </a:prstGeom>
          <a:noFill/>
        </p:spPr>
        <p:txBody>
          <a:bodyPr wrap="square" rtlCol="0">
            <a:spAutoFit/>
          </a:bodyPr>
          <a:lstStyle/>
          <a:p>
            <a:pPr algn="ctr"/>
            <a:r>
              <a:rPr kumimoji="1" lang="ja-JP" altLang="en-US" b="1" dirty="0"/>
              <a:t>セルフマネジメント</a:t>
            </a:r>
            <a:endParaRPr kumimoji="1" lang="en-US" altLang="ja-JP" b="1" dirty="0"/>
          </a:p>
          <a:p>
            <a:pPr algn="ctr"/>
            <a:r>
              <a:rPr kumimoji="1" lang="ja-JP" altLang="en-US" dirty="0"/>
              <a:t>・自己開発</a:t>
            </a:r>
            <a:br>
              <a:rPr kumimoji="1" lang="en-US" altLang="ja-JP" dirty="0"/>
            </a:br>
            <a:r>
              <a:rPr kumimoji="1" lang="ja-JP" altLang="en-US" dirty="0"/>
              <a:t>・ストレスコントロール　等</a:t>
            </a:r>
          </a:p>
        </p:txBody>
      </p:sp>
      <p:sp>
        <p:nvSpPr>
          <p:cNvPr id="30" name="テキスト ボックス 29">
            <a:extLst>
              <a:ext uri="{FF2B5EF4-FFF2-40B4-BE49-F238E27FC236}">
                <a16:creationId xmlns:a16="http://schemas.microsoft.com/office/drawing/2014/main" id="{0C3EDFF7-57B9-09B5-565D-437710B60378}"/>
              </a:ext>
            </a:extLst>
          </p:cNvPr>
          <p:cNvSpPr txBox="1"/>
          <p:nvPr/>
        </p:nvSpPr>
        <p:spPr>
          <a:xfrm>
            <a:off x="484314" y="5134592"/>
            <a:ext cx="4161578" cy="923330"/>
          </a:xfrm>
          <a:prstGeom prst="rect">
            <a:avLst/>
          </a:prstGeom>
          <a:noFill/>
        </p:spPr>
        <p:txBody>
          <a:bodyPr wrap="square" rtlCol="0">
            <a:spAutoFit/>
          </a:bodyPr>
          <a:lstStyle/>
          <a:p>
            <a:pPr algn="ctr"/>
            <a:r>
              <a:rPr kumimoji="1" lang="ja-JP" altLang="en-US" b="1" dirty="0"/>
              <a:t>マネジメント</a:t>
            </a:r>
            <a:endParaRPr kumimoji="1" lang="en-US" altLang="ja-JP" b="1" dirty="0"/>
          </a:p>
          <a:p>
            <a:pPr algn="ctr"/>
            <a:r>
              <a:rPr kumimoji="1" lang="ja-JP" altLang="en-US" dirty="0"/>
              <a:t>・面談</a:t>
            </a:r>
            <a:br>
              <a:rPr kumimoji="1" lang="en-US" altLang="ja-JP" dirty="0"/>
            </a:br>
            <a:r>
              <a:rPr kumimoji="1" lang="ja-JP" altLang="en-US" dirty="0"/>
              <a:t>・日常的な関わり　等</a:t>
            </a:r>
          </a:p>
        </p:txBody>
      </p:sp>
      <p:sp>
        <p:nvSpPr>
          <p:cNvPr id="32" name="テキスト ボックス 31">
            <a:extLst>
              <a:ext uri="{FF2B5EF4-FFF2-40B4-BE49-F238E27FC236}">
                <a16:creationId xmlns:a16="http://schemas.microsoft.com/office/drawing/2014/main" id="{6780FFD4-0EF1-5A93-9F38-28F07AC12995}"/>
              </a:ext>
            </a:extLst>
          </p:cNvPr>
          <p:cNvSpPr txBox="1"/>
          <p:nvPr/>
        </p:nvSpPr>
        <p:spPr>
          <a:xfrm>
            <a:off x="259807" y="2961690"/>
            <a:ext cx="2302605" cy="584775"/>
          </a:xfrm>
          <a:prstGeom prst="rect">
            <a:avLst/>
          </a:prstGeom>
          <a:noFill/>
        </p:spPr>
        <p:txBody>
          <a:bodyPr wrap="square" rtlCol="0">
            <a:spAutoFit/>
          </a:bodyPr>
          <a:lstStyle/>
          <a:p>
            <a:pPr algn="ctr"/>
            <a:r>
              <a:rPr kumimoji="1" lang="ja-JP" altLang="en-US" sz="1600" b="1" dirty="0">
                <a:solidFill>
                  <a:srgbClr val="FF0000"/>
                </a:solidFill>
              </a:rPr>
              <a:t>インサイズ実施後に</a:t>
            </a:r>
            <a:br>
              <a:rPr kumimoji="1" lang="en-US" altLang="ja-JP" sz="1600" b="1" dirty="0">
                <a:solidFill>
                  <a:srgbClr val="FF0000"/>
                </a:solidFill>
              </a:rPr>
            </a:br>
            <a:r>
              <a:rPr kumimoji="1" lang="ja-JP" altLang="en-US" sz="1600" b="1" dirty="0">
                <a:solidFill>
                  <a:srgbClr val="FF0000"/>
                </a:solidFill>
              </a:rPr>
              <a:t>面談を実施します</a:t>
            </a:r>
          </a:p>
        </p:txBody>
      </p:sp>
      <p:sp>
        <p:nvSpPr>
          <p:cNvPr id="2" name="正方形/長方形 1">
            <a:extLst>
              <a:ext uri="{FF2B5EF4-FFF2-40B4-BE49-F238E27FC236}">
                <a16:creationId xmlns:a16="http://schemas.microsoft.com/office/drawing/2014/main" id="{2EECA3F7-A561-EA60-9ACE-FC6A8250C853}"/>
              </a:ext>
            </a:extLst>
          </p:cNvPr>
          <p:cNvSpPr/>
          <p:nvPr/>
        </p:nvSpPr>
        <p:spPr>
          <a:xfrm>
            <a:off x="505870" y="3566284"/>
            <a:ext cx="3989516" cy="2687032"/>
          </a:xfrm>
          <a:prstGeom prst="rect">
            <a:avLst/>
          </a:pr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BA015E51-D9F0-CF37-189E-E535765274DD}"/>
              </a:ext>
            </a:extLst>
          </p:cNvPr>
          <p:cNvSpPr/>
          <p:nvPr/>
        </p:nvSpPr>
        <p:spPr>
          <a:xfrm>
            <a:off x="6940722" y="5832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上司が閲覧しない場合は</a:t>
            </a:r>
            <a:endParaRPr lang="en-US" altLang="ja-JP" dirty="0">
              <a:solidFill>
                <a:schemeClr val="tx1"/>
              </a:solidFill>
              <a:latin typeface="+mn-ea"/>
            </a:endParaRPr>
          </a:p>
          <a:p>
            <a:pPr algn="ctr"/>
            <a:r>
              <a:rPr lang="ja-JP" altLang="en-US" dirty="0">
                <a:solidFill>
                  <a:schemeClr val="tx1"/>
                </a:solidFill>
                <a:latin typeface="+mn-ea"/>
              </a:rPr>
              <a:t>削除</a:t>
            </a:r>
            <a:endParaRPr lang="en-US" altLang="ja-JP" dirty="0">
              <a:solidFill>
                <a:schemeClr val="tx1"/>
              </a:solidFill>
              <a:latin typeface="+mn-ea"/>
            </a:endParaRPr>
          </a:p>
        </p:txBody>
      </p:sp>
    </p:spTree>
    <p:extLst>
      <p:ext uri="{BB962C8B-B14F-4D97-AF65-F5344CB8AC3E}">
        <p14:creationId xmlns:p14="http://schemas.microsoft.com/office/powerpoint/2010/main" val="255580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9" grpId="0"/>
      <p:bldP spid="30" grpId="0"/>
      <p:bldP spid="32"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a:t>マネジメントでの活用</a:t>
            </a:r>
            <a:endParaRPr lang="ja-JP" altLang="en-US" dirty="0">
              <a:solidFill>
                <a:srgbClr val="002060"/>
              </a:solidFill>
            </a:endParaRPr>
          </a:p>
        </p:txBody>
      </p:sp>
      <p:cxnSp>
        <p:nvCxnSpPr>
          <p:cNvPr id="2" name="Straight Connector 12">
            <a:extLst>
              <a:ext uri="{FF2B5EF4-FFF2-40B4-BE49-F238E27FC236}">
                <a16:creationId xmlns:a16="http://schemas.microsoft.com/office/drawing/2014/main" id="{2E7D87E6-A4C7-84C4-2173-598B8F2FCF95}"/>
              </a:ext>
            </a:extLst>
          </p:cNvPr>
          <p:cNvCxnSpPr>
            <a:cxnSpLocks noChangeShapeType="1"/>
          </p:cNvCxnSpPr>
          <p:nvPr/>
        </p:nvCxnSpPr>
        <p:spPr bwMode="gray">
          <a:xfrm>
            <a:off x="470803" y="2452421"/>
            <a:ext cx="3960000" cy="0"/>
          </a:xfrm>
          <a:prstGeom prst="line">
            <a:avLst/>
          </a:prstGeom>
          <a:noFill/>
          <a:ln w="12700" algn="ctr">
            <a:solidFill>
              <a:schemeClr val="accent5"/>
            </a:solidFill>
            <a:round/>
            <a:headEnd/>
            <a:tailEnd/>
          </a:ln>
          <a:extLst>
            <a:ext uri="{909E8E84-426E-40DD-AFC4-6F175D3DCCD1}">
              <a14:hiddenFill xmlns:a14="http://schemas.microsoft.com/office/drawing/2010/main">
                <a:noFill/>
              </a14:hiddenFill>
            </a:ext>
          </a:extLst>
        </p:spPr>
      </p:cxnSp>
      <p:cxnSp>
        <p:nvCxnSpPr>
          <p:cNvPr id="3" name="直線コネクタ 35">
            <a:extLst>
              <a:ext uri="{FF2B5EF4-FFF2-40B4-BE49-F238E27FC236}">
                <a16:creationId xmlns:a16="http://schemas.microsoft.com/office/drawing/2014/main" id="{2579A211-590B-7F59-5EBC-1B1E62D5FD69}"/>
              </a:ext>
            </a:extLst>
          </p:cNvPr>
          <p:cNvCxnSpPr>
            <a:cxnSpLocks noChangeShapeType="1"/>
          </p:cNvCxnSpPr>
          <p:nvPr/>
        </p:nvCxnSpPr>
        <p:spPr bwMode="auto">
          <a:xfrm>
            <a:off x="4953000" y="2028691"/>
            <a:ext cx="0" cy="3997255"/>
          </a:xfrm>
          <a:prstGeom prst="line">
            <a:avLst/>
          </a:prstGeom>
          <a:noFill/>
          <a:ln w="9525" algn="ctr">
            <a:solidFill>
              <a:srgbClr val="0070C0"/>
            </a:solidFill>
            <a:round/>
            <a:headEnd/>
            <a:tailEnd/>
          </a:ln>
          <a:extLst>
            <a:ext uri="{909E8E84-426E-40DD-AFC4-6F175D3DCCD1}">
              <a14:hiddenFill xmlns:a14="http://schemas.microsoft.com/office/drawing/2010/main">
                <a:noFill/>
              </a14:hiddenFill>
            </a:ext>
          </a:extLst>
        </p:spPr>
      </p:cxnSp>
      <p:sp>
        <p:nvSpPr>
          <p:cNvPr id="4" name="Text Placeholder 5">
            <a:extLst>
              <a:ext uri="{FF2B5EF4-FFF2-40B4-BE49-F238E27FC236}">
                <a16:creationId xmlns:a16="http://schemas.microsoft.com/office/drawing/2014/main" id="{C420FBAB-4AF1-5756-B3FC-9897A9E6499E}"/>
              </a:ext>
            </a:extLst>
          </p:cNvPr>
          <p:cNvSpPr txBox="1">
            <a:spLocks/>
          </p:cNvSpPr>
          <p:nvPr/>
        </p:nvSpPr>
        <p:spPr bwMode="gray">
          <a:xfrm>
            <a:off x="444936" y="2564128"/>
            <a:ext cx="3859760" cy="62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179388" indent="-179388">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8775" indent="-1793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58775" indent="-179388">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358775" indent="-179388">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8159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12731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17303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21875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a:spcBef>
                <a:spcPct val="20000"/>
              </a:spcBef>
            </a:pPr>
            <a:r>
              <a:rPr lang="en-US" altLang="ja-JP" sz="1800" spc="90" dirty="0">
                <a:solidFill>
                  <a:srgbClr val="000000"/>
                </a:solidFill>
                <a:latin typeface="+mn-ea"/>
                <a:ea typeface="+mn-ea"/>
                <a:cs typeface="Meiryo UI" panose="020B0604030504040204" pitchFamily="50" charset="-128"/>
              </a:rPr>
              <a:t>5</a:t>
            </a:r>
            <a:r>
              <a:rPr lang="ja-JP" altLang="en-US" sz="1800" spc="90" dirty="0">
                <a:solidFill>
                  <a:srgbClr val="000000"/>
                </a:solidFill>
                <a:latin typeface="+mn-ea"/>
                <a:ea typeface="+mn-ea"/>
                <a:cs typeface="Meiryo UI" panose="020B0604030504040204" pitchFamily="50" charset="-128"/>
              </a:rPr>
              <a:t>段階であらわされる心理状態。</a:t>
            </a:r>
            <a:endParaRPr lang="en-US" altLang="ja-JP" sz="1800" spc="90" dirty="0">
              <a:solidFill>
                <a:srgbClr val="000000"/>
              </a:solidFill>
              <a:latin typeface="+mn-ea"/>
              <a:ea typeface="+mn-ea"/>
              <a:cs typeface="Meiryo UI" panose="020B0604030504040204" pitchFamily="50" charset="-128"/>
            </a:endParaRPr>
          </a:p>
        </p:txBody>
      </p:sp>
      <p:sp>
        <p:nvSpPr>
          <p:cNvPr id="5" name="Text Placeholder 7">
            <a:extLst>
              <a:ext uri="{FF2B5EF4-FFF2-40B4-BE49-F238E27FC236}">
                <a16:creationId xmlns:a16="http://schemas.microsoft.com/office/drawing/2014/main" id="{8380ACAE-54A0-E35A-3799-615CBBE2FDDE}"/>
              </a:ext>
            </a:extLst>
          </p:cNvPr>
          <p:cNvSpPr txBox="1">
            <a:spLocks/>
          </p:cNvSpPr>
          <p:nvPr/>
        </p:nvSpPr>
        <p:spPr bwMode="gray">
          <a:xfrm>
            <a:off x="436395" y="1883209"/>
            <a:ext cx="4160596" cy="5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nchor="b"/>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544513" indent="-279400">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5500" indent="-2809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1735138" indent="-360363">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21923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26495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31067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35639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algn="ctr">
              <a:spcBef>
                <a:spcPts val="544"/>
              </a:spcBef>
            </a:pPr>
            <a:r>
              <a:rPr lang="ja-JP" altLang="en-US" sz="2177" b="1" dirty="0">
                <a:solidFill>
                  <a:schemeClr val="accent5"/>
                </a:solidFill>
                <a:latin typeface="+mn-ea"/>
                <a:ea typeface="+mn-ea"/>
                <a:cs typeface="Meiryo UI" panose="020B0604030504040204" pitchFamily="50" charset="-128"/>
              </a:rPr>
              <a:t>ワーク・メンタリティ（状態）</a:t>
            </a:r>
          </a:p>
        </p:txBody>
      </p:sp>
      <p:pic>
        <p:nvPicPr>
          <p:cNvPr id="6" name="図 5">
            <a:extLst>
              <a:ext uri="{FF2B5EF4-FFF2-40B4-BE49-F238E27FC236}">
                <a16:creationId xmlns:a16="http://schemas.microsoft.com/office/drawing/2014/main" id="{C6530A43-F439-5EC6-031A-FCE6CB0C0E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07" y="4706013"/>
            <a:ext cx="816236" cy="816236"/>
          </a:xfrm>
          <a:prstGeom prst="rect">
            <a:avLst/>
          </a:prstGeom>
          <a:solidFill>
            <a:schemeClr val="bg2"/>
          </a:solidFill>
        </p:spPr>
      </p:pic>
      <p:pic>
        <p:nvPicPr>
          <p:cNvPr id="8" name="図 7">
            <a:extLst>
              <a:ext uri="{FF2B5EF4-FFF2-40B4-BE49-F238E27FC236}">
                <a16:creationId xmlns:a16="http://schemas.microsoft.com/office/drawing/2014/main" id="{4089EF5A-834C-6026-3212-98B60572D0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0382" y="4274696"/>
            <a:ext cx="795286" cy="795286"/>
          </a:xfrm>
          <a:prstGeom prst="rect">
            <a:avLst/>
          </a:prstGeom>
          <a:solidFill>
            <a:schemeClr val="bg2"/>
          </a:solidFill>
        </p:spPr>
      </p:pic>
      <p:pic>
        <p:nvPicPr>
          <p:cNvPr id="9" name="図 8">
            <a:extLst>
              <a:ext uri="{FF2B5EF4-FFF2-40B4-BE49-F238E27FC236}">
                <a16:creationId xmlns:a16="http://schemas.microsoft.com/office/drawing/2014/main" id="{CA7E9DDE-E6E0-CEB4-9A20-3A607D620C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4207" y="3836989"/>
            <a:ext cx="801676" cy="801676"/>
          </a:xfrm>
          <a:prstGeom prst="rect">
            <a:avLst/>
          </a:prstGeom>
          <a:solidFill>
            <a:schemeClr val="bg2"/>
          </a:solidFill>
        </p:spPr>
      </p:pic>
      <p:pic>
        <p:nvPicPr>
          <p:cNvPr id="19" name="図 18">
            <a:extLst>
              <a:ext uri="{FF2B5EF4-FFF2-40B4-BE49-F238E27FC236}">
                <a16:creationId xmlns:a16="http://schemas.microsoft.com/office/drawing/2014/main" id="{6EB63DF7-F2BA-657C-71B8-EE362BBF19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4422" y="3414882"/>
            <a:ext cx="786076" cy="786076"/>
          </a:xfrm>
          <a:prstGeom prst="rect">
            <a:avLst/>
          </a:prstGeom>
          <a:solidFill>
            <a:schemeClr val="bg2"/>
          </a:solidFill>
        </p:spPr>
      </p:pic>
      <p:pic>
        <p:nvPicPr>
          <p:cNvPr id="20" name="図 19">
            <a:extLst>
              <a:ext uri="{FF2B5EF4-FFF2-40B4-BE49-F238E27FC236}">
                <a16:creationId xmlns:a16="http://schemas.microsoft.com/office/drawing/2014/main" id="{12719ED2-EED5-5ADB-66BB-63D2AB6B33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9037" y="2992775"/>
            <a:ext cx="786075" cy="786075"/>
          </a:xfrm>
          <a:prstGeom prst="rect">
            <a:avLst/>
          </a:prstGeom>
          <a:solidFill>
            <a:schemeClr val="bg2"/>
          </a:solidFill>
        </p:spPr>
      </p:pic>
      <p:sp>
        <p:nvSpPr>
          <p:cNvPr id="21" name="Text Placeholder 7">
            <a:extLst>
              <a:ext uri="{FF2B5EF4-FFF2-40B4-BE49-F238E27FC236}">
                <a16:creationId xmlns:a16="http://schemas.microsoft.com/office/drawing/2014/main" id="{E4D8FD76-065F-9ABC-4603-ADAA93C98763}"/>
              </a:ext>
            </a:extLst>
          </p:cNvPr>
          <p:cNvSpPr txBox="1">
            <a:spLocks/>
          </p:cNvSpPr>
          <p:nvPr/>
        </p:nvSpPr>
        <p:spPr bwMode="gray">
          <a:xfrm>
            <a:off x="5290577" y="1883209"/>
            <a:ext cx="4160596" cy="5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nchor="b"/>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544513" indent="-279400">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5500" indent="-2809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1735138" indent="-360363">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21923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26495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31067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3563938" indent="-360363"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algn="ctr" eaLnBrk="1" hangingPunct="1">
              <a:spcBef>
                <a:spcPct val="20000"/>
              </a:spcBef>
              <a:buFont typeface="Arial" panose="020B0604020202020204" pitchFamily="34" charset="0"/>
              <a:buNone/>
            </a:pPr>
            <a:r>
              <a:rPr lang="ja-JP" altLang="en-US" sz="2177" b="1" dirty="0">
                <a:solidFill>
                  <a:schemeClr val="accent5"/>
                </a:solidFill>
                <a:latin typeface="+mn-ea"/>
                <a:ea typeface="+mn-ea"/>
                <a:cs typeface="Meiryo UI" panose="020B0604030504040204" pitchFamily="50" charset="-128"/>
              </a:rPr>
              <a:t>パーソナリティ（持ち味）</a:t>
            </a:r>
          </a:p>
        </p:txBody>
      </p:sp>
      <p:sp>
        <p:nvSpPr>
          <p:cNvPr id="22" name="Text Placeholder 5">
            <a:extLst>
              <a:ext uri="{FF2B5EF4-FFF2-40B4-BE49-F238E27FC236}">
                <a16:creationId xmlns:a16="http://schemas.microsoft.com/office/drawing/2014/main" id="{BE3AF995-45AE-42D9-2154-8FCDAD8DD441}"/>
              </a:ext>
            </a:extLst>
          </p:cNvPr>
          <p:cNvSpPr txBox="1">
            <a:spLocks/>
          </p:cNvSpPr>
          <p:nvPr/>
        </p:nvSpPr>
        <p:spPr bwMode="gray">
          <a:xfrm>
            <a:off x="5351813" y="2564128"/>
            <a:ext cx="4132718" cy="69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17" tIns="65317" rIns="65317" bIns="65317"/>
          <a:lstStyle>
            <a:lvl1pPr>
              <a:buFont typeface="Wingdings" panose="05000000000000000000" pitchFamily="2" charset="2"/>
              <a:defRPr kumimoji="1" sz="3200">
                <a:solidFill>
                  <a:schemeClr val="tx1"/>
                </a:solidFill>
                <a:latin typeface="HGP創英角ｺﾞｼｯｸUB" panose="020B0900000000000000" pitchFamily="50" charset="-128"/>
                <a:ea typeface="HGP創英角ｺﾞｼｯｸUB" panose="020B0900000000000000" pitchFamily="50" charset="-128"/>
              </a:defRPr>
            </a:lvl1pPr>
            <a:lvl2pPr marL="179388" indent="-179388">
              <a:spcBef>
                <a:spcPts val="613"/>
              </a:spcBef>
              <a:buFont typeface="Wingdings" panose="05000000000000000000" pitchFamily="2" charset="2"/>
              <a:buChar char="l"/>
              <a:defRPr kumimoji="1"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358775" indent="-179388">
              <a:spcBef>
                <a:spcPts val="613"/>
              </a:spcBef>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358775" indent="-179388">
              <a:spcBef>
                <a:spcPts val="613"/>
              </a:spcBef>
              <a:buFont typeface="Arial" panose="020B0604020202020204" pitchFamily="34" charset="0"/>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4pPr>
            <a:lvl5pPr marL="358775" indent="-179388">
              <a:spcBef>
                <a:spcPts val="613"/>
              </a:spcBef>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5pPr>
            <a:lvl6pPr marL="8159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6pPr>
            <a:lvl7pPr marL="12731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7pPr>
            <a:lvl8pPr marL="17303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8pPr>
            <a:lvl9pPr marL="2187575" indent="-179388" eaLnBrk="0" fontAlgn="base" hangingPunct="0">
              <a:spcBef>
                <a:spcPts val="613"/>
              </a:spcBef>
              <a:spcAft>
                <a:spcPct val="0"/>
              </a:spcAft>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cs typeface="Meiryo UI" panose="020B0604030504040204" pitchFamily="50" charset="-128"/>
              </a:defRPr>
            </a:lvl9pPr>
          </a:lstStyle>
          <a:p>
            <a:pPr eaLnBrk="1" hangingPunct="1">
              <a:spcBef>
                <a:spcPct val="20000"/>
              </a:spcBef>
              <a:buFont typeface="Arial" panose="020B0604020202020204" pitchFamily="34" charset="0"/>
              <a:buNone/>
            </a:pPr>
            <a:r>
              <a:rPr lang="ja-JP" altLang="en-US" sz="1800" spc="90" dirty="0">
                <a:solidFill>
                  <a:srgbClr val="000000"/>
                </a:solidFill>
                <a:latin typeface="+mn-ea"/>
                <a:ea typeface="+mn-ea"/>
                <a:cs typeface="Meiryo UI" panose="020B0604030504040204" pitchFamily="50" charset="-128"/>
              </a:rPr>
              <a:t>仕事上で意識的・無意識的に</a:t>
            </a:r>
            <a:br>
              <a:rPr lang="en-US" altLang="ja-JP" sz="1800" spc="90" dirty="0">
                <a:solidFill>
                  <a:srgbClr val="000000"/>
                </a:solidFill>
                <a:latin typeface="+mn-ea"/>
                <a:ea typeface="+mn-ea"/>
                <a:cs typeface="Meiryo UI" panose="020B0604030504040204" pitchFamily="50" charset="-128"/>
              </a:rPr>
            </a:br>
            <a:r>
              <a:rPr lang="ja-JP" altLang="en-US" sz="1800" spc="90" dirty="0">
                <a:solidFill>
                  <a:srgbClr val="000000"/>
                </a:solidFill>
                <a:latin typeface="+mn-ea"/>
                <a:ea typeface="+mn-ea"/>
                <a:cs typeface="Meiryo UI" panose="020B0604030504040204" pitchFamily="50" charset="-128"/>
              </a:rPr>
              <a:t>発揮している傾向・パターン。</a:t>
            </a:r>
            <a:endParaRPr lang="en-US" altLang="ja-JP" sz="1800" spc="90" dirty="0">
              <a:solidFill>
                <a:srgbClr val="000000"/>
              </a:solidFill>
              <a:latin typeface="+mn-ea"/>
              <a:ea typeface="+mn-ea"/>
              <a:cs typeface="Meiryo UI" panose="020B0604030504040204" pitchFamily="50" charset="-128"/>
            </a:endParaRPr>
          </a:p>
        </p:txBody>
      </p:sp>
      <p:cxnSp>
        <p:nvCxnSpPr>
          <p:cNvPr id="23" name="Straight Connector 12">
            <a:extLst>
              <a:ext uri="{FF2B5EF4-FFF2-40B4-BE49-F238E27FC236}">
                <a16:creationId xmlns:a16="http://schemas.microsoft.com/office/drawing/2014/main" id="{FDB24AE6-DCDA-A63E-08CD-FDF31C35F7DE}"/>
              </a:ext>
            </a:extLst>
          </p:cNvPr>
          <p:cNvCxnSpPr>
            <a:cxnSpLocks noChangeShapeType="1"/>
          </p:cNvCxnSpPr>
          <p:nvPr/>
        </p:nvCxnSpPr>
        <p:spPr bwMode="gray">
          <a:xfrm>
            <a:off x="5393138" y="2452421"/>
            <a:ext cx="3960000" cy="0"/>
          </a:xfrm>
          <a:prstGeom prst="line">
            <a:avLst/>
          </a:prstGeom>
          <a:noFill/>
          <a:ln w="12700" algn="ctr">
            <a:solidFill>
              <a:schemeClr val="accent5"/>
            </a:solidFill>
            <a:round/>
            <a:headEnd/>
            <a:tailEnd/>
          </a:ln>
          <a:extLst>
            <a:ext uri="{909E8E84-426E-40DD-AFC4-6F175D3DCCD1}">
              <a14:hiddenFill xmlns:a14="http://schemas.microsoft.com/office/drawing/2010/main">
                <a:noFill/>
              </a14:hiddenFill>
            </a:ext>
          </a:extLst>
        </p:spPr>
      </p:cxnSp>
      <p:pic>
        <p:nvPicPr>
          <p:cNvPr id="24" name="図 23">
            <a:extLst>
              <a:ext uri="{FF2B5EF4-FFF2-40B4-BE49-F238E27FC236}">
                <a16:creationId xmlns:a16="http://schemas.microsoft.com/office/drawing/2014/main" id="{692E797A-F385-775F-6A72-30004E4C2C0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692" t="8109" r="9986" b="10683"/>
          <a:stretch/>
        </p:blipFill>
        <p:spPr>
          <a:xfrm>
            <a:off x="5867621" y="3152901"/>
            <a:ext cx="3059313" cy="2485692"/>
          </a:xfrm>
          <a:prstGeom prst="rect">
            <a:avLst/>
          </a:prstGeom>
        </p:spPr>
      </p:pic>
      <p:sp>
        <p:nvSpPr>
          <p:cNvPr id="31" name="テキスト ボックス 30">
            <a:extLst>
              <a:ext uri="{FF2B5EF4-FFF2-40B4-BE49-F238E27FC236}">
                <a16:creationId xmlns:a16="http://schemas.microsoft.com/office/drawing/2014/main" id="{3794FCCE-8FE7-79FF-0350-83B4DBE83D95}"/>
              </a:ext>
            </a:extLst>
          </p:cNvPr>
          <p:cNvSpPr txBox="1"/>
          <p:nvPr/>
        </p:nvSpPr>
        <p:spPr>
          <a:xfrm>
            <a:off x="409660" y="935944"/>
            <a:ext cx="9086680" cy="769441"/>
          </a:xfrm>
          <a:prstGeom prst="rect">
            <a:avLst/>
          </a:prstGeom>
          <a:noFill/>
        </p:spPr>
        <p:txBody>
          <a:bodyPr wrap="square" rtlCol="0">
            <a:spAutoFit/>
          </a:bodyPr>
          <a:lstStyle/>
          <a:p>
            <a:pPr algn="ctr"/>
            <a:r>
              <a:rPr kumimoji="1" lang="ja-JP" altLang="en-US" sz="2200" b="1" spc="110" dirty="0"/>
              <a:t>アンケート結果を踏まえて、皆様との関わり方や</a:t>
            </a:r>
            <a:br>
              <a:rPr kumimoji="1" lang="en-US" altLang="ja-JP" sz="2200" b="1" spc="110" dirty="0"/>
            </a:br>
            <a:r>
              <a:rPr kumimoji="1" lang="ja-JP" altLang="en-US" sz="2200" b="1" spc="110" dirty="0"/>
              <a:t>声のかけ方のヒントを掴みます</a:t>
            </a:r>
            <a:endParaRPr kumimoji="1" lang="en-US" altLang="ja-JP" sz="2200" b="1" spc="110" dirty="0"/>
          </a:p>
        </p:txBody>
      </p:sp>
      <p:sp>
        <p:nvSpPr>
          <p:cNvPr id="7" name="正方形/長方形 6">
            <a:extLst>
              <a:ext uri="{FF2B5EF4-FFF2-40B4-BE49-F238E27FC236}">
                <a16:creationId xmlns:a16="http://schemas.microsoft.com/office/drawing/2014/main" id="{A2759BDC-F337-1D67-BE11-D15EAA9F22AF}"/>
              </a:ext>
            </a:extLst>
          </p:cNvPr>
          <p:cNvSpPr/>
          <p:nvPr/>
        </p:nvSpPr>
        <p:spPr>
          <a:xfrm>
            <a:off x="709482" y="5638593"/>
            <a:ext cx="8487037" cy="6832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大切なことは </a:t>
            </a:r>
            <a:r>
              <a:rPr kumimoji="1" lang="ja-JP" altLang="en-US" sz="3600" b="1" dirty="0">
                <a:solidFill>
                  <a:schemeClr val="bg2"/>
                </a:solidFill>
              </a:rPr>
              <a:t>対話 </a:t>
            </a:r>
            <a:r>
              <a:rPr kumimoji="1" lang="ja-JP" altLang="en-US" b="1" dirty="0">
                <a:solidFill>
                  <a:schemeClr val="bg2"/>
                </a:solidFill>
              </a:rPr>
              <a:t>です</a:t>
            </a:r>
          </a:p>
        </p:txBody>
      </p:sp>
      <p:sp>
        <p:nvSpPr>
          <p:cNvPr id="10" name="正方形/長方形 9">
            <a:extLst>
              <a:ext uri="{FF2B5EF4-FFF2-40B4-BE49-F238E27FC236}">
                <a16:creationId xmlns:a16="http://schemas.microsoft.com/office/drawing/2014/main" id="{CD97F1AD-DA2D-AFE4-E516-F6183550598C}"/>
              </a:ext>
            </a:extLst>
          </p:cNvPr>
          <p:cNvSpPr/>
          <p:nvPr/>
        </p:nvSpPr>
        <p:spPr>
          <a:xfrm>
            <a:off x="6940722" y="5832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上司が閲覧しない場合は</a:t>
            </a:r>
            <a:endParaRPr lang="en-US" altLang="ja-JP" dirty="0">
              <a:solidFill>
                <a:schemeClr val="tx1"/>
              </a:solidFill>
              <a:latin typeface="+mn-ea"/>
            </a:endParaRPr>
          </a:p>
          <a:p>
            <a:pPr algn="ctr"/>
            <a:r>
              <a:rPr lang="ja-JP" altLang="en-US" dirty="0">
                <a:solidFill>
                  <a:schemeClr val="tx1"/>
                </a:solidFill>
                <a:latin typeface="+mn-ea"/>
              </a:rPr>
              <a:t>削除</a:t>
            </a:r>
            <a:endParaRPr lang="en-US" altLang="ja-JP" dirty="0">
              <a:solidFill>
                <a:schemeClr val="tx1"/>
              </a:solidFill>
              <a:latin typeface="+mn-ea"/>
            </a:endParaRPr>
          </a:p>
        </p:txBody>
      </p:sp>
    </p:spTree>
    <p:extLst>
      <p:ext uri="{BB962C8B-B14F-4D97-AF65-F5344CB8AC3E}">
        <p14:creationId xmlns:p14="http://schemas.microsoft.com/office/powerpoint/2010/main" val="2106486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率直なご回答をおねがいします</a:t>
            </a:r>
          </a:p>
        </p:txBody>
      </p:sp>
      <p:sp>
        <p:nvSpPr>
          <p:cNvPr id="4" name="フッター プレースホルダー 3"/>
          <p:cNvSpPr>
            <a:spLocks noGrp="1"/>
          </p:cNvSpPr>
          <p:nvPr>
            <p:ph type="ftr" sz="quarter" idx="11"/>
          </p:nvPr>
        </p:nvSpPr>
        <p:spPr/>
        <p:txBody>
          <a:bodyPr/>
          <a:lstStyle/>
          <a:p>
            <a:r>
              <a:rPr kumimoji="1" lang="en-US" altLang="ja-JP"/>
              <a:t>(C)Recruit Management Solutions Co., Ltd.</a:t>
            </a:r>
            <a:endParaRPr kumimoji="1" lang="ja-JP" altLang="en-US"/>
          </a:p>
        </p:txBody>
      </p:sp>
      <p:sp>
        <p:nvSpPr>
          <p:cNvPr id="5" name="スライド番号プレースホルダー 4"/>
          <p:cNvSpPr>
            <a:spLocks noGrp="1"/>
          </p:cNvSpPr>
          <p:nvPr>
            <p:ph type="sldNum" sz="quarter" idx="12"/>
          </p:nvPr>
        </p:nvSpPr>
        <p:spPr/>
        <p:txBody>
          <a:bodyPr/>
          <a:lstStyle/>
          <a:p>
            <a:fld id="{13DCE293-928F-46E2-9713-CE7045A8AC7D}" type="slidenum">
              <a:rPr kumimoji="1" lang="ja-JP" altLang="en-US" smtClean="0"/>
              <a:pPr/>
              <a:t>13</a:t>
            </a:fld>
            <a:endParaRPr kumimoji="1" lang="ja-JP" altLang="en-US"/>
          </a:p>
        </p:txBody>
      </p:sp>
      <p:sp>
        <p:nvSpPr>
          <p:cNvPr id="6" name="正方形/長方形 5"/>
          <p:cNvSpPr/>
          <p:nvPr/>
        </p:nvSpPr>
        <p:spPr>
          <a:xfrm>
            <a:off x="535040" y="1618484"/>
            <a:ext cx="8691406" cy="3385542"/>
          </a:xfrm>
          <a:prstGeom prst="rect">
            <a:avLst/>
          </a:prstGeom>
        </p:spPr>
        <p:txBody>
          <a:bodyPr wrap="square">
            <a:spAutoFit/>
          </a:bodyPr>
          <a:lstStyle/>
          <a:p>
            <a:pPr marL="360363" indent="-360363">
              <a:spcBef>
                <a:spcPts val="4200"/>
              </a:spcBef>
              <a:buClr>
                <a:srgbClr val="FF0000"/>
              </a:buClr>
              <a:buFont typeface="Wingdings" panose="05000000000000000000" pitchFamily="2" charset="2"/>
              <a:buChar char="ü"/>
            </a:pPr>
            <a:r>
              <a:rPr lang="ja-JP" altLang="en-US" sz="2400" spc="120" dirty="0"/>
              <a:t>回答結果が、評価や昇進昇格に影響するなど、</a:t>
            </a:r>
            <a:br>
              <a:rPr lang="en-US" altLang="ja-JP" sz="2400" spc="120" dirty="0"/>
            </a:br>
            <a:r>
              <a:rPr lang="ja-JP" altLang="en-US" sz="2400" b="1" u="sng" spc="120" dirty="0"/>
              <a:t>皆様の不利益になることはありません</a:t>
            </a:r>
            <a:r>
              <a:rPr lang="ja-JP" altLang="en-US" sz="2400" spc="120" dirty="0"/>
              <a:t>。</a:t>
            </a:r>
            <a:endParaRPr lang="en-US" altLang="ja-JP" sz="2400" spc="120" dirty="0"/>
          </a:p>
          <a:p>
            <a:pPr marL="360363" indent="-360363">
              <a:spcBef>
                <a:spcPts val="4200"/>
              </a:spcBef>
              <a:buClr>
                <a:srgbClr val="FF0000"/>
              </a:buClr>
              <a:buFont typeface="Wingdings" panose="05000000000000000000" pitchFamily="2" charset="2"/>
              <a:buChar char="ü"/>
            </a:pPr>
            <a:r>
              <a:rPr lang="ja-JP" altLang="en-US" sz="2400" spc="120" dirty="0"/>
              <a:t>万が一、不利益になったと感じたことがあれば、</a:t>
            </a:r>
            <a:br>
              <a:rPr lang="en-US" altLang="ja-JP" sz="2400" spc="120" dirty="0"/>
            </a:br>
            <a:r>
              <a:rPr lang="ja-JP" altLang="en-US" sz="2400" b="1" u="sng" spc="120" dirty="0"/>
              <a:t>人事までご相談</a:t>
            </a:r>
            <a:r>
              <a:rPr lang="ja-JP" altLang="en-US" sz="2400" spc="120" dirty="0"/>
              <a:t>ください。</a:t>
            </a:r>
            <a:endParaRPr lang="en-US" altLang="ja-JP" sz="2400" spc="120" dirty="0"/>
          </a:p>
          <a:p>
            <a:pPr marL="360363" indent="-360363">
              <a:spcBef>
                <a:spcPts val="4200"/>
              </a:spcBef>
              <a:buClr>
                <a:srgbClr val="FF0000"/>
              </a:buClr>
              <a:buFont typeface="Wingdings" panose="05000000000000000000" pitchFamily="2" charset="2"/>
              <a:buChar char="ü"/>
            </a:pPr>
            <a:r>
              <a:rPr lang="ja-JP" altLang="en-US" sz="2400" b="1" u="sng" spc="120" dirty="0"/>
              <a:t>皆様の状態を知ることが、組織改善の第一歩</a:t>
            </a:r>
            <a:r>
              <a:rPr lang="ja-JP" altLang="en-US" sz="2400" spc="120" dirty="0"/>
              <a:t>となります。</a:t>
            </a:r>
            <a:br>
              <a:rPr lang="en-US" altLang="ja-JP" sz="2400" spc="120" dirty="0"/>
            </a:br>
            <a:r>
              <a:rPr lang="ja-JP" altLang="en-US" sz="2400" spc="120" dirty="0"/>
              <a:t>真摯に向き合っていきますので、率直なご回答をお願いします。</a:t>
            </a:r>
          </a:p>
        </p:txBody>
      </p:sp>
    </p:spTree>
    <p:extLst>
      <p:ext uri="{BB962C8B-B14F-4D97-AF65-F5344CB8AC3E}">
        <p14:creationId xmlns:p14="http://schemas.microsoft.com/office/powerpoint/2010/main" val="806151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インサイズとは？</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実施概要</a:t>
            </a:r>
            <a:endParaRPr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アンケートの回答～結果閲覧方法</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1811278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インサイズ実施概要</a:t>
            </a:r>
          </a:p>
        </p:txBody>
      </p:sp>
      <p:sp>
        <p:nvSpPr>
          <p:cNvPr id="5" name="正方形/長方形 4">
            <a:extLst>
              <a:ext uri="{FF2B5EF4-FFF2-40B4-BE49-F238E27FC236}">
                <a16:creationId xmlns:a16="http://schemas.microsoft.com/office/drawing/2014/main" id="{C0348E10-F7BC-5193-2D19-6A1672A9781D}"/>
              </a:ext>
            </a:extLst>
          </p:cNvPr>
          <p:cNvSpPr/>
          <p:nvPr/>
        </p:nvSpPr>
        <p:spPr>
          <a:xfrm>
            <a:off x="430425" y="4764872"/>
            <a:ext cx="1320603" cy="144790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回答期間</a:t>
            </a:r>
          </a:p>
        </p:txBody>
      </p:sp>
      <p:sp>
        <p:nvSpPr>
          <p:cNvPr id="8" name="正方形/長方形 7">
            <a:extLst>
              <a:ext uri="{FF2B5EF4-FFF2-40B4-BE49-F238E27FC236}">
                <a16:creationId xmlns:a16="http://schemas.microsoft.com/office/drawing/2014/main" id="{4248DD78-E36F-3F25-40BE-80A99AC5AB9E}"/>
              </a:ext>
            </a:extLst>
          </p:cNvPr>
          <p:cNvSpPr/>
          <p:nvPr/>
        </p:nvSpPr>
        <p:spPr>
          <a:xfrm>
            <a:off x="430425" y="861934"/>
            <a:ext cx="1320603" cy="3716644"/>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皆様への</a:t>
            </a:r>
            <a:endParaRPr kumimoji="1" lang="en-US" altLang="ja-JP" b="1" dirty="0">
              <a:solidFill>
                <a:schemeClr val="bg2"/>
              </a:solidFill>
            </a:endParaRPr>
          </a:p>
          <a:p>
            <a:pPr algn="ctr"/>
            <a:r>
              <a:rPr kumimoji="1" lang="ja-JP" altLang="en-US" b="1" dirty="0">
                <a:solidFill>
                  <a:schemeClr val="bg2"/>
                </a:solidFill>
              </a:rPr>
              <a:t>お願い</a:t>
            </a:r>
          </a:p>
        </p:txBody>
      </p:sp>
      <p:sp>
        <p:nvSpPr>
          <p:cNvPr id="14" name="正方形/長方形 13">
            <a:extLst>
              <a:ext uri="{FF2B5EF4-FFF2-40B4-BE49-F238E27FC236}">
                <a16:creationId xmlns:a16="http://schemas.microsoft.com/office/drawing/2014/main" id="{71767D35-3542-F76C-AD6C-8A70206557C0}"/>
              </a:ext>
            </a:extLst>
          </p:cNvPr>
          <p:cNvSpPr/>
          <p:nvPr/>
        </p:nvSpPr>
        <p:spPr>
          <a:xfrm>
            <a:off x="6940722" y="5832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順番及び実施時期・頻度は貴社の運用に合わせて変更してください</a:t>
            </a:r>
            <a:endParaRPr lang="en-US" altLang="ja-JP" dirty="0">
              <a:solidFill>
                <a:schemeClr val="tx1"/>
              </a:solidFill>
              <a:latin typeface="+mn-ea"/>
            </a:endParaRPr>
          </a:p>
        </p:txBody>
      </p:sp>
      <p:pic>
        <p:nvPicPr>
          <p:cNvPr id="16" name="図 15">
            <a:extLst>
              <a:ext uri="{FF2B5EF4-FFF2-40B4-BE49-F238E27FC236}">
                <a16:creationId xmlns:a16="http://schemas.microsoft.com/office/drawing/2014/main" id="{A8B487C4-A0C1-12B4-C006-386F3934BD93}"/>
              </a:ext>
            </a:extLst>
          </p:cNvPr>
          <p:cNvPicPr>
            <a:picLocks noChangeAspect="1"/>
          </p:cNvPicPr>
          <p:nvPr/>
        </p:nvPicPr>
        <p:blipFill>
          <a:blip r:embed="rId3" cstate="print">
            <a:alphaModFix amt="35000"/>
            <a:extLst>
              <a:ext uri="{28A0092B-C50C-407E-A947-70E740481C1C}">
                <a14:useLocalDpi xmlns:a14="http://schemas.microsoft.com/office/drawing/2010/main" val="0"/>
              </a:ext>
            </a:extLst>
          </a:blip>
          <a:stretch>
            <a:fillRect/>
          </a:stretch>
        </p:blipFill>
        <p:spPr>
          <a:xfrm>
            <a:off x="7502033" y="4736807"/>
            <a:ext cx="2324957" cy="1743716"/>
          </a:xfrm>
          <a:prstGeom prst="rect">
            <a:avLst/>
          </a:prstGeom>
        </p:spPr>
      </p:pic>
      <p:sp>
        <p:nvSpPr>
          <p:cNvPr id="17" name="テキスト ボックス 16">
            <a:extLst>
              <a:ext uri="{FF2B5EF4-FFF2-40B4-BE49-F238E27FC236}">
                <a16:creationId xmlns:a16="http://schemas.microsoft.com/office/drawing/2014/main" id="{A42C7FD7-7B64-0198-0549-13FAEAB51248}"/>
              </a:ext>
            </a:extLst>
          </p:cNvPr>
          <p:cNvSpPr txBox="1"/>
          <p:nvPr/>
        </p:nvSpPr>
        <p:spPr>
          <a:xfrm>
            <a:off x="1822222" y="1171502"/>
            <a:ext cx="8083778" cy="3323987"/>
          </a:xfrm>
          <a:prstGeom prst="rect">
            <a:avLst/>
          </a:prstGeom>
          <a:noFill/>
        </p:spPr>
        <p:txBody>
          <a:bodyPr wrap="square">
            <a:spAutoFit/>
          </a:bodyPr>
          <a:lstStyle/>
          <a:p>
            <a:pPr>
              <a:spcBef>
                <a:spcPts val="1200"/>
              </a:spcBef>
            </a:pPr>
            <a:r>
              <a:rPr kumimoji="1" lang="ja-JP" altLang="en-US" sz="3200" u="sng" spc="100" dirty="0">
                <a:latin typeface="+mn-ea"/>
                <a:cs typeface="Meiryo UI" panose="020B0604030504040204" pitchFamily="50" charset="-128"/>
              </a:rPr>
              <a:t>約</a:t>
            </a:r>
            <a:r>
              <a:rPr kumimoji="1" lang="en-US" altLang="ja-JP" sz="3200" u="sng" spc="100" dirty="0">
                <a:latin typeface="+mn-ea"/>
                <a:cs typeface="Meiryo UI" panose="020B0604030504040204" pitchFamily="50" charset="-128"/>
              </a:rPr>
              <a:t>5~15</a:t>
            </a:r>
            <a:r>
              <a:rPr kumimoji="1" lang="ja-JP" altLang="en-US" sz="3200" u="sng" spc="100" dirty="0">
                <a:latin typeface="+mn-ea"/>
                <a:cs typeface="Meiryo UI" panose="020B0604030504040204" pitchFamily="50" charset="-128"/>
              </a:rPr>
              <a:t>分の簡単なアンケートに</a:t>
            </a:r>
            <a:br>
              <a:rPr kumimoji="1" lang="en-US" altLang="ja-JP" sz="3200" u="sng" spc="100" dirty="0">
                <a:latin typeface="+mn-ea"/>
                <a:cs typeface="Meiryo UI" panose="020B0604030504040204" pitchFamily="50" charset="-128"/>
              </a:rPr>
            </a:br>
            <a:r>
              <a:rPr kumimoji="1" lang="ja-JP" altLang="en-US" sz="3200" u="sng" spc="100" dirty="0">
                <a:latin typeface="+mn-ea"/>
                <a:cs typeface="Meiryo UI" panose="020B0604030504040204" pitchFamily="50" charset="-128"/>
              </a:rPr>
              <a:t>ご協力ください</a:t>
            </a:r>
          </a:p>
          <a:p>
            <a:pPr>
              <a:spcBef>
                <a:spcPts val="1200"/>
              </a:spcBef>
            </a:pPr>
            <a:r>
              <a:rPr lang="ja-JP" altLang="en-US" sz="1800" spc="70" dirty="0">
                <a:latin typeface="+mn-ea"/>
                <a:cs typeface="Meiryo UI" panose="020B0604030504040204" pitchFamily="50" charset="-128"/>
              </a:rPr>
              <a:t>スマホ・パソコンいずれからも回答可能なアンケートです。</a:t>
            </a:r>
            <a:br>
              <a:rPr lang="en-US" altLang="ja-JP" sz="1800" spc="70" dirty="0">
                <a:latin typeface="+mn-ea"/>
                <a:cs typeface="Meiryo UI" panose="020B0604030504040204" pitchFamily="50" charset="-128"/>
              </a:rPr>
            </a:br>
            <a:r>
              <a:rPr lang="ja-JP" altLang="en-US" sz="1800" spc="70" dirty="0">
                <a:latin typeface="+mn-ea"/>
                <a:cs typeface="Meiryo UI" panose="020B0604030504040204" pitchFamily="50" charset="-128"/>
              </a:rPr>
              <a:t>アンケート結果は人事評価や昇進昇格など、</a:t>
            </a:r>
            <a:br>
              <a:rPr lang="en-US" altLang="ja-JP" sz="1800" spc="70" dirty="0">
                <a:latin typeface="+mn-ea"/>
                <a:cs typeface="Meiryo UI" panose="020B0604030504040204" pitchFamily="50" charset="-128"/>
              </a:rPr>
            </a:br>
            <a:r>
              <a:rPr lang="ja-JP" altLang="en-US" sz="1800" b="1" spc="70" dirty="0">
                <a:latin typeface="+mn-ea"/>
                <a:cs typeface="Meiryo UI" panose="020B0604030504040204" pitchFamily="50" charset="-128"/>
              </a:rPr>
              <a:t>皆様に不利益となる活用をすることは一切ありません</a:t>
            </a:r>
            <a:r>
              <a:rPr lang="ja-JP" altLang="en-US" sz="1800" spc="70" dirty="0">
                <a:latin typeface="+mn-ea"/>
                <a:cs typeface="Meiryo UI" panose="020B0604030504040204" pitchFamily="50" charset="-128"/>
              </a:rPr>
              <a:t>。</a:t>
            </a:r>
            <a:br>
              <a:rPr lang="en-US" altLang="ja-JP" sz="1800" spc="70" dirty="0">
                <a:latin typeface="+mn-ea"/>
                <a:cs typeface="Meiryo UI" panose="020B0604030504040204" pitchFamily="50" charset="-128"/>
              </a:rPr>
            </a:br>
            <a:r>
              <a:rPr lang="ja-JP" altLang="en-US" sz="1800" spc="70" dirty="0">
                <a:latin typeface="+mn-ea"/>
                <a:cs typeface="Meiryo UI" panose="020B0604030504040204" pitchFamily="50" charset="-128"/>
              </a:rPr>
              <a:t>組織の現状を把握するため、率直にお答えいただくようお願いいたします。</a:t>
            </a:r>
            <a:endParaRPr lang="en-US" altLang="ja-JP" sz="1800" spc="70" dirty="0">
              <a:latin typeface="+mn-ea"/>
              <a:cs typeface="Meiryo UI" panose="020B0604030504040204" pitchFamily="50" charset="-128"/>
            </a:endParaRPr>
          </a:p>
          <a:p>
            <a:pPr>
              <a:spcBef>
                <a:spcPts val="1200"/>
              </a:spcBef>
            </a:pPr>
            <a:r>
              <a:rPr lang="ja-JP" altLang="en-US" sz="1800" spc="70" dirty="0">
                <a:latin typeface="+mn-ea"/>
                <a:cs typeface="Meiryo UI" panose="020B0604030504040204" pitchFamily="50" charset="-128"/>
              </a:rPr>
              <a:t>機械的に回答せず、</a:t>
            </a:r>
            <a:r>
              <a:rPr lang="ja-JP" altLang="en-US" sz="1800" b="1" spc="70" dirty="0">
                <a:latin typeface="+mn-ea"/>
                <a:cs typeface="Meiryo UI" panose="020B0604030504040204" pitchFamily="50" charset="-128"/>
              </a:rPr>
              <a:t>今の自分が本当に良いと感じていること・</a:t>
            </a:r>
            <a:br>
              <a:rPr lang="en-US" altLang="ja-JP" sz="1800" b="1" spc="70" dirty="0">
                <a:latin typeface="+mn-ea"/>
                <a:cs typeface="Meiryo UI" panose="020B0604030504040204" pitchFamily="50" charset="-128"/>
              </a:rPr>
            </a:br>
            <a:r>
              <a:rPr lang="ja-JP" altLang="en-US" sz="1800" b="1" spc="70" dirty="0">
                <a:latin typeface="+mn-ea"/>
                <a:cs typeface="Meiryo UI" panose="020B0604030504040204" pitchFamily="50" charset="-128"/>
              </a:rPr>
              <a:t>つらいと感じていることはなにか</a:t>
            </a:r>
            <a:r>
              <a:rPr lang="ja-JP" altLang="en-US" sz="1800" spc="70" dirty="0">
                <a:latin typeface="+mn-ea"/>
                <a:cs typeface="Meiryo UI" panose="020B0604030504040204" pitchFamily="50" charset="-128"/>
              </a:rPr>
              <a:t>、という観点で</a:t>
            </a:r>
            <a:br>
              <a:rPr lang="en-US" altLang="ja-JP" sz="1800" spc="70" dirty="0">
                <a:latin typeface="+mn-ea"/>
                <a:cs typeface="Meiryo UI" panose="020B0604030504040204" pitchFamily="50" charset="-128"/>
              </a:rPr>
            </a:br>
            <a:r>
              <a:rPr lang="ja-JP" altLang="en-US" sz="1800" spc="70" dirty="0">
                <a:latin typeface="+mn-ea"/>
                <a:cs typeface="Meiryo UI" panose="020B0604030504040204" pitchFamily="50" charset="-128"/>
              </a:rPr>
              <a:t>振り返っていただけますと幸いです。</a:t>
            </a:r>
          </a:p>
        </p:txBody>
      </p:sp>
      <p:sp>
        <p:nvSpPr>
          <p:cNvPr id="18" name="テキスト ボックス 17">
            <a:extLst>
              <a:ext uri="{FF2B5EF4-FFF2-40B4-BE49-F238E27FC236}">
                <a16:creationId xmlns:a16="http://schemas.microsoft.com/office/drawing/2014/main" id="{281C005E-8089-01A4-9B74-8A8D94BC1789}"/>
              </a:ext>
            </a:extLst>
          </p:cNvPr>
          <p:cNvSpPr txBox="1"/>
          <p:nvPr/>
        </p:nvSpPr>
        <p:spPr>
          <a:xfrm>
            <a:off x="1900570" y="5111798"/>
            <a:ext cx="6625769" cy="754053"/>
          </a:xfrm>
          <a:prstGeom prst="rect">
            <a:avLst/>
          </a:prstGeom>
          <a:noFill/>
        </p:spPr>
        <p:txBody>
          <a:bodyPr wrap="square" rtlCol="0">
            <a:spAutoFit/>
          </a:bodyPr>
          <a:lstStyle/>
          <a:p>
            <a:pPr>
              <a:spcBef>
                <a:spcPts val="600"/>
              </a:spcBef>
            </a:pPr>
            <a:r>
              <a:rPr kumimoji="1" lang="en-US" altLang="ja-JP" sz="2400" u="sng" spc="100" dirty="0">
                <a:latin typeface="+mn-ea"/>
                <a:cs typeface="Meiryo UI" panose="020B0604030504040204" pitchFamily="50" charset="-128"/>
              </a:rPr>
              <a:t>20</a:t>
            </a:r>
            <a:r>
              <a:rPr kumimoji="1" lang="ja-JP" altLang="en-US" sz="2400" u="sng" spc="100" dirty="0">
                <a:latin typeface="+mn-ea"/>
                <a:cs typeface="Meiryo UI" panose="020B0604030504040204" pitchFamily="50" charset="-128"/>
              </a:rPr>
              <a:t>●年●月●日</a:t>
            </a:r>
            <a:r>
              <a:rPr kumimoji="1" lang="en-US" altLang="ja-JP" sz="2400" u="sng" spc="100" dirty="0">
                <a:latin typeface="+mn-ea"/>
                <a:cs typeface="Meiryo UI" panose="020B0604030504040204" pitchFamily="50" charset="-128"/>
              </a:rPr>
              <a:t>(</a:t>
            </a:r>
            <a:r>
              <a:rPr kumimoji="1" lang="ja-JP" altLang="en-US" sz="2400" u="sng" spc="100" dirty="0">
                <a:latin typeface="+mn-ea"/>
                <a:cs typeface="Meiryo UI" panose="020B0604030504040204" pitchFamily="50" charset="-128"/>
              </a:rPr>
              <a:t>●</a:t>
            </a:r>
            <a:r>
              <a:rPr kumimoji="1" lang="en-US" altLang="ja-JP" sz="2400" u="sng" spc="100" dirty="0">
                <a:latin typeface="+mn-ea"/>
                <a:cs typeface="Meiryo UI" panose="020B0604030504040204" pitchFamily="50" charset="-128"/>
              </a:rPr>
              <a:t>)</a:t>
            </a:r>
            <a:r>
              <a:rPr kumimoji="1" lang="ja-JP" altLang="en-US" sz="2400" u="sng" spc="100" dirty="0">
                <a:latin typeface="+mn-ea"/>
                <a:cs typeface="Meiryo UI" panose="020B0604030504040204" pitchFamily="50" charset="-128"/>
              </a:rPr>
              <a:t> ～</a:t>
            </a:r>
            <a:r>
              <a:rPr kumimoji="1" lang="en-US" altLang="ja-JP" sz="2400" u="sng" spc="100" dirty="0">
                <a:latin typeface="+mn-ea"/>
                <a:cs typeface="Meiryo UI" panose="020B0604030504040204" pitchFamily="50" charset="-128"/>
              </a:rPr>
              <a:t> 20</a:t>
            </a:r>
            <a:r>
              <a:rPr kumimoji="1" lang="ja-JP" altLang="en-US" sz="2400" u="sng" spc="100" dirty="0">
                <a:latin typeface="+mn-ea"/>
                <a:cs typeface="Meiryo UI" panose="020B0604030504040204" pitchFamily="50" charset="-128"/>
              </a:rPr>
              <a:t>●年●月●日</a:t>
            </a:r>
            <a:r>
              <a:rPr kumimoji="1" lang="en-US" altLang="ja-JP" sz="2400" u="sng" spc="100" dirty="0">
                <a:latin typeface="+mn-ea"/>
                <a:cs typeface="Meiryo UI" panose="020B0604030504040204" pitchFamily="50" charset="-128"/>
              </a:rPr>
              <a:t>(</a:t>
            </a:r>
            <a:r>
              <a:rPr kumimoji="1" lang="ja-JP" altLang="en-US" sz="2400" u="sng" spc="100" dirty="0">
                <a:latin typeface="+mn-ea"/>
                <a:cs typeface="Meiryo UI" panose="020B0604030504040204" pitchFamily="50" charset="-128"/>
              </a:rPr>
              <a:t>●</a:t>
            </a:r>
            <a:r>
              <a:rPr kumimoji="1" lang="en-US" altLang="ja-JP" sz="2400" u="sng" spc="100" dirty="0">
                <a:latin typeface="+mn-ea"/>
                <a:cs typeface="Meiryo UI" panose="020B0604030504040204" pitchFamily="50" charset="-128"/>
              </a:rPr>
              <a:t>)</a:t>
            </a:r>
          </a:p>
          <a:p>
            <a:pPr>
              <a:spcBef>
                <a:spcPts val="600"/>
              </a:spcBef>
            </a:pPr>
            <a:r>
              <a:rPr lang="ja-JP" altLang="en-US" sz="1400" spc="70" dirty="0">
                <a:latin typeface="+mn-ea"/>
                <a:cs typeface="Meiryo UI" panose="020B0604030504040204" pitchFamily="50" charset="-128"/>
              </a:rPr>
              <a:t>●月●日に、回答依頼のメールを送信予定です。</a:t>
            </a:r>
            <a:endParaRPr lang="en-US" altLang="ja-JP" sz="1400" spc="70" dirty="0">
              <a:latin typeface="+mn-ea"/>
              <a:cs typeface="Meiryo UI" panose="020B0604030504040204" pitchFamily="50" charset="-128"/>
            </a:endParaRPr>
          </a:p>
        </p:txBody>
      </p:sp>
    </p:spTree>
    <p:extLst>
      <p:ext uri="{BB962C8B-B14F-4D97-AF65-F5344CB8AC3E}">
        <p14:creationId xmlns:p14="http://schemas.microsoft.com/office/powerpoint/2010/main" val="2452544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インサイズとは？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実施概要</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アンケートの回答～結果閲覧方法</a:t>
            </a:r>
            <a:endParaRPr lang="en-US" altLang="ja-JP" b="1" spc="160" dirty="0"/>
          </a:p>
        </p:txBody>
      </p:sp>
    </p:spTree>
    <p:extLst>
      <p:ext uri="{BB962C8B-B14F-4D97-AF65-F5344CB8AC3E}">
        <p14:creationId xmlns:p14="http://schemas.microsoft.com/office/powerpoint/2010/main" val="1108150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アンケート回答</a:t>
            </a:r>
          </a:p>
        </p:txBody>
      </p:sp>
      <p:sp>
        <p:nvSpPr>
          <p:cNvPr id="11" name="テキスト ボックス 10">
            <a:extLst>
              <a:ext uri="{FF2B5EF4-FFF2-40B4-BE49-F238E27FC236}">
                <a16:creationId xmlns:a16="http://schemas.microsoft.com/office/drawing/2014/main" id="{468FD3A6-C42C-2870-D1F4-B71A52909E28}"/>
              </a:ext>
            </a:extLst>
          </p:cNvPr>
          <p:cNvSpPr txBox="1"/>
          <p:nvPr/>
        </p:nvSpPr>
        <p:spPr>
          <a:xfrm>
            <a:off x="386392" y="793690"/>
            <a:ext cx="9072401" cy="1277273"/>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」から、回答依頼のメールが届きます。</a:t>
            </a:r>
            <a:br>
              <a:rPr kumimoji="1" lang="en-US" altLang="ja-JP" dirty="0"/>
            </a:br>
            <a:r>
              <a:rPr kumimoji="1" lang="ja-JP" altLang="en-US" dirty="0"/>
              <a:t>スマートフォン・パソコンいずれからでも回答できます。</a:t>
            </a:r>
            <a:endParaRPr kumimoji="1" lang="en-US" altLang="ja-JP" dirty="0"/>
          </a:p>
          <a:p>
            <a:pPr algn="ctr">
              <a:spcBef>
                <a:spcPts val="600"/>
              </a:spcBef>
            </a:pPr>
            <a:r>
              <a:rPr kumimoji="1" lang="ja-JP" altLang="en-US" dirty="0"/>
              <a:t>パスワードは通知されず、</a:t>
            </a:r>
            <a:br>
              <a:rPr kumimoji="1" lang="en-US" altLang="ja-JP" dirty="0"/>
            </a:br>
            <a:r>
              <a:rPr kumimoji="1" lang="ja-JP" altLang="en-US" dirty="0"/>
              <a:t>初回ログインの場合は</a:t>
            </a:r>
            <a:r>
              <a:rPr kumimoji="1" lang="en-US" altLang="ja-JP" dirty="0"/>
              <a:t>URL</a:t>
            </a:r>
            <a:r>
              <a:rPr kumimoji="1" lang="ja-JP" altLang="en-US" dirty="0"/>
              <a:t>をクリックするとパスワードを設定する画面に遷移します。</a:t>
            </a:r>
          </a:p>
        </p:txBody>
      </p:sp>
      <p:sp>
        <p:nvSpPr>
          <p:cNvPr id="12" name="正方形/長方形 11">
            <a:extLst>
              <a:ext uri="{FF2B5EF4-FFF2-40B4-BE49-F238E27FC236}">
                <a16:creationId xmlns:a16="http://schemas.microsoft.com/office/drawing/2014/main" id="{7031FFB7-328C-42FC-5081-51BFC726CB37}"/>
              </a:ext>
            </a:extLst>
          </p:cNvPr>
          <p:cNvSpPr/>
          <p:nvPr/>
        </p:nvSpPr>
        <p:spPr>
          <a:xfrm>
            <a:off x="1091469" y="2183616"/>
            <a:ext cx="7723062" cy="42442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必ずご確認ください</a:t>
            </a:r>
            <a:r>
              <a:rPr kumimoji="1" lang="en-US" altLang="ja-JP" sz="1000" dirty="0">
                <a:solidFill>
                  <a:schemeClr val="tx1"/>
                </a:solidFill>
              </a:rPr>
              <a:t>】</a:t>
            </a:r>
            <a:r>
              <a:rPr kumimoji="1" lang="ja-JP" altLang="en-US" sz="1000" dirty="0">
                <a:solidFill>
                  <a:schemeClr val="tx1"/>
                </a:solidFill>
              </a:rPr>
              <a:t>あなたのコンディションに関するアンケート回答のお願い</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＜アンケートへの回答のお願い＞</a:t>
            </a:r>
          </a:p>
          <a:p>
            <a:r>
              <a:rPr kumimoji="1" lang="ja-JP" altLang="en-US" sz="1000" dirty="0">
                <a:solidFill>
                  <a:schemeClr val="tx1"/>
                </a:solidFill>
              </a:rPr>
              <a:t>このアンケート（インサイズ）は、</a:t>
            </a:r>
          </a:p>
          <a:p>
            <a:r>
              <a:rPr kumimoji="1" lang="ja-JP" altLang="en-US" sz="1000" dirty="0">
                <a:solidFill>
                  <a:schemeClr val="tx1"/>
                </a:solidFill>
              </a:rPr>
              <a:t>仕事に取り組むあなたのコンディションを確認するためのものです。</a:t>
            </a:r>
          </a:p>
          <a:p>
            <a:endParaRPr kumimoji="1" lang="ja-JP" altLang="en-US" sz="1000" dirty="0">
              <a:solidFill>
                <a:schemeClr val="tx1"/>
              </a:solidFill>
            </a:endParaRPr>
          </a:p>
          <a:p>
            <a:r>
              <a:rPr kumimoji="1" lang="ja-JP" altLang="en-US" sz="1000" dirty="0">
                <a:solidFill>
                  <a:schemeClr val="tx1"/>
                </a:solidFill>
              </a:rPr>
              <a:t>本アンケートの結果は集計されたうえで上長に共有し、</a:t>
            </a:r>
          </a:p>
          <a:p>
            <a:r>
              <a:rPr kumimoji="1" lang="ja-JP" altLang="en-US" sz="1000" dirty="0">
                <a:solidFill>
                  <a:schemeClr val="tx1"/>
                </a:solidFill>
              </a:rPr>
              <a:t>皆様をよりよい状態にマネジメントできるよう活用いたします。</a:t>
            </a:r>
          </a:p>
          <a:p>
            <a:r>
              <a:rPr kumimoji="1" lang="ja-JP" altLang="en-US" sz="1000" dirty="0">
                <a:solidFill>
                  <a:schemeClr val="tx1"/>
                </a:solidFill>
              </a:rPr>
              <a:t>上記の目的のみに利用し、人事評価等には活用いたしません。</a:t>
            </a:r>
          </a:p>
          <a:p>
            <a:endParaRPr kumimoji="1" lang="ja-JP" altLang="en-US" sz="1000" dirty="0">
              <a:solidFill>
                <a:schemeClr val="tx1"/>
              </a:solidFill>
            </a:endParaRPr>
          </a:p>
          <a:p>
            <a:r>
              <a:rPr kumimoji="1" lang="ja-JP" altLang="en-US" sz="1000" dirty="0">
                <a:solidFill>
                  <a:schemeClr val="tx1"/>
                </a:solidFill>
              </a:rPr>
              <a:t>あなた自身やあなたの職場について、</a:t>
            </a:r>
          </a:p>
          <a:p>
            <a:r>
              <a:rPr kumimoji="1" lang="ja-JP" altLang="en-US" sz="1000" dirty="0">
                <a:solidFill>
                  <a:schemeClr val="tx1"/>
                </a:solidFill>
              </a:rPr>
              <a:t>率直に回答いただきますようお願いいたします。</a:t>
            </a:r>
          </a:p>
          <a:p>
            <a:endParaRPr kumimoji="1" lang="ja-JP" altLang="en-US" sz="1000" dirty="0">
              <a:solidFill>
                <a:schemeClr val="tx1"/>
              </a:solidFill>
            </a:endParaRPr>
          </a:p>
          <a:p>
            <a:r>
              <a:rPr kumimoji="1" lang="ja-JP" altLang="en-US" sz="1000" dirty="0">
                <a:solidFill>
                  <a:schemeClr val="tx1"/>
                </a:solidFill>
              </a:rPr>
              <a:t>なお、</a:t>
            </a:r>
            <a:r>
              <a:rPr kumimoji="1" lang="en-US" altLang="ja-JP" sz="1000" dirty="0">
                <a:solidFill>
                  <a:schemeClr val="tx1"/>
                </a:solidFill>
              </a:rPr>
              <a:t>ID</a:t>
            </a:r>
            <a:r>
              <a:rPr kumimoji="1" lang="ja-JP" altLang="en-US" sz="1000" dirty="0">
                <a:solidFill>
                  <a:schemeClr val="tx1"/>
                </a:solidFill>
              </a:rPr>
              <a:t>は今後も利用しますので、本メールを保管いただきますようお願いいたします。</a:t>
            </a:r>
          </a:p>
          <a:p>
            <a:endParaRPr kumimoji="1" lang="ja-JP" altLang="en-US" sz="1000" dirty="0">
              <a:solidFill>
                <a:schemeClr val="tx1"/>
              </a:solidFill>
            </a:endParaRPr>
          </a:p>
          <a:p>
            <a:r>
              <a:rPr kumimoji="1" lang="ja-JP" altLang="en-US" sz="1000" dirty="0">
                <a:solidFill>
                  <a:schemeClr val="tx1"/>
                </a:solidFill>
              </a:rPr>
              <a:t>▼ログイン情報</a:t>
            </a:r>
          </a:p>
          <a:p>
            <a:r>
              <a:rPr kumimoji="1" lang="ja-JP" altLang="en-US" sz="1000" dirty="0">
                <a:solidFill>
                  <a:schemeClr val="tx1"/>
                </a:solidFill>
              </a:rPr>
              <a:t>初回</a:t>
            </a:r>
            <a:r>
              <a:rPr kumimoji="1" lang="en-US" altLang="ja-JP" sz="1000" dirty="0">
                <a:solidFill>
                  <a:schemeClr val="tx1"/>
                </a:solidFill>
              </a:rPr>
              <a:t>URL</a:t>
            </a:r>
            <a:r>
              <a:rPr kumimoji="1" lang="ja-JP" altLang="en-US" sz="1000" dirty="0">
                <a:solidFill>
                  <a:schemeClr val="tx1"/>
                </a:solidFill>
              </a:rPr>
              <a:t>：</a:t>
            </a:r>
            <a:r>
              <a:rPr kumimoji="1" lang="en-US" altLang="ja-JP" sz="1000" dirty="0">
                <a:solidFill>
                  <a:schemeClr val="tx1"/>
                </a:solidFill>
                <a:hlinkClick r:id="rId3"/>
              </a:rPr>
              <a:t>https://insides</a:t>
            </a:r>
            <a:r>
              <a:rPr kumimoji="1" lang="en-US" altLang="ja-JP" sz="1000" dirty="0">
                <a:solidFill>
                  <a:schemeClr val="tx1"/>
                </a:solidFill>
              </a:rPr>
              <a:t>....</a:t>
            </a:r>
          </a:p>
          <a:p>
            <a:r>
              <a:rPr kumimoji="1" lang="en-US" altLang="ja-JP" sz="1000" dirty="0">
                <a:solidFill>
                  <a:schemeClr val="tx1"/>
                </a:solidFill>
              </a:rPr>
              <a:t>※</a:t>
            </a:r>
            <a:r>
              <a:rPr kumimoji="1" lang="ja-JP" altLang="en-US" sz="1000" dirty="0">
                <a:solidFill>
                  <a:schemeClr val="tx1"/>
                </a:solidFill>
              </a:rPr>
              <a:t>この</a:t>
            </a:r>
            <a:r>
              <a:rPr kumimoji="1" lang="en-US" altLang="ja-JP" sz="1000" dirty="0">
                <a:solidFill>
                  <a:schemeClr val="tx1"/>
                </a:solidFill>
              </a:rPr>
              <a:t>URL</a:t>
            </a:r>
            <a:r>
              <a:rPr kumimoji="1" lang="ja-JP" altLang="en-US" sz="1000" dirty="0">
                <a:solidFill>
                  <a:schemeClr val="tx1"/>
                </a:solidFill>
              </a:rPr>
              <a:t>は</a:t>
            </a:r>
            <a:r>
              <a:rPr kumimoji="1" lang="en-US" altLang="ja-JP" sz="1000" dirty="0">
                <a:solidFill>
                  <a:schemeClr val="tx1"/>
                </a:solidFill>
              </a:rPr>
              <a:t>1</a:t>
            </a:r>
            <a:r>
              <a:rPr kumimoji="1" lang="ja-JP" altLang="en-US" sz="1000" dirty="0">
                <a:solidFill>
                  <a:schemeClr val="tx1"/>
                </a:solidFill>
              </a:rPr>
              <a:t>回限り有効です</a:t>
            </a:r>
            <a:endParaRPr kumimoji="1" lang="en-US" altLang="ja-JP" sz="1000" dirty="0">
              <a:solidFill>
                <a:schemeClr val="tx1"/>
              </a:solidFill>
            </a:endParaRPr>
          </a:p>
          <a:p>
            <a:r>
              <a:rPr kumimoji="1" lang="ja-JP" altLang="en-US" sz="1000" dirty="0">
                <a:solidFill>
                  <a:schemeClr val="tx1"/>
                </a:solidFill>
              </a:rPr>
              <a:t>企業</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a:t>
            </a:r>
          </a:p>
          <a:p>
            <a:r>
              <a:rPr kumimoji="1" lang="ja-JP" altLang="en-US" sz="1000" dirty="0">
                <a:solidFill>
                  <a:schemeClr val="tx1"/>
                </a:solidFill>
              </a:rPr>
              <a:t>ユーザー</a:t>
            </a:r>
            <a:r>
              <a:rPr kumimoji="1" lang="en-US" altLang="ja-JP" sz="1000" dirty="0">
                <a:solidFill>
                  <a:schemeClr val="tx1"/>
                </a:solidFill>
              </a:rPr>
              <a:t>ID</a:t>
            </a:r>
            <a:r>
              <a:rPr kumimoji="1" lang="ja-JP" altLang="en-US" sz="1000" dirty="0">
                <a:solidFill>
                  <a:schemeClr val="tx1"/>
                </a:solidFill>
              </a:rPr>
              <a:t>：</a:t>
            </a:r>
            <a:r>
              <a:rPr kumimoji="1" lang="en-US" altLang="ja-JP" sz="1000" dirty="0">
                <a:solidFill>
                  <a:schemeClr val="tx1"/>
                </a:solidFill>
              </a:rPr>
              <a:t>XXXXXXXX</a:t>
            </a:r>
          </a:p>
          <a:p>
            <a:endParaRPr kumimoji="1" lang="en-US" altLang="ja-JP" sz="1000" dirty="0">
              <a:solidFill>
                <a:schemeClr val="tx1"/>
              </a:solidFill>
            </a:endParaRPr>
          </a:p>
          <a:p>
            <a:r>
              <a:rPr kumimoji="1" lang="en-US" altLang="ja-JP" sz="1000" dirty="0">
                <a:solidFill>
                  <a:schemeClr val="tx1"/>
                </a:solidFill>
              </a:rPr>
              <a:t>▼</a:t>
            </a:r>
            <a:r>
              <a:rPr kumimoji="1" lang="ja-JP" altLang="en-US" sz="1000" dirty="0">
                <a:solidFill>
                  <a:schemeClr val="tx1"/>
                </a:solidFill>
              </a:rPr>
              <a:t>回答期間</a:t>
            </a:r>
          </a:p>
          <a:p>
            <a:r>
              <a:rPr kumimoji="1" lang="en-US" altLang="ja-JP" sz="1000" dirty="0" err="1">
                <a:solidFill>
                  <a:schemeClr val="tx1"/>
                </a:solidFill>
              </a:rPr>
              <a:t>yyyy</a:t>
            </a:r>
            <a:r>
              <a:rPr kumimoji="1" lang="en-US" altLang="ja-JP" sz="1000" dirty="0">
                <a:solidFill>
                  <a:schemeClr val="tx1"/>
                </a:solidFill>
              </a:rPr>
              <a:t>/mm/dd</a:t>
            </a:r>
            <a:r>
              <a:rPr kumimoji="1" lang="ja-JP" altLang="en-US" sz="1000" dirty="0">
                <a:solidFill>
                  <a:schemeClr val="tx1"/>
                </a:solidFill>
              </a:rPr>
              <a:t>～</a:t>
            </a:r>
            <a:r>
              <a:rPr kumimoji="1" lang="en-US" altLang="ja-JP" sz="1000" dirty="0" err="1">
                <a:solidFill>
                  <a:schemeClr val="tx1"/>
                </a:solidFill>
              </a:rPr>
              <a:t>yyyy</a:t>
            </a:r>
            <a:r>
              <a:rPr kumimoji="1" lang="en-US" altLang="ja-JP" sz="1000" dirty="0">
                <a:solidFill>
                  <a:schemeClr val="tx1"/>
                </a:solidFill>
              </a:rPr>
              <a:t>/mm/dd</a:t>
            </a:r>
          </a:p>
        </p:txBody>
      </p:sp>
      <p:sp>
        <p:nvSpPr>
          <p:cNvPr id="13" name="正方形/長方形 12">
            <a:extLst>
              <a:ext uri="{FF2B5EF4-FFF2-40B4-BE49-F238E27FC236}">
                <a16:creationId xmlns:a16="http://schemas.microsoft.com/office/drawing/2014/main" id="{204BA511-A891-2895-B5F6-DED5F1898622}"/>
              </a:ext>
            </a:extLst>
          </p:cNvPr>
          <p:cNvSpPr/>
          <p:nvPr/>
        </p:nvSpPr>
        <p:spPr>
          <a:xfrm>
            <a:off x="1091469" y="4845174"/>
            <a:ext cx="1987230" cy="107721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97C3F38C-9873-F60B-447B-8AE16B2C7A7D}"/>
              </a:ext>
            </a:extLst>
          </p:cNvPr>
          <p:cNvSpPr/>
          <p:nvPr/>
        </p:nvSpPr>
        <p:spPr>
          <a:xfrm>
            <a:off x="6709986" y="6052903"/>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15" name="四角形: 角を丸くする 14">
            <a:hlinkClick r:id="rId4"/>
            <a:extLst>
              <a:ext uri="{FF2B5EF4-FFF2-40B4-BE49-F238E27FC236}">
                <a16:creationId xmlns:a16="http://schemas.microsoft.com/office/drawing/2014/main" id="{06DC5289-AD51-6FF0-332C-61039B3FDC53}"/>
              </a:ext>
            </a:extLst>
          </p:cNvPr>
          <p:cNvSpPr/>
          <p:nvPr/>
        </p:nvSpPr>
        <p:spPr>
          <a:xfrm>
            <a:off x="6709986" y="5240375"/>
            <a:ext cx="3037640"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Tree>
    <p:extLst>
      <p:ext uri="{BB962C8B-B14F-4D97-AF65-F5344CB8AC3E}">
        <p14:creationId xmlns:p14="http://schemas.microsoft.com/office/powerpoint/2010/main" val="3189422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アンケート回答</a:t>
            </a:r>
          </a:p>
        </p:txBody>
      </p:sp>
      <p:sp>
        <p:nvSpPr>
          <p:cNvPr id="2" name="テキスト ボックス 1">
            <a:extLst>
              <a:ext uri="{FF2B5EF4-FFF2-40B4-BE49-F238E27FC236}">
                <a16:creationId xmlns:a16="http://schemas.microsoft.com/office/drawing/2014/main" id="{BC80A672-7C72-818A-2A54-7F5F21B3F0B6}"/>
              </a:ext>
            </a:extLst>
          </p:cNvPr>
          <p:cNvSpPr txBox="1"/>
          <p:nvPr/>
        </p:nvSpPr>
        <p:spPr>
          <a:xfrm>
            <a:off x="607955" y="778215"/>
            <a:ext cx="8943907" cy="1077218"/>
          </a:xfrm>
          <a:prstGeom prst="rect">
            <a:avLst/>
          </a:prstGeom>
          <a:noFill/>
        </p:spPr>
        <p:txBody>
          <a:bodyPr wrap="square" rtlCol="0">
            <a:spAutoFit/>
          </a:bodyPr>
          <a:lstStyle/>
          <a:p>
            <a:pPr algn="ctr">
              <a:spcBef>
                <a:spcPts val="600"/>
              </a:spcBef>
            </a:pPr>
            <a:r>
              <a:rPr kumimoji="1" lang="ja-JP" altLang="en-US" dirty="0"/>
              <a:t>画面の指示にしたがってご回答ください。下記の設問が表示されます。</a:t>
            </a:r>
            <a:endParaRPr kumimoji="1" lang="en-US" altLang="ja-JP" dirty="0"/>
          </a:p>
          <a:p>
            <a:pPr algn="ctr">
              <a:spcBef>
                <a:spcPts val="600"/>
              </a:spcBef>
            </a:pPr>
            <a:r>
              <a:rPr kumimoji="1" lang="ja-JP" altLang="en-US" dirty="0"/>
              <a:t>①基本情報（入社年・採用区分</a:t>
            </a:r>
            <a:r>
              <a:rPr kumimoji="1" lang="en-US" altLang="ja-JP" dirty="0"/>
              <a:t>(</a:t>
            </a:r>
            <a:r>
              <a:rPr kumimoji="1" lang="ja-JP" altLang="en-US" dirty="0"/>
              <a:t>新卒・中途など</a:t>
            </a:r>
            <a:r>
              <a:rPr kumimoji="1" lang="en-US" altLang="ja-JP" dirty="0"/>
              <a:t>)</a:t>
            </a:r>
            <a:r>
              <a:rPr kumimoji="1" lang="ja-JP" altLang="en-US" dirty="0"/>
              <a:t>）</a:t>
            </a:r>
            <a:endParaRPr kumimoji="1" lang="en-US" altLang="ja-JP" dirty="0"/>
          </a:p>
          <a:p>
            <a:pPr algn="ctr">
              <a:spcBef>
                <a:spcPts val="600"/>
              </a:spcBef>
            </a:pPr>
            <a:r>
              <a:rPr kumimoji="1" lang="ja-JP" altLang="en-US" dirty="0"/>
              <a:t>②あなたのコンディション・仕事の進め方のタイプに関する設問</a:t>
            </a:r>
            <a:endParaRPr kumimoji="1" lang="en-US" altLang="ja-JP" dirty="0"/>
          </a:p>
        </p:txBody>
      </p:sp>
      <p:pic>
        <p:nvPicPr>
          <p:cNvPr id="3" name="図 2">
            <a:extLst>
              <a:ext uri="{FF2B5EF4-FFF2-40B4-BE49-F238E27FC236}">
                <a16:creationId xmlns:a16="http://schemas.microsoft.com/office/drawing/2014/main" id="{009D9D3A-7544-3B27-8A71-ACB19D557431}"/>
              </a:ext>
            </a:extLst>
          </p:cNvPr>
          <p:cNvPicPr>
            <a:picLocks noChangeAspect="1"/>
          </p:cNvPicPr>
          <p:nvPr/>
        </p:nvPicPr>
        <p:blipFill rotWithShape="1">
          <a:blip r:embed="rId3"/>
          <a:srcRect t="18146" b="13055"/>
          <a:stretch/>
        </p:blipFill>
        <p:spPr>
          <a:xfrm>
            <a:off x="286498" y="1952611"/>
            <a:ext cx="9333005" cy="4078878"/>
          </a:xfrm>
          <a:prstGeom prst="rect">
            <a:avLst/>
          </a:prstGeom>
          <a:ln>
            <a:solidFill>
              <a:schemeClr val="tx1">
                <a:lumMod val="20000"/>
                <a:lumOff val="80000"/>
              </a:schemeClr>
            </a:solidFill>
          </a:ln>
        </p:spPr>
      </p:pic>
    </p:spTree>
    <p:extLst>
      <p:ext uri="{BB962C8B-B14F-4D97-AF65-F5344CB8AC3E}">
        <p14:creationId xmlns:p14="http://schemas.microsoft.com/office/powerpoint/2010/main" val="79675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a:bodyPr>
          <a:lstStyle/>
          <a:p>
            <a:pPr marL="809625" indent="-630238">
              <a:lnSpc>
                <a:spcPct val="150000"/>
              </a:lnSpc>
              <a:buClr>
                <a:schemeClr val="accent5"/>
              </a:buClr>
              <a:buFont typeface="+mj-lt"/>
              <a:buAutoNum type="arabicPeriod"/>
            </a:pPr>
            <a:r>
              <a:rPr lang="ja-JP" altLang="en-US" b="1" spc="160" dirty="0"/>
              <a:t>インサイズ導入の背景</a:t>
            </a:r>
            <a:endParaRPr kumimoji="1"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インサイズとは？</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アンケートの回答～結果閲覧方法</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532364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アンケート結果閲覧</a:t>
            </a:r>
          </a:p>
        </p:txBody>
      </p:sp>
      <p:sp>
        <p:nvSpPr>
          <p:cNvPr id="7" name="テキスト ボックス 6">
            <a:extLst>
              <a:ext uri="{FF2B5EF4-FFF2-40B4-BE49-F238E27FC236}">
                <a16:creationId xmlns:a16="http://schemas.microsoft.com/office/drawing/2014/main" id="{D231B95D-E1C0-48BD-D8FD-E6FA727298C0}"/>
              </a:ext>
            </a:extLst>
          </p:cNvPr>
          <p:cNvSpPr txBox="1"/>
          <p:nvPr/>
        </p:nvSpPr>
        <p:spPr>
          <a:xfrm>
            <a:off x="272456" y="844000"/>
            <a:ext cx="9361088" cy="723275"/>
          </a:xfrm>
          <a:prstGeom prst="rect">
            <a:avLst/>
          </a:prstGeom>
          <a:noFill/>
        </p:spPr>
        <p:txBody>
          <a:bodyPr wrap="square" rtlCol="0">
            <a:spAutoFit/>
          </a:bodyPr>
          <a:lstStyle/>
          <a:p>
            <a:pPr algn="ctr">
              <a:spcBef>
                <a:spcPts val="600"/>
              </a:spcBef>
            </a:pPr>
            <a:r>
              <a:rPr kumimoji="1" lang="ja-JP" altLang="en-US" dirty="0"/>
              <a:t>「</a:t>
            </a:r>
            <a:r>
              <a:rPr kumimoji="1" lang="ja-JP" altLang="en-US" b="1" dirty="0"/>
              <a:t>インサイズ事務局</a:t>
            </a:r>
            <a:r>
              <a:rPr kumimoji="1" lang="ja-JP" altLang="en-US" dirty="0"/>
              <a:t>」から、結果通知のメールが届きます。</a:t>
            </a:r>
            <a:endParaRPr kumimoji="1" lang="en-US" altLang="ja-JP" dirty="0"/>
          </a:p>
          <a:p>
            <a:pPr algn="ctr">
              <a:spcBef>
                <a:spcPts val="600"/>
              </a:spcBef>
            </a:pPr>
            <a:r>
              <a:rPr kumimoji="1" lang="en-US" altLang="ja-JP" dirty="0"/>
              <a:t>URL</a:t>
            </a:r>
            <a:r>
              <a:rPr kumimoji="1" lang="ja-JP" altLang="en-US" dirty="0"/>
              <a:t>をクリックしログインすると、レポートが開きます。</a:t>
            </a:r>
            <a:endParaRPr kumimoji="1" lang="en-US" altLang="ja-JP" dirty="0"/>
          </a:p>
        </p:txBody>
      </p:sp>
      <p:sp>
        <p:nvSpPr>
          <p:cNvPr id="8" name="正方形/長方形 7">
            <a:extLst>
              <a:ext uri="{FF2B5EF4-FFF2-40B4-BE49-F238E27FC236}">
                <a16:creationId xmlns:a16="http://schemas.microsoft.com/office/drawing/2014/main" id="{C19A6274-BDE6-57C7-E860-D26426FD183E}"/>
              </a:ext>
            </a:extLst>
          </p:cNvPr>
          <p:cNvSpPr/>
          <p:nvPr/>
        </p:nvSpPr>
        <p:spPr>
          <a:xfrm>
            <a:off x="1091469" y="1966947"/>
            <a:ext cx="7723062" cy="43614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件名：</a:t>
            </a:r>
            <a:r>
              <a:rPr kumimoji="1" lang="en-US" altLang="ja-JP" sz="1000" dirty="0">
                <a:solidFill>
                  <a:schemeClr val="tx1"/>
                </a:solidFill>
              </a:rPr>
              <a:t>【</a:t>
            </a:r>
            <a:r>
              <a:rPr kumimoji="1" lang="ja-JP" altLang="en-US" sz="1000" dirty="0">
                <a:solidFill>
                  <a:schemeClr val="tx1"/>
                </a:solidFill>
              </a:rPr>
              <a:t>ご確認ください</a:t>
            </a:r>
            <a:r>
              <a:rPr kumimoji="1" lang="en-US" altLang="ja-JP" sz="1000" dirty="0">
                <a:solidFill>
                  <a:schemeClr val="tx1"/>
                </a:solidFill>
              </a:rPr>
              <a:t>】</a:t>
            </a:r>
            <a:r>
              <a:rPr kumimoji="1" lang="ja-JP" altLang="en-US" sz="1000" dirty="0">
                <a:solidFill>
                  <a:schemeClr val="tx1"/>
                </a:solidFill>
              </a:rPr>
              <a:t>あなたのコンディションに関するアンケート結果</a:t>
            </a:r>
            <a:r>
              <a:rPr kumimoji="1" lang="en-US" altLang="ja-JP" sz="1000" dirty="0">
                <a:solidFill>
                  <a:schemeClr val="tx1"/>
                </a:solidFill>
              </a:rPr>
              <a:t>【</a:t>
            </a:r>
            <a:r>
              <a:rPr kumimoji="1" lang="ja-JP" altLang="en-US" sz="1000" dirty="0">
                <a:solidFill>
                  <a:schemeClr val="tx1"/>
                </a:solidFill>
              </a:rPr>
              <a:t>インサイズ</a:t>
            </a:r>
            <a:r>
              <a:rPr kumimoji="1" lang="en-US" altLang="ja-JP" sz="1000" dirty="0">
                <a:solidFill>
                  <a:schemeClr val="tx1"/>
                </a:solidFill>
              </a:rPr>
              <a:t>】</a:t>
            </a:r>
          </a:p>
          <a:p>
            <a:endParaRPr kumimoji="1" lang="en-US" altLang="ja-JP" sz="1000" dirty="0">
              <a:solidFill>
                <a:schemeClr val="tx1"/>
              </a:solidFill>
            </a:endParaRPr>
          </a:p>
          <a:p>
            <a:r>
              <a:rPr kumimoji="1" lang="ja-JP" altLang="en-US" sz="1000" dirty="0">
                <a:solidFill>
                  <a:schemeClr val="tx1"/>
                </a:solidFill>
              </a:rPr>
              <a:t>◯◯さん</a:t>
            </a:r>
          </a:p>
          <a:p>
            <a:endParaRPr kumimoji="1" lang="ja-JP" altLang="en-US" sz="1000" dirty="0">
              <a:solidFill>
                <a:schemeClr val="tx1"/>
              </a:solidFill>
            </a:endParaRPr>
          </a:p>
          <a:p>
            <a:r>
              <a:rPr kumimoji="1" lang="ja-JP" altLang="en-US" sz="1000" dirty="0">
                <a:solidFill>
                  <a:schemeClr val="tx1"/>
                </a:solidFill>
              </a:rPr>
              <a:t>先日はコンディションに関するアンケート（インサイズ）への回答協力を頂き、ありがとうございました。</a:t>
            </a:r>
          </a:p>
          <a:p>
            <a:r>
              <a:rPr kumimoji="1" lang="ja-JP" altLang="en-US" sz="1000" dirty="0">
                <a:solidFill>
                  <a:schemeClr val="tx1"/>
                </a:solidFill>
              </a:rPr>
              <a:t>以下よりログインして、アンケート結果レポートを確認してください。</a:t>
            </a:r>
          </a:p>
          <a:p>
            <a:endParaRPr kumimoji="1" lang="ja-JP" altLang="en-US" sz="1000" dirty="0">
              <a:solidFill>
                <a:schemeClr val="tx1"/>
              </a:solidFill>
            </a:endParaRPr>
          </a:p>
          <a:p>
            <a:r>
              <a:rPr kumimoji="1" lang="ja-JP" altLang="en-US" sz="1000" dirty="0">
                <a:solidFill>
                  <a:schemeClr val="tx1"/>
                </a:solidFill>
              </a:rPr>
              <a:t>▼ログイン情報</a:t>
            </a:r>
          </a:p>
          <a:p>
            <a:r>
              <a:rPr lang="ja-JP" altLang="en-US" sz="1000" dirty="0">
                <a:solidFill>
                  <a:schemeClr val="tx1"/>
                </a:solidFill>
              </a:rPr>
              <a:t>ログイン</a:t>
            </a:r>
            <a:r>
              <a:rPr lang="en-US" altLang="ja-JP" sz="1000" dirty="0">
                <a:solidFill>
                  <a:schemeClr val="tx1"/>
                </a:solidFill>
              </a:rPr>
              <a:t>URL: </a:t>
            </a:r>
            <a:r>
              <a:rPr lang="en-US" altLang="ja-JP" sz="1000" dirty="0">
                <a:solidFill>
                  <a:schemeClr val="tx1"/>
                </a:solidFill>
                <a:hlinkClick r:id="rId3"/>
              </a:rPr>
              <a:t>https://insides</a:t>
            </a:r>
            <a:r>
              <a:rPr lang="en-US" altLang="ja-JP" sz="1000" dirty="0">
                <a:solidFill>
                  <a:schemeClr val="tx1"/>
                </a:solidFill>
              </a:rPr>
              <a:t>...</a:t>
            </a:r>
          </a:p>
          <a:p>
            <a:r>
              <a:rPr lang="ja-JP" altLang="en-US" sz="1000" dirty="0">
                <a:solidFill>
                  <a:schemeClr val="tx1"/>
                </a:solidFill>
              </a:rPr>
              <a:t>企業</a:t>
            </a:r>
            <a:r>
              <a:rPr lang="en-US" altLang="ja-JP" sz="1000" dirty="0">
                <a:solidFill>
                  <a:schemeClr val="tx1"/>
                </a:solidFill>
              </a:rPr>
              <a:t>ID: XXXXXXXXX</a:t>
            </a:r>
          </a:p>
          <a:p>
            <a:r>
              <a:rPr lang="ja-JP" altLang="en-US" sz="1000" dirty="0">
                <a:solidFill>
                  <a:schemeClr val="tx1"/>
                </a:solidFill>
              </a:rPr>
              <a:t>ユーザー</a:t>
            </a:r>
            <a:r>
              <a:rPr lang="en-US" altLang="ja-JP" sz="1000" dirty="0">
                <a:solidFill>
                  <a:schemeClr val="tx1"/>
                </a:solidFill>
              </a:rPr>
              <a:t>ID: XXXXXXXXX</a:t>
            </a:r>
          </a:p>
          <a:p>
            <a:r>
              <a:rPr lang="ja-JP" altLang="en-US" sz="1000" dirty="0">
                <a:solidFill>
                  <a:schemeClr val="tx1"/>
                </a:solidFill>
              </a:rPr>
              <a:t>パスワード</a:t>
            </a:r>
            <a:r>
              <a:rPr lang="en-US" altLang="ja-JP" sz="1000" dirty="0">
                <a:solidFill>
                  <a:schemeClr val="tx1"/>
                </a:solidFill>
              </a:rPr>
              <a:t>: </a:t>
            </a:r>
            <a:r>
              <a:rPr lang="ja-JP" altLang="en-US" sz="1000" dirty="0">
                <a:solidFill>
                  <a:schemeClr val="tx1"/>
                </a:solidFill>
              </a:rPr>
              <a:t>ご自身で設定したパスワード</a:t>
            </a:r>
            <a:endParaRPr kumimoji="1" lang="en-US" altLang="ja-JP" sz="1000" dirty="0">
              <a:solidFill>
                <a:schemeClr val="tx1"/>
              </a:solidFill>
            </a:endParaRPr>
          </a:p>
          <a:p>
            <a:endParaRPr kumimoji="1" lang="en-US" altLang="ja-JP" sz="1000" dirty="0">
              <a:solidFill>
                <a:schemeClr val="tx1"/>
              </a:solidFill>
            </a:endParaRPr>
          </a:p>
          <a:p>
            <a:r>
              <a:rPr kumimoji="1" lang="ja-JP" altLang="en-US" sz="1000" dirty="0">
                <a:solidFill>
                  <a:schemeClr val="tx1"/>
                </a:solidFill>
              </a:rPr>
              <a:t>＜結果をみるにあたっての心構え＞</a:t>
            </a:r>
          </a:p>
          <a:p>
            <a:r>
              <a:rPr kumimoji="1" lang="ja-JP" altLang="en-US" sz="1000" dirty="0">
                <a:solidFill>
                  <a:schemeClr val="tx1"/>
                </a:solidFill>
              </a:rPr>
              <a:t>結果には、現在のあなたのコンディションと、あなたの特徴を踏まえて</a:t>
            </a:r>
          </a:p>
          <a:p>
            <a:r>
              <a:rPr kumimoji="1" lang="ja-JP" altLang="en-US" sz="1000" dirty="0">
                <a:solidFill>
                  <a:schemeClr val="tx1"/>
                </a:solidFill>
              </a:rPr>
              <a:t>アルゴリズムから導かれたアドバイスが書かれています。</a:t>
            </a:r>
          </a:p>
          <a:p>
            <a:r>
              <a:rPr kumimoji="1" lang="ja-JP" altLang="en-US" sz="1000" dirty="0">
                <a:solidFill>
                  <a:schemeClr val="tx1"/>
                </a:solidFill>
              </a:rPr>
              <a:t>自己理解を深め、よりよい状態で仕事をしていくために活用してください。</a:t>
            </a:r>
          </a:p>
        </p:txBody>
      </p:sp>
      <p:sp>
        <p:nvSpPr>
          <p:cNvPr id="9" name="正方形/長方形 8">
            <a:extLst>
              <a:ext uri="{FF2B5EF4-FFF2-40B4-BE49-F238E27FC236}">
                <a16:creationId xmlns:a16="http://schemas.microsoft.com/office/drawing/2014/main" id="{9AE1BA69-CEE7-E9A1-74AF-78BA0A60E680}"/>
              </a:ext>
            </a:extLst>
          </p:cNvPr>
          <p:cNvSpPr/>
          <p:nvPr/>
        </p:nvSpPr>
        <p:spPr>
          <a:xfrm>
            <a:off x="6709986" y="5953468"/>
            <a:ext cx="2923558" cy="315764"/>
          </a:xfrm>
          <a:prstGeom prst="rect">
            <a:avLst/>
          </a:prstGeom>
          <a:solidFill>
            <a:schemeClr val="bg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lumMod val="60000"/>
                    <a:lumOff val="40000"/>
                  </a:schemeClr>
                </a:solidFill>
              </a:rPr>
              <a:t>※</a:t>
            </a:r>
            <a:r>
              <a:rPr kumimoji="1" lang="ja-JP" altLang="en-US" sz="900" dirty="0">
                <a:solidFill>
                  <a:schemeClr val="tx1">
                    <a:lumMod val="60000"/>
                    <a:lumOff val="40000"/>
                  </a:schemeClr>
                </a:solidFill>
              </a:rPr>
              <a:t>文面は実際のものとは異なる可能性があります</a:t>
            </a:r>
          </a:p>
        </p:txBody>
      </p:sp>
      <p:sp>
        <p:nvSpPr>
          <p:cNvPr id="10" name="正方形/長方形 9">
            <a:extLst>
              <a:ext uri="{FF2B5EF4-FFF2-40B4-BE49-F238E27FC236}">
                <a16:creationId xmlns:a16="http://schemas.microsoft.com/office/drawing/2014/main" id="{D3B9F010-6B18-813F-656E-DC31B860B55E}"/>
              </a:ext>
            </a:extLst>
          </p:cNvPr>
          <p:cNvSpPr/>
          <p:nvPr/>
        </p:nvSpPr>
        <p:spPr>
          <a:xfrm>
            <a:off x="1091469" y="3773544"/>
            <a:ext cx="2513504" cy="98923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hlinkClick r:id="rId4"/>
            <a:extLst>
              <a:ext uri="{FF2B5EF4-FFF2-40B4-BE49-F238E27FC236}">
                <a16:creationId xmlns:a16="http://schemas.microsoft.com/office/drawing/2014/main" id="{BD24A1AB-49CD-F1D8-1801-86E7DDBE89FC}"/>
              </a:ext>
            </a:extLst>
          </p:cNvPr>
          <p:cNvSpPr/>
          <p:nvPr/>
        </p:nvSpPr>
        <p:spPr>
          <a:xfrm>
            <a:off x="6709986" y="5121963"/>
            <a:ext cx="3037640" cy="753323"/>
          </a:xfrm>
          <a:prstGeom prst="roundRect">
            <a:avLst>
              <a:gd name="adj" fmla="val 50000"/>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solidFill>
              </a:rPr>
              <a:t>操作マニュアルは</a:t>
            </a:r>
            <a:endParaRPr kumimoji="1" lang="en-US" altLang="ja-JP" dirty="0">
              <a:solidFill>
                <a:schemeClr val="bg2"/>
              </a:solidFill>
            </a:endParaRPr>
          </a:p>
          <a:p>
            <a:pPr algn="ctr"/>
            <a:r>
              <a:rPr kumimoji="1" lang="ja-JP" altLang="en-US" dirty="0">
                <a:solidFill>
                  <a:schemeClr val="bg2"/>
                </a:solidFill>
              </a:rPr>
              <a:t>こちら</a:t>
            </a:r>
          </a:p>
        </p:txBody>
      </p:sp>
    </p:spTree>
    <p:extLst>
      <p:ext uri="{BB962C8B-B14F-4D97-AF65-F5344CB8AC3E}">
        <p14:creationId xmlns:p14="http://schemas.microsoft.com/office/powerpoint/2010/main" val="369702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アンケート結果閲覧</a:t>
            </a:r>
          </a:p>
        </p:txBody>
      </p:sp>
      <p:pic>
        <p:nvPicPr>
          <p:cNvPr id="3" name="図 2">
            <a:extLst>
              <a:ext uri="{FF2B5EF4-FFF2-40B4-BE49-F238E27FC236}">
                <a16:creationId xmlns:a16="http://schemas.microsoft.com/office/drawing/2014/main" id="{AA25B5B8-D654-4108-5E21-294FE2CAAFF9}"/>
              </a:ext>
            </a:extLst>
          </p:cNvPr>
          <p:cNvPicPr>
            <a:picLocks noChangeAspect="1"/>
          </p:cNvPicPr>
          <p:nvPr/>
        </p:nvPicPr>
        <p:blipFill>
          <a:blip r:embed="rId3"/>
          <a:stretch>
            <a:fillRect/>
          </a:stretch>
        </p:blipFill>
        <p:spPr>
          <a:xfrm>
            <a:off x="5771378" y="2552069"/>
            <a:ext cx="3394785" cy="3109549"/>
          </a:xfrm>
          <a:prstGeom prst="rect">
            <a:avLst/>
          </a:prstGeom>
          <a:ln>
            <a:solidFill>
              <a:srgbClr val="3F3F3F"/>
            </a:solidFill>
          </a:ln>
        </p:spPr>
      </p:pic>
      <p:cxnSp>
        <p:nvCxnSpPr>
          <p:cNvPr id="5" name="Straight Connector 16">
            <a:extLst>
              <a:ext uri="{FF2B5EF4-FFF2-40B4-BE49-F238E27FC236}">
                <a16:creationId xmlns:a16="http://schemas.microsoft.com/office/drawing/2014/main" id="{1CB8E82E-4151-8B3A-000A-4EB53C99E8A3}"/>
              </a:ext>
            </a:extLst>
          </p:cNvPr>
          <p:cNvCxnSpPr/>
          <p:nvPr/>
        </p:nvCxnSpPr>
        <p:spPr bwMode="gray">
          <a:xfrm>
            <a:off x="570933" y="1402629"/>
            <a:ext cx="4244105" cy="0"/>
          </a:xfrm>
          <a:prstGeom prst="line">
            <a:avLst/>
          </a:prstGeom>
          <a:noFill/>
          <a:ln w="12700" cap="flat" cmpd="sng" algn="ctr">
            <a:solidFill>
              <a:schemeClr val="accent5"/>
            </a:solidFill>
            <a:prstDash val="solid"/>
            <a:miter lim="800000"/>
          </a:ln>
          <a:effectLst/>
        </p:spPr>
      </p:cxnSp>
      <p:sp>
        <p:nvSpPr>
          <p:cNvPr id="6" name="Text Placeholder 7">
            <a:extLst>
              <a:ext uri="{FF2B5EF4-FFF2-40B4-BE49-F238E27FC236}">
                <a16:creationId xmlns:a16="http://schemas.microsoft.com/office/drawing/2014/main" id="{9CE45B55-F786-9D4D-3761-9E168106182F}"/>
              </a:ext>
            </a:extLst>
          </p:cNvPr>
          <p:cNvSpPr txBox="1">
            <a:spLocks/>
          </p:cNvSpPr>
          <p:nvPr/>
        </p:nvSpPr>
        <p:spPr bwMode="gray">
          <a:xfrm>
            <a:off x="1232485" y="757232"/>
            <a:ext cx="2921000" cy="62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nchor="b"/>
          <a:lstStyle>
            <a:lvl1pPr>
              <a:defRPr kumimoji="1" sz="1100">
                <a:solidFill>
                  <a:schemeClr val="tx2"/>
                </a:solidFill>
                <a:latin typeface="ＭＳ Ｐゴシック" panose="020B0600070205080204" pitchFamily="50" charset="-128"/>
                <a:ea typeface="ＭＳ Ｐゴシック" panose="020B0600070205080204" pitchFamily="50" charset="-128"/>
              </a:defRPr>
            </a:lvl1pPr>
            <a:lvl2pPr marL="741363" indent="-284163">
              <a:defRPr kumimoji="1" sz="1100">
                <a:solidFill>
                  <a:schemeClr val="tx2"/>
                </a:solidFill>
                <a:latin typeface="ＭＳ Ｐゴシック" panose="020B0600070205080204" pitchFamily="50" charset="-128"/>
                <a:ea typeface="ＭＳ Ｐゴシック" panose="020B0600070205080204" pitchFamily="50" charset="-128"/>
              </a:defRPr>
            </a:lvl2pPr>
            <a:lvl3pPr marL="1141413" indent="-227013">
              <a:defRPr kumimoji="1" sz="1100">
                <a:solidFill>
                  <a:schemeClr val="tx2"/>
                </a:solidFill>
                <a:latin typeface="ＭＳ Ｐゴシック" panose="020B0600070205080204" pitchFamily="50" charset="-128"/>
                <a:ea typeface="ＭＳ Ｐゴシック" panose="020B0600070205080204" pitchFamily="50" charset="-128"/>
              </a:defRPr>
            </a:lvl3pPr>
            <a:lvl4pPr marL="1598613" indent="-227013">
              <a:defRPr kumimoji="1" sz="1100">
                <a:solidFill>
                  <a:schemeClr val="tx2"/>
                </a:solidFill>
                <a:latin typeface="ＭＳ Ｐゴシック" panose="020B0600070205080204" pitchFamily="50" charset="-128"/>
                <a:ea typeface="ＭＳ Ｐゴシック" panose="020B0600070205080204" pitchFamily="50" charset="-128"/>
              </a:defRPr>
            </a:lvl4pPr>
            <a:lvl5pPr marL="2055813" indent="-227013">
              <a:defRPr kumimoji="1" sz="1100">
                <a:solidFill>
                  <a:schemeClr val="tx2"/>
                </a:solidFill>
                <a:latin typeface="ＭＳ Ｐゴシック" panose="020B0600070205080204" pitchFamily="50" charset="-128"/>
                <a:ea typeface="ＭＳ Ｐゴシック" panose="020B0600070205080204" pitchFamily="50" charset="-128"/>
              </a:defRPr>
            </a:lvl5pPr>
            <a:lvl6pPr marL="25130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6pPr>
            <a:lvl7pPr marL="29702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7pPr>
            <a:lvl8pPr marL="34274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8pPr>
            <a:lvl9pPr marL="38846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9pPr>
          </a:lstStyle>
          <a:p>
            <a:pPr algn="ctr">
              <a:spcBef>
                <a:spcPts val="663"/>
              </a:spcBef>
            </a:pPr>
            <a:r>
              <a:rPr lang="ja-JP" altLang="en-US" sz="2000" b="1" dirty="0">
                <a:solidFill>
                  <a:schemeClr val="accent5"/>
                </a:solidFill>
                <a:latin typeface="+mn-ea"/>
                <a:ea typeface="+mn-ea"/>
                <a:cs typeface="Meiryo UI" panose="020B0604030504040204" pitchFamily="50" charset="-128"/>
              </a:rPr>
              <a:t>パーソナルレポート</a:t>
            </a:r>
            <a:endParaRPr lang="en-US" altLang="ja-JP" sz="2000" b="1" dirty="0">
              <a:solidFill>
                <a:schemeClr val="accent5"/>
              </a:solidFill>
              <a:latin typeface="+mn-ea"/>
              <a:ea typeface="+mn-ea"/>
              <a:cs typeface="Meiryo UI" panose="020B0604030504040204" pitchFamily="50" charset="-128"/>
            </a:endParaRPr>
          </a:p>
        </p:txBody>
      </p:sp>
      <p:sp>
        <p:nvSpPr>
          <p:cNvPr id="7" name="Text Placeholder 5">
            <a:extLst>
              <a:ext uri="{FF2B5EF4-FFF2-40B4-BE49-F238E27FC236}">
                <a16:creationId xmlns:a16="http://schemas.microsoft.com/office/drawing/2014/main" id="{C3BC833D-B8EB-9A3D-E1DF-0735E4C5C812}"/>
              </a:ext>
            </a:extLst>
          </p:cNvPr>
          <p:cNvSpPr txBox="1">
            <a:spLocks/>
          </p:cNvSpPr>
          <p:nvPr/>
        </p:nvSpPr>
        <p:spPr bwMode="gray">
          <a:xfrm>
            <a:off x="492234" y="1529003"/>
            <a:ext cx="4401501" cy="87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lstStyle>
            <a:lvl1pPr>
              <a:spcBef>
                <a:spcPct val="20000"/>
              </a:spcBef>
              <a:buChar char="•"/>
              <a:defRPr kumimoji="1" sz="3700">
                <a:solidFill>
                  <a:schemeClr val="tx1"/>
                </a:solidFill>
                <a:latin typeface="ＭＳ Ｐゴシック" panose="020B0600070205080204" pitchFamily="50" charset="-128"/>
                <a:ea typeface="ＭＳ Ｐゴシック" panose="020B0600070205080204" pitchFamily="50" charset="-128"/>
              </a:defRPr>
            </a:lvl1pPr>
            <a:lvl2pPr marL="179388" indent="-179388">
              <a:spcBef>
                <a:spcPct val="20000"/>
              </a:spcBef>
              <a:buChar char="–"/>
              <a:defRPr kumimoji="1" sz="2800">
                <a:solidFill>
                  <a:schemeClr val="tx1"/>
                </a:solidFill>
                <a:latin typeface="ＭＳ Ｐゴシック" panose="020B0600070205080204" pitchFamily="50" charset="-128"/>
                <a:ea typeface="ＭＳ Ｐゴシック" panose="020B0600070205080204" pitchFamily="50" charset="-128"/>
              </a:defRPr>
            </a:lvl2pPr>
            <a:lvl3pPr marL="358775" indent="-179388">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defRPr>
            </a:lvl3pPr>
            <a:lvl4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8159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12731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17303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21875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marL="0" lvl="1" indent="0" algn="ctr">
              <a:spcBef>
                <a:spcPts val="661"/>
              </a:spcBef>
              <a:buFontTx/>
              <a:buNone/>
              <a:defRPr/>
            </a:pPr>
            <a:r>
              <a:rPr lang="ja-JP" altLang="en-US" sz="1600" dirty="0">
                <a:solidFill>
                  <a:prstClr val="black"/>
                </a:solidFill>
                <a:latin typeface="+mn-ea"/>
                <a:ea typeface="+mn-ea"/>
                <a:cs typeface="Meiryo UI" panose="020B0604030504040204" pitchFamily="50" charset="-128"/>
              </a:rPr>
              <a:t>皆様のコンディションについての解説と、</a:t>
            </a:r>
            <a:br>
              <a:rPr lang="en-US" altLang="ja-JP" sz="1600" dirty="0">
                <a:solidFill>
                  <a:prstClr val="black"/>
                </a:solidFill>
                <a:latin typeface="+mn-ea"/>
                <a:ea typeface="+mn-ea"/>
                <a:cs typeface="Meiryo UI" panose="020B0604030504040204" pitchFamily="50" charset="-128"/>
              </a:rPr>
            </a:br>
            <a:r>
              <a:rPr lang="ja-JP" altLang="en-US" sz="1600" dirty="0">
                <a:solidFill>
                  <a:prstClr val="black"/>
                </a:solidFill>
                <a:latin typeface="+mn-ea"/>
                <a:ea typeface="+mn-ea"/>
                <a:cs typeface="Meiryo UI" panose="020B0604030504040204" pitchFamily="50" charset="-128"/>
              </a:rPr>
              <a:t>ワンポイントアドバイスが書かれた</a:t>
            </a:r>
            <a:br>
              <a:rPr lang="en-US" altLang="ja-JP" sz="1600" dirty="0">
                <a:solidFill>
                  <a:prstClr val="black"/>
                </a:solidFill>
                <a:latin typeface="+mn-ea"/>
                <a:ea typeface="+mn-ea"/>
                <a:cs typeface="Meiryo UI" panose="020B0604030504040204" pitchFamily="50" charset="-128"/>
              </a:rPr>
            </a:br>
            <a:r>
              <a:rPr lang="ja-JP" altLang="en-US" sz="1600" dirty="0">
                <a:solidFill>
                  <a:prstClr val="black"/>
                </a:solidFill>
                <a:latin typeface="+mn-ea"/>
                <a:ea typeface="+mn-ea"/>
                <a:cs typeface="Meiryo UI" panose="020B0604030504040204" pitchFamily="50" charset="-128"/>
              </a:rPr>
              <a:t>レポート</a:t>
            </a:r>
            <a:br>
              <a:rPr lang="en-US" altLang="ja-JP" sz="1600" dirty="0">
                <a:solidFill>
                  <a:prstClr val="black"/>
                </a:solidFill>
                <a:latin typeface="+mn-ea"/>
                <a:ea typeface="+mn-ea"/>
                <a:cs typeface="Meiryo UI" panose="020B0604030504040204" pitchFamily="50" charset="-128"/>
              </a:rPr>
            </a:br>
            <a:endParaRPr lang="ja-JP" altLang="en-US" sz="1600" dirty="0">
              <a:solidFill>
                <a:prstClr val="black"/>
              </a:solidFill>
              <a:latin typeface="+mn-ea"/>
              <a:ea typeface="+mn-ea"/>
              <a:cs typeface="Meiryo UI" panose="020B0604030504040204" pitchFamily="50" charset="-128"/>
            </a:endParaRPr>
          </a:p>
        </p:txBody>
      </p:sp>
      <p:sp>
        <p:nvSpPr>
          <p:cNvPr id="8" name="Text Placeholder 7">
            <a:extLst>
              <a:ext uri="{FF2B5EF4-FFF2-40B4-BE49-F238E27FC236}">
                <a16:creationId xmlns:a16="http://schemas.microsoft.com/office/drawing/2014/main" id="{87AD8C51-3489-7B23-3324-133FE0EF7431}"/>
              </a:ext>
            </a:extLst>
          </p:cNvPr>
          <p:cNvSpPr txBox="1">
            <a:spLocks/>
          </p:cNvSpPr>
          <p:nvPr/>
        </p:nvSpPr>
        <p:spPr bwMode="gray">
          <a:xfrm>
            <a:off x="6029338" y="757849"/>
            <a:ext cx="2921000" cy="62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nchor="b"/>
          <a:lstStyle>
            <a:lvl1pPr>
              <a:defRPr kumimoji="1" sz="1100">
                <a:solidFill>
                  <a:schemeClr val="tx2"/>
                </a:solidFill>
                <a:latin typeface="ＭＳ Ｐゴシック" panose="020B0600070205080204" pitchFamily="50" charset="-128"/>
                <a:ea typeface="ＭＳ Ｐゴシック" panose="020B0600070205080204" pitchFamily="50" charset="-128"/>
              </a:defRPr>
            </a:lvl1pPr>
            <a:lvl2pPr marL="741363" indent="-284163">
              <a:defRPr kumimoji="1" sz="1100">
                <a:solidFill>
                  <a:schemeClr val="tx2"/>
                </a:solidFill>
                <a:latin typeface="ＭＳ Ｐゴシック" panose="020B0600070205080204" pitchFamily="50" charset="-128"/>
                <a:ea typeface="ＭＳ Ｐゴシック" panose="020B0600070205080204" pitchFamily="50" charset="-128"/>
              </a:defRPr>
            </a:lvl2pPr>
            <a:lvl3pPr marL="1141413" indent="-227013">
              <a:defRPr kumimoji="1" sz="1100">
                <a:solidFill>
                  <a:schemeClr val="tx2"/>
                </a:solidFill>
                <a:latin typeface="ＭＳ Ｐゴシック" panose="020B0600070205080204" pitchFamily="50" charset="-128"/>
                <a:ea typeface="ＭＳ Ｐゴシック" panose="020B0600070205080204" pitchFamily="50" charset="-128"/>
              </a:defRPr>
            </a:lvl3pPr>
            <a:lvl4pPr marL="1598613" indent="-227013">
              <a:defRPr kumimoji="1" sz="1100">
                <a:solidFill>
                  <a:schemeClr val="tx2"/>
                </a:solidFill>
                <a:latin typeface="ＭＳ Ｐゴシック" panose="020B0600070205080204" pitchFamily="50" charset="-128"/>
                <a:ea typeface="ＭＳ Ｐゴシック" panose="020B0600070205080204" pitchFamily="50" charset="-128"/>
              </a:defRPr>
            </a:lvl4pPr>
            <a:lvl5pPr marL="2055813" indent="-227013">
              <a:defRPr kumimoji="1" sz="1100">
                <a:solidFill>
                  <a:schemeClr val="tx2"/>
                </a:solidFill>
                <a:latin typeface="ＭＳ Ｐゴシック" panose="020B0600070205080204" pitchFamily="50" charset="-128"/>
                <a:ea typeface="ＭＳ Ｐゴシック" panose="020B0600070205080204" pitchFamily="50" charset="-128"/>
              </a:defRPr>
            </a:lvl5pPr>
            <a:lvl6pPr marL="25130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6pPr>
            <a:lvl7pPr marL="29702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7pPr>
            <a:lvl8pPr marL="34274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8pPr>
            <a:lvl9pPr marL="3884613" indent="-227013" eaLnBrk="0" fontAlgn="base" hangingPunct="0">
              <a:spcBef>
                <a:spcPct val="0"/>
              </a:spcBef>
              <a:spcAft>
                <a:spcPct val="0"/>
              </a:spcAft>
              <a:defRPr kumimoji="1" sz="1100">
                <a:solidFill>
                  <a:schemeClr val="tx2"/>
                </a:solidFill>
                <a:latin typeface="ＭＳ Ｐゴシック" panose="020B0600070205080204" pitchFamily="50" charset="-128"/>
                <a:ea typeface="ＭＳ Ｐゴシック" panose="020B0600070205080204" pitchFamily="50" charset="-128"/>
              </a:defRPr>
            </a:lvl9pPr>
          </a:lstStyle>
          <a:p>
            <a:pPr algn="ctr">
              <a:spcBef>
                <a:spcPts val="663"/>
              </a:spcBef>
            </a:pPr>
            <a:r>
              <a:rPr lang="en-US" altLang="ja-JP" sz="2000" b="1" dirty="0">
                <a:solidFill>
                  <a:schemeClr val="accent5"/>
                </a:solidFill>
                <a:latin typeface="+mn-ea"/>
                <a:ea typeface="+mn-ea"/>
                <a:cs typeface="Meiryo UI" panose="020B0604030504040204" pitchFamily="50" charset="-128"/>
              </a:rPr>
              <a:t>AI</a:t>
            </a:r>
            <a:r>
              <a:rPr lang="ja-JP" altLang="en-US" sz="2000" b="1" dirty="0">
                <a:solidFill>
                  <a:schemeClr val="accent5"/>
                </a:solidFill>
                <a:latin typeface="+mn-ea"/>
                <a:ea typeface="+mn-ea"/>
                <a:cs typeface="Meiryo UI" panose="020B0604030504040204" pitchFamily="50" charset="-128"/>
              </a:rPr>
              <a:t>メンター機能</a:t>
            </a:r>
            <a:endParaRPr lang="en-US" altLang="ja-JP" sz="2000" b="1" dirty="0">
              <a:solidFill>
                <a:schemeClr val="accent5"/>
              </a:solidFill>
              <a:latin typeface="+mn-ea"/>
              <a:ea typeface="+mn-ea"/>
              <a:cs typeface="Meiryo UI" panose="020B0604030504040204" pitchFamily="50" charset="-128"/>
            </a:endParaRPr>
          </a:p>
        </p:txBody>
      </p:sp>
      <p:cxnSp>
        <p:nvCxnSpPr>
          <p:cNvPr id="9" name="Straight Connector 16">
            <a:extLst>
              <a:ext uri="{FF2B5EF4-FFF2-40B4-BE49-F238E27FC236}">
                <a16:creationId xmlns:a16="http://schemas.microsoft.com/office/drawing/2014/main" id="{3A27F6C8-49FB-F33F-9F3C-390A36B036A0}"/>
              </a:ext>
            </a:extLst>
          </p:cNvPr>
          <p:cNvCxnSpPr/>
          <p:nvPr/>
        </p:nvCxnSpPr>
        <p:spPr bwMode="gray">
          <a:xfrm>
            <a:off x="5367786" y="1402629"/>
            <a:ext cx="4244105" cy="0"/>
          </a:xfrm>
          <a:prstGeom prst="line">
            <a:avLst/>
          </a:prstGeom>
          <a:noFill/>
          <a:ln w="12700" cap="flat" cmpd="sng" algn="ctr">
            <a:solidFill>
              <a:schemeClr val="accent5"/>
            </a:solidFill>
            <a:prstDash val="solid"/>
            <a:miter lim="800000"/>
          </a:ln>
          <a:effectLst/>
        </p:spPr>
      </p:cxnSp>
      <p:sp>
        <p:nvSpPr>
          <p:cNvPr id="10" name="Text Placeholder 5">
            <a:extLst>
              <a:ext uri="{FF2B5EF4-FFF2-40B4-BE49-F238E27FC236}">
                <a16:creationId xmlns:a16="http://schemas.microsoft.com/office/drawing/2014/main" id="{58D30863-B9C0-6AF9-FB39-31473A780505}"/>
              </a:ext>
            </a:extLst>
          </p:cNvPr>
          <p:cNvSpPr txBox="1">
            <a:spLocks/>
          </p:cNvSpPr>
          <p:nvPr/>
        </p:nvSpPr>
        <p:spPr bwMode="gray">
          <a:xfrm>
            <a:off x="5527298" y="1540126"/>
            <a:ext cx="4016039" cy="99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nchor="t"/>
          <a:lstStyle>
            <a:defPPr>
              <a:defRPr lang="en-US"/>
            </a:defPPr>
            <a:lvl1pPr>
              <a:spcBef>
                <a:spcPct val="20000"/>
              </a:spcBef>
              <a:buChar char="•"/>
              <a:defRPr kumimoji="1" sz="3700">
                <a:latin typeface="ＭＳ Ｐゴシック" panose="020B0600070205080204" pitchFamily="50" charset="-128"/>
                <a:ea typeface="ＭＳ Ｐゴシック" panose="020B0600070205080204" pitchFamily="50" charset="-128"/>
              </a:defRPr>
            </a:lvl1pPr>
            <a:lvl2pPr marL="0" lvl="1" indent="0" algn="ctr">
              <a:spcBef>
                <a:spcPts val="661"/>
              </a:spcBef>
              <a:buFontTx/>
              <a:buNone/>
              <a:defRPr kumimoji="1" sz="1600">
                <a:solidFill>
                  <a:prstClr val="black"/>
                </a:solidFill>
                <a:latin typeface="+mn-ea"/>
                <a:cs typeface="Meiryo UI" panose="020B0604030504040204" pitchFamily="50" charset="-128"/>
              </a:defRPr>
            </a:lvl2pPr>
            <a:lvl3pPr marL="358775" indent="-179388">
              <a:spcBef>
                <a:spcPct val="20000"/>
              </a:spcBef>
              <a:buChar char="•"/>
              <a:defRPr kumimoji="1" sz="2400">
                <a:latin typeface="ＭＳ Ｐゴシック" panose="020B0600070205080204" pitchFamily="50" charset="-128"/>
                <a:ea typeface="ＭＳ Ｐゴシック" panose="020B0600070205080204" pitchFamily="50" charset="-128"/>
              </a:defRPr>
            </a:lvl3pPr>
            <a:lvl4pPr marL="358775" indent="-179388">
              <a:spcBef>
                <a:spcPct val="20000"/>
              </a:spcBef>
              <a:buChar char="–"/>
              <a:defRPr kumimoji="1" sz="2000">
                <a:latin typeface="ＭＳ Ｐゴシック" panose="020B0600070205080204" pitchFamily="50" charset="-128"/>
                <a:ea typeface="ＭＳ Ｐゴシック" panose="020B0600070205080204" pitchFamily="50" charset="-128"/>
              </a:defRPr>
            </a:lvl4pPr>
            <a:lvl5pPr marL="358775" indent="-179388">
              <a:spcBef>
                <a:spcPct val="20000"/>
              </a:spcBef>
              <a:buChar char="»"/>
              <a:defRPr kumimoji="1" sz="2000">
                <a:latin typeface="ＭＳ Ｐゴシック" panose="020B0600070205080204" pitchFamily="50" charset="-128"/>
                <a:ea typeface="ＭＳ Ｐゴシック" panose="020B0600070205080204" pitchFamily="50" charset="-128"/>
              </a:defRPr>
            </a:lvl5pPr>
            <a:lvl6pPr marL="815975" indent="-179388" eaLnBrk="0" fontAlgn="base" hangingPunct="0">
              <a:spcBef>
                <a:spcPct val="20000"/>
              </a:spcBef>
              <a:spcAft>
                <a:spcPct val="0"/>
              </a:spcAft>
              <a:buChar char="»"/>
              <a:defRPr kumimoji="1" sz="2000">
                <a:latin typeface="ＭＳ Ｐゴシック" panose="020B0600070205080204" pitchFamily="50" charset="-128"/>
                <a:ea typeface="ＭＳ Ｐゴシック" panose="020B0600070205080204" pitchFamily="50" charset="-128"/>
              </a:defRPr>
            </a:lvl6pPr>
            <a:lvl7pPr marL="1273175" indent="-179388" eaLnBrk="0" fontAlgn="base" hangingPunct="0">
              <a:spcBef>
                <a:spcPct val="20000"/>
              </a:spcBef>
              <a:spcAft>
                <a:spcPct val="0"/>
              </a:spcAft>
              <a:buChar char="»"/>
              <a:defRPr kumimoji="1" sz="2000">
                <a:latin typeface="ＭＳ Ｐゴシック" panose="020B0600070205080204" pitchFamily="50" charset="-128"/>
                <a:ea typeface="ＭＳ Ｐゴシック" panose="020B0600070205080204" pitchFamily="50" charset="-128"/>
              </a:defRPr>
            </a:lvl7pPr>
            <a:lvl8pPr marL="1730375" indent="-179388" eaLnBrk="0" fontAlgn="base" hangingPunct="0">
              <a:spcBef>
                <a:spcPct val="20000"/>
              </a:spcBef>
              <a:spcAft>
                <a:spcPct val="0"/>
              </a:spcAft>
              <a:buChar char="»"/>
              <a:defRPr kumimoji="1" sz="2000">
                <a:latin typeface="ＭＳ Ｐゴシック" panose="020B0600070205080204" pitchFamily="50" charset="-128"/>
                <a:ea typeface="ＭＳ Ｐゴシック" panose="020B0600070205080204" pitchFamily="50" charset="-128"/>
              </a:defRPr>
            </a:lvl8pPr>
            <a:lvl9pPr marL="2187575" indent="-179388" eaLnBrk="0" fontAlgn="base" hangingPunct="0">
              <a:spcBef>
                <a:spcPct val="20000"/>
              </a:spcBef>
              <a:spcAft>
                <a:spcPct val="0"/>
              </a:spcAft>
              <a:buChar char="»"/>
              <a:defRPr kumimoji="1" sz="2000">
                <a:latin typeface="ＭＳ Ｐゴシック" panose="020B0600070205080204" pitchFamily="50" charset="-128"/>
                <a:ea typeface="ＭＳ Ｐゴシック" panose="020B0600070205080204" pitchFamily="50" charset="-128"/>
              </a:defRPr>
            </a:lvl9pPr>
          </a:lstStyle>
          <a:p>
            <a:pPr lvl="1"/>
            <a:r>
              <a:rPr lang="ja-JP" altLang="en-US" dirty="0"/>
              <a:t>1on1の前に、</a:t>
            </a:r>
            <a:br>
              <a:rPr lang="en-US" altLang="ja-JP" dirty="0"/>
            </a:br>
            <a:r>
              <a:rPr lang="ja-JP" altLang="en-US" dirty="0"/>
              <a:t>上司への相談内容・相談の仕方を</a:t>
            </a:r>
            <a:br>
              <a:rPr lang="en-US" altLang="ja-JP" dirty="0"/>
            </a:br>
            <a:r>
              <a:rPr lang="ja-JP" altLang="en-US" dirty="0"/>
              <a:t>チャットで相談できます</a:t>
            </a:r>
          </a:p>
        </p:txBody>
      </p:sp>
      <p:pic>
        <p:nvPicPr>
          <p:cNvPr id="11" name="図 10">
            <a:extLst>
              <a:ext uri="{FF2B5EF4-FFF2-40B4-BE49-F238E27FC236}">
                <a16:creationId xmlns:a16="http://schemas.microsoft.com/office/drawing/2014/main" id="{D31C3720-DE86-2634-7547-5E7BDDD48A56}"/>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908004" y="2554004"/>
            <a:ext cx="3615942" cy="3209201"/>
          </a:xfrm>
          <a:prstGeom prst="rect">
            <a:avLst/>
          </a:prstGeom>
          <a:ln>
            <a:solidFill>
              <a:sysClr val="windowText" lastClr="000000"/>
            </a:solidFill>
          </a:ln>
        </p:spPr>
      </p:pic>
      <p:grpSp>
        <p:nvGrpSpPr>
          <p:cNvPr id="12" name="Group 68">
            <a:extLst>
              <a:ext uri="{FF2B5EF4-FFF2-40B4-BE49-F238E27FC236}">
                <a16:creationId xmlns:a16="http://schemas.microsoft.com/office/drawing/2014/main" id="{7C761330-9717-4390-D261-D237AEFF207D}"/>
              </a:ext>
            </a:extLst>
          </p:cNvPr>
          <p:cNvGrpSpPr>
            <a:grpSpLocks/>
          </p:cNvGrpSpPr>
          <p:nvPr/>
        </p:nvGrpSpPr>
        <p:grpSpPr bwMode="auto">
          <a:xfrm>
            <a:off x="5658875" y="5562185"/>
            <a:ext cx="3661925" cy="251857"/>
            <a:chOff x="1306" y="3095"/>
            <a:chExt cx="2268" cy="283"/>
          </a:xfrm>
        </p:grpSpPr>
        <p:sp>
          <p:nvSpPr>
            <p:cNvPr id="13" name="Freeform 69">
              <a:extLst>
                <a:ext uri="{FF2B5EF4-FFF2-40B4-BE49-F238E27FC236}">
                  <a16:creationId xmlns:a16="http://schemas.microsoft.com/office/drawing/2014/main" id="{B1B586C6-33B0-01F1-E7C5-3162B3A4D9E0}"/>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4" name="Freeform 70">
              <a:extLst>
                <a:ext uri="{FF2B5EF4-FFF2-40B4-BE49-F238E27FC236}">
                  <a16:creationId xmlns:a16="http://schemas.microsoft.com/office/drawing/2014/main" id="{BF1601A3-B698-A547-F22C-9A96AE58ADEE}"/>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5" name="Freeform 71">
              <a:extLst>
                <a:ext uri="{FF2B5EF4-FFF2-40B4-BE49-F238E27FC236}">
                  <a16:creationId xmlns:a16="http://schemas.microsoft.com/office/drawing/2014/main" id="{ACFECDA8-A3BD-386F-214A-D049507E3F9A}"/>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grpSp>
        <p:nvGrpSpPr>
          <p:cNvPr id="16" name="Group 68">
            <a:extLst>
              <a:ext uri="{FF2B5EF4-FFF2-40B4-BE49-F238E27FC236}">
                <a16:creationId xmlns:a16="http://schemas.microsoft.com/office/drawing/2014/main" id="{FB661381-AE46-4A70-2619-C1A8A6BF6A0B}"/>
              </a:ext>
            </a:extLst>
          </p:cNvPr>
          <p:cNvGrpSpPr>
            <a:grpSpLocks/>
          </p:cNvGrpSpPr>
          <p:nvPr/>
        </p:nvGrpSpPr>
        <p:grpSpPr bwMode="auto">
          <a:xfrm>
            <a:off x="862021" y="5654281"/>
            <a:ext cx="3661925" cy="251857"/>
            <a:chOff x="1306" y="3095"/>
            <a:chExt cx="2268" cy="283"/>
          </a:xfrm>
        </p:grpSpPr>
        <p:sp>
          <p:nvSpPr>
            <p:cNvPr id="17" name="Freeform 69">
              <a:extLst>
                <a:ext uri="{FF2B5EF4-FFF2-40B4-BE49-F238E27FC236}">
                  <a16:creationId xmlns:a16="http://schemas.microsoft.com/office/drawing/2014/main" id="{D1180938-6AC8-488B-78C1-3A1C4A8FBC98}"/>
                </a:ext>
              </a:extLst>
            </p:cNvPr>
            <p:cNvSpPr>
              <a:spLocks/>
            </p:cNvSpPr>
            <p:nvPr/>
          </p:nvSpPr>
          <p:spPr bwMode="auto">
            <a:xfrm>
              <a:off x="1306" y="3095"/>
              <a:ext cx="2268" cy="282"/>
            </a:xfrm>
            <a:custGeom>
              <a:avLst/>
              <a:gdLst/>
              <a:ahLst/>
              <a:cxnLst>
                <a:cxn ang="0">
                  <a:pos x="0" y="227"/>
                </a:cxn>
                <a:cxn ang="0">
                  <a:pos x="453" y="0"/>
                </a:cxn>
                <a:cxn ang="0">
                  <a:pos x="907" y="227"/>
                </a:cxn>
                <a:cxn ang="0">
                  <a:pos x="1360" y="0"/>
                </a:cxn>
                <a:cxn ang="0">
                  <a:pos x="1814" y="227"/>
                </a:cxn>
                <a:cxn ang="0">
                  <a:pos x="2268" y="0"/>
                </a:cxn>
                <a:cxn ang="0">
                  <a:pos x="2268" y="227"/>
                </a:cxn>
                <a:cxn ang="0">
                  <a:pos x="1814" y="453"/>
                </a:cxn>
                <a:cxn ang="0">
                  <a:pos x="1360" y="227"/>
                </a:cxn>
                <a:cxn ang="0">
                  <a:pos x="907" y="453"/>
                </a:cxn>
                <a:cxn ang="0">
                  <a:pos x="453" y="227"/>
                </a:cxn>
                <a:cxn ang="0">
                  <a:pos x="0" y="453"/>
                </a:cxn>
                <a:cxn ang="0">
                  <a:pos x="0" y="227"/>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ysClr val="window" lastClr="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8" name="Freeform 70">
              <a:extLst>
                <a:ext uri="{FF2B5EF4-FFF2-40B4-BE49-F238E27FC236}">
                  <a16:creationId xmlns:a16="http://schemas.microsoft.com/office/drawing/2014/main" id="{2D340CDE-E282-E6CF-BA59-EFD2282EF810}"/>
                </a:ext>
              </a:extLst>
            </p:cNvPr>
            <p:cNvSpPr>
              <a:spLocks/>
            </p:cNvSpPr>
            <p:nvPr/>
          </p:nvSpPr>
          <p:spPr bwMode="auto">
            <a:xfrm>
              <a:off x="1306" y="3095"/>
              <a:ext cx="2268" cy="142"/>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sp>
          <p:nvSpPr>
            <p:cNvPr id="19" name="Freeform 71">
              <a:extLst>
                <a:ext uri="{FF2B5EF4-FFF2-40B4-BE49-F238E27FC236}">
                  <a16:creationId xmlns:a16="http://schemas.microsoft.com/office/drawing/2014/main" id="{DF4B15C5-68BF-B988-CA7F-0302FDF94B82}"/>
                </a:ext>
              </a:extLst>
            </p:cNvPr>
            <p:cNvSpPr>
              <a:spLocks/>
            </p:cNvSpPr>
            <p:nvPr/>
          </p:nvSpPr>
          <p:spPr bwMode="auto">
            <a:xfrm>
              <a:off x="1306" y="3237"/>
              <a:ext cx="2268" cy="141"/>
            </a:xfrm>
            <a:custGeom>
              <a:avLst/>
              <a:gdLst/>
              <a:ahLst/>
              <a:cxnLst>
                <a:cxn ang="0">
                  <a:pos x="0" y="227"/>
                </a:cxn>
                <a:cxn ang="0">
                  <a:pos x="453" y="0"/>
                </a:cxn>
                <a:cxn ang="0">
                  <a:pos x="907" y="227"/>
                </a:cxn>
                <a:cxn ang="0">
                  <a:pos x="1360" y="0"/>
                </a:cxn>
                <a:cxn ang="0">
                  <a:pos x="1814" y="227"/>
                </a:cxn>
                <a:cxn ang="0">
                  <a:pos x="2268" y="0"/>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cap="flat">
              <a:solidFill>
                <a:sysClr val="windowText" lastClr="000000"/>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entury Gothic"/>
                <a:ea typeface="Meiryo UI"/>
              </a:endParaRPr>
            </a:p>
          </p:txBody>
        </p:sp>
      </p:grpSp>
      <p:pic>
        <p:nvPicPr>
          <p:cNvPr id="20" name="図 19">
            <a:extLst>
              <a:ext uri="{FF2B5EF4-FFF2-40B4-BE49-F238E27FC236}">
                <a16:creationId xmlns:a16="http://schemas.microsoft.com/office/drawing/2014/main" id="{F9A6740C-11D2-9A2F-7105-135263E76E7B}"/>
              </a:ext>
            </a:extLst>
          </p:cNvPr>
          <p:cNvPicPr>
            <a:picLocks noChangeAspect="1"/>
          </p:cNvPicPr>
          <p:nvPr/>
        </p:nvPicPr>
        <p:blipFill>
          <a:blip r:embed="rId5"/>
          <a:stretch>
            <a:fillRect/>
          </a:stretch>
        </p:blipFill>
        <p:spPr>
          <a:xfrm>
            <a:off x="3730981" y="4876616"/>
            <a:ext cx="1037277" cy="1046971"/>
          </a:xfrm>
          <a:prstGeom prst="rect">
            <a:avLst/>
          </a:prstGeom>
        </p:spPr>
      </p:pic>
      <p:sp>
        <p:nvSpPr>
          <p:cNvPr id="21" name="楕円 20">
            <a:extLst>
              <a:ext uri="{FF2B5EF4-FFF2-40B4-BE49-F238E27FC236}">
                <a16:creationId xmlns:a16="http://schemas.microsoft.com/office/drawing/2014/main" id="{A91EDC61-CD8F-435E-06AA-A4EA2F6329E3}"/>
              </a:ext>
            </a:extLst>
          </p:cNvPr>
          <p:cNvSpPr/>
          <p:nvPr/>
        </p:nvSpPr>
        <p:spPr>
          <a:xfrm>
            <a:off x="3616130" y="4702380"/>
            <a:ext cx="1296144" cy="1296144"/>
          </a:xfrm>
          <a:prstGeom prst="ellipse">
            <a:avLst/>
          </a:prstGeom>
          <a:noFill/>
          <a:ln w="38100">
            <a:solidFill>
              <a:schemeClr val="accent5"/>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endParaRPr kumimoji="1" lang="ja-JP" altLang="en-US" sz="1400" b="0" i="0" u="none" strike="noStrike" kern="0" cap="none" spc="0" normalizeH="0" baseline="0" noProof="0" dirty="0">
              <a:ln>
                <a:noFill/>
              </a:ln>
              <a:solidFill>
                <a:srgbClr val="3F3F3F">
                  <a:lumMod val="75000"/>
                  <a:lumOff val="25000"/>
                </a:srgbClr>
              </a:solidFill>
              <a:effectLst/>
              <a:uLnTx/>
              <a:uFillTx/>
              <a:latin typeface="+mn-ea"/>
            </a:endParaRPr>
          </a:p>
        </p:txBody>
      </p:sp>
      <p:cxnSp>
        <p:nvCxnSpPr>
          <p:cNvPr id="22" name="直線矢印コネクタ 21">
            <a:extLst>
              <a:ext uri="{FF2B5EF4-FFF2-40B4-BE49-F238E27FC236}">
                <a16:creationId xmlns:a16="http://schemas.microsoft.com/office/drawing/2014/main" id="{4EB9478A-DC1B-F446-A7D7-5A71F45CB0B6}"/>
              </a:ext>
            </a:extLst>
          </p:cNvPr>
          <p:cNvCxnSpPr>
            <a:cxnSpLocks/>
          </p:cNvCxnSpPr>
          <p:nvPr/>
        </p:nvCxnSpPr>
        <p:spPr>
          <a:xfrm flipV="1">
            <a:off x="4876269" y="4477657"/>
            <a:ext cx="980245" cy="633617"/>
          </a:xfrm>
          <a:prstGeom prst="straightConnector1">
            <a:avLst/>
          </a:prstGeom>
          <a:noFill/>
          <a:ln w="38100" cap="flat" cmpd="sng" algn="ctr">
            <a:solidFill>
              <a:schemeClr val="accent5"/>
            </a:solidFill>
            <a:prstDash val="solid"/>
            <a:headEnd type="none" w="med" len="med"/>
            <a:tailEnd type="arrow" w="med" len="med"/>
          </a:ln>
          <a:effectLst/>
        </p:spPr>
      </p:cxnSp>
      <p:sp>
        <p:nvSpPr>
          <p:cNvPr id="25" name="吹き出し: 角を丸めた四角形 24">
            <a:extLst>
              <a:ext uri="{FF2B5EF4-FFF2-40B4-BE49-F238E27FC236}">
                <a16:creationId xmlns:a16="http://schemas.microsoft.com/office/drawing/2014/main" id="{476F86FE-D552-EFAB-68E3-15C53C92CB62}"/>
              </a:ext>
            </a:extLst>
          </p:cNvPr>
          <p:cNvSpPr/>
          <p:nvPr/>
        </p:nvSpPr>
        <p:spPr>
          <a:xfrm>
            <a:off x="3975173" y="4106873"/>
            <a:ext cx="1586170" cy="504056"/>
          </a:xfrm>
          <a:prstGeom prst="wedgeRoundRectCallout">
            <a:avLst>
              <a:gd name="adj1" fmla="val -14885"/>
              <a:gd name="adj2" fmla="val 105693"/>
              <a:gd name="adj3" fmla="val 16667"/>
            </a:avLst>
          </a:prstGeom>
          <a:solidFill>
            <a:schemeClr val="accent5"/>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1" lang="ja-JP" altLang="en-US" sz="1050" b="1" i="0" u="none" strike="noStrike" kern="0" cap="none" normalizeH="0" baseline="0" noProof="0" dirty="0">
                <a:ln>
                  <a:noFill/>
                </a:ln>
                <a:solidFill>
                  <a:srgbClr val="FFFFFF"/>
                </a:solidFill>
                <a:effectLst/>
                <a:uLnTx/>
                <a:uFillTx/>
                <a:latin typeface="+mn-ea"/>
              </a:rPr>
              <a:t>パーソナルレポートの</a:t>
            </a:r>
            <a:br>
              <a:rPr kumimoji="1" lang="en-US" altLang="ja-JP" sz="1050" b="1" i="0" u="none" strike="noStrike" kern="0" cap="none" normalizeH="0" baseline="0" noProof="0" dirty="0">
                <a:ln>
                  <a:noFill/>
                </a:ln>
                <a:solidFill>
                  <a:srgbClr val="FFFFFF"/>
                </a:solidFill>
                <a:effectLst/>
                <a:uLnTx/>
                <a:uFillTx/>
                <a:latin typeface="+mn-ea"/>
              </a:rPr>
            </a:br>
            <a:r>
              <a:rPr kumimoji="1" lang="ja-JP" altLang="en-US" sz="1050" b="1" i="0" u="none" strike="noStrike" kern="0" cap="none" normalizeH="0" baseline="0" noProof="0" dirty="0">
                <a:ln>
                  <a:noFill/>
                </a:ln>
                <a:solidFill>
                  <a:srgbClr val="FFFFFF"/>
                </a:solidFill>
                <a:effectLst/>
                <a:uLnTx/>
                <a:uFillTx/>
                <a:latin typeface="+mn-ea"/>
              </a:rPr>
              <a:t>右下のアイコンを</a:t>
            </a:r>
            <a:br>
              <a:rPr kumimoji="1" lang="en-US" altLang="ja-JP" sz="1050" b="1" i="0" u="none" strike="noStrike" kern="0" cap="none" normalizeH="0" baseline="0" noProof="0" dirty="0">
                <a:ln>
                  <a:noFill/>
                </a:ln>
                <a:solidFill>
                  <a:srgbClr val="FFFFFF"/>
                </a:solidFill>
                <a:effectLst/>
                <a:uLnTx/>
                <a:uFillTx/>
                <a:latin typeface="+mn-ea"/>
              </a:rPr>
            </a:br>
            <a:r>
              <a:rPr kumimoji="1" lang="ja-JP" altLang="en-US" sz="1050" b="1" i="0" u="none" strike="noStrike" kern="0" cap="none" normalizeH="0" baseline="0" noProof="0" dirty="0">
                <a:ln>
                  <a:noFill/>
                </a:ln>
                <a:solidFill>
                  <a:srgbClr val="FFFFFF"/>
                </a:solidFill>
                <a:effectLst/>
                <a:uLnTx/>
                <a:uFillTx/>
                <a:latin typeface="+mn-ea"/>
              </a:rPr>
              <a:t>クリック</a:t>
            </a:r>
          </a:p>
        </p:txBody>
      </p:sp>
      <p:sp>
        <p:nvSpPr>
          <p:cNvPr id="2" name="四角形: 角を丸くする 1">
            <a:extLst>
              <a:ext uri="{FF2B5EF4-FFF2-40B4-BE49-F238E27FC236}">
                <a16:creationId xmlns:a16="http://schemas.microsoft.com/office/drawing/2014/main" id="{E463A389-B1DE-D8A8-30DE-041D7562B9D1}"/>
              </a:ext>
            </a:extLst>
          </p:cNvPr>
          <p:cNvSpPr/>
          <p:nvPr/>
        </p:nvSpPr>
        <p:spPr>
          <a:xfrm>
            <a:off x="70137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23" name="四角形: 角を丸くする 22">
            <a:extLst>
              <a:ext uri="{FF2B5EF4-FFF2-40B4-BE49-F238E27FC236}">
                <a16:creationId xmlns:a16="http://schemas.microsoft.com/office/drawing/2014/main" id="{A386FD16-BBBB-0B15-4075-830320B14834}"/>
              </a:ext>
            </a:extLst>
          </p:cNvPr>
          <p:cNvSpPr/>
          <p:nvPr/>
        </p:nvSpPr>
        <p:spPr>
          <a:xfrm>
            <a:off x="5872426"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24" name="四角形: 角を丸くする 23">
            <a:extLst>
              <a:ext uri="{FF2B5EF4-FFF2-40B4-BE49-F238E27FC236}">
                <a16:creationId xmlns:a16="http://schemas.microsoft.com/office/drawing/2014/main" id="{109C7457-7F02-C540-B253-933331492452}"/>
              </a:ext>
            </a:extLst>
          </p:cNvPr>
          <p:cNvSpPr/>
          <p:nvPr/>
        </p:nvSpPr>
        <p:spPr>
          <a:xfrm>
            <a:off x="5872426"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26" name="四角形: 角を丸くする 25">
            <a:extLst>
              <a:ext uri="{FF2B5EF4-FFF2-40B4-BE49-F238E27FC236}">
                <a16:creationId xmlns:a16="http://schemas.microsoft.com/office/drawing/2014/main" id="{166292BB-0581-71B3-0249-2D77391AE2A6}"/>
              </a:ext>
            </a:extLst>
          </p:cNvPr>
          <p:cNvSpPr/>
          <p:nvPr/>
        </p:nvSpPr>
        <p:spPr>
          <a:xfrm>
            <a:off x="6453413"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
        <p:nvSpPr>
          <p:cNvPr id="27" name="正方形/長方形 26">
            <a:extLst>
              <a:ext uri="{FF2B5EF4-FFF2-40B4-BE49-F238E27FC236}">
                <a16:creationId xmlns:a16="http://schemas.microsoft.com/office/drawing/2014/main" id="{E06023F8-B6AB-33C2-EDC6-E63A1618A632}"/>
              </a:ext>
            </a:extLst>
          </p:cNvPr>
          <p:cNvSpPr/>
          <p:nvPr/>
        </p:nvSpPr>
        <p:spPr>
          <a:xfrm>
            <a:off x="6940722" y="6214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n-ea"/>
                <a:hlinkClick r:id="rId6"/>
              </a:rPr>
              <a:t>AI</a:t>
            </a:r>
            <a:r>
              <a:rPr lang="ja-JP" altLang="en-US" dirty="0">
                <a:solidFill>
                  <a:schemeClr val="tx1"/>
                </a:solidFill>
                <a:latin typeface="+mn-ea"/>
                <a:hlinkClick r:id="rId6"/>
              </a:rPr>
              <a:t>メンター</a:t>
            </a:r>
            <a:r>
              <a:rPr lang="ja-JP" altLang="en-US" dirty="0">
                <a:solidFill>
                  <a:schemeClr val="tx1"/>
                </a:solidFill>
                <a:latin typeface="+mn-ea"/>
              </a:rPr>
              <a:t>を</a:t>
            </a:r>
            <a:r>
              <a:rPr lang="en-US" altLang="ja-JP" dirty="0">
                <a:solidFill>
                  <a:schemeClr val="tx1"/>
                </a:solidFill>
                <a:latin typeface="+mn-ea"/>
              </a:rPr>
              <a:t>OFF</a:t>
            </a:r>
            <a:r>
              <a:rPr lang="ja-JP" altLang="en-US" dirty="0">
                <a:solidFill>
                  <a:schemeClr val="tx1"/>
                </a:solidFill>
                <a:latin typeface="+mn-ea"/>
              </a:rPr>
              <a:t>に</a:t>
            </a:r>
            <a:br>
              <a:rPr lang="en-US" altLang="ja-JP" dirty="0">
                <a:solidFill>
                  <a:schemeClr val="tx1"/>
                </a:solidFill>
                <a:latin typeface="+mn-ea"/>
              </a:rPr>
            </a:br>
            <a:r>
              <a:rPr lang="ja-JP" altLang="en-US" dirty="0">
                <a:solidFill>
                  <a:schemeClr val="tx1"/>
                </a:solidFill>
                <a:latin typeface="+mn-ea"/>
              </a:rPr>
              <a:t>している場合は削除</a:t>
            </a:r>
            <a:endParaRPr lang="en-US" altLang="ja-JP" dirty="0">
              <a:solidFill>
                <a:schemeClr val="tx1"/>
              </a:solidFill>
              <a:latin typeface="+mn-ea"/>
            </a:endParaRPr>
          </a:p>
        </p:txBody>
      </p:sp>
    </p:spTree>
    <p:extLst>
      <p:ext uri="{BB962C8B-B14F-4D97-AF65-F5344CB8AC3E}">
        <p14:creationId xmlns:p14="http://schemas.microsoft.com/office/powerpoint/2010/main" val="1170355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4B0A1-48E1-0ECE-B2B4-BCA35A17C7B8}"/>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D4CFF9C6-171C-EC8A-EAA2-2E15DBBCDBC7}"/>
              </a:ext>
            </a:extLst>
          </p:cNvPr>
          <p:cNvSpPr>
            <a:spLocks noGrp="1"/>
          </p:cNvSpPr>
          <p:nvPr>
            <p:ph type="title"/>
          </p:nvPr>
        </p:nvSpPr>
        <p:spPr/>
        <p:txBody>
          <a:bodyPr/>
          <a:lstStyle/>
          <a:p>
            <a:r>
              <a:rPr lang="ja-JP" altLang="en-US" dirty="0"/>
              <a:t>アンケート結果閲覧　～パーソナルレポート～</a:t>
            </a:r>
          </a:p>
        </p:txBody>
      </p:sp>
      <p:sp>
        <p:nvSpPr>
          <p:cNvPr id="7" name="Text Placeholder 5">
            <a:extLst>
              <a:ext uri="{FF2B5EF4-FFF2-40B4-BE49-F238E27FC236}">
                <a16:creationId xmlns:a16="http://schemas.microsoft.com/office/drawing/2014/main" id="{E248F434-B663-770B-D372-7BAED9BDC3E7}"/>
              </a:ext>
            </a:extLst>
          </p:cNvPr>
          <p:cNvSpPr txBox="1">
            <a:spLocks/>
          </p:cNvSpPr>
          <p:nvPr/>
        </p:nvSpPr>
        <p:spPr bwMode="gray">
          <a:xfrm>
            <a:off x="742030" y="807410"/>
            <a:ext cx="8793855" cy="87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67" tIns="79367" rIns="79367" bIns="79367"/>
          <a:lstStyle>
            <a:lvl1pPr>
              <a:spcBef>
                <a:spcPct val="20000"/>
              </a:spcBef>
              <a:buChar char="•"/>
              <a:defRPr kumimoji="1" sz="3700">
                <a:solidFill>
                  <a:schemeClr val="tx1"/>
                </a:solidFill>
                <a:latin typeface="ＭＳ Ｐゴシック" panose="020B0600070205080204" pitchFamily="50" charset="-128"/>
                <a:ea typeface="ＭＳ Ｐゴシック" panose="020B0600070205080204" pitchFamily="50" charset="-128"/>
              </a:defRPr>
            </a:lvl1pPr>
            <a:lvl2pPr marL="179388" indent="-179388">
              <a:spcBef>
                <a:spcPct val="20000"/>
              </a:spcBef>
              <a:buChar char="–"/>
              <a:defRPr kumimoji="1" sz="2800">
                <a:solidFill>
                  <a:schemeClr val="tx1"/>
                </a:solidFill>
                <a:latin typeface="ＭＳ Ｐゴシック" panose="020B0600070205080204" pitchFamily="50" charset="-128"/>
                <a:ea typeface="ＭＳ Ｐゴシック" panose="020B0600070205080204" pitchFamily="50" charset="-128"/>
              </a:defRPr>
            </a:lvl2pPr>
            <a:lvl3pPr marL="358775" indent="-179388">
              <a:spcBef>
                <a:spcPct val="20000"/>
              </a:spcBef>
              <a:buChar char="•"/>
              <a:defRPr kumimoji="1" sz="2400">
                <a:solidFill>
                  <a:schemeClr val="tx1"/>
                </a:solidFill>
                <a:latin typeface="ＭＳ Ｐゴシック" panose="020B0600070205080204" pitchFamily="50" charset="-128"/>
                <a:ea typeface="ＭＳ Ｐゴシック" panose="020B0600070205080204" pitchFamily="50" charset="-128"/>
              </a:defRPr>
            </a:lvl3pPr>
            <a:lvl4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4pPr>
            <a:lvl5pPr marL="358775" indent="-179388">
              <a:spcBef>
                <a:spcPct val="20000"/>
              </a:spcBef>
              <a:buChar char="»"/>
              <a:defRPr kumimoji="1" sz="2000">
                <a:solidFill>
                  <a:schemeClr val="tx1"/>
                </a:solidFill>
                <a:latin typeface="ＭＳ Ｐゴシック" panose="020B0600070205080204" pitchFamily="50" charset="-128"/>
                <a:ea typeface="ＭＳ Ｐゴシック" panose="020B0600070205080204" pitchFamily="50" charset="-128"/>
              </a:defRPr>
            </a:lvl5pPr>
            <a:lvl6pPr marL="8159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6pPr>
            <a:lvl7pPr marL="12731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7pPr>
            <a:lvl8pPr marL="17303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8pPr>
            <a:lvl9pPr marL="2187575" indent="-179388" eaLnBrk="0" fontAlgn="base" hangingPunct="0">
              <a:spcBef>
                <a:spcPct val="20000"/>
              </a:spcBef>
              <a:spcAft>
                <a:spcPct val="0"/>
              </a:spcAft>
              <a:buChar char="»"/>
              <a:defRPr kumimoji="1" sz="2000">
                <a:solidFill>
                  <a:schemeClr val="tx1"/>
                </a:solidFill>
                <a:latin typeface="ＭＳ Ｐゴシック" panose="020B0600070205080204" pitchFamily="50" charset="-128"/>
                <a:ea typeface="ＭＳ Ｐゴシック" panose="020B0600070205080204" pitchFamily="50" charset="-128"/>
              </a:defRPr>
            </a:lvl9pPr>
          </a:lstStyle>
          <a:p>
            <a:pPr marL="0" lvl="1" indent="0" algn="ctr">
              <a:spcBef>
                <a:spcPts val="661"/>
              </a:spcBef>
              <a:buFontTx/>
              <a:buNone/>
              <a:defRPr/>
            </a:pPr>
            <a:r>
              <a:rPr lang="ja-JP" altLang="en-US" sz="1600" dirty="0">
                <a:solidFill>
                  <a:prstClr val="black"/>
                </a:solidFill>
                <a:latin typeface="+mn-ea"/>
                <a:ea typeface="+mn-ea"/>
                <a:cs typeface="Meiryo UI" panose="020B0604030504040204" pitchFamily="50" charset="-128"/>
              </a:rPr>
              <a:t>パーソナルレポートには、皆様のコンディション解説＆アドバイスに加え、</a:t>
            </a:r>
            <a:endParaRPr lang="en-US" altLang="ja-JP" sz="1600" dirty="0">
              <a:solidFill>
                <a:prstClr val="black"/>
              </a:solidFill>
              <a:latin typeface="+mn-ea"/>
              <a:ea typeface="+mn-ea"/>
              <a:cs typeface="Meiryo UI" panose="020B0604030504040204" pitchFamily="50" charset="-128"/>
            </a:endParaRPr>
          </a:p>
          <a:p>
            <a:pPr marL="0" lvl="1" indent="0" algn="ctr">
              <a:spcBef>
                <a:spcPts val="661"/>
              </a:spcBef>
              <a:buFontTx/>
              <a:buNone/>
              <a:defRPr/>
            </a:pPr>
            <a:r>
              <a:rPr lang="ja-JP" altLang="en-US" sz="1600" dirty="0">
                <a:solidFill>
                  <a:prstClr val="black"/>
                </a:solidFill>
                <a:latin typeface="+mn-ea"/>
                <a:ea typeface="+mn-ea"/>
                <a:cs typeface="Meiryo UI" panose="020B0604030504040204" pitchFamily="50" charset="-128"/>
              </a:rPr>
              <a:t>「あなたが感じている課題」「上司とメンバーの性格タイプ」が記載されています。</a:t>
            </a:r>
            <a:endParaRPr lang="en-US" altLang="ja-JP" sz="1600" dirty="0">
              <a:solidFill>
                <a:prstClr val="black"/>
              </a:solidFill>
              <a:latin typeface="+mn-ea"/>
              <a:ea typeface="+mn-ea"/>
              <a:cs typeface="Meiryo UI" panose="020B0604030504040204" pitchFamily="50" charset="-128"/>
            </a:endParaRPr>
          </a:p>
          <a:p>
            <a:pPr marL="0" lvl="1" indent="0" algn="ctr">
              <a:spcBef>
                <a:spcPts val="661"/>
              </a:spcBef>
              <a:buFontTx/>
              <a:buNone/>
              <a:defRPr/>
            </a:pPr>
            <a:r>
              <a:rPr lang="ja-JP" altLang="en-US" sz="1600" dirty="0">
                <a:solidFill>
                  <a:prstClr val="black"/>
                </a:solidFill>
                <a:latin typeface="+mn-ea"/>
                <a:ea typeface="+mn-ea"/>
                <a:cs typeface="Meiryo UI" panose="020B0604030504040204" pitchFamily="50" charset="-128"/>
              </a:rPr>
              <a:t>記載内容を参考に自分の状況を振り返り、上司と</a:t>
            </a:r>
            <a:r>
              <a:rPr lang="en-US" altLang="ja-JP" sz="1600" dirty="0">
                <a:solidFill>
                  <a:prstClr val="black"/>
                </a:solidFill>
                <a:latin typeface="+mn-ea"/>
                <a:ea typeface="+mn-ea"/>
                <a:cs typeface="Meiryo UI" panose="020B0604030504040204" pitchFamily="50" charset="-128"/>
              </a:rPr>
              <a:t>1on1</a:t>
            </a:r>
            <a:r>
              <a:rPr lang="ja-JP" altLang="en-US" sz="1600" dirty="0">
                <a:solidFill>
                  <a:prstClr val="black"/>
                </a:solidFill>
                <a:latin typeface="+mn-ea"/>
                <a:ea typeface="+mn-ea"/>
                <a:cs typeface="Meiryo UI" panose="020B0604030504040204" pitchFamily="50" charset="-128"/>
              </a:rPr>
              <a:t>で何を話すか考えてみてください。</a:t>
            </a:r>
            <a:br>
              <a:rPr lang="en-US" altLang="ja-JP" sz="1600" dirty="0">
                <a:solidFill>
                  <a:prstClr val="black"/>
                </a:solidFill>
                <a:latin typeface="+mn-ea"/>
                <a:ea typeface="+mn-ea"/>
                <a:cs typeface="Meiryo UI" panose="020B0604030504040204" pitchFamily="50" charset="-128"/>
              </a:rPr>
            </a:br>
            <a:endParaRPr lang="ja-JP" altLang="en-US" sz="1600" dirty="0">
              <a:solidFill>
                <a:prstClr val="black"/>
              </a:solidFill>
              <a:latin typeface="+mn-ea"/>
              <a:ea typeface="+mn-ea"/>
              <a:cs typeface="Meiryo UI" panose="020B0604030504040204" pitchFamily="50" charset="-128"/>
            </a:endParaRPr>
          </a:p>
        </p:txBody>
      </p:sp>
      <p:sp>
        <p:nvSpPr>
          <p:cNvPr id="2" name="四角形: 角を丸くする 1">
            <a:extLst>
              <a:ext uri="{FF2B5EF4-FFF2-40B4-BE49-F238E27FC236}">
                <a16:creationId xmlns:a16="http://schemas.microsoft.com/office/drawing/2014/main" id="{F62A004D-6968-2188-618C-37BCA9A7B190}"/>
              </a:ext>
            </a:extLst>
          </p:cNvPr>
          <p:cNvSpPr/>
          <p:nvPr/>
        </p:nvSpPr>
        <p:spPr>
          <a:xfrm>
            <a:off x="70137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23" name="四角形: 角を丸くする 22">
            <a:extLst>
              <a:ext uri="{FF2B5EF4-FFF2-40B4-BE49-F238E27FC236}">
                <a16:creationId xmlns:a16="http://schemas.microsoft.com/office/drawing/2014/main" id="{FD8021D4-8B01-692F-F010-AAC514ECFD88}"/>
              </a:ext>
            </a:extLst>
          </p:cNvPr>
          <p:cNvSpPr/>
          <p:nvPr/>
        </p:nvSpPr>
        <p:spPr>
          <a:xfrm>
            <a:off x="5872426"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24" name="四角形: 角を丸くする 23">
            <a:extLst>
              <a:ext uri="{FF2B5EF4-FFF2-40B4-BE49-F238E27FC236}">
                <a16:creationId xmlns:a16="http://schemas.microsoft.com/office/drawing/2014/main" id="{A5810BC9-EEA8-115C-C75C-B9D20D3CBC11}"/>
              </a:ext>
            </a:extLst>
          </p:cNvPr>
          <p:cNvSpPr/>
          <p:nvPr/>
        </p:nvSpPr>
        <p:spPr>
          <a:xfrm>
            <a:off x="5872426"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26" name="四角形: 角を丸くする 25">
            <a:extLst>
              <a:ext uri="{FF2B5EF4-FFF2-40B4-BE49-F238E27FC236}">
                <a16:creationId xmlns:a16="http://schemas.microsoft.com/office/drawing/2014/main" id="{FA594C65-D048-6BFE-D0FD-DACD11E4B34C}"/>
              </a:ext>
            </a:extLst>
          </p:cNvPr>
          <p:cNvSpPr/>
          <p:nvPr/>
        </p:nvSpPr>
        <p:spPr>
          <a:xfrm>
            <a:off x="6453413"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pic>
        <p:nvPicPr>
          <p:cNvPr id="28" name="図 27" descr="グラフィカル ユーザー インターフェイス, アプリケーション&#10;&#10;AI 生成コンテンツは誤りを含む可能性があります。">
            <a:extLst>
              <a:ext uri="{FF2B5EF4-FFF2-40B4-BE49-F238E27FC236}">
                <a16:creationId xmlns:a16="http://schemas.microsoft.com/office/drawing/2014/main" id="{A497102A-F5E2-EAFF-CD96-7F5FFA8D69D2}"/>
              </a:ext>
            </a:extLst>
          </p:cNvPr>
          <p:cNvPicPr>
            <a:picLocks noChangeAspect="1"/>
          </p:cNvPicPr>
          <p:nvPr/>
        </p:nvPicPr>
        <p:blipFill>
          <a:blip r:embed="rId3">
            <a:extLst>
              <a:ext uri="{28A0092B-C50C-407E-A947-70E740481C1C}">
                <a14:useLocalDpi xmlns:a14="http://schemas.microsoft.com/office/drawing/2010/main"/>
              </a:ext>
            </a:extLst>
          </a:blip>
          <a:srcRect l="5597" r="7449"/>
          <a:stretch>
            <a:fillRect/>
          </a:stretch>
        </p:blipFill>
        <p:spPr>
          <a:xfrm>
            <a:off x="5981578" y="2158404"/>
            <a:ext cx="3368350" cy="4011023"/>
          </a:xfrm>
          <a:prstGeom prst="rect">
            <a:avLst/>
          </a:prstGeom>
          <a:noFill/>
          <a:ln w="57150">
            <a:solidFill>
              <a:schemeClr val="accent5"/>
            </a:solidFill>
          </a:ln>
        </p:spPr>
      </p:pic>
      <p:grpSp>
        <p:nvGrpSpPr>
          <p:cNvPr id="31" name="グループ化 30">
            <a:extLst>
              <a:ext uri="{FF2B5EF4-FFF2-40B4-BE49-F238E27FC236}">
                <a16:creationId xmlns:a16="http://schemas.microsoft.com/office/drawing/2014/main" id="{F535B42C-3B8E-AED5-89E1-C3D470BFA546}"/>
              </a:ext>
            </a:extLst>
          </p:cNvPr>
          <p:cNvGrpSpPr/>
          <p:nvPr/>
        </p:nvGrpSpPr>
        <p:grpSpPr>
          <a:xfrm>
            <a:off x="370115" y="2438323"/>
            <a:ext cx="3709570" cy="1473044"/>
            <a:chOff x="722210" y="3154680"/>
            <a:chExt cx="3709570" cy="1473044"/>
          </a:xfrm>
        </p:grpSpPr>
        <p:pic>
          <p:nvPicPr>
            <p:cNvPr id="27" name="図 26" descr="グラフィカル ユーザー インターフェイス, アプリケーション&#10;&#10;AI 生成コンテンツは誤りを含む可能性があります。">
              <a:extLst>
                <a:ext uri="{FF2B5EF4-FFF2-40B4-BE49-F238E27FC236}">
                  <a16:creationId xmlns:a16="http://schemas.microsoft.com/office/drawing/2014/main" id="{C371CDCE-64B9-62E0-9F65-1BB5958C041F}"/>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722211" y="3429000"/>
              <a:ext cx="3709569" cy="647700"/>
            </a:xfrm>
            <a:prstGeom prst="rect">
              <a:avLst/>
            </a:prstGeom>
          </p:spPr>
        </p:pic>
        <p:pic>
          <p:nvPicPr>
            <p:cNvPr id="29" name="図 28" descr="グラフィカル ユーザー インターフェイス, アプリケーション&#10;&#10;AI 生成コンテンツは誤りを含む可能性があります。">
              <a:extLst>
                <a:ext uri="{FF2B5EF4-FFF2-40B4-BE49-F238E27FC236}">
                  <a16:creationId xmlns:a16="http://schemas.microsoft.com/office/drawing/2014/main" id="{1EC7346E-66D6-60DF-4494-3C9B679EDE25}"/>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722211" y="3980024"/>
              <a:ext cx="3709569" cy="647700"/>
            </a:xfrm>
            <a:prstGeom prst="rect">
              <a:avLst/>
            </a:prstGeom>
          </p:spPr>
        </p:pic>
        <p:pic>
          <p:nvPicPr>
            <p:cNvPr id="30" name="図 29" descr="グラフィカル ユーザー インターフェイス, アプリケーション&#10;&#10;AI 生成コンテンツは誤りを含む可能性があります。">
              <a:extLst>
                <a:ext uri="{FF2B5EF4-FFF2-40B4-BE49-F238E27FC236}">
                  <a16:creationId xmlns:a16="http://schemas.microsoft.com/office/drawing/2014/main" id="{E85808F6-AEA4-D7F7-55FA-265DEFE4BA38}"/>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a:xfrm>
              <a:off x="722210" y="3154680"/>
              <a:ext cx="3709569" cy="274320"/>
            </a:xfrm>
            <a:prstGeom prst="rect">
              <a:avLst/>
            </a:prstGeom>
          </p:spPr>
        </p:pic>
      </p:grpSp>
      <p:pic>
        <p:nvPicPr>
          <p:cNvPr id="40" name="図 39" descr="グラフィカル ユーザー インターフェイス, アプリケーション&#10;&#10;AI 生成コンテンツは誤りを含む可能性があります。">
            <a:extLst>
              <a:ext uri="{FF2B5EF4-FFF2-40B4-BE49-F238E27FC236}">
                <a16:creationId xmlns:a16="http://schemas.microsoft.com/office/drawing/2014/main" id="{17955889-1182-74C6-F9CE-29C36A24309E}"/>
              </a:ext>
            </a:extLst>
          </p:cNvPr>
          <p:cNvPicPr>
            <a:picLocks noChangeAspect="1"/>
          </p:cNvPicPr>
          <p:nvPr/>
        </p:nvPicPr>
        <p:blipFill>
          <a:blip r:embed="rId7">
            <a:extLst>
              <a:ext uri="{28A0092B-C50C-407E-A947-70E740481C1C}">
                <a14:useLocalDpi xmlns:a14="http://schemas.microsoft.com/office/drawing/2010/main" val="0"/>
              </a:ext>
            </a:extLst>
          </a:blip>
          <a:srcRect t="10374"/>
          <a:stretch>
            <a:fillRect/>
          </a:stretch>
        </p:blipFill>
        <p:spPr>
          <a:xfrm>
            <a:off x="4438145" y="3069460"/>
            <a:ext cx="1175676" cy="2981130"/>
          </a:xfrm>
          <a:prstGeom prst="rect">
            <a:avLst/>
          </a:prstGeom>
          <a:ln>
            <a:solidFill>
              <a:schemeClr val="tx1">
                <a:lumMod val="20000"/>
                <a:lumOff val="80000"/>
              </a:schemeClr>
            </a:solidFill>
          </a:ln>
        </p:spPr>
      </p:pic>
      <p:sp>
        <p:nvSpPr>
          <p:cNvPr id="41" name="正方形/長方形 40">
            <a:extLst>
              <a:ext uri="{FF2B5EF4-FFF2-40B4-BE49-F238E27FC236}">
                <a16:creationId xmlns:a16="http://schemas.microsoft.com/office/drawing/2014/main" id="{1B03BF5D-FFB6-899C-BA1A-D5DC75ACAC03}"/>
              </a:ext>
            </a:extLst>
          </p:cNvPr>
          <p:cNvSpPr/>
          <p:nvPr/>
        </p:nvSpPr>
        <p:spPr>
          <a:xfrm>
            <a:off x="323999" y="2369976"/>
            <a:ext cx="3787537" cy="154139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a:extLst>
              <a:ext uri="{FF2B5EF4-FFF2-40B4-BE49-F238E27FC236}">
                <a16:creationId xmlns:a16="http://schemas.microsoft.com/office/drawing/2014/main" id="{61FE91BE-9784-6190-1190-E3BB496B03D2}"/>
              </a:ext>
            </a:extLst>
          </p:cNvPr>
          <p:cNvCxnSpPr>
            <a:stCxn id="41" idx="3"/>
          </p:cNvCxnSpPr>
          <p:nvPr/>
        </p:nvCxnSpPr>
        <p:spPr>
          <a:xfrm>
            <a:off x="4111536" y="3140671"/>
            <a:ext cx="619084" cy="770695"/>
          </a:xfrm>
          <a:prstGeom prst="line">
            <a:avLst/>
          </a:prstGeom>
          <a:ln w="44450">
            <a:solidFill>
              <a:schemeClr val="accent5"/>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E295705A-B186-B106-E1FC-E4AEBC14D62D}"/>
              </a:ext>
            </a:extLst>
          </p:cNvPr>
          <p:cNvCxnSpPr>
            <a:cxnSpLocks/>
            <a:stCxn id="28" idx="1"/>
          </p:cNvCxnSpPr>
          <p:nvPr/>
        </p:nvCxnSpPr>
        <p:spPr>
          <a:xfrm flipH="1">
            <a:off x="4953000" y="4163916"/>
            <a:ext cx="1028578" cy="743986"/>
          </a:xfrm>
          <a:prstGeom prst="line">
            <a:avLst/>
          </a:prstGeom>
          <a:ln w="44450">
            <a:solidFill>
              <a:schemeClr val="accent5"/>
            </a:solidFill>
            <a:prstDash val="sys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001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EF6FF-B9AA-9F91-8FCD-93692AE156C1}"/>
            </a:ext>
          </a:extLst>
        </p:cNvPr>
        <p:cNvGrpSpPr/>
        <p:nvPr/>
      </p:nvGrpSpPr>
      <p:grpSpPr>
        <a:xfrm>
          <a:off x="0" y="0"/>
          <a:ext cx="0" cy="0"/>
          <a:chOff x="0" y="0"/>
          <a:chExt cx="0" cy="0"/>
        </a:xfrm>
      </p:grpSpPr>
      <p:graphicFrame>
        <p:nvGraphicFramePr>
          <p:cNvPr id="46" name="think-cell data - do not delete" hidden="1">
            <a:extLst>
              <a:ext uri="{FF2B5EF4-FFF2-40B4-BE49-F238E27FC236}">
                <a16:creationId xmlns:a16="http://schemas.microsoft.com/office/drawing/2014/main" id="{A27F18CF-8BC8-C0F8-5E00-F19A5DC26FF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63" imgH="464" progId="TCLayout.ActiveDocument.1">
                  <p:embed/>
                </p:oleObj>
              </mc:Choice>
              <mc:Fallback>
                <p:oleObj name="think-cellスライド" r:id="rId4" imgW="463" imgH="464" progId="TCLayout.ActiveDocument.1">
                  <p:embed/>
                  <p:pic>
                    <p:nvPicPr>
                      <p:cNvPr id="46" name="think-cell data - do not delete" hidden="1">
                        <a:extLst>
                          <a:ext uri="{FF2B5EF4-FFF2-40B4-BE49-F238E27FC236}">
                            <a16:creationId xmlns:a16="http://schemas.microsoft.com/office/drawing/2014/main" id="{A27F18CF-8BC8-C0F8-5E00-F19A5DC26F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タイトル 1">
            <a:extLst>
              <a:ext uri="{FF2B5EF4-FFF2-40B4-BE49-F238E27FC236}">
                <a16:creationId xmlns:a16="http://schemas.microsoft.com/office/drawing/2014/main" id="{C096F5C9-87EB-C8BC-35BF-13DFC784668C}"/>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vert="horz" rIns="91440"/>
          <a:lstStyle/>
          <a:p>
            <a:r>
              <a:rPr lang="ja-JP" altLang="en-US" dirty="0"/>
              <a:t>アンケート結果閲覧　～</a:t>
            </a:r>
            <a:r>
              <a:rPr lang="en-US" altLang="ja-JP" dirty="0"/>
              <a:t>AI</a:t>
            </a:r>
            <a:r>
              <a:rPr lang="ja-JP" altLang="en-US" dirty="0"/>
              <a:t>メンター～</a:t>
            </a:r>
            <a:endParaRPr lang="ja-JP" altLang="en-US" dirty="0">
              <a:solidFill>
                <a:srgbClr val="002060"/>
              </a:solidFill>
            </a:endParaRPr>
          </a:p>
        </p:txBody>
      </p:sp>
      <p:sp>
        <p:nvSpPr>
          <p:cNvPr id="30" name="四角形: 角を丸くする 29">
            <a:extLst>
              <a:ext uri="{FF2B5EF4-FFF2-40B4-BE49-F238E27FC236}">
                <a16:creationId xmlns:a16="http://schemas.microsoft.com/office/drawing/2014/main" id="{5824FDD2-C70D-C1D7-41F6-D89F22ACBE61}"/>
              </a:ext>
            </a:extLst>
          </p:cNvPr>
          <p:cNvSpPr/>
          <p:nvPr/>
        </p:nvSpPr>
        <p:spPr>
          <a:xfrm>
            <a:off x="344488" y="900300"/>
            <a:ext cx="9217024" cy="1764197"/>
          </a:xfrm>
          <a:prstGeom prst="roundRect">
            <a:avLst>
              <a:gd name="adj" fmla="val 0"/>
            </a:avLst>
          </a:prstGeom>
          <a:solidFill>
            <a:schemeClr val="accent5">
              <a:lumMod val="20000"/>
              <a:lumOff val="80000"/>
            </a:schemeClr>
          </a:solidFill>
          <a:ln w="28575">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marR="0" lvl="0" indent="-342900" defTabSz="914400" eaLnBrk="1" fontAlgn="auto" latinLnBrk="0" hangingPunct="1">
              <a:lnSpc>
                <a:spcPct val="100000"/>
              </a:lnSpc>
              <a:spcBef>
                <a:spcPts val="600"/>
              </a:spcBef>
              <a:spcAft>
                <a:spcPts val="0"/>
              </a:spcAft>
              <a:buClrTx/>
              <a:buSzTx/>
              <a:buFont typeface="+mj-lt"/>
              <a:buAutoNum type="arabicPeriod"/>
              <a:tabLst/>
              <a:defRPr/>
            </a:pPr>
            <a:r>
              <a:rPr kumimoji="1" lang="ja-JP" altLang="en-US" b="1" i="0" u="none" strike="noStrike" kern="0" cap="none" spc="100" normalizeH="0" baseline="0" noProof="0" dirty="0">
                <a:ln>
                  <a:noFill/>
                </a:ln>
                <a:solidFill>
                  <a:schemeClr val="accent5"/>
                </a:solidFill>
                <a:effectLst/>
                <a:uLnTx/>
                <a:uFillTx/>
                <a:latin typeface="+mn-ea"/>
              </a:rPr>
              <a:t>考えや気持ちを、壁打ちして整理</a:t>
            </a:r>
            <a:br>
              <a:rPr kumimoji="1" lang="en-US" altLang="ja-JP" sz="1200" b="0" i="0" u="none" strike="noStrike" kern="0" cap="none" spc="0" normalizeH="0" baseline="0" noProof="0" dirty="0">
                <a:ln>
                  <a:noFill/>
                </a:ln>
                <a:solidFill>
                  <a:srgbClr val="3F3F3F">
                    <a:lumMod val="75000"/>
                    <a:lumOff val="25000"/>
                  </a:srgbClr>
                </a:solidFill>
                <a:effectLst/>
                <a:uLnTx/>
                <a:uFillTx/>
                <a:latin typeface="+mn-ea"/>
              </a:rPr>
            </a:br>
            <a:r>
              <a:rPr kumimoji="1" lang="ja-JP" altLang="en-US" sz="1200" b="0" i="0" u="none" strike="noStrike" kern="0" cap="none" spc="70" normalizeH="0" baseline="0" noProof="0" dirty="0">
                <a:ln>
                  <a:noFill/>
                </a:ln>
                <a:solidFill>
                  <a:srgbClr val="3F3F3F"/>
                </a:solidFill>
                <a:effectLst/>
                <a:uLnTx/>
                <a:uFillTx/>
                <a:latin typeface="+mn-ea"/>
              </a:rPr>
              <a:t>インサイズの結果をもとに、</a:t>
            </a:r>
            <a:r>
              <a:rPr kumimoji="1" lang="ja-JP" altLang="en-US" sz="1200" b="1" i="0" u="none" strike="noStrike" kern="0" cap="none" spc="70" normalizeH="0" baseline="0" noProof="0" dirty="0">
                <a:ln>
                  <a:noFill/>
                </a:ln>
                <a:solidFill>
                  <a:srgbClr val="3F3F3F"/>
                </a:solidFill>
                <a:effectLst/>
                <a:uLnTx/>
                <a:uFillTx/>
                <a:latin typeface="+mn-ea"/>
              </a:rPr>
              <a:t>業務状況・人間関係・キャリア・上司への相談の仕方</a:t>
            </a:r>
            <a:r>
              <a:rPr kumimoji="1" lang="ja-JP" altLang="en-US" sz="1200" b="0" i="0" u="none" strike="noStrike" kern="0" cap="none" spc="70" normalizeH="0" baseline="0" noProof="0" dirty="0">
                <a:ln>
                  <a:noFill/>
                </a:ln>
                <a:solidFill>
                  <a:srgbClr val="3F3F3F"/>
                </a:solidFill>
                <a:effectLst/>
                <a:uLnTx/>
                <a:uFillTx/>
                <a:latin typeface="+mn-ea"/>
              </a:rPr>
              <a:t>など、最適なテーマで相談できます。</a:t>
            </a:r>
            <a:endParaRPr kumimoji="1" lang="en-US" altLang="ja-JP" sz="1200" b="0" i="0" u="none" strike="noStrike" kern="0" cap="none" spc="70" normalizeH="0" baseline="0" noProof="0" dirty="0">
              <a:ln>
                <a:noFill/>
              </a:ln>
              <a:solidFill>
                <a:srgbClr val="3F3F3F"/>
              </a:solidFill>
              <a:effectLst/>
              <a:uLnTx/>
              <a:uFillTx/>
              <a:latin typeface="+mn-ea"/>
            </a:endParaRPr>
          </a:p>
          <a:p>
            <a:pPr marL="342900" marR="0" lvl="0" indent="-342900" defTabSz="914400" eaLnBrk="1" fontAlgn="auto" latinLnBrk="0" hangingPunct="1">
              <a:lnSpc>
                <a:spcPct val="100000"/>
              </a:lnSpc>
              <a:spcBef>
                <a:spcPts val="600"/>
              </a:spcBef>
              <a:spcAft>
                <a:spcPts val="0"/>
              </a:spcAft>
              <a:buClrTx/>
              <a:buSzTx/>
              <a:buFont typeface="+mj-lt"/>
              <a:buAutoNum type="arabicPeriod"/>
              <a:tabLst/>
              <a:defRPr/>
            </a:pPr>
            <a:r>
              <a:rPr kumimoji="1" lang="ja-JP" altLang="en-US" b="1" i="0" u="none" strike="noStrike" kern="0" cap="none" spc="100" normalizeH="0" baseline="0" noProof="0" dirty="0">
                <a:ln>
                  <a:noFill/>
                </a:ln>
                <a:solidFill>
                  <a:schemeClr val="accent5"/>
                </a:solidFill>
                <a:effectLst/>
                <a:uLnTx/>
                <a:uFillTx/>
                <a:latin typeface="+mn-ea"/>
              </a:rPr>
              <a:t>あなたに合わせたアドバイス</a:t>
            </a:r>
            <a:br>
              <a:rPr kumimoji="1" lang="en-US" altLang="ja-JP" sz="1200" b="0" i="0" u="none" strike="noStrike" kern="0" cap="none" spc="0" normalizeH="0" baseline="0" noProof="0" dirty="0">
                <a:ln>
                  <a:noFill/>
                </a:ln>
                <a:solidFill>
                  <a:srgbClr val="3F3F3F">
                    <a:lumMod val="75000"/>
                    <a:lumOff val="25000"/>
                  </a:srgbClr>
                </a:solidFill>
                <a:effectLst/>
                <a:uLnTx/>
                <a:uFillTx/>
                <a:latin typeface="+mn-ea"/>
              </a:rPr>
            </a:br>
            <a:r>
              <a:rPr kumimoji="1" lang="ja-JP" altLang="en-US" sz="1200" b="0" i="0" u="none" strike="noStrike" kern="0" cap="none" spc="70" normalizeH="0" baseline="0" noProof="0" dirty="0">
                <a:ln>
                  <a:noFill/>
                </a:ln>
                <a:solidFill>
                  <a:srgbClr val="3F3F3F"/>
                </a:solidFill>
                <a:effectLst/>
                <a:uLnTx/>
                <a:uFillTx/>
                <a:latin typeface="+mn-ea"/>
              </a:rPr>
              <a:t>汎用アドバイスではなく、インサイズの結果から、</a:t>
            </a:r>
            <a:r>
              <a:rPr kumimoji="1" lang="ja-JP" altLang="en-US" sz="1200" b="1" i="0" u="none" strike="noStrike" kern="0" cap="none" spc="70" normalizeH="0" baseline="0" noProof="0" dirty="0">
                <a:ln>
                  <a:noFill/>
                </a:ln>
                <a:solidFill>
                  <a:srgbClr val="3F3F3F"/>
                </a:solidFill>
                <a:effectLst/>
                <a:uLnTx/>
                <a:uFillTx/>
                <a:latin typeface="+mn-ea"/>
              </a:rPr>
              <a:t>あなたに寄り添った具体的で実現性のある</a:t>
            </a:r>
            <a:r>
              <a:rPr kumimoji="1" lang="ja-JP" altLang="en-US" sz="1200" b="0" i="0" u="none" strike="noStrike" kern="0" cap="none" spc="70" normalizeH="0" baseline="0" noProof="0" dirty="0">
                <a:ln>
                  <a:noFill/>
                </a:ln>
                <a:solidFill>
                  <a:srgbClr val="3F3F3F"/>
                </a:solidFill>
                <a:effectLst/>
                <a:uLnTx/>
                <a:uFillTx/>
                <a:latin typeface="+mn-ea"/>
              </a:rPr>
              <a:t>アドバイスを得られます。</a:t>
            </a:r>
            <a:endParaRPr kumimoji="1" lang="en-US" altLang="ja-JP" sz="1200" b="0" i="0" u="none" strike="noStrike" kern="0" cap="none" spc="70" normalizeH="0" baseline="0" noProof="0" dirty="0">
              <a:ln>
                <a:noFill/>
              </a:ln>
              <a:solidFill>
                <a:srgbClr val="3F3F3F"/>
              </a:solidFill>
              <a:effectLst/>
              <a:uLnTx/>
              <a:uFillTx/>
              <a:latin typeface="+mn-ea"/>
            </a:endParaRPr>
          </a:p>
          <a:p>
            <a:pPr marL="342900" marR="0" lvl="0" indent="-342900" defTabSz="914400" eaLnBrk="1" fontAlgn="auto" latinLnBrk="0" hangingPunct="1">
              <a:lnSpc>
                <a:spcPct val="100000"/>
              </a:lnSpc>
              <a:spcBef>
                <a:spcPts val="600"/>
              </a:spcBef>
              <a:spcAft>
                <a:spcPts val="0"/>
              </a:spcAft>
              <a:buClrTx/>
              <a:buSzTx/>
              <a:buFont typeface="+mj-lt"/>
              <a:buAutoNum type="arabicPeriod"/>
              <a:tabLst/>
              <a:defRPr/>
            </a:pPr>
            <a:r>
              <a:rPr kumimoji="1" lang="en-US" altLang="ja-JP" b="1" i="0" u="none" strike="noStrike" kern="0" cap="none" spc="100" normalizeH="0" baseline="0" noProof="0" dirty="0">
                <a:ln>
                  <a:noFill/>
                </a:ln>
                <a:solidFill>
                  <a:schemeClr val="accent5"/>
                </a:solidFill>
                <a:effectLst/>
                <a:uLnTx/>
                <a:uFillTx/>
                <a:latin typeface="+mn-ea"/>
              </a:rPr>
              <a:t>1on1</a:t>
            </a:r>
            <a:r>
              <a:rPr kumimoji="1" lang="ja-JP" altLang="en-US" b="1" i="0" u="none" strike="noStrike" kern="0" cap="none" spc="100" normalizeH="0" baseline="0" noProof="0" dirty="0">
                <a:ln>
                  <a:noFill/>
                </a:ln>
                <a:solidFill>
                  <a:schemeClr val="accent5"/>
                </a:solidFill>
                <a:effectLst/>
                <a:uLnTx/>
                <a:uFillTx/>
                <a:latin typeface="+mn-ea"/>
              </a:rPr>
              <a:t>が、もっと充実</a:t>
            </a:r>
            <a:br>
              <a:rPr kumimoji="1" lang="en-US" altLang="ja-JP" sz="1200" b="0" i="0" u="none" strike="noStrike" kern="0" cap="none" spc="0" normalizeH="0" baseline="0" noProof="0" dirty="0">
                <a:ln>
                  <a:noFill/>
                </a:ln>
                <a:solidFill>
                  <a:srgbClr val="3F3F3F">
                    <a:lumMod val="75000"/>
                    <a:lumOff val="25000"/>
                  </a:srgbClr>
                </a:solidFill>
                <a:effectLst/>
                <a:uLnTx/>
                <a:uFillTx/>
                <a:latin typeface="+mn-ea"/>
              </a:rPr>
            </a:br>
            <a:r>
              <a:rPr kumimoji="1" lang="en-US" altLang="ja-JP" sz="1200" b="1" i="0" u="none" strike="noStrike" kern="0" cap="none" spc="70" normalizeH="0" baseline="0" noProof="0" dirty="0">
                <a:ln>
                  <a:noFill/>
                </a:ln>
                <a:solidFill>
                  <a:srgbClr val="3F3F3F"/>
                </a:solidFill>
                <a:effectLst/>
                <a:uLnTx/>
                <a:uFillTx/>
                <a:latin typeface="+mn-ea"/>
              </a:rPr>
              <a:t>AI</a:t>
            </a:r>
            <a:r>
              <a:rPr kumimoji="1" lang="ja-JP" altLang="en-US" sz="1200" b="1" i="0" u="none" strike="noStrike" kern="0" cap="none" spc="70" normalizeH="0" baseline="0" noProof="0" dirty="0">
                <a:ln>
                  <a:noFill/>
                </a:ln>
                <a:solidFill>
                  <a:srgbClr val="3F3F3F"/>
                </a:solidFill>
                <a:effectLst/>
                <a:uLnTx/>
                <a:uFillTx/>
                <a:latin typeface="+mn-ea"/>
              </a:rPr>
              <a:t>で完結せず、上司との対話に接続可。</a:t>
            </a:r>
            <a:r>
              <a:rPr kumimoji="1" lang="ja-JP" altLang="en-US" sz="1200" b="0" i="0" u="none" strike="noStrike" kern="0" cap="none" spc="70" normalizeH="0" baseline="0" noProof="0" dirty="0">
                <a:ln>
                  <a:noFill/>
                </a:ln>
                <a:solidFill>
                  <a:srgbClr val="3F3F3F"/>
                </a:solidFill>
                <a:effectLst/>
                <a:uLnTx/>
                <a:uFillTx/>
                <a:latin typeface="+mn-ea"/>
              </a:rPr>
              <a:t>整理した内容を、</a:t>
            </a:r>
            <a:r>
              <a:rPr kumimoji="1" lang="en-US" altLang="ja-JP" sz="1200" b="0" i="0" u="none" strike="noStrike" kern="0" cap="none" spc="70" normalizeH="0" baseline="0" noProof="0" dirty="0">
                <a:ln>
                  <a:noFill/>
                </a:ln>
                <a:solidFill>
                  <a:srgbClr val="3F3F3F"/>
                </a:solidFill>
                <a:effectLst/>
                <a:uLnTx/>
                <a:uFillTx/>
                <a:latin typeface="+mn-ea"/>
              </a:rPr>
              <a:t>1</a:t>
            </a:r>
            <a:r>
              <a:rPr kumimoji="1" lang="ja-JP" altLang="en-US" sz="1200" b="0" i="0" u="none" strike="noStrike" kern="0" cap="none" spc="70" normalizeH="0" baseline="0" noProof="0" dirty="0">
                <a:ln>
                  <a:noFill/>
                </a:ln>
                <a:solidFill>
                  <a:srgbClr val="3F3F3F"/>
                </a:solidFill>
                <a:effectLst/>
                <a:uLnTx/>
                <a:uFillTx/>
                <a:latin typeface="+mn-ea"/>
              </a:rPr>
              <a:t>クリックで</a:t>
            </a:r>
            <a:r>
              <a:rPr kumimoji="1" lang="en-US" altLang="ja-JP" sz="1200" b="0" i="0" u="none" strike="noStrike" kern="0" cap="none" spc="70" normalizeH="0" baseline="0" noProof="0" dirty="0">
                <a:ln>
                  <a:noFill/>
                </a:ln>
                <a:solidFill>
                  <a:srgbClr val="3F3F3F"/>
                </a:solidFill>
                <a:effectLst/>
                <a:uLnTx/>
                <a:uFillTx/>
                <a:latin typeface="+mn-ea"/>
              </a:rPr>
              <a:t>1on1</a:t>
            </a:r>
            <a:r>
              <a:rPr kumimoji="1" lang="ja-JP" altLang="en-US" sz="1200" b="0" i="0" u="none" strike="noStrike" kern="0" cap="none" spc="70" normalizeH="0" baseline="0" noProof="0" dirty="0">
                <a:ln>
                  <a:noFill/>
                </a:ln>
                <a:solidFill>
                  <a:srgbClr val="3F3F3F"/>
                </a:solidFill>
                <a:effectLst/>
                <a:uLnTx/>
                <a:uFillTx/>
                <a:latin typeface="+mn-ea"/>
              </a:rPr>
              <a:t>トピックに転記でき、上司に相談できます。</a:t>
            </a:r>
          </a:p>
        </p:txBody>
      </p:sp>
      <p:grpSp>
        <p:nvGrpSpPr>
          <p:cNvPr id="57" name="グループ化 56">
            <a:extLst>
              <a:ext uri="{FF2B5EF4-FFF2-40B4-BE49-F238E27FC236}">
                <a16:creationId xmlns:a16="http://schemas.microsoft.com/office/drawing/2014/main" id="{193A4717-0D97-0E61-E302-4E20B8D9C03E}"/>
              </a:ext>
            </a:extLst>
          </p:cNvPr>
          <p:cNvGrpSpPr/>
          <p:nvPr/>
        </p:nvGrpSpPr>
        <p:grpSpPr>
          <a:xfrm>
            <a:off x="399056" y="2730115"/>
            <a:ext cx="4321789" cy="3576384"/>
            <a:chOff x="399056" y="647315"/>
            <a:chExt cx="4321789" cy="3576384"/>
          </a:xfrm>
        </p:grpSpPr>
        <p:sp>
          <p:nvSpPr>
            <p:cNvPr id="58" name="正方形/長方形 57">
              <a:extLst>
                <a:ext uri="{FF2B5EF4-FFF2-40B4-BE49-F238E27FC236}">
                  <a16:creationId xmlns:a16="http://schemas.microsoft.com/office/drawing/2014/main" id="{DC4597B9-7677-3833-AB7F-67573BD66D3D}"/>
                </a:ext>
              </a:extLst>
            </p:cNvPr>
            <p:cNvSpPr/>
            <p:nvPr/>
          </p:nvSpPr>
          <p:spPr>
            <a:xfrm>
              <a:off x="431819" y="884544"/>
              <a:ext cx="508083" cy="3339155"/>
            </a:xfrm>
            <a:prstGeom prst="rect">
              <a:avLst/>
            </a:prstGeom>
            <a:solidFill>
              <a:srgbClr val="F6F7F9"/>
            </a:soli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spcBef>
                  <a:spcPts val="600"/>
                </a:spcBef>
                <a:defRPr/>
              </a:pPr>
              <a:endParaRPr kumimoji="1" lang="ja-JP" altLang="en-US" sz="1400" dirty="0">
                <a:solidFill>
                  <a:srgbClr val="3F3F3F">
                    <a:lumMod val="75000"/>
                    <a:lumOff val="25000"/>
                  </a:srgbClr>
                </a:solidFill>
                <a:latin typeface="Century Gothic"/>
                <a:ea typeface="Meiryo UI"/>
              </a:endParaRPr>
            </a:p>
          </p:txBody>
        </p:sp>
        <p:grpSp>
          <p:nvGrpSpPr>
            <p:cNvPr id="59" name="グループ化 58">
              <a:extLst>
                <a:ext uri="{FF2B5EF4-FFF2-40B4-BE49-F238E27FC236}">
                  <a16:creationId xmlns:a16="http://schemas.microsoft.com/office/drawing/2014/main" id="{0E044476-E029-9076-A8B0-019D6D6A58A8}"/>
                </a:ext>
              </a:extLst>
            </p:cNvPr>
            <p:cNvGrpSpPr/>
            <p:nvPr/>
          </p:nvGrpSpPr>
          <p:grpSpPr>
            <a:xfrm>
              <a:off x="399056" y="647315"/>
              <a:ext cx="4321789" cy="3576384"/>
              <a:chOff x="399056" y="836712"/>
              <a:chExt cx="5434624" cy="4497281"/>
            </a:xfrm>
          </p:grpSpPr>
          <p:pic>
            <p:nvPicPr>
              <p:cNvPr id="63" name="Picture 2">
                <a:extLst>
                  <a:ext uri="{FF2B5EF4-FFF2-40B4-BE49-F238E27FC236}">
                    <a16:creationId xmlns:a16="http://schemas.microsoft.com/office/drawing/2014/main" id="{DD9DA68F-07D3-B55A-2ED1-FBCB465CF97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16496" y="836712"/>
                <a:ext cx="5417184" cy="336143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a:extLst>
                  <a:ext uri="{FF2B5EF4-FFF2-40B4-BE49-F238E27FC236}">
                    <a16:creationId xmlns:a16="http://schemas.microsoft.com/office/drawing/2014/main" id="{2708A3B7-986A-3BC8-6979-2C1A8929C077}"/>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617549" y="4149080"/>
                <a:ext cx="5216131" cy="62687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a:extLst>
                  <a:ext uri="{FF2B5EF4-FFF2-40B4-BE49-F238E27FC236}">
                    <a16:creationId xmlns:a16="http://schemas.microsoft.com/office/drawing/2014/main" id="{E68B6723-D28E-2848-84DF-ADD2F932C2A8}"/>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a:fillRect/>
              </a:stretch>
            </p:blipFill>
            <p:spPr bwMode="auto">
              <a:xfrm>
                <a:off x="399056" y="4775954"/>
                <a:ext cx="5417185" cy="558039"/>
              </a:xfrm>
              <a:prstGeom prst="rect">
                <a:avLst/>
              </a:prstGeom>
              <a:noFill/>
              <a:extLst>
                <a:ext uri="{909E8E84-426E-40DD-AFC4-6F175D3DCCD1}">
                  <a14:hiddenFill xmlns:a14="http://schemas.microsoft.com/office/drawing/2010/main">
                    <a:solidFill>
                      <a:srgbClr val="FFFFFF"/>
                    </a:solidFill>
                  </a14:hiddenFill>
                </a:ext>
              </a:extLst>
            </p:spPr>
          </p:pic>
        </p:grpSp>
        <p:pic>
          <p:nvPicPr>
            <p:cNvPr id="61" name="図 60">
              <a:extLst>
                <a:ext uri="{FF2B5EF4-FFF2-40B4-BE49-F238E27FC236}">
                  <a16:creationId xmlns:a16="http://schemas.microsoft.com/office/drawing/2014/main" id="{CE3408F8-0CE2-82B8-F0E7-F7A9B94652EF}"/>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431819" y="1030167"/>
              <a:ext cx="367093" cy="418661"/>
            </a:xfrm>
            <a:prstGeom prst="rect">
              <a:avLst/>
            </a:prstGeom>
            <a:ln>
              <a:noFill/>
            </a:ln>
          </p:spPr>
        </p:pic>
        <p:pic>
          <p:nvPicPr>
            <p:cNvPr id="62" name="図 61">
              <a:extLst>
                <a:ext uri="{FF2B5EF4-FFF2-40B4-BE49-F238E27FC236}">
                  <a16:creationId xmlns:a16="http://schemas.microsoft.com/office/drawing/2014/main" id="{40289F68-437A-BF43-BB9B-CA7ADC669892}"/>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572809" y="3805038"/>
              <a:ext cx="367093" cy="418661"/>
            </a:xfrm>
            <a:prstGeom prst="rect">
              <a:avLst/>
            </a:prstGeom>
            <a:ln>
              <a:noFill/>
            </a:ln>
          </p:spPr>
        </p:pic>
      </p:grpSp>
      <p:grpSp>
        <p:nvGrpSpPr>
          <p:cNvPr id="66" name="グループ化 65">
            <a:extLst>
              <a:ext uri="{FF2B5EF4-FFF2-40B4-BE49-F238E27FC236}">
                <a16:creationId xmlns:a16="http://schemas.microsoft.com/office/drawing/2014/main" id="{8F21A96A-490A-589D-96EE-43259050B6F9}"/>
              </a:ext>
            </a:extLst>
          </p:cNvPr>
          <p:cNvGrpSpPr/>
          <p:nvPr/>
        </p:nvGrpSpPr>
        <p:grpSpPr>
          <a:xfrm>
            <a:off x="4894598" y="2905188"/>
            <a:ext cx="4331272" cy="3401311"/>
            <a:chOff x="4894598" y="822388"/>
            <a:chExt cx="4331272" cy="3401311"/>
          </a:xfrm>
        </p:grpSpPr>
        <p:pic>
          <p:nvPicPr>
            <p:cNvPr id="67" name="Picture 8">
              <a:extLst>
                <a:ext uri="{FF2B5EF4-FFF2-40B4-BE49-F238E27FC236}">
                  <a16:creationId xmlns:a16="http://schemas.microsoft.com/office/drawing/2014/main" id="{C4C5C4F6-2AE0-4BD7-1B0E-0FED4376D350}"/>
                </a:ext>
              </a:extLst>
            </p:cNvPr>
            <p:cNvPicPr>
              <a:picLocks noChangeAspect="1" noChangeArrowheads="1"/>
            </p:cNvPicPr>
            <p:nvPr/>
          </p:nvPicPr>
          <p:blipFill rotWithShape="1">
            <a:blip r:embed="rId10">
              <a:extLst>
                <a:ext uri="{28A0092B-C50C-407E-A947-70E740481C1C}">
                  <a14:useLocalDpi xmlns:a14="http://schemas.microsoft.com/office/drawing/2010/main"/>
                </a:ext>
              </a:extLst>
            </a:blip>
            <a:srcRect/>
            <a:stretch>
              <a:fillRect/>
            </a:stretch>
          </p:blipFill>
          <p:spPr bwMode="auto">
            <a:xfrm>
              <a:off x="4894598" y="1281706"/>
              <a:ext cx="4331272" cy="2941993"/>
            </a:xfrm>
            <a:prstGeom prst="rect">
              <a:avLst/>
            </a:prstGeom>
            <a:noFill/>
            <a:extLst>
              <a:ext uri="{909E8E84-426E-40DD-AFC4-6F175D3DCCD1}">
                <a14:hiddenFill xmlns:a14="http://schemas.microsoft.com/office/drawing/2010/main">
                  <a:solidFill>
                    <a:srgbClr val="FFFFFF"/>
                  </a:solidFill>
                </a14:hiddenFill>
              </a:ext>
            </a:extLst>
          </p:spPr>
        </p:pic>
        <p:pic>
          <p:nvPicPr>
            <p:cNvPr id="68" name="図 67">
              <a:extLst>
                <a:ext uri="{FF2B5EF4-FFF2-40B4-BE49-F238E27FC236}">
                  <a16:creationId xmlns:a16="http://schemas.microsoft.com/office/drawing/2014/main" id="{3AC6D3D4-D3E5-FD60-9B9D-AF275637F956}"/>
                </a:ext>
              </a:extLst>
            </p:cNvPr>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5097016" y="1359640"/>
              <a:ext cx="367093" cy="418661"/>
            </a:xfrm>
            <a:prstGeom prst="rect">
              <a:avLst/>
            </a:prstGeom>
            <a:ln>
              <a:noFill/>
            </a:ln>
          </p:spPr>
        </p:pic>
        <p:grpSp>
          <p:nvGrpSpPr>
            <p:cNvPr id="69" name="Group 64">
              <a:extLst>
                <a:ext uri="{FF2B5EF4-FFF2-40B4-BE49-F238E27FC236}">
                  <a16:creationId xmlns:a16="http://schemas.microsoft.com/office/drawing/2014/main" id="{F33856D9-4A08-28A7-FA5D-4D7AC755A274}"/>
                </a:ext>
              </a:extLst>
            </p:cNvPr>
            <p:cNvGrpSpPr>
              <a:grpSpLocks/>
            </p:cNvGrpSpPr>
            <p:nvPr/>
          </p:nvGrpSpPr>
          <p:grpSpPr bwMode="auto">
            <a:xfrm>
              <a:off x="4937220" y="1146292"/>
              <a:ext cx="4288650" cy="269875"/>
              <a:chOff x="1306" y="2614"/>
              <a:chExt cx="3175" cy="283"/>
            </a:xfrm>
          </p:grpSpPr>
          <p:sp>
            <p:nvSpPr>
              <p:cNvPr id="73" name="Freeform 65">
                <a:extLst>
                  <a:ext uri="{FF2B5EF4-FFF2-40B4-BE49-F238E27FC236}">
                    <a16:creationId xmlns:a16="http://schemas.microsoft.com/office/drawing/2014/main" id="{4101784C-DFE5-1F19-DD13-A5624D919991}"/>
                  </a:ext>
                </a:extLst>
              </p:cNvPr>
              <p:cNvSpPr>
                <a:spLocks/>
              </p:cNvSpPr>
              <p:nvPr/>
            </p:nvSpPr>
            <p:spPr bwMode="auto">
              <a:xfrm>
                <a:off x="1306" y="2614"/>
                <a:ext cx="3175" cy="283"/>
              </a:xfrm>
              <a:custGeom>
                <a:avLst/>
                <a:gdLst/>
                <a:ahLst/>
                <a:cxnLst>
                  <a:cxn ang="0">
                    <a:pos x="0" y="454"/>
                  </a:cxn>
                  <a:cxn ang="0">
                    <a:pos x="0" y="227"/>
                  </a:cxn>
                  <a:cxn ang="0">
                    <a:pos x="453" y="0"/>
                  </a:cxn>
                  <a:cxn ang="0">
                    <a:pos x="907" y="227"/>
                  </a:cxn>
                  <a:cxn ang="0">
                    <a:pos x="1360" y="0"/>
                  </a:cxn>
                  <a:cxn ang="0">
                    <a:pos x="1814" y="227"/>
                  </a:cxn>
                  <a:cxn ang="0">
                    <a:pos x="2268" y="0"/>
                  </a:cxn>
                  <a:cxn ang="0">
                    <a:pos x="2721" y="227"/>
                  </a:cxn>
                  <a:cxn ang="0">
                    <a:pos x="3175" y="0"/>
                  </a:cxn>
                  <a:cxn ang="0">
                    <a:pos x="3175" y="227"/>
                  </a:cxn>
                  <a:cxn ang="0">
                    <a:pos x="2721" y="454"/>
                  </a:cxn>
                  <a:cxn ang="0">
                    <a:pos x="2268" y="227"/>
                  </a:cxn>
                  <a:cxn ang="0">
                    <a:pos x="1814" y="454"/>
                  </a:cxn>
                  <a:cxn ang="0">
                    <a:pos x="1360" y="227"/>
                  </a:cxn>
                  <a:cxn ang="0">
                    <a:pos x="907" y="454"/>
                  </a:cxn>
                  <a:cxn ang="0">
                    <a:pos x="453" y="227"/>
                  </a:cxn>
                  <a:cxn ang="0">
                    <a:pos x="0" y="454"/>
                  </a:cxn>
                </a:cxnLst>
                <a:rect l="0" t="0" r="r" b="b"/>
                <a:pathLst>
                  <a:path w="3175" h="454">
                    <a:moveTo>
                      <a:pt x="0" y="454"/>
                    </a:moveTo>
                    <a:cubicBezTo>
                      <a:pt x="0" y="340"/>
                      <a:pt x="0" y="227"/>
                      <a:pt x="0" y="227"/>
                    </a:cubicBezTo>
                    <a:cubicBezTo>
                      <a:pt x="80" y="163"/>
                      <a:pt x="302" y="0"/>
                      <a:pt x="453" y="0"/>
                    </a:cubicBezTo>
                    <a:cubicBezTo>
                      <a:pt x="604" y="0"/>
                      <a:pt x="756" y="227"/>
                      <a:pt x="907" y="227"/>
                    </a:cubicBezTo>
                    <a:cubicBezTo>
                      <a:pt x="1058" y="227"/>
                      <a:pt x="1209" y="0"/>
                      <a:pt x="1360" y="0"/>
                    </a:cubicBezTo>
                    <a:cubicBezTo>
                      <a:pt x="1511" y="0"/>
                      <a:pt x="1663" y="227"/>
                      <a:pt x="1814" y="227"/>
                    </a:cubicBezTo>
                    <a:cubicBezTo>
                      <a:pt x="1965" y="227"/>
                      <a:pt x="2117" y="0"/>
                      <a:pt x="2268" y="0"/>
                    </a:cubicBezTo>
                    <a:cubicBezTo>
                      <a:pt x="2419" y="0"/>
                      <a:pt x="2570" y="227"/>
                      <a:pt x="2721" y="227"/>
                    </a:cubicBezTo>
                    <a:cubicBezTo>
                      <a:pt x="2872" y="227"/>
                      <a:pt x="3050" y="88"/>
                      <a:pt x="3175" y="0"/>
                    </a:cubicBezTo>
                    <a:cubicBezTo>
                      <a:pt x="3175" y="113"/>
                      <a:pt x="3175" y="227"/>
                      <a:pt x="3175" y="227"/>
                    </a:cubicBezTo>
                    <a:cubicBezTo>
                      <a:pt x="3175" y="227"/>
                      <a:pt x="2906" y="454"/>
                      <a:pt x="2721" y="454"/>
                    </a:cubicBezTo>
                    <a:cubicBezTo>
                      <a:pt x="2548" y="454"/>
                      <a:pt x="2419" y="227"/>
                      <a:pt x="2268" y="227"/>
                    </a:cubicBezTo>
                    <a:cubicBezTo>
                      <a:pt x="2117" y="227"/>
                      <a:pt x="1965" y="454"/>
                      <a:pt x="1814" y="454"/>
                    </a:cubicBezTo>
                    <a:cubicBezTo>
                      <a:pt x="1663" y="454"/>
                      <a:pt x="1511" y="227"/>
                      <a:pt x="1360" y="227"/>
                    </a:cubicBezTo>
                    <a:cubicBezTo>
                      <a:pt x="1209" y="227"/>
                      <a:pt x="1058" y="454"/>
                      <a:pt x="907" y="454"/>
                    </a:cubicBezTo>
                    <a:cubicBezTo>
                      <a:pt x="756" y="454"/>
                      <a:pt x="604" y="227"/>
                      <a:pt x="453" y="227"/>
                    </a:cubicBezTo>
                    <a:cubicBezTo>
                      <a:pt x="302" y="227"/>
                      <a:pt x="185" y="322"/>
                      <a:pt x="0" y="454"/>
                    </a:cubicBezTo>
                    <a:close/>
                  </a:path>
                </a:pathLst>
              </a:custGeom>
              <a:solidFill>
                <a:srgbClr val="FFFFFF"/>
              </a:solidFill>
              <a:ln w="6350" cap="flat">
                <a:no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3F3F3F"/>
                  </a:solidFill>
                  <a:effectLst/>
                  <a:uLnTx/>
                  <a:uFillTx/>
                  <a:latin typeface="Century Gothic"/>
                  <a:ea typeface="Meiryo UI"/>
                </a:endParaRPr>
              </a:p>
            </p:txBody>
          </p:sp>
          <p:sp>
            <p:nvSpPr>
              <p:cNvPr id="74" name="Freeform 66">
                <a:extLst>
                  <a:ext uri="{FF2B5EF4-FFF2-40B4-BE49-F238E27FC236}">
                    <a16:creationId xmlns:a16="http://schemas.microsoft.com/office/drawing/2014/main" id="{DEB9281F-1EBD-2CDC-C821-C16CA47F36EE}"/>
                  </a:ext>
                </a:extLst>
              </p:cNvPr>
              <p:cNvSpPr>
                <a:spLocks/>
              </p:cNvSpPr>
              <p:nvPr/>
            </p:nvSpPr>
            <p:spPr bwMode="auto">
              <a:xfrm>
                <a:off x="1306" y="2614"/>
                <a:ext cx="3175" cy="142"/>
              </a:xfrm>
              <a:custGeom>
                <a:avLst/>
                <a:gdLst/>
                <a:ahLst/>
                <a:cxnLst>
                  <a:cxn ang="0">
                    <a:pos x="0" y="454"/>
                  </a:cxn>
                  <a:cxn ang="0">
                    <a:pos x="453" y="0"/>
                  </a:cxn>
                  <a:cxn ang="0">
                    <a:pos x="907" y="454"/>
                  </a:cxn>
                  <a:cxn ang="0">
                    <a:pos x="1360" y="0"/>
                  </a:cxn>
                  <a:cxn ang="0">
                    <a:pos x="1814" y="454"/>
                  </a:cxn>
                  <a:cxn ang="0">
                    <a:pos x="2268" y="0"/>
                  </a:cxn>
                  <a:cxn ang="0">
                    <a:pos x="2721" y="454"/>
                  </a:cxn>
                  <a:cxn ang="0">
                    <a:pos x="3175" y="0"/>
                  </a:cxn>
                </a:cxnLst>
                <a:rect l="0" t="0" r="r" b="b"/>
                <a:pathLst>
                  <a:path w="3175" h="454">
                    <a:moveTo>
                      <a:pt x="0" y="454"/>
                    </a:moveTo>
                    <a:cubicBezTo>
                      <a:pt x="151" y="227"/>
                      <a:pt x="302" y="0"/>
                      <a:pt x="453" y="0"/>
                    </a:cubicBezTo>
                    <a:cubicBezTo>
                      <a:pt x="604" y="0"/>
                      <a:pt x="756" y="454"/>
                      <a:pt x="907" y="454"/>
                    </a:cubicBezTo>
                    <a:cubicBezTo>
                      <a:pt x="1058" y="454"/>
                      <a:pt x="1209" y="0"/>
                      <a:pt x="1360" y="0"/>
                    </a:cubicBezTo>
                    <a:cubicBezTo>
                      <a:pt x="1511" y="0"/>
                      <a:pt x="1663" y="454"/>
                      <a:pt x="1814" y="454"/>
                    </a:cubicBezTo>
                    <a:cubicBezTo>
                      <a:pt x="1965" y="454"/>
                      <a:pt x="2117" y="0"/>
                      <a:pt x="2268" y="0"/>
                    </a:cubicBezTo>
                    <a:cubicBezTo>
                      <a:pt x="2419" y="0"/>
                      <a:pt x="2570" y="454"/>
                      <a:pt x="2721" y="454"/>
                    </a:cubicBezTo>
                    <a:cubicBezTo>
                      <a:pt x="2872" y="454"/>
                      <a:pt x="3023" y="227"/>
                      <a:pt x="3175" y="0"/>
                    </a:cubicBezTo>
                  </a:path>
                </a:pathLst>
              </a:custGeom>
              <a:noFill/>
              <a:ln w="6350" cap="flat">
                <a:solidFill>
                  <a:srgbClr val="3F3F3F"/>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3F3F3F"/>
                  </a:solidFill>
                  <a:effectLst/>
                  <a:uLnTx/>
                  <a:uFillTx/>
                  <a:latin typeface="Century Gothic"/>
                  <a:ea typeface="Meiryo UI"/>
                </a:endParaRPr>
              </a:p>
            </p:txBody>
          </p:sp>
          <p:sp>
            <p:nvSpPr>
              <p:cNvPr id="75" name="Freeform 67">
                <a:extLst>
                  <a:ext uri="{FF2B5EF4-FFF2-40B4-BE49-F238E27FC236}">
                    <a16:creationId xmlns:a16="http://schemas.microsoft.com/office/drawing/2014/main" id="{BAE180E6-691A-0BB5-87B2-C7D7075C326F}"/>
                  </a:ext>
                </a:extLst>
              </p:cNvPr>
              <p:cNvSpPr>
                <a:spLocks/>
              </p:cNvSpPr>
              <p:nvPr/>
            </p:nvSpPr>
            <p:spPr bwMode="auto">
              <a:xfrm>
                <a:off x="1306" y="2756"/>
                <a:ext cx="3175" cy="141"/>
              </a:xfrm>
              <a:custGeom>
                <a:avLst/>
                <a:gdLst/>
                <a:ahLst/>
                <a:cxnLst>
                  <a:cxn ang="0">
                    <a:pos x="0" y="454"/>
                  </a:cxn>
                  <a:cxn ang="0">
                    <a:pos x="453" y="0"/>
                  </a:cxn>
                  <a:cxn ang="0">
                    <a:pos x="907" y="454"/>
                  </a:cxn>
                  <a:cxn ang="0">
                    <a:pos x="1360" y="0"/>
                  </a:cxn>
                  <a:cxn ang="0">
                    <a:pos x="1814" y="454"/>
                  </a:cxn>
                  <a:cxn ang="0">
                    <a:pos x="2268" y="0"/>
                  </a:cxn>
                  <a:cxn ang="0">
                    <a:pos x="2721" y="454"/>
                  </a:cxn>
                  <a:cxn ang="0">
                    <a:pos x="3175" y="0"/>
                  </a:cxn>
                </a:cxnLst>
                <a:rect l="0" t="0" r="r" b="b"/>
                <a:pathLst>
                  <a:path w="3175" h="454">
                    <a:moveTo>
                      <a:pt x="0" y="454"/>
                    </a:moveTo>
                    <a:cubicBezTo>
                      <a:pt x="151" y="227"/>
                      <a:pt x="302" y="0"/>
                      <a:pt x="453" y="0"/>
                    </a:cubicBezTo>
                    <a:cubicBezTo>
                      <a:pt x="604" y="0"/>
                      <a:pt x="756" y="454"/>
                      <a:pt x="907" y="454"/>
                    </a:cubicBezTo>
                    <a:cubicBezTo>
                      <a:pt x="1058" y="454"/>
                      <a:pt x="1209" y="0"/>
                      <a:pt x="1360" y="0"/>
                    </a:cubicBezTo>
                    <a:cubicBezTo>
                      <a:pt x="1511" y="0"/>
                      <a:pt x="1663" y="454"/>
                      <a:pt x="1814" y="454"/>
                    </a:cubicBezTo>
                    <a:cubicBezTo>
                      <a:pt x="1965" y="454"/>
                      <a:pt x="2117" y="0"/>
                      <a:pt x="2268" y="0"/>
                    </a:cubicBezTo>
                    <a:cubicBezTo>
                      <a:pt x="2419" y="0"/>
                      <a:pt x="2570" y="454"/>
                      <a:pt x="2721" y="454"/>
                    </a:cubicBezTo>
                    <a:cubicBezTo>
                      <a:pt x="2872" y="454"/>
                      <a:pt x="3023" y="227"/>
                      <a:pt x="3175" y="0"/>
                    </a:cubicBezTo>
                  </a:path>
                </a:pathLst>
              </a:custGeom>
              <a:noFill/>
              <a:ln w="6350" cap="flat">
                <a:solidFill>
                  <a:srgbClr val="3F3F3F"/>
                </a:solidFill>
                <a:prstDash val="sysDot"/>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3F3F3F"/>
                  </a:solidFill>
                  <a:effectLst/>
                  <a:uLnTx/>
                  <a:uFillTx/>
                  <a:latin typeface="Century Gothic"/>
                  <a:ea typeface="Meiryo UI"/>
                </a:endParaRPr>
              </a:p>
            </p:txBody>
          </p:sp>
        </p:grpSp>
        <p:sp>
          <p:nvSpPr>
            <p:cNvPr id="70" name="テキスト ボックス 69">
              <a:extLst>
                <a:ext uri="{FF2B5EF4-FFF2-40B4-BE49-F238E27FC236}">
                  <a16:creationId xmlns:a16="http://schemas.microsoft.com/office/drawing/2014/main" id="{497AD563-234C-50E9-CD8C-D134C973E2B5}"/>
                </a:ext>
              </a:extLst>
            </p:cNvPr>
            <p:cNvSpPr txBox="1"/>
            <p:nvPr/>
          </p:nvSpPr>
          <p:spPr>
            <a:xfrm>
              <a:off x="5169024" y="822388"/>
              <a:ext cx="3960440" cy="230832"/>
            </a:xfrm>
            <a:prstGeom prst="rect">
              <a:avLst/>
            </a:prstGeom>
          </p:spPr>
          <p:txBody>
            <a:bodyPr vert="horz" wrap="square" lIns="91440" tIns="45720" rIns="91440" bIns="4572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70" normalizeH="0" baseline="0" noProof="0" dirty="0">
                  <a:ln>
                    <a:noFill/>
                  </a:ln>
                  <a:solidFill>
                    <a:srgbClr val="3F3F3F"/>
                  </a:solidFill>
                  <a:effectLst/>
                  <a:uLnTx/>
                  <a:uFillTx/>
                  <a:latin typeface="Century Gothic"/>
                  <a:ea typeface="Meiryo UI"/>
                </a:rPr>
                <a:t>中略　～大事にしたい価値観の整理と、現状満たされていない点の明確化～</a:t>
              </a:r>
            </a:p>
          </p:txBody>
        </p:sp>
      </p:grpSp>
      <p:sp>
        <p:nvSpPr>
          <p:cNvPr id="44" name="四角形: 角を丸くする 43">
            <a:extLst>
              <a:ext uri="{FF2B5EF4-FFF2-40B4-BE49-F238E27FC236}">
                <a16:creationId xmlns:a16="http://schemas.microsoft.com/office/drawing/2014/main" id="{E8BAAB18-56AD-B808-4D9A-FF1414BE0D0A}"/>
              </a:ext>
            </a:extLst>
          </p:cNvPr>
          <p:cNvSpPr/>
          <p:nvPr/>
        </p:nvSpPr>
        <p:spPr>
          <a:xfrm>
            <a:off x="8267058" y="4866339"/>
            <a:ext cx="1440160" cy="1440160"/>
          </a:xfrm>
          <a:prstGeom prst="roundRect">
            <a:avLst>
              <a:gd name="adj" fmla="val 11998"/>
            </a:avLst>
          </a:prstGeom>
          <a:solidFill>
            <a:srgbClr val="E9546B">
              <a:lumMod val="20000"/>
              <a:lumOff val="80000"/>
            </a:srgbClr>
          </a:solidFill>
          <a:ln>
            <a:solidFill>
              <a:srgbClr val="E9546B">
                <a:lumMod val="20000"/>
                <a:lumOff val="80000"/>
              </a:srgbClr>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1" lang="ja-JP" altLang="en-US" sz="1100" b="0" i="0" u="none" strike="noStrike" kern="0" cap="none" spc="0" normalizeH="0" baseline="0" noProof="0" dirty="0">
                <a:ln>
                  <a:noFill/>
                </a:ln>
                <a:solidFill>
                  <a:srgbClr val="3F3F3F">
                    <a:lumMod val="75000"/>
                    <a:lumOff val="25000"/>
                  </a:srgbClr>
                </a:solidFill>
                <a:effectLst/>
                <a:uLnTx/>
                <a:uFillTx/>
                <a:latin typeface="+mn-ea"/>
              </a:rPr>
              <a:t>会話内容が、上司や人事に知られる事はありません。</a:t>
            </a:r>
            <a:endParaRPr kumimoji="1" lang="en-US" altLang="ja-JP" sz="1100" b="0" i="0" u="none" strike="noStrike" kern="0" cap="none" spc="0" normalizeH="0" baseline="0" noProof="0" dirty="0">
              <a:ln>
                <a:noFill/>
              </a:ln>
              <a:solidFill>
                <a:srgbClr val="3F3F3F">
                  <a:lumMod val="75000"/>
                  <a:lumOff val="25000"/>
                </a:srgbClr>
              </a:solidFill>
              <a:effectLst/>
              <a:uLnTx/>
              <a:uFillTx/>
              <a:latin typeface="+mn-ea"/>
            </a:endParaRPr>
          </a:p>
          <a:p>
            <a:pPr marL="0" marR="0" lvl="0" indent="0" defTabSz="914400" eaLnBrk="1" fontAlgn="auto" latinLnBrk="0" hangingPunct="1">
              <a:lnSpc>
                <a:spcPct val="100000"/>
              </a:lnSpc>
              <a:spcBef>
                <a:spcPts val="600"/>
              </a:spcBef>
              <a:spcAft>
                <a:spcPts val="0"/>
              </a:spcAft>
              <a:buClrTx/>
              <a:buSzTx/>
              <a:buFontTx/>
              <a:buNone/>
              <a:tabLst/>
              <a:defRPr/>
            </a:pPr>
            <a:r>
              <a:rPr kumimoji="1" lang="ja-JP" altLang="en-US" sz="1100" b="0" i="0" u="none" strike="noStrike" kern="0" cap="none" spc="0" normalizeH="0" baseline="0" noProof="0" dirty="0">
                <a:ln>
                  <a:noFill/>
                </a:ln>
                <a:solidFill>
                  <a:srgbClr val="3F3F3F">
                    <a:lumMod val="75000"/>
                    <a:lumOff val="25000"/>
                  </a:srgbClr>
                </a:solidFill>
                <a:effectLst/>
                <a:uLnTx/>
                <a:uFillTx/>
                <a:latin typeface="+mn-ea"/>
              </a:rPr>
              <a:t>会話内容が、</a:t>
            </a:r>
            <a:r>
              <a:rPr kumimoji="1" lang="en-US" altLang="ja-JP" sz="1100" b="0" i="0" u="none" strike="noStrike" kern="0" cap="none" spc="0" normalizeH="0" baseline="0" noProof="0" dirty="0">
                <a:ln>
                  <a:noFill/>
                </a:ln>
                <a:solidFill>
                  <a:srgbClr val="3F3F3F">
                    <a:lumMod val="75000"/>
                    <a:lumOff val="25000"/>
                  </a:srgbClr>
                </a:solidFill>
                <a:effectLst/>
                <a:uLnTx/>
                <a:uFillTx/>
                <a:latin typeface="+mn-ea"/>
              </a:rPr>
              <a:t>AI</a:t>
            </a:r>
            <a:r>
              <a:rPr kumimoji="1" lang="ja-JP" altLang="en-US" sz="1100" b="0" i="0" u="none" strike="noStrike" kern="0" cap="none" spc="0" normalizeH="0" baseline="0" noProof="0" dirty="0">
                <a:ln>
                  <a:noFill/>
                </a:ln>
                <a:solidFill>
                  <a:srgbClr val="3F3F3F">
                    <a:lumMod val="75000"/>
                    <a:lumOff val="25000"/>
                  </a:srgbClr>
                </a:solidFill>
                <a:effectLst/>
                <a:uLnTx/>
                <a:uFillTx/>
                <a:latin typeface="+mn-ea"/>
              </a:rPr>
              <a:t>の学習に利用されることはありません。</a:t>
            </a:r>
          </a:p>
        </p:txBody>
      </p:sp>
      <p:sp>
        <p:nvSpPr>
          <p:cNvPr id="45" name="テキスト ボックス 44">
            <a:extLst>
              <a:ext uri="{FF2B5EF4-FFF2-40B4-BE49-F238E27FC236}">
                <a16:creationId xmlns:a16="http://schemas.microsoft.com/office/drawing/2014/main" id="{F2987275-B5F1-CBE0-6D83-72FF4F9FA27A}"/>
              </a:ext>
            </a:extLst>
          </p:cNvPr>
          <p:cNvSpPr txBox="1"/>
          <p:nvPr/>
        </p:nvSpPr>
        <p:spPr>
          <a:xfrm>
            <a:off x="8332280" y="4614312"/>
            <a:ext cx="1296144" cy="261610"/>
          </a:xfrm>
          <a:prstGeom prst="rect">
            <a:avLst/>
          </a:prstGeom>
        </p:spPr>
        <p:txBody>
          <a:bodyPr vert="horz" wrap="square" lIns="91440" tIns="45720" rIns="91440" bIns="45720" rtlCol="0" anchor="ctr" anchorCtr="0">
            <a:spAutoFit/>
          </a:bodyPr>
          <a:lstStyle/>
          <a:p>
            <a:pPr algn="ctr" defTabSz="914400"/>
            <a:r>
              <a:rPr kumimoji="1" lang="ja-JP" altLang="en-US" sz="1100" spc="70" dirty="0">
                <a:solidFill>
                  <a:srgbClr val="3F3F3F">
                    <a:lumMod val="75000"/>
                    <a:lumOff val="25000"/>
                  </a:srgbClr>
                </a:solidFill>
                <a:latin typeface="+mn-ea"/>
              </a:rPr>
              <a:t>ご安心ください</a:t>
            </a:r>
          </a:p>
        </p:txBody>
      </p:sp>
      <p:sp>
        <p:nvSpPr>
          <p:cNvPr id="3" name="四角形: 角を丸くする 2">
            <a:extLst>
              <a:ext uri="{FF2B5EF4-FFF2-40B4-BE49-F238E27FC236}">
                <a16:creationId xmlns:a16="http://schemas.microsoft.com/office/drawing/2014/main" id="{A7AF3E0C-3C3F-0989-1C13-C05BB8D94F3B}"/>
              </a:ext>
            </a:extLst>
          </p:cNvPr>
          <p:cNvSpPr/>
          <p:nvPr/>
        </p:nvSpPr>
        <p:spPr>
          <a:xfrm>
            <a:off x="7013709" y="134781"/>
            <a:ext cx="1078860" cy="457272"/>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2"/>
                </a:solidFill>
              </a:rPr>
              <a:t>1on1</a:t>
            </a:r>
            <a:endParaRPr kumimoji="1" lang="ja-JP" altLang="en-US" sz="1200" b="1" dirty="0">
              <a:solidFill>
                <a:schemeClr val="bg2"/>
              </a:solidFill>
            </a:endParaRPr>
          </a:p>
        </p:txBody>
      </p:sp>
      <p:sp>
        <p:nvSpPr>
          <p:cNvPr id="4" name="四角形: 角を丸くする 3">
            <a:extLst>
              <a:ext uri="{FF2B5EF4-FFF2-40B4-BE49-F238E27FC236}">
                <a16:creationId xmlns:a16="http://schemas.microsoft.com/office/drawing/2014/main" id="{1270D000-BE35-086A-1974-0FB8BF63A5FF}"/>
              </a:ext>
            </a:extLst>
          </p:cNvPr>
          <p:cNvSpPr/>
          <p:nvPr/>
        </p:nvSpPr>
        <p:spPr>
          <a:xfrm>
            <a:off x="5872426" y="309181"/>
            <a:ext cx="513642" cy="282872"/>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回答</a:t>
            </a:r>
          </a:p>
        </p:txBody>
      </p:sp>
      <p:sp>
        <p:nvSpPr>
          <p:cNvPr id="5" name="四角形: 角を丸くする 4">
            <a:extLst>
              <a:ext uri="{FF2B5EF4-FFF2-40B4-BE49-F238E27FC236}">
                <a16:creationId xmlns:a16="http://schemas.microsoft.com/office/drawing/2014/main" id="{ED146D1A-3953-2AD0-F2F6-8899A4C0D287}"/>
              </a:ext>
            </a:extLst>
          </p:cNvPr>
          <p:cNvSpPr/>
          <p:nvPr/>
        </p:nvSpPr>
        <p:spPr>
          <a:xfrm>
            <a:off x="5872426" y="134779"/>
            <a:ext cx="1094629" cy="144000"/>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bg2"/>
                </a:solidFill>
              </a:rPr>
              <a:t>アンケート</a:t>
            </a:r>
          </a:p>
        </p:txBody>
      </p:sp>
      <p:sp>
        <p:nvSpPr>
          <p:cNvPr id="6" name="四角形: 角を丸くする 5">
            <a:extLst>
              <a:ext uri="{FF2B5EF4-FFF2-40B4-BE49-F238E27FC236}">
                <a16:creationId xmlns:a16="http://schemas.microsoft.com/office/drawing/2014/main" id="{5A8D0647-68DC-F566-697E-BEC51B8FE655}"/>
              </a:ext>
            </a:extLst>
          </p:cNvPr>
          <p:cNvSpPr/>
          <p:nvPr/>
        </p:nvSpPr>
        <p:spPr>
          <a:xfrm>
            <a:off x="6453413" y="309181"/>
            <a:ext cx="513642" cy="282872"/>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bg2"/>
                </a:solidFill>
              </a:rPr>
              <a:t>結果閲覧</a:t>
            </a:r>
          </a:p>
        </p:txBody>
      </p:sp>
      <p:sp>
        <p:nvSpPr>
          <p:cNvPr id="2" name="正方形/長方形 1">
            <a:extLst>
              <a:ext uri="{FF2B5EF4-FFF2-40B4-BE49-F238E27FC236}">
                <a16:creationId xmlns:a16="http://schemas.microsoft.com/office/drawing/2014/main" id="{50F7D762-9B87-0634-D46F-6D556D49A909}"/>
              </a:ext>
            </a:extLst>
          </p:cNvPr>
          <p:cNvSpPr/>
          <p:nvPr/>
        </p:nvSpPr>
        <p:spPr>
          <a:xfrm>
            <a:off x="6940722" y="6214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n-ea"/>
                <a:hlinkClick r:id="rId11"/>
              </a:rPr>
              <a:t>AI</a:t>
            </a:r>
            <a:r>
              <a:rPr lang="ja-JP" altLang="en-US" dirty="0">
                <a:solidFill>
                  <a:schemeClr val="tx1"/>
                </a:solidFill>
                <a:latin typeface="+mn-ea"/>
                <a:hlinkClick r:id="rId11"/>
              </a:rPr>
              <a:t>メンター</a:t>
            </a:r>
            <a:r>
              <a:rPr lang="ja-JP" altLang="en-US" dirty="0">
                <a:solidFill>
                  <a:schemeClr val="tx1"/>
                </a:solidFill>
                <a:latin typeface="+mn-ea"/>
              </a:rPr>
              <a:t>を</a:t>
            </a:r>
            <a:r>
              <a:rPr lang="en-US" altLang="ja-JP" dirty="0">
                <a:solidFill>
                  <a:schemeClr val="tx1"/>
                </a:solidFill>
                <a:latin typeface="+mn-ea"/>
              </a:rPr>
              <a:t>OFF</a:t>
            </a:r>
            <a:r>
              <a:rPr lang="ja-JP" altLang="en-US" dirty="0">
                <a:solidFill>
                  <a:schemeClr val="tx1"/>
                </a:solidFill>
                <a:latin typeface="+mn-ea"/>
              </a:rPr>
              <a:t>に</a:t>
            </a:r>
            <a:br>
              <a:rPr lang="en-US" altLang="ja-JP" dirty="0">
                <a:solidFill>
                  <a:schemeClr val="tx1"/>
                </a:solidFill>
                <a:latin typeface="+mn-ea"/>
              </a:rPr>
            </a:br>
            <a:r>
              <a:rPr lang="ja-JP" altLang="en-US" dirty="0">
                <a:solidFill>
                  <a:schemeClr val="tx1"/>
                </a:solidFill>
                <a:latin typeface="+mn-ea"/>
              </a:rPr>
              <a:t>している場合は削除</a:t>
            </a:r>
            <a:endParaRPr lang="en-US" altLang="ja-JP" dirty="0">
              <a:solidFill>
                <a:schemeClr val="tx1"/>
              </a:solidFill>
              <a:latin typeface="+mn-ea"/>
            </a:endParaRPr>
          </a:p>
        </p:txBody>
      </p:sp>
    </p:spTree>
    <p:extLst>
      <p:ext uri="{BB962C8B-B14F-4D97-AF65-F5344CB8AC3E}">
        <p14:creationId xmlns:p14="http://schemas.microsoft.com/office/powerpoint/2010/main" val="2644216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6F02203-1250-0A62-3489-B0BB9A694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266" y="2505665"/>
            <a:ext cx="4461468" cy="3346101"/>
          </a:xfrm>
          <a:prstGeom prst="rect">
            <a:avLst/>
          </a:prstGeom>
        </p:spPr>
      </p:pic>
      <p:sp>
        <p:nvSpPr>
          <p:cNvPr id="9" name="コンテンツ プレースホルダー 2">
            <a:extLst>
              <a:ext uri="{FF2B5EF4-FFF2-40B4-BE49-F238E27FC236}">
                <a16:creationId xmlns:a16="http://schemas.microsoft.com/office/drawing/2014/main" id="{CEC61E48-A824-9724-F66D-8CAADFD01DC8}"/>
              </a:ext>
            </a:extLst>
          </p:cNvPr>
          <p:cNvSpPr txBox="1">
            <a:spLocks/>
          </p:cNvSpPr>
          <p:nvPr/>
        </p:nvSpPr>
        <p:spPr>
          <a:xfrm>
            <a:off x="1658409" y="1006234"/>
            <a:ext cx="6589183" cy="1231126"/>
          </a:xfrm>
          <a:prstGeom prst="rect">
            <a:avLst/>
          </a:prstGeom>
        </p:spPr>
        <p:txBody>
          <a:bodyPr>
            <a:normAutofit fontScale="77500" lnSpcReduction="20000"/>
          </a:bodyPr>
          <a:lstStyle>
            <a:lvl1pPr marL="247642" indent="-247642" algn="l" defTabSz="990570" rtl="0" eaLnBrk="1" latinLnBrk="0" hangingPunct="1">
              <a:lnSpc>
                <a:spcPct val="90000"/>
              </a:lnSpc>
              <a:spcBef>
                <a:spcPts val="1083"/>
              </a:spcBef>
              <a:buFont typeface="Arial" panose="020B0604020202020204" pitchFamily="34" charset="0"/>
              <a:buChar char="•"/>
              <a:defRPr kumimoji="1"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kumimoji="1"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kumimoji="1"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kumimoji="1" sz="1950" kern="1200">
                <a:solidFill>
                  <a:schemeClr val="tx1"/>
                </a:solidFill>
                <a:latin typeface="+mn-lt"/>
                <a:ea typeface="+mn-ea"/>
                <a:cs typeface="+mn-cs"/>
              </a:defRPr>
            </a:lvl9pPr>
          </a:lstStyle>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より良い組織作りのため、</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皆様を少しでもご支援したいと考えています。</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a:p>
            <a:pPr marL="0" marR="0" lvl="0" indent="0" algn="ctr" defTabSz="990570" rtl="0" eaLnBrk="1" fontAlgn="auto" latinLnBrk="0" hangingPunct="1">
              <a:lnSpc>
                <a:spcPct val="90000"/>
              </a:lnSpc>
              <a:spcBef>
                <a:spcPts val="1083"/>
              </a:spcBef>
              <a:spcAft>
                <a:spcPts val="0"/>
              </a:spcAft>
              <a:buClrTx/>
              <a:buSzTx/>
              <a:buFont typeface="Arial" panose="020B0604020202020204" pitchFamily="34" charset="0"/>
              <a:buNone/>
              <a:tabLst/>
              <a:defRPr/>
            </a:pPr>
            <a:r>
              <a:rPr kumimoji="1" lang="ja-JP" altLang="en-US"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rPr>
              <a:t>よろしくお願いいたします。</a:t>
            </a:r>
            <a:endParaRPr kumimoji="1" lang="en-US" altLang="ja-JP" sz="3033" b="0" i="0" u="none" strike="noStrike" kern="1200" cap="none" spc="0" normalizeH="0" baseline="0" noProof="0" dirty="0">
              <a:ln>
                <a:noFill/>
              </a:ln>
              <a:solidFill>
                <a:srgbClr val="333333"/>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1804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インサイズ導入の背景</a:t>
            </a:r>
          </a:p>
        </p:txBody>
      </p:sp>
      <p:sp>
        <p:nvSpPr>
          <p:cNvPr id="2" name="正方形/長方形 1">
            <a:extLst>
              <a:ext uri="{FF2B5EF4-FFF2-40B4-BE49-F238E27FC236}">
                <a16:creationId xmlns:a16="http://schemas.microsoft.com/office/drawing/2014/main" id="{867FAC48-04D1-C433-E075-7A41089A05E8}"/>
              </a:ext>
            </a:extLst>
          </p:cNvPr>
          <p:cNvSpPr/>
          <p:nvPr/>
        </p:nvSpPr>
        <p:spPr>
          <a:xfrm>
            <a:off x="493381" y="940714"/>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目指す状態</a:t>
            </a:r>
            <a:endParaRPr kumimoji="1" lang="en-US" altLang="ja-JP" b="1" dirty="0">
              <a:solidFill>
                <a:schemeClr val="bg2"/>
              </a:solidFill>
            </a:endParaRPr>
          </a:p>
        </p:txBody>
      </p:sp>
      <p:sp>
        <p:nvSpPr>
          <p:cNvPr id="7" name="正方形/長方形 6">
            <a:extLst>
              <a:ext uri="{FF2B5EF4-FFF2-40B4-BE49-F238E27FC236}">
                <a16:creationId xmlns:a16="http://schemas.microsoft.com/office/drawing/2014/main" id="{A9753DE2-4485-13B5-9CB2-FF46708DA44C}"/>
              </a:ext>
            </a:extLst>
          </p:cNvPr>
          <p:cNvSpPr/>
          <p:nvPr/>
        </p:nvSpPr>
        <p:spPr>
          <a:xfrm>
            <a:off x="1052547" y="2325880"/>
            <a:ext cx="1217007" cy="1080505"/>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課題</a:t>
            </a:r>
          </a:p>
        </p:txBody>
      </p:sp>
      <p:sp>
        <p:nvSpPr>
          <p:cNvPr id="8" name="テキスト ボックス 7">
            <a:extLst>
              <a:ext uri="{FF2B5EF4-FFF2-40B4-BE49-F238E27FC236}">
                <a16:creationId xmlns:a16="http://schemas.microsoft.com/office/drawing/2014/main" id="{E8A02FF6-12E6-84A4-84D1-0DA22AD1BE36}"/>
              </a:ext>
            </a:extLst>
          </p:cNvPr>
          <p:cNvSpPr txBox="1"/>
          <p:nvPr/>
        </p:nvSpPr>
        <p:spPr>
          <a:xfrm>
            <a:off x="2585317" y="1065467"/>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例）中期経営計画「◯◯◯」実現のため、社員一人ひとりに「◯◯◯」な行動が求められている。</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例）これを実現するため、</a:t>
            </a:r>
            <a:r>
              <a:rPr kumimoji="1" lang="en-US" altLang="ja-JP" sz="1200" dirty="0"/>
              <a:t>1on1</a:t>
            </a:r>
            <a:r>
              <a:rPr kumimoji="1" lang="ja-JP" altLang="en-US" sz="1200" dirty="0"/>
              <a:t>を通じて一人ひとりの従業員が主体的・自律的な課題設定・業務推進ができることを目指す。</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a:t>
            </a:r>
            <a:r>
              <a:rPr kumimoji="1" lang="en-US" altLang="ja-JP" sz="1200" dirty="0"/>
              <a:t>1on1</a:t>
            </a:r>
            <a:r>
              <a:rPr kumimoji="1" lang="ja-JP" altLang="en-US" sz="1200" dirty="0"/>
              <a:t>を通じて、「上司と部下が安心感をもって本音を話せる場」づくりを目指す。</a:t>
            </a:r>
            <a:endParaRPr kumimoji="1" lang="en-US" altLang="ja-JP" sz="1200" dirty="0"/>
          </a:p>
        </p:txBody>
      </p:sp>
      <p:sp>
        <p:nvSpPr>
          <p:cNvPr id="9" name="正方形/長方形 8">
            <a:extLst>
              <a:ext uri="{FF2B5EF4-FFF2-40B4-BE49-F238E27FC236}">
                <a16:creationId xmlns:a16="http://schemas.microsoft.com/office/drawing/2014/main" id="{69923576-342B-5AC9-E937-1C7E52FFD355}"/>
              </a:ext>
            </a:extLst>
          </p:cNvPr>
          <p:cNvSpPr/>
          <p:nvPr/>
        </p:nvSpPr>
        <p:spPr>
          <a:xfrm>
            <a:off x="493381" y="3711046"/>
            <a:ext cx="1776173" cy="108050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rPr>
              <a:t>現状</a:t>
            </a:r>
          </a:p>
        </p:txBody>
      </p:sp>
      <p:sp>
        <p:nvSpPr>
          <p:cNvPr id="10" name="テキスト ボックス 9">
            <a:extLst>
              <a:ext uri="{FF2B5EF4-FFF2-40B4-BE49-F238E27FC236}">
                <a16:creationId xmlns:a16="http://schemas.microsoft.com/office/drawing/2014/main" id="{D955DBEF-10BF-E33E-1063-937274E62D56}"/>
              </a:ext>
            </a:extLst>
          </p:cNvPr>
          <p:cNvSpPr txBox="1"/>
          <p:nvPr/>
        </p:nvSpPr>
        <p:spPr>
          <a:xfrm>
            <a:off x="2585317" y="3618305"/>
            <a:ext cx="7045487" cy="1200329"/>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例）メンバーからは「何を話せばよいかわからない」「上司も忙しそうで、話す機会がなく相談できる雰囲気ではない」「特定の社員としか接点がなく、キャリアや仕事の広がりが見えない」との声。</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例）◯◯調査では、◯◯な結果。「上司ともっと話したい」メンバーが◯％。</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例）エンゲージメント調査の結果が◯◯。現状は把握できたが、調査結果だけでは何にどう取り組むべきなのか検討することは難しい。</a:t>
            </a:r>
          </a:p>
        </p:txBody>
      </p:sp>
      <p:sp>
        <p:nvSpPr>
          <p:cNvPr id="11" name="テキスト ボックス 10">
            <a:extLst>
              <a:ext uri="{FF2B5EF4-FFF2-40B4-BE49-F238E27FC236}">
                <a16:creationId xmlns:a16="http://schemas.microsoft.com/office/drawing/2014/main" id="{4BA740D3-EDD7-AE9E-3CB8-C647A8A7AFA9}"/>
              </a:ext>
            </a:extLst>
          </p:cNvPr>
          <p:cNvSpPr txBox="1"/>
          <p:nvPr/>
        </p:nvSpPr>
        <p:spPr>
          <a:xfrm>
            <a:off x="2585317" y="2450633"/>
            <a:ext cx="7045487" cy="830997"/>
          </a:xfrm>
          <a:prstGeom prst="rect">
            <a:avLst/>
          </a:prstGeom>
          <a:noFill/>
        </p:spPr>
        <p:txBody>
          <a:bodyPr wrap="square" rtlCol="0">
            <a:spAutoFit/>
          </a:bodyPr>
          <a:lstStyle/>
          <a:p>
            <a:pPr marL="177800" indent="-177800">
              <a:buClr>
                <a:schemeClr val="accent5"/>
              </a:buClr>
              <a:buFont typeface="Arial" panose="020B0604020202020204" pitchFamily="34" charset="0"/>
              <a:buChar char="•"/>
            </a:pPr>
            <a:r>
              <a:rPr kumimoji="1" lang="ja-JP" altLang="en-US" sz="1200" dirty="0"/>
              <a:t>例）皆様が自律的に</a:t>
            </a:r>
            <a:r>
              <a:rPr kumimoji="1" lang="en-US" altLang="ja-JP" sz="1200" dirty="0"/>
              <a:t>1on1</a:t>
            </a:r>
            <a:r>
              <a:rPr kumimoji="1" lang="ja-JP" altLang="en-US" sz="1200" dirty="0"/>
              <a:t>の機会を活かし、上司が効果的に支援するための仕組みづくり</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例）皆様・上司双方にとって有意義な時間</a:t>
            </a:r>
            <a:r>
              <a:rPr kumimoji="1" lang="en-US" altLang="ja-JP" sz="1200" dirty="0"/>
              <a:t>/</a:t>
            </a:r>
            <a:r>
              <a:rPr kumimoji="1" lang="ja-JP" altLang="en-US" sz="1200" dirty="0"/>
              <a:t>本音を吐き出せる時間となる</a:t>
            </a:r>
            <a:r>
              <a:rPr kumimoji="1" lang="en-US" altLang="ja-JP" sz="1200" dirty="0"/>
              <a:t>1on1</a:t>
            </a:r>
            <a:r>
              <a:rPr kumimoji="1" lang="ja-JP" altLang="en-US" sz="1200" dirty="0"/>
              <a:t>実行の支援</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例）直属マネジャーに閉じない、職場ぐるみのフォロー体制の構築</a:t>
            </a:r>
            <a:endParaRPr kumimoji="1" lang="en-US" altLang="ja-JP" sz="1200" dirty="0"/>
          </a:p>
          <a:p>
            <a:pPr marL="177800" indent="-177800">
              <a:buClr>
                <a:schemeClr val="accent5"/>
              </a:buClr>
              <a:buFont typeface="Arial" panose="020B0604020202020204" pitchFamily="34" charset="0"/>
              <a:buChar char="•"/>
            </a:pPr>
            <a:r>
              <a:rPr kumimoji="1" lang="ja-JP" altLang="en-US" sz="1200" dirty="0"/>
              <a:t>例）組織改善・エンゲージメント向上のための「打ち手」を検討するための支援</a:t>
            </a:r>
          </a:p>
        </p:txBody>
      </p:sp>
      <p:sp>
        <p:nvSpPr>
          <p:cNvPr id="12" name="矢印: 上下 11">
            <a:extLst>
              <a:ext uri="{FF2B5EF4-FFF2-40B4-BE49-F238E27FC236}">
                <a16:creationId xmlns:a16="http://schemas.microsoft.com/office/drawing/2014/main" id="{2D27FC36-0D5D-BD6E-715D-89A4EF55B1D8}"/>
              </a:ext>
            </a:extLst>
          </p:cNvPr>
          <p:cNvSpPr/>
          <p:nvPr/>
        </p:nvSpPr>
        <p:spPr>
          <a:xfrm>
            <a:off x="559165" y="2110265"/>
            <a:ext cx="322343" cy="1521021"/>
          </a:xfrm>
          <a:prstGeom prst="upDown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8A7061DA-316C-1886-4F82-522623B3B17A}"/>
              </a:ext>
            </a:extLst>
          </p:cNvPr>
          <p:cNvSpPr/>
          <p:nvPr/>
        </p:nvSpPr>
        <p:spPr>
          <a:xfrm>
            <a:off x="3852486" y="5119473"/>
            <a:ext cx="2201029" cy="397581"/>
          </a:xfrm>
          <a:prstGeom prst="downArrow">
            <a:avLst>
              <a:gd name="adj1" fmla="val 50000"/>
              <a:gd name="adj2" fmla="val 63954"/>
            </a:avLst>
          </a:prstGeom>
          <a:gradFill>
            <a:gsLst>
              <a:gs pos="0">
                <a:srgbClr val="FF7D7D"/>
              </a:gs>
              <a:gs pos="52000">
                <a:srgbClr val="F59BB9"/>
              </a:gs>
              <a:gs pos="100000">
                <a:srgbClr val="D078EC"/>
              </a:gs>
            </a:gsLst>
            <a:lin ang="0" scaled="0"/>
          </a:gra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solidFill>
                <a:schemeClr val="bg2"/>
              </a:solidFill>
            </a:endParaRPr>
          </a:p>
        </p:txBody>
      </p:sp>
      <p:sp>
        <p:nvSpPr>
          <p:cNvPr id="14" name="テキスト ボックス 13">
            <a:extLst>
              <a:ext uri="{FF2B5EF4-FFF2-40B4-BE49-F238E27FC236}">
                <a16:creationId xmlns:a16="http://schemas.microsoft.com/office/drawing/2014/main" id="{769E6CAD-216F-92D4-6751-AE1931BB78CF}"/>
              </a:ext>
            </a:extLst>
          </p:cNvPr>
          <p:cNvSpPr txBox="1"/>
          <p:nvPr/>
        </p:nvSpPr>
        <p:spPr>
          <a:xfrm>
            <a:off x="559165" y="5572557"/>
            <a:ext cx="8926913" cy="707886"/>
          </a:xfrm>
          <a:prstGeom prst="rect">
            <a:avLst/>
          </a:prstGeom>
          <a:noFill/>
        </p:spPr>
        <p:txBody>
          <a:bodyPr wrap="square" rtlCol="0">
            <a:spAutoFit/>
          </a:bodyPr>
          <a:lstStyle/>
          <a:p>
            <a:pPr algn="ctr"/>
            <a:r>
              <a:rPr kumimoji="1" lang="ja-JP" altLang="en-US" sz="2000" b="1" dirty="0"/>
              <a:t>効果的な対話をサポートする</a:t>
            </a:r>
            <a:r>
              <a:rPr kumimoji="1" lang="en-US" altLang="ja-JP" sz="2000" b="1" dirty="0"/>
              <a:t>1on1</a:t>
            </a:r>
            <a:r>
              <a:rPr kumimoji="1" lang="ja-JP" altLang="en-US" sz="2000" b="1" dirty="0"/>
              <a:t>支援ツール</a:t>
            </a:r>
            <a:br>
              <a:rPr kumimoji="1" lang="en-US" altLang="ja-JP" sz="2000" b="1" dirty="0"/>
            </a:br>
            <a:r>
              <a:rPr kumimoji="1" lang="ja-JP" altLang="en-US" sz="2000" b="1" dirty="0"/>
              <a:t>「インサイズ」を導入します</a:t>
            </a:r>
          </a:p>
        </p:txBody>
      </p:sp>
      <p:sp>
        <p:nvSpPr>
          <p:cNvPr id="15" name="正方形/長方形 14">
            <a:extLst>
              <a:ext uri="{FF2B5EF4-FFF2-40B4-BE49-F238E27FC236}">
                <a16:creationId xmlns:a16="http://schemas.microsoft.com/office/drawing/2014/main" id="{B1522468-037D-DB5F-6112-277F6D28C08B}"/>
              </a:ext>
            </a:extLst>
          </p:cNvPr>
          <p:cNvSpPr/>
          <p:nvPr/>
        </p:nvSpPr>
        <p:spPr>
          <a:xfrm>
            <a:off x="6824174" y="125998"/>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貴社の目的に合わせて</a:t>
            </a:r>
            <a:br>
              <a:rPr lang="en-US" altLang="ja-JP" dirty="0">
                <a:solidFill>
                  <a:schemeClr val="tx1"/>
                </a:solidFill>
                <a:latin typeface="+mn-ea"/>
              </a:rPr>
            </a:br>
            <a:r>
              <a:rPr lang="ja-JP" altLang="en-US" dirty="0">
                <a:solidFill>
                  <a:schemeClr val="tx1"/>
                </a:solidFill>
                <a:latin typeface="+mn-ea"/>
              </a:rPr>
              <a:t>ご記入ください</a:t>
            </a:r>
            <a:endParaRPr lang="en-US" altLang="ja-JP" dirty="0">
              <a:solidFill>
                <a:schemeClr val="tx1"/>
              </a:solidFill>
              <a:latin typeface="+mn-ea"/>
            </a:endParaRPr>
          </a:p>
        </p:txBody>
      </p:sp>
    </p:spTree>
    <p:extLst>
      <p:ext uri="{BB962C8B-B14F-4D97-AF65-F5344CB8AC3E}">
        <p14:creationId xmlns:p14="http://schemas.microsoft.com/office/powerpoint/2010/main" val="169076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インサイズを使うと変わること</a:t>
            </a:r>
          </a:p>
        </p:txBody>
      </p:sp>
      <p:sp>
        <p:nvSpPr>
          <p:cNvPr id="9" name="四角形: 角を丸くする 8">
            <a:extLst>
              <a:ext uri="{FF2B5EF4-FFF2-40B4-BE49-F238E27FC236}">
                <a16:creationId xmlns:a16="http://schemas.microsoft.com/office/drawing/2014/main" id="{599CC5E7-3D46-9536-D5BE-9F77B1B71967}"/>
              </a:ext>
            </a:extLst>
          </p:cNvPr>
          <p:cNvSpPr/>
          <p:nvPr/>
        </p:nvSpPr>
        <p:spPr>
          <a:xfrm>
            <a:off x="5040480" y="899544"/>
            <a:ext cx="4464000" cy="5472000"/>
          </a:xfrm>
          <a:prstGeom prst="roundRect">
            <a:avLst>
              <a:gd name="adj"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0" name="四角形: 角を丸くする 9">
            <a:extLst>
              <a:ext uri="{FF2B5EF4-FFF2-40B4-BE49-F238E27FC236}">
                <a16:creationId xmlns:a16="http://schemas.microsoft.com/office/drawing/2014/main" id="{0BECEEBD-DBE4-8085-41C7-11D5AE4DD4FE}"/>
              </a:ext>
            </a:extLst>
          </p:cNvPr>
          <p:cNvSpPr/>
          <p:nvPr/>
        </p:nvSpPr>
        <p:spPr>
          <a:xfrm>
            <a:off x="401520" y="899544"/>
            <a:ext cx="4464000" cy="5472000"/>
          </a:xfrm>
          <a:prstGeom prst="round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95000" rIns="195000" rtlCol="0" anchor="ctr"/>
          <a:lstStyle/>
          <a:p>
            <a:endParaRPr kumimoji="1" lang="ja-JP" altLang="en-US" sz="1733" b="1" dirty="0">
              <a:solidFill>
                <a:schemeClr val="tx1"/>
              </a:solidFill>
            </a:endParaRPr>
          </a:p>
        </p:txBody>
      </p:sp>
      <p:sp>
        <p:nvSpPr>
          <p:cNvPr id="11" name="吹き出し: 角を丸めた四角形 10">
            <a:extLst>
              <a:ext uri="{FF2B5EF4-FFF2-40B4-BE49-F238E27FC236}">
                <a16:creationId xmlns:a16="http://schemas.microsoft.com/office/drawing/2014/main" id="{70327A93-3F91-EA62-8D32-831C6A2B932C}"/>
              </a:ext>
            </a:extLst>
          </p:cNvPr>
          <p:cNvSpPr/>
          <p:nvPr/>
        </p:nvSpPr>
        <p:spPr>
          <a:xfrm>
            <a:off x="783124" y="2389292"/>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打合せ時のようなピリピリ感がなかった。</a:t>
            </a:r>
            <a:r>
              <a:rPr lang="ja-JP" altLang="en-US" sz="1100" b="1" dirty="0">
                <a:solidFill>
                  <a:srgbClr val="597AF7"/>
                </a:solidFill>
              </a:rPr>
              <a:t>業務以外のことを聞くという雰囲気</a:t>
            </a:r>
            <a:r>
              <a:rPr lang="ja-JP" altLang="en-US" sz="1100" dirty="0">
                <a:solidFill>
                  <a:srgbClr val="333333"/>
                </a:solidFill>
              </a:rPr>
              <a:t>があった。</a:t>
            </a:r>
          </a:p>
        </p:txBody>
      </p:sp>
      <p:sp>
        <p:nvSpPr>
          <p:cNvPr id="12" name="吹き出し: 角を丸めた四角形 11">
            <a:extLst>
              <a:ext uri="{FF2B5EF4-FFF2-40B4-BE49-F238E27FC236}">
                <a16:creationId xmlns:a16="http://schemas.microsoft.com/office/drawing/2014/main" id="{0C5B8A93-5F37-BD33-89C8-9A4283BF055F}"/>
              </a:ext>
            </a:extLst>
          </p:cNvPr>
          <p:cNvSpPr/>
          <p:nvPr/>
        </p:nvSpPr>
        <p:spPr>
          <a:xfrm>
            <a:off x="783124" y="3233546"/>
            <a:ext cx="3705000" cy="767355"/>
          </a:xfrm>
          <a:prstGeom prst="wedgeRoundRectCallout">
            <a:avLst>
              <a:gd name="adj1" fmla="val 52721"/>
              <a:gd name="adj2" fmla="val -35054"/>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家族の話なども話題にでき、</a:t>
            </a:r>
            <a:r>
              <a:rPr lang="ja-JP" altLang="en-US" sz="1100" b="1" dirty="0">
                <a:solidFill>
                  <a:srgbClr val="597AF7"/>
                </a:solidFill>
              </a:rPr>
              <a:t>話がしやすくなりありがたいです</a:t>
            </a:r>
            <a:r>
              <a:rPr lang="ja-JP" altLang="en-US" sz="1100" dirty="0">
                <a:solidFill>
                  <a:srgbClr val="333333"/>
                </a:solidFill>
              </a:rPr>
              <a:t>。仕事とプライベートの両立について、考慮していただけたことが印象的でした。</a:t>
            </a:r>
          </a:p>
        </p:txBody>
      </p:sp>
      <p:grpSp>
        <p:nvGrpSpPr>
          <p:cNvPr id="13" name="グループ化 12">
            <a:extLst>
              <a:ext uri="{FF2B5EF4-FFF2-40B4-BE49-F238E27FC236}">
                <a16:creationId xmlns:a16="http://schemas.microsoft.com/office/drawing/2014/main" id="{6568B161-BC78-DBF9-5963-B73AF45B315B}"/>
              </a:ext>
            </a:extLst>
          </p:cNvPr>
          <p:cNvGrpSpPr/>
          <p:nvPr/>
        </p:nvGrpSpPr>
        <p:grpSpPr>
          <a:xfrm>
            <a:off x="2164281" y="1378433"/>
            <a:ext cx="920478" cy="920478"/>
            <a:chOff x="-1704515" y="-93574"/>
            <a:chExt cx="992734" cy="992734"/>
          </a:xfrm>
        </p:grpSpPr>
        <p:sp>
          <p:nvSpPr>
            <p:cNvPr id="14" name="楕円 13">
              <a:extLst>
                <a:ext uri="{FF2B5EF4-FFF2-40B4-BE49-F238E27FC236}">
                  <a16:creationId xmlns:a16="http://schemas.microsoft.com/office/drawing/2014/main" id="{C8BBAF46-7CC6-4071-10B6-55A605360CF5}"/>
                </a:ext>
              </a:extLst>
            </p:cNvPr>
            <p:cNvSpPr/>
            <p:nvPr/>
          </p:nvSpPr>
          <p:spPr>
            <a:xfrm>
              <a:off x="-1704515" y="-93574"/>
              <a:ext cx="992734" cy="9927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pic>
          <p:nvPicPr>
            <p:cNvPr id="15" name="図 14">
              <a:extLst>
                <a:ext uri="{FF2B5EF4-FFF2-40B4-BE49-F238E27FC236}">
                  <a16:creationId xmlns:a16="http://schemas.microsoft.com/office/drawing/2014/main" id="{D1F4EB93-CD06-3B8E-FF38-90A2EE26260F}"/>
                </a:ext>
              </a:extLst>
            </p:cNvPr>
            <p:cNvPicPr>
              <a:picLocks noChangeAspect="1"/>
            </p:cNvPicPr>
            <p:nvPr/>
          </p:nvPicPr>
          <p:blipFill>
            <a:blip r:embed="rId3">
              <a:extLst>
                <a:ext uri="{28A0092B-C50C-407E-A947-70E740481C1C}">
                  <a14:useLocalDpi xmlns:a14="http://schemas.microsoft.com/office/drawing/2010/main" val="0"/>
                </a:ext>
              </a:extLst>
            </a:blip>
            <a:srcRect l="32693" r="18936" b="41584"/>
            <a:stretch>
              <a:fillRect/>
            </a:stretch>
          </p:blipFill>
          <p:spPr>
            <a:xfrm>
              <a:off x="-1704515" y="0"/>
              <a:ext cx="992734" cy="899160"/>
            </a:xfrm>
            <a:custGeom>
              <a:avLst/>
              <a:gdLst>
                <a:gd name="connsiteX0" fmla="*/ 208175 w 992734"/>
                <a:gd name="connsiteY0" fmla="*/ 0 h 899160"/>
                <a:gd name="connsiteX1" fmla="*/ 784559 w 992734"/>
                <a:gd name="connsiteY1" fmla="*/ 0 h 899160"/>
                <a:gd name="connsiteX2" fmla="*/ 847352 w 992734"/>
                <a:gd name="connsiteY2" fmla="*/ 51809 h 899160"/>
                <a:gd name="connsiteX3" fmla="*/ 992734 w 992734"/>
                <a:gd name="connsiteY3" fmla="*/ 402793 h 899160"/>
                <a:gd name="connsiteX4" fmla="*/ 496367 w 992734"/>
                <a:gd name="connsiteY4" fmla="*/ 899160 h 899160"/>
                <a:gd name="connsiteX5" fmla="*/ 0 w 992734"/>
                <a:gd name="connsiteY5" fmla="*/ 402793 h 899160"/>
                <a:gd name="connsiteX6" fmla="*/ 145383 w 992734"/>
                <a:gd name="connsiteY6" fmla="*/ 51809 h 8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734" h="899160">
                  <a:moveTo>
                    <a:pt x="208175" y="0"/>
                  </a:moveTo>
                  <a:lnTo>
                    <a:pt x="784559" y="0"/>
                  </a:lnTo>
                  <a:lnTo>
                    <a:pt x="847352" y="51809"/>
                  </a:lnTo>
                  <a:cubicBezTo>
                    <a:pt x="937176" y="141633"/>
                    <a:pt x="992734" y="265725"/>
                    <a:pt x="992734" y="402793"/>
                  </a:cubicBezTo>
                  <a:cubicBezTo>
                    <a:pt x="992734" y="676929"/>
                    <a:pt x="770503" y="899160"/>
                    <a:pt x="496367" y="899160"/>
                  </a:cubicBezTo>
                  <a:cubicBezTo>
                    <a:pt x="222231" y="899160"/>
                    <a:pt x="0" y="676929"/>
                    <a:pt x="0" y="402793"/>
                  </a:cubicBezTo>
                  <a:cubicBezTo>
                    <a:pt x="0" y="265725"/>
                    <a:pt x="55558" y="141633"/>
                    <a:pt x="145383" y="51809"/>
                  </a:cubicBezTo>
                  <a:close/>
                </a:path>
              </a:pathLst>
            </a:custGeom>
          </p:spPr>
        </p:pic>
      </p:grpSp>
      <p:sp>
        <p:nvSpPr>
          <p:cNvPr id="16" name="吹き出し: 角を丸めた四角形 15">
            <a:extLst>
              <a:ext uri="{FF2B5EF4-FFF2-40B4-BE49-F238E27FC236}">
                <a16:creationId xmlns:a16="http://schemas.microsoft.com/office/drawing/2014/main" id="{27243B9D-A5E4-A23C-391D-4EFBF07187F7}"/>
              </a:ext>
            </a:extLst>
          </p:cNvPr>
          <p:cNvSpPr/>
          <p:nvPr/>
        </p:nvSpPr>
        <p:spPr>
          <a:xfrm>
            <a:off x="783124" y="4080278"/>
            <a:ext cx="3705000" cy="767355"/>
          </a:xfrm>
          <a:prstGeom prst="wedgeRoundRectCallout">
            <a:avLst>
              <a:gd name="adj1" fmla="val -53112"/>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事前アンケートと面談シートは</a:t>
            </a:r>
            <a:r>
              <a:rPr lang="ja-JP" altLang="en-US" sz="1100" b="1" dirty="0">
                <a:solidFill>
                  <a:srgbClr val="597AF7"/>
                </a:solidFill>
              </a:rPr>
              <a:t>何を話すべきか考えるきっかけに</a:t>
            </a:r>
            <a:r>
              <a:rPr lang="ja-JP" altLang="en-US" sz="1100" dirty="0">
                <a:solidFill>
                  <a:srgbClr val="333333"/>
                </a:solidFill>
              </a:rPr>
              <a:t>なって良かった。</a:t>
            </a:r>
          </a:p>
        </p:txBody>
      </p:sp>
      <p:sp>
        <p:nvSpPr>
          <p:cNvPr id="17" name="吹き出し: 角を丸めた四角形 16">
            <a:extLst>
              <a:ext uri="{FF2B5EF4-FFF2-40B4-BE49-F238E27FC236}">
                <a16:creationId xmlns:a16="http://schemas.microsoft.com/office/drawing/2014/main" id="{E50DE0F7-FB0B-2BF6-D3D7-72BD7844EC64}"/>
              </a:ext>
            </a:extLst>
          </p:cNvPr>
          <p:cNvSpPr/>
          <p:nvPr/>
        </p:nvSpPr>
        <p:spPr>
          <a:xfrm>
            <a:off x="783124" y="4924239"/>
            <a:ext cx="3705000" cy="440711"/>
          </a:xfrm>
          <a:prstGeom prst="wedgeRoundRectCallout">
            <a:avLst>
              <a:gd name="adj1" fmla="val 52721"/>
              <a:gd name="adj2" fmla="val -44926"/>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面談メモをもとに</a:t>
            </a:r>
            <a:r>
              <a:rPr lang="ja-JP" altLang="en-US" sz="1100" b="1" dirty="0">
                <a:solidFill>
                  <a:srgbClr val="597AF7"/>
                </a:solidFill>
              </a:rPr>
              <a:t>普段とは異なる会話</a:t>
            </a:r>
            <a:r>
              <a:rPr lang="ja-JP" altLang="en-US" sz="1100" dirty="0">
                <a:solidFill>
                  <a:srgbClr val="333333"/>
                </a:solidFill>
              </a:rPr>
              <a:t>ができました。</a:t>
            </a:r>
          </a:p>
        </p:txBody>
      </p:sp>
      <p:sp>
        <p:nvSpPr>
          <p:cNvPr id="18" name="吹き出し: 角を丸めた四角形 17">
            <a:extLst>
              <a:ext uri="{FF2B5EF4-FFF2-40B4-BE49-F238E27FC236}">
                <a16:creationId xmlns:a16="http://schemas.microsoft.com/office/drawing/2014/main" id="{F2BF4334-058F-E376-0409-4BCC2D34A0A6}"/>
              </a:ext>
            </a:extLst>
          </p:cNvPr>
          <p:cNvSpPr/>
          <p:nvPr/>
        </p:nvSpPr>
        <p:spPr>
          <a:xfrm>
            <a:off x="783124" y="5438633"/>
            <a:ext cx="3705000" cy="765818"/>
          </a:xfrm>
          <a:prstGeom prst="wedgeRoundRectCallout">
            <a:avLst>
              <a:gd name="adj1" fmla="val -53558"/>
              <a:gd name="adj2" fmla="val -35192"/>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面談そのものというより、</a:t>
            </a:r>
            <a:r>
              <a:rPr lang="ja-JP" altLang="en-US" sz="1100" b="1" dirty="0">
                <a:solidFill>
                  <a:srgbClr val="597AF7"/>
                </a:solidFill>
              </a:rPr>
              <a:t>普段の接し方が変わった</a:t>
            </a:r>
            <a:r>
              <a:rPr lang="ja-JP" altLang="en-US" sz="1100" dirty="0">
                <a:solidFill>
                  <a:srgbClr val="333333"/>
                </a:solidFill>
              </a:rPr>
              <a:t>。初回の結果が良くなかったためかランチに誘ってもらい、色々話した。</a:t>
            </a:r>
          </a:p>
        </p:txBody>
      </p:sp>
      <p:pic>
        <p:nvPicPr>
          <p:cNvPr id="19" name="図 18">
            <a:extLst>
              <a:ext uri="{FF2B5EF4-FFF2-40B4-BE49-F238E27FC236}">
                <a16:creationId xmlns:a16="http://schemas.microsoft.com/office/drawing/2014/main" id="{1DFFB589-A817-F8D7-D97C-1D4DB72AEEFF}"/>
              </a:ext>
            </a:extLst>
          </p:cNvPr>
          <p:cNvPicPr>
            <a:picLocks noChangeAspect="1"/>
          </p:cNvPicPr>
          <p:nvPr/>
        </p:nvPicPr>
        <p:blipFill>
          <a:blip r:embed="rId4">
            <a:extLst>
              <a:ext uri="{28A0092B-C50C-407E-A947-70E740481C1C}">
                <a14:useLocalDpi xmlns:a14="http://schemas.microsoft.com/office/drawing/2010/main" val="0"/>
              </a:ext>
            </a:extLst>
          </a:blip>
          <a:srcRect l="33412" t="963" r="6892" b="19442"/>
          <a:stretch>
            <a:fillRect/>
          </a:stretch>
        </p:blipFill>
        <p:spPr>
          <a:xfrm>
            <a:off x="6814592" y="1378433"/>
            <a:ext cx="915777" cy="915777"/>
          </a:xfrm>
          <a:custGeom>
            <a:avLst/>
            <a:gdLst>
              <a:gd name="connsiteX0" fmla="*/ 493832 w 987664"/>
              <a:gd name="connsiteY0" fmla="*/ 0 h 987664"/>
              <a:gd name="connsiteX1" fmla="*/ 987664 w 987664"/>
              <a:gd name="connsiteY1" fmla="*/ 493832 h 987664"/>
              <a:gd name="connsiteX2" fmla="*/ 493832 w 987664"/>
              <a:gd name="connsiteY2" fmla="*/ 987664 h 987664"/>
              <a:gd name="connsiteX3" fmla="*/ 0 w 987664"/>
              <a:gd name="connsiteY3" fmla="*/ 493832 h 987664"/>
              <a:gd name="connsiteX4" fmla="*/ 493832 w 987664"/>
              <a:gd name="connsiteY4" fmla="*/ 0 h 987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664" h="987664">
                <a:moveTo>
                  <a:pt x="493832" y="0"/>
                </a:moveTo>
                <a:cubicBezTo>
                  <a:pt x="766568" y="0"/>
                  <a:pt x="987664" y="221096"/>
                  <a:pt x="987664" y="493832"/>
                </a:cubicBezTo>
                <a:cubicBezTo>
                  <a:pt x="987664" y="766568"/>
                  <a:pt x="766568" y="987664"/>
                  <a:pt x="493832" y="987664"/>
                </a:cubicBezTo>
                <a:cubicBezTo>
                  <a:pt x="221096" y="987664"/>
                  <a:pt x="0" y="766568"/>
                  <a:pt x="0" y="493832"/>
                </a:cubicBezTo>
                <a:cubicBezTo>
                  <a:pt x="0" y="221096"/>
                  <a:pt x="221096" y="0"/>
                  <a:pt x="493832" y="0"/>
                </a:cubicBezTo>
                <a:close/>
              </a:path>
            </a:pathLst>
          </a:custGeom>
        </p:spPr>
      </p:pic>
      <p:sp>
        <p:nvSpPr>
          <p:cNvPr id="20" name="吹き出し: 角を丸めた四角形 19">
            <a:extLst>
              <a:ext uri="{FF2B5EF4-FFF2-40B4-BE49-F238E27FC236}">
                <a16:creationId xmlns:a16="http://schemas.microsoft.com/office/drawing/2014/main" id="{F644699C-2516-47FB-E846-26BEA2A6F15A}"/>
              </a:ext>
            </a:extLst>
          </p:cNvPr>
          <p:cNvSpPr/>
          <p:nvPr/>
        </p:nvSpPr>
        <p:spPr>
          <a:xfrm>
            <a:off x="5448543" y="2387577"/>
            <a:ext cx="3705000" cy="440711"/>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評価と関係なく、</a:t>
            </a:r>
            <a:r>
              <a:rPr lang="ja-JP" altLang="en-US" sz="1100" b="1" dirty="0">
                <a:solidFill>
                  <a:schemeClr val="accent4">
                    <a:lumMod val="75000"/>
                  </a:schemeClr>
                </a:solidFill>
              </a:rPr>
              <a:t>気負わず本音の話</a:t>
            </a:r>
            <a:r>
              <a:rPr lang="ja-JP" altLang="en-US" sz="1100" dirty="0">
                <a:solidFill>
                  <a:srgbClr val="333333"/>
                </a:solidFill>
              </a:rPr>
              <a:t>が聞けました。</a:t>
            </a:r>
          </a:p>
        </p:txBody>
      </p:sp>
      <p:sp>
        <p:nvSpPr>
          <p:cNvPr id="21" name="吹き出し: 角を丸めた四角形 20">
            <a:extLst>
              <a:ext uri="{FF2B5EF4-FFF2-40B4-BE49-F238E27FC236}">
                <a16:creationId xmlns:a16="http://schemas.microsoft.com/office/drawing/2014/main" id="{81FDDD80-EC0F-03CC-7136-0073130E6DDD}"/>
              </a:ext>
            </a:extLst>
          </p:cNvPr>
          <p:cNvSpPr/>
          <p:nvPr/>
        </p:nvSpPr>
        <p:spPr>
          <a:xfrm>
            <a:off x="5448543" y="2905503"/>
            <a:ext cx="3705000" cy="767355"/>
          </a:xfrm>
          <a:prstGeom prst="wedgeRoundRectCallout">
            <a:avLst>
              <a:gd name="adj1" fmla="val 53437"/>
              <a:gd name="adj2" fmla="val -40649"/>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担当業務、職場環境、他のメンバーとの関わりにおける、自身の立場と</a:t>
            </a:r>
            <a:r>
              <a:rPr lang="ja-JP" altLang="en-US" sz="1100" b="1" dirty="0">
                <a:solidFill>
                  <a:schemeClr val="accent4">
                    <a:lumMod val="75000"/>
                  </a:schemeClr>
                </a:solidFill>
              </a:rPr>
              <a:t>困っている事を聞けた</a:t>
            </a:r>
            <a:r>
              <a:rPr lang="ja-JP" altLang="en-US" sz="1100" dirty="0">
                <a:solidFill>
                  <a:srgbClr val="333333"/>
                </a:solidFill>
              </a:rPr>
              <a:t>。</a:t>
            </a:r>
          </a:p>
        </p:txBody>
      </p:sp>
      <p:sp>
        <p:nvSpPr>
          <p:cNvPr id="22" name="吹き出し: 角を丸めた四角形 21">
            <a:extLst>
              <a:ext uri="{FF2B5EF4-FFF2-40B4-BE49-F238E27FC236}">
                <a16:creationId xmlns:a16="http://schemas.microsoft.com/office/drawing/2014/main" id="{C8A68027-9874-47A4-49EF-CF6A30B191D3}"/>
              </a:ext>
            </a:extLst>
          </p:cNvPr>
          <p:cNvSpPr/>
          <p:nvPr/>
        </p:nvSpPr>
        <p:spPr>
          <a:xfrm>
            <a:off x="5453307" y="3750073"/>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b="1" dirty="0">
                <a:solidFill>
                  <a:schemeClr val="accent4">
                    <a:lumMod val="75000"/>
                  </a:schemeClr>
                </a:solidFill>
              </a:rPr>
              <a:t>性格タイプ</a:t>
            </a:r>
            <a:r>
              <a:rPr lang="ja-JP" altLang="en-US" sz="1100" dirty="0">
                <a:solidFill>
                  <a:srgbClr val="333333"/>
                </a:solidFill>
              </a:rPr>
              <a:t>による、部下一人ひとりとの</a:t>
            </a:r>
            <a:r>
              <a:rPr lang="ja-JP" altLang="en-US" sz="1100" b="1" dirty="0">
                <a:solidFill>
                  <a:schemeClr val="accent4">
                    <a:lumMod val="75000"/>
                  </a:schemeClr>
                </a:solidFill>
              </a:rPr>
              <a:t>コミュニケーションのポイント</a:t>
            </a:r>
            <a:r>
              <a:rPr lang="ja-JP" altLang="en-US" sz="1100" dirty="0">
                <a:solidFill>
                  <a:srgbClr val="333333"/>
                </a:solidFill>
              </a:rPr>
              <a:t>がわかり、声掛けしやすくなった。</a:t>
            </a:r>
          </a:p>
        </p:txBody>
      </p:sp>
      <p:sp>
        <p:nvSpPr>
          <p:cNvPr id="23" name="吹き出し: 角を丸めた四角形 22">
            <a:extLst>
              <a:ext uri="{FF2B5EF4-FFF2-40B4-BE49-F238E27FC236}">
                <a16:creationId xmlns:a16="http://schemas.microsoft.com/office/drawing/2014/main" id="{D6113EAD-36FF-AE48-E6D4-5CFF541DF148}"/>
              </a:ext>
            </a:extLst>
          </p:cNvPr>
          <p:cNvSpPr/>
          <p:nvPr/>
        </p:nvSpPr>
        <p:spPr>
          <a:xfrm>
            <a:off x="5453307" y="4597595"/>
            <a:ext cx="3705000" cy="767355"/>
          </a:xfrm>
          <a:prstGeom prst="wedgeRoundRectCallout">
            <a:avLst>
              <a:gd name="adj1" fmla="val 53022"/>
              <a:gd name="adj2" fmla="val -3792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原因を振り返り、お互い認識することで、今後の</a:t>
            </a:r>
            <a:r>
              <a:rPr lang="ja-JP" altLang="en-US" sz="1100" b="1" dirty="0">
                <a:solidFill>
                  <a:schemeClr val="accent4">
                    <a:lumMod val="75000"/>
                  </a:schemeClr>
                </a:solidFill>
              </a:rPr>
              <a:t>信頼関係が築けていける感覚</a:t>
            </a:r>
            <a:r>
              <a:rPr lang="ja-JP" altLang="en-US" sz="1100" dirty="0">
                <a:solidFill>
                  <a:srgbClr val="333333"/>
                </a:solidFill>
              </a:rPr>
              <a:t>があった。</a:t>
            </a:r>
          </a:p>
        </p:txBody>
      </p:sp>
      <p:sp>
        <p:nvSpPr>
          <p:cNvPr id="24" name="吹き出し: 角を丸めた四角形 23">
            <a:extLst>
              <a:ext uri="{FF2B5EF4-FFF2-40B4-BE49-F238E27FC236}">
                <a16:creationId xmlns:a16="http://schemas.microsoft.com/office/drawing/2014/main" id="{72C15AC1-9A0F-8346-BB84-14FCC12B61ED}"/>
              </a:ext>
            </a:extLst>
          </p:cNvPr>
          <p:cNvSpPr/>
          <p:nvPr/>
        </p:nvSpPr>
        <p:spPr>
          <a:xfrm>
            <a:off x="5448543" y="5447085"/>
            <a:ext cx="3705000" cy="767355"/>
          </a:xfrm>
          <a:prstGeom prst="wedgeRoundRectCallout">
            <a:avLst>
              <a:gd name="adj1" fmla="val -52889"/>
              <a:gd name="adj2" fmla="val -37010"/>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56000" rIns="117000" rtlCol="0" anchor="ctr"/>
          <a:lstStyle/>
          <a:p>
            <a:pPr>
              <a:lnSpc>
                <a:spcPct val="120000"/>
              </a:lnSpc>
            </a:pPr>
            <a:r>
              <a:rPr lang="ja-JP" altLang="en-US" sz="1100" dirty="0">
                <a:solidFill>
                  <a:srgbClr val="333333"/>
                </a:solidFill>
              </a:rPr>
              <a:t>客観的データがあることで</a:t>
            </a:r>
            <a:r>
              <a:rPr lang="ja-JP" altLang="en-US" sz="1100" b="1" dirty="0">
                <a:solidFill>
                  <a:schemeClr val="accent4">
                    <a:lumMod val="75000"/>
                  </a:schemeClr>
                </a:solidFill>
              </a:rPr>
              <a:t>主観的</a:t>
            </a:r>
            <a:r>
              <a:rPr lang="en-US" altLang="ja-JP" sz="1100" b="1" dirty="0">
                <a:solidFill>
                  <a:schemeClr val="accent4">
                    <a:lumMod val="75000"/>
                  </a:schemeClr>
                </a:solidFill>
              </a:rPr>
              <a:t>1on1</a:t>
            </a:r>
            <a:r>
              <a:rPr lang="ja-JP" altLang="en-US" sz="1100" b="1" dirty="0">
                <a:solidFill>
                  <a:schemeClr val="accent4">
                    <a:lumMod val="75000"/>
                  </a:schemeClr>
                </a:solidFill>
              </a:rPr>
              <a:t>から脱却</a:t>
            </a:r>
            <a:r>
              <a:rPr lang="ja-JP" altLang="en-US" sz="1100" dirty="0">
                <a:solidFill>
                  <a:srgbClr val="333333"/>
                </a:solidFill>
              </a:rPr>
              <a:t>できる。また、状態把握＝こちらも業務の振り返りが出来る。</a:t>
            </a:r>
          </a:p>
        </p:txBody>
      </p:sp>
      <p:sp>
        <p:nvSpPr>
          <p:cNvPr id="25" name="テキスト ボックス 24">
            <a:extLst>
              <a:ext uri="{FF2B5EF4-FFF2-40B4-BE49-F238E27FC236}">
                <a16:creationId xmlns:a16="http://schemas.microsoft.com/office/drawing/2014/main" id="{3EFAE00B-4BF6-57F6-9269-58D3C89927E9}"/>
              </a:ext>
            </a:extLst>
          </p:cNvPr>
          <p:cNvSpPr txBox="1"/>
          <p:nvPr/>
        </p:nvSpPr>
        <p:spPr>
          <a:xfrm>
            <a:off x="2002578" y="1041248"/>
            <a:ext cx="1261884" cy="307777"/>
          </a:xfrm>
          <a:prstGeom prst="rect">
            <a:avLst/>
          </a:prstGeom>
          <a:noFill/>
        </p:spPr>
        <p:txBody>
          <a:bodyPr wrap="none" rtlCol="0">
            <a:spAutoFit/>
          </a:bodyPr>
          <a:lstStyle/>
          <a:p>
            <a:r>
              <a:rPr kumimoji="1" lang="en-US" altLang="ja-JP" sz="1400" b="1" dirty="0"/>
              <a:t>〈</a:t>
            </a:r>
            <a:r>
              <a:rPr kumimoji="1" lang="ja-JP" altLang="en-US" sz="1400" b="1" dirty="0"/>
              <a:t>メンバー</a:t>
            </a:r>
            <a:r>
              <a:rPr kumimoji="1" lang="en-US" altLang="ja-JP" sz="1400" b="1" dirty="0"/>
              <a:t>〉</a:t>
            </a:r>
            <a:endParaRPr kumimoji="1" lang="ja-JP" altLang="en-US" sz="1400" b="1" dirty="0"/>
          </a:p>
        </p:txBody>
      </p:sp>
      <p:sp>
        <p:nvSpPr>
          <p:cNvPr id="26" name="テキスト ボックス 25">
            <a:extLst>
              <a:ext uri="{FF2B5EF4-FFF2-40B4-BE49-F238E27FC236}">
                <a16:creationId xmlns:a16="http://schemas.microsoft.com/office/drawing/2014/main" id="{A30CAB47-3FCE-C068-A60C-0A4E39E73800}"/>
              </a:ext>
            </a:extLst>
          </p:cNvPr>
          <p:cNvSpPr txBox="1"/>
          <p:nvPr/>
        </p:nvSpPr>
        <p:spPr>
          <a:xfrm>
            <a:off x="6821075" y="1042036"/>
            <a:ext cx="902811" cy="307777"/>
          </a:xfrm>
          <a:prstGeom prst="rect">
            <a:avLst/>
          </a:prstGeom>
          <a:noFill/>
        </p:spPr>
        <p:txBody>
          <a:bodyPr wrap="none" rtlCol="0">
            <a:spAutoFit/>
          </a:bodyPr>
          <a:lstStyle/>
          <a:p>
            <a:r>
              <a:rPr kumimoji="1" lang="en-US" altLang="ja-JP" sz="1400" b="1" dirty="0"/>
              <a:t>〈</a:t>
            </a:r>
            <a:r>
              <a:rPr kumimoji="1" lang="ja-JP" altLang="en-US" sz="1400" b="1" dirty="0"/>
              <a:t>上司</a:t>
            </a:r>
            <a:r>
              <a:rPr kumimoji="1" lang="en-US" altLang="ja-JP" sz="1400" b="1" dirty="0"/>
              <a:t>〉</a:t>
            </a:r>
            <a:endParaRPr kumimoji="1" lang="ja-JP" altLang="en-US" sz="1400" b="1" dirty="0"/>
          </a:p>
        </p:txBody>
      </p:sp>
    </p:spTree>
    <p:extLst>
      <p:ext uri="{BB962C8B-B14F-4D97-AF65-F5344CB8AC3E}">
        <p14:creationId xmlns:p14="http://schemas.microsoft.com/office/powerpoint/2010/main" val="76719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もくじ</a:t>
            </a:r>
          </a:p>
        </p:txBody>
      </p:sp>
      <p:sp>
        <p:nvSpPr>
          <p:cNvPr id="2" name="コンテンツ プレースホルダー 2">
            <a:extLst>
              <a:ext uri="{FF2B5EF4-FFF2-40B4-BE49-F238E27FC236}">
                <a16:creationId xmlns:a16="http://schemas.microsoft.com/office/drawing/2014/main" id="{627D0D42-F624-8920-E05D-F171657FF916}"/>
              </a:ext>
            </a:extLst>
          </p:cNvPr>
          <p:cNvSpPr>
            <a:spLocks noGrp="1"/>
          </p:cNvSpPr>
          <p:nvPr>
            <p:ph idx="1"/>
          </p:nvPr>
        </p:nvSpPr>
        <p:spPr>
          <a:xfrm>
            <a:off x="681038" y="1253331"/>
            <a:ext cx="8543925" cy="4351338"/>
          </a:xfrm>
        </p:spPr>
        <p:txBody>
          <a:bodyPr anchor="ctr">
            <a:normAutofit/>
          </a:bodyPr>
          <a:lstStyle/>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インサイズ導入の背景</a:t>
            </a:r>
            <a:endParaRPr lang="en-US" altLang="ja-JP" b="1" spc="160" dirty="0">
              <a:solidFill>
                <a:schemeClr val="bg1">
                  <a:lumMod val="60000"/>
                  <a:lumOff val="40000"/>
                </a:schemeClr>
              </a:solidFill>
            </a:endParaRPr>
          </a:p>
          <a:p>
            <a:pPr marL="809625" indent="-630238">
              <a:lnSpc>
                <a:spcPct val="150000"/>
              </a:lnSpc>
              <a:buClr>
                <a:schemeClr val="accent5"/>
              </a:buClr>
              <a:buFont typeface="+mj-lt"/>
              <a:buAutoNum type="arabicPeriod"/>
            </a:pPr>
            <a:r>
              <a:rPr lang="ja-JP" altLang="en-US" b="1" spc="160" dirty="0"/>
              <a:t>インサイズとは？</a:t>
            </a:r>
            <a:endParaRPr lang="en-US" altLang="ja-JP" b="1" spc="160" dirty="0"/>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実施概要</a:t>
            </a:r>
            <a:endParaRPr lang="en-US" altLang="ja-JP" b="1" spc="160" dirty="0">
              <a:solidFill>
                <a:schemeClr val="bg1">
                  <a:lumMod val="60000"/>
                  <a:lumOff val="40000"/>
                </a:schemeClr>
              </a:solidFill>
            </a:endParaRPr>
          </a:p>
          <a:p>
            <a:pPr marL="809625" indent="-630238">
              <a:lnSpc>
                <a:spcPct val="150000"/>
              </a:lnSpc>
              <a:buClr>
                <a:schemeClr val="accent5">
                  <a:lumMod val="20000"/>
                  <a:lumOff val="80000"/>
                </a:schemeClr>
              </a:buClr>
              <a:buFont typeface="+mj-lt"/>
              <a:buAutoNum type="arabicPeriod"/>
            </a:pPr>
            <a:r>
              <a:rPr lang="ja-JP" altLang="en-US" b="1" spc="160" dirty="0">
                <a:solidFill>
                  <a:schemeClr val="bg1">
                    <a:lumMod val="60000"/>
                    <a:lumOff val="40000"/>
                  </a:schemeClr>
                </a:solidFill>
              </a:rPr>
              <a:t>アンケートの回答～結果閲覧方法</a:t>
            </a:r>
            <a:endParaRPr lang="en-US" altLang="ja-JP" b="1" spc="160" dirty="0">
              <a:solidFill>
                <a:schemeClr val="bg1">
                  <a:lumMod val="60000"/>
                  <a:lumOff val="40000"/>
                </a:schemeClr>
              </a:solidFill>
            </a:endParaRPr>
          </a:p>
        </p:txBody>
      </p:sp>
    </p:spTree>
    <p:extLst>
      <p:ext uri="{BB962C8B-B14F-4D97-AF65-F5344CB8AC3E}">
        <p14:creationId xmlns:p14="http://schemas.microsoft.com/office/powerpoint/2010/main" val="187419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5BD70BD-0787-77A2-68AF-8674DBCD17D2}"/>
              </a:ext>
            </a:extLst>
          </p:cNvPr>
          <p:cNvSpPr>
            <a:spLocks noGrp="1"/>
          </p:cNvSpPr>
          <p:nvPr>
            <p:ph type="title"/>
          </p:nvPr>
        </p:nvSpPr>
        <p:spPr/>
        <p:txBody>
          <a:bodyPr/>
          <a:lstStyle/>
          <a:p>
            <a:r>
              <a:rPr lang="ja-JP" altLang="en-US" dirty="0"/>
              <a:t>心の状態を知るためのアンケートです</a:t>
            </a:r>
          </a:p>
        </p:txBody>
      </p:sp>
      <p:grpSp>
        <p:nvGrpSpPr>
          <p:cNvPr id="2" name="グループ化 1">
            <a:extLst>
              <a:ext uri="{FF2B5EF4-FFF2-40B4-BE49-F238E27FC236}">
                <a16:creationId xmlns:a16="http://schemas.microsoft.com/office/drawing/2014/main" id="{08E30529-752C-E96D-221A-B4B59A3ABC89}"/>
              </a:ext>
            </a:extLst>
          </p:cNvPr>
          <p:cNvGrpSpPr/>
          <p:nvPr/>
        </p:nvGrpSpPr>
        <p:grpSpPr>
          <a:xfrm>
            <a:off x="2486124" y="2109475"/>
            <a:ext cx="6078264" cy="3930992"/>
            <a:chOff x="3295269" y="1987142"/>
            <a:chExt cx="6078264" cy="3930992"/>
          </a:xfrm>
        </p:grpSpPr>
        <p:pic>
          <p:nvPicPr>
            <p:cNvPr id="3" name="コンテンツ プレースホルダー 4">
              <a:extLst>
                <a:ext uri="{FF2B5EF4-FFF2-40B4-BE49-F238E27FC236}">
                  <a16:creationId xmlns:a16="http://schemas.microsoft.com/office/drawing/2014/main" id="{3A7FCA91-9AF4-DD44-69DE-7D7B8D46D808}"/>
                </a:ext>
              </a:extLst>
            </p:cNvPr>
            <p:cNvPicPr>
              <a:picLocks noChangeAspect="1"/>
            </p:cNvPicPr>
            <p:nvPr/>
          </p:nvPicPr>
          <p:blipFill>
            <a:blip r:embed="rId3"/>
            <a:stretch>
              <a:fillRect/>
            </a:stretch>
          </p:blipFill>
          <p:spPr>
            <a:xfrm>
              <a:off x="3295269" y="1987142"/>
              <a:ext cx="3315464" cy="3087373"/>
            </a:xfrm>
            <a:prstGeom prst="rect">
              <a:avLst/>
            </a:prstGeom>
          </p:spPr>
        </p:pic>
        <p:pic>
          <p:nvPicPr>
            <p:cNvPr id="5" name="図 4">
              <a:extLst>
                <a:ext uri="{FF2B5EF4-FFF2-40B4-BE49-F238E27FC236}">
                  <a16:creationId xmlns:a16="http://schemas.microsoft.com/office/drawing/2014/main" id="{75C4272E-F0D1-BE8B-FC3A-F0555DB21E73}"/>
                </a:ext>
              </a:extLst>
            </p:cNvPr>
            <p:cNvPicPr>
              <a:picLocks noChangeAspect="1"/>
            </p:cNvPicPr>
            <p:nvPr/>
          </p:nvPicPr>
          <p:blipFill>
            <a:blip r:embed="rId4"/>
            <a:stretch>
              <a:fillRect/>
            </a:stretch>
          </p:blipFill>
          <p:spPr>
            <a:xfrm>
              <a:off x="5229348" y="4888510"/>
              <a:ext cx="1025242" cy="1029624"/>
            </a:xfrm>
            <a:prstGeom prst="rect">
              <a:avLst/>
            </a:prstGeom>
          </p:spPr>
        </p:pic>
        <p:sp>
          <p:nvSpPr>
            <p:cNvPr id="6" name="角丸四角形吹き出し 8">
              <a:extLst>
                <a:ext uri="{FF2B5EF4-FFF2-40B4-BE49-F238E27FC236}">
                  <a16:creationId xmlns:a16="http://schemas.microsoft.com/office/drawing/2014/main" id="{D2C2FF6D-A809-CF96-8072-37A5B7120432}"/>
                </a:ext>
              </a:extLst>
            </p:cNvPr>
            <p:cNvSpPr/>
            <p:nvPr/>
          </p:nvSpPr>
          <p:spPr>
            <a:xfrm>
              <a:off x="6610733" y="3186546"/>
              <a:ext cx="2762800" cy="1887969"/>
            </a:xfrm>
            <a:prstGeom prst="wedgeRoundRectCallout">
              <a:avLst>
                <a:gd name="adj1" fmla="val -62019"/>
                <a:gd name="adj2" fmla="val 65507"/>
                <a:gd name="adj3" fmla="val 16667"/>
              </a:avLst>
            </a:prstGeom>
            <a:solidFill>
              <a:schemeClr val="accent5">
                <a:lumMod val="20000"/>
                <a:lumOff val="80000"/>
              </a:schemeClr>
            </a:solidFill>
            <a:ln w="28575">
              <a:solidFill>
                <a:schemeClr val="accent5">
                  <a:lumMod val="20000"/>
                  <a:lumOff val="80000"/>
                </a:schemeClr>
              </a:solidFill>
            </a:ln>
            <a:effectLst/>
          </p:spPr>
          <p:txBody>
            <a:bodyPr wrap="none" anchor="ctr" anchorCtr="0">
              <a:noAutofit/>
            </a:bodyPr>
            <a:lstStyle/>
            <a:p>
              <a:pPr algn="ctr"/>
              <a:r>
                <a:rPr lang="ja-JP" altLang="en-US" sz="2400" b="1" dirty="0">
                  <a:solidFill>
                    <a:schemeClr val="accent5"/>
                  </a:solidFill>
                  <a:latin typeface="+mn-ea"/>
                  <a:cs typeface="Meiryo UI" panose="020B0604030504040204" pitchFamily="50" charset="-128"/>
                </a:rPr>
                <a:t>あなたが</a:t>
              </a:r>
              <a:endParaRPr lang="en-US" altLang="ja-JP" sz="2400" b="1" dirty="0">
                <a:solidFill>
                  <a:schemeClr val="accent5"/>
                </a:solidFill>
                <a:latin typeface="+mn-ea"/>
                <a:cs typeface="Meiryo UI" panose="020B0604030504040204" pitchFamily="50" charset="-128"/>
              </a:endParaRPr>
            </a:p>
            <a:p>
              <a:pPr algn="ctr"/>
              <a:r>
                <a:rPr lang="ja-JP" altLang="en-US" sz="2400" b="1" dirty="0">
                  <a:solidFill>
                    <a:schemeClr val="accent5"/>
                  </a:solidFill>
                  <a:latin typeface="+mn-ea"/>
                  <a:cs typeface="Meiryo UI" panose="020B0604030504040204" pitchFamily="50" charset="-128"/>
                </a:rPr>
                <a:t>捉えている現実</a:t>
              </a:r>
              <a:endParaRPr lang="en-US" altLang="ja-JP" sz="2400" b="1" dirty="0">
                <a:solidFill>
                  <a:schemeClr val="accent5"/>
                </a:solidFill>
                <a:latin typeface="+mn-ea"/>
                <a:cs typeface="Meiryo UI" panose="020B0604030504040204" pitchFamily="50" charset="-128"/>
              </a:endParaRPr>
            </a:p>
          </p:txBody>
        </p:sp>
        <p:sp>
          <p:nvSpPr>
            <p:cNvPr id="7" name="円/楕円 9">
              <a:extLst>
                <a:ext uri="{FF2B5EF4-FFF2-40B4-BE49-F238E27FC236}">
                  <a16:creationId xmlns:a16="http://schemas.microsoft.com/office/drawing/2014/main" id="{21FF025A-ADD0-EE9F-823E-DC8BA35F98FA}"/>
                </a:ext>
              </a:extLst>
            </p:cNvPr>
            <p:cNvSpPr/>
            <p:nvPr/>
          </p:nvSpPr>
          <p:spPr>
            <a:xfrm rot="18842706">
              <a:off x="5352918" y="5040386"/>
              <a:ext cx="740866" cy="657964"/>
            </a:xfrm>
            <a:prstGeom prst="ellipse">
              <a:avLst/>
            </a:prstGeom>
            <a:solidFill>
              <a:srgbClr val="FF0000">
                <a:alpha val="30196"/>
              </a:srgbClr>
            </a:solidFill>
            <a:ln>
              <a:noFill/>
            </a:ln>
          </p:spPr>
          <p:txBody>
            <a:bodyPr rot="0" spcFirstLastPara="0" vertOverflow="overflow" horzOverflow="overflow" vert="horz" wrap="none" lIns="78203" tIns="39101" rIns="78203" bIns="39101" numCol="1" spcCol="0" rtlCol="0" fromWordArt="0" anchor="ctr" anchorCtr="0" forceAA="0" compatLnSpc="1">
              <a:prstTxWarp prst="textNoShape">
                <a:avLst/>
              </a:prstTxWarp>
              <a:noAutofit/>
            </a:bodyPr>
            <a:lstStyle/>
            <a:p>
              <a:pPr algn="ctr">
                <a:spcBef>
                  <a:spcPts val="513"/>
                </a:spcBef>
              </a:pPr>
              <a:endParaRPr lang="ja-JP" altLang="en-US" sz="855"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 name="テキスト ボックス 7">
            <a:extLst>
              <a:ext uri="{FF2B5EF4-FFF2-40B4-BE49-F238E27FC236}">
                <a16:creationId xmlns:a16="http://schemas.microsoft.com/office/drawing/2014/main" id="{498FF093-952A-BFE6-28DC-90D6C10F48D7}"/>
              </a:ext>
            </a:extLst>
          </p:cNvPr>
          <p:cNvSpPr txBox="1"/>
          <p:nvPr/>
        </p:nvSpPr>
        <p:spPr>
          <a:xfrm>
            <a:off x="409660" y="935944"/>
            <a:ext cx="9086680" cy="430887"/>
          </a:xfrm>
          <a:prstGeom prst="rect">
            <a:avLst/>
          </a:prstGeom>
          <a:noFill/>
        </p:spPr>
        <p:txBody>
          <a:bodyPr wrap="square" rtlCol="0">
            <a:spAutoFit/>
          </a:bodyPr>
          <a:lstStyle/>
          <a:p>
            <a:pPr algn="ctr"/>
            <a:r>
              <a:rPr kumimoji="1" lang="ja-JP" altLang="en-US" sz="2200" spc="110" dirty="0"/>
              <a:t>「自分の状態を知ること」は、セルフマネジメントの第一歩です。</a:t>
            </a:r>
          </a:p>
        </p:txBody>
      </p:sp>
    </p:spTree>
    <p:extLst>
      <p:ext uri="{BB962C8B-B14F-4D97-AF65-F5344CB8AC3E}">
        <p14:creationId xmlns:p14="http://schemas.microsoft.com/office/powerpoint/2010/main" val="352296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ltLang="ja-JP" dirty="0"/>
              <a:t>5</a:t>
            </a:r>
            <a:r>
              <a:rPr lang="ja-JP" altLang="en-US" dirty="0"/>
              <a:t>段階のワークメンタリティで表現されます</a:t>
            </a:r>
          </a:p>
        </p:txBody>
      </p:sp>
      <p:cxnSp>
        <p:nvCxnSpPr>
          <p:cNvPr id="16" name="直線矢印コネクタ 15">
            <a:extLst>
              <a:ext uri="{FF2B5EF4-FFF2-40B4-BE49-F238E27FC236}">
                <a16:creationId xmlns:a16="http://schemas.microsoft.com/office/drawing/2014/main" id="{10338F9E-DCA3-4318-9383-2283BD2A3595}"/>
              </a:ext>
            </a:extLst>
          </p:cNvPr>
          <p:cNvCxnSpPr/>
          <p:nvPr/>
        </p:nvCxnSpPr>
        <p:spPr bwMode="auto">
          <a:xfrm flipH="1" flipV="1">
            <a:off x="755417" y="1324058"/>
            <a:ext cx="12461" cy="4710160"/>
          </a:xfrm>
          <a:prstGeom prst="straightConnector1">
            <a:avLst/>
          </a:prstGeom>
          <a:solidFill>
            <a:schemeClr val="accent2"/>
          </a:solidFill>
          <a:ln w="76200" cap="flat" cmpd="sng" algn="ctr">
            <a:gradFill flip="none" rotWithShape="1">
              <a:gsLst>
                <a:gs pos="50000">
                  <a:srgbClr val="F6CBE5"/>
                </a:gs>
                <a:gs pos="0">
                  <a:srgbClr val="FFD1D3"/>
                </a:gs>
                <a:gs pos="100000">
                  <a:srgbClr val="D3DDFB"/>
                </a:gs>
              </a:gsLst>
              <a:lin ang="5400000" scaled="1"/>
              <a:tileRect/>
            </a:gradFill>
            <a:prstDash val="solid"/>
            <a:round/>
            <a:headEnd type="triangle" w="med" len="med"/>
            <a:tailEnd type="triangle" w="med" len="med"/>
          </a:ln>
          <a:effectLst/>
        </p:spPr>
      </p:cxnSp>
      <p:sp>
        <p:nvSpPr>
          <p:cNvPr id="17" name="正方形/長方形 16">
            <a:extLst>
              <a:ext uri="{FF2B5EF4-FFF2-40B4-BE49-F238E27FC236}">
                <a16:creationId xmlns:a16="http://schemas.microsoft.com/office/drawing/2014/main" id="{545091C6-21AA-4D16-BFCA-C9CDFFB859BF}"/>
              </a:ext>
            </a:extLst>
          </p:cNvPr>
          <p:cNvSpPr/>
          <p:nvPr/>
        </p:nvSpPr>
        <p:spPr>
          <a:xfrm>
            <a:off x="323066" y="6064800"/>
            <a:ext cx="954107" cy="276551"/>
          </a:xfrm>
          <a:prstGeom prst="rect">
            <a:avLst/>
          </a:prstGeom>
        </p:spPr>
        <p:txBody>
          <a:bodyPr wrap="none">
            <a:spAutoFit/>
          </a:bodyPr>
          <a:lstStyle/>
          <a:p>
            <a:pPr algn="ctr">
              <a:defRPr/>
            </a:pPr>
            <a:r>
              <a:rPr lang="ja-JP" altLang="en-US" sz="1197" b="1" kern="100" dirty="0">
                <a:solidFill>
                  <a:srgbClr val="FF0000"/>
                </a:solidFill>
                <a:latin typeface="+mn-ea"/>
                <a:cs typeface="Meiryo UI" panose="020B0604030504040204" pitchFamily="50" charset="-128"/>
              </a:rPr>
              <a:t>ネガティブ</a:t>
            </a:r>
            <a:endParaRPr lang="ja-JP" altLang="en-US" sz="1197" b="1" dirty="0">
              <a:latin typeface="+mn-ea"/>
            </a:endParaRPr>
          </a:p>
        </p:txBody>
      </p:sp>
      <p:sp>
        <p:nvSpPr>
          <p:cNvPr id="18" name="正方形/長方形 17">
            <a:extLst>
              <a:ext uri="{FF2B5EF4-FFF2-40B4-BE49-F238E27FC236}">
                <a16:creationId xmlns:a16="http://schemas.microsoft.com/office/drawing/2014/main" id="{6F17D891-F477-4B1A-A2EF-5BEAC1261C30}"/>
              </a:ext>
            </a:extLst>
          </p:cNvPr>
          <p:cNvSpPr/>
          <p:nvPr/>
        </p:nvSpPr>
        <p:spPr>
          <a:xfrm>
            <a:off x="308779" y="1029249"/>
            <a:ext cx="954107" cy="276551"/>
          </a:xfrm>
          <a:prstGeom prst="rect">
            <a:avLst/>
          </a:prstGeom>
        </p:spPr>
        <p:txBody>
          <a:bodyPr wrap="none">
            <a:spAutoFit/>
          </a:bodyPr>
          <a:lstStyle/>
          <a:p>
            <a:pPr algn="ctr">
              <a:defRPr/>
            </a:pPr>
            <a:r>
              <a:rPr lang="ja-JP" altLang="en-US" sz="1197" b="1" dirty="0">
                <a:solidFill>
                  <a:srgbClr val="2C67E9"/>
                </a:solidFill>
                <a:latin typeface="+mn-ea"/>
                <a:cs typeface="Meiryo UI" panose="020B0604030504040204" pitchFamily="50" charset="-128"/>
              </a:rPr>
              <a:t>ポジティブ</a:t>
            </a:r>
          </a:p>
        </p:txBody>
      </p:sp>
      <p:pic>
        <p:nvPicPr>
          <p:cNvPr id="25610" name="図 18">
            <a:extLst>
              <a:ext uri="{FF2B5EF4-FFF2-40B4-BE49-F238E27FC236}">
                <a16:creationId xmlns:a16="http://schemas.microsoft.com/office/drawing/2014/main" id="{9F42659C-1BF7-44F1-B868-9FDDC7925E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8936" y="1029249"/>
            <a:ext cx="838200" cy="838200"/>
          </a:xfrm>
          <a:prstGeom prst="rect">
            <a:avLst/>
          </a:prstGeom>
          <a:solidFill>
            <a:schemeClr val="bg2"/>
          </a:solidFill>
          <a:ln>
            <a:noFill/>
          </a:ln>
        </p:spPr>
      </p:pic>
      <p:pic>
        <p:nvPicPr>
          <p:cNvPr id="25611" name="図 19">
            <a:extLst>
              <a:ext uri="{FF2B5EF4-FFF2-40B4-BE49-F238E27FC236}">
                <a16:creationId xmlns:a16="http://schemas.microsoft.com/office/drawing/2014/main" id="{9FF1A85D-927D-4A7C-9441-028F6AB124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8936" y="2096049"/>
            <a:ext cx="838200" cy="836612"/>
          </a:xfrm>
          <a:prstGeom prst="rect">
            <a:avLst/>
          </a:prstGeom>
          <a:solidFill>
            <a:schemeClr val="bg2"/>
          </a:solidFill>
          <a:ln>
            <a:noFill/>
          </a:ln>
        </p:spPr>
      </p:pic>
      <p:pic>
        <p:nvPicPr>
          <p:cNvPr id="25612" name="図 20">
            <a:extLst>
              <a:ext uri="{FF2B5EF4-FFF2-40B4-BE49-F238E27FC236}">
                <a16:creationId xmlns:a16="http://schemas.microsoft.com/office/drawing/2014/main" id="{7A1C19A9-F11C-4E28-9495-DAF1A0855B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8936" y="5318674"/>
            <a:ext cx="869950" cy="869950"/>
          </a:xfrm>
          <a:prstGeom prst="rect">
            <a:avLst/>
          </a:prstGeom>
          <a:solidFill>
            <a:schemeClr val="bg2"/>
          </a:solidFill>
          <a:ln>
            <a:noFill/>
          </a:ln>
        </p:spPr>
      </p:pic>
      <p:pic>
        <p:nvPicPr>
          <p:cNvPr id="25613" name="図 21">
            <a:extLst>
              <a:ext uri="{FF2B5EF4-FFF2-40B4-BE49-F238E27FC236}">
                <a16:creationId xmlns:a16="http://schemas.microsoft.com/office/drawing/2014/main" id="{3678EAE1-533E-4086-830C-53BE8053D3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8937" y="4243937"/>
            <a:ext cx="847725" cy="847725"/>
          </a:xfrm>
          <a:prstGeom prst="rect">
            <a:avLst/>
          </a:prstGeom>
          <a:solidFill>
            <a:schemeClr val="bg2"/>
          </a:solidFill>
          <a:ln>
            <a:noFill/>
          </a:ln>
        </p:spPr>
      </p:pic>
      <p:pic>
        <p:nvPicPr>
          <p:cNvPr id="25614" name="図 22">
            <a:extLst>
              <a:ext uri="{FF2B5EF4-FFF2-40B4-BE49-F238E27FC236}">
                <a16:creationId xmlns:a16="http://schemas.microsoft.com/office/drawing/2014/main" id="{FD221935-1F2C-4991-AA2D-0FAAC5D544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8937" y="3161262"/>
            <a:ext cx="854075" cy="854075"/>
          </a:xfrm>
          <a:prstGeom prst="rect">
            <a:avLst/>
          </a:prstGeom>
          <a:solidFill>
            <a:schemeClr val="bg2"/>
          </a:solidFill>
          <a:ln>
            <a:noFill/>
          </a:ln>
        </p:spPr>
      </p:pic>
      <p:cxnSp>
        <p:nvCxnSpPr>
          <p:cNvPr id="6" name="直線コネクタ 5">
            <a:extLst>
              <a:ext uri="{FF2B5EF4-FFF2-40B4-BE49-F238E27FC236}">
                <a16:creationId xmlns:a16="http://schemas.microsoft.com/office/drawing/2014/main" id="{D38D8500-E02A-4431-92DB-4D474A64F209}"/>
              </a:ext>
            </a:extLst>
          </p:cNvPr>
          <p:cNvCxnSpPr/>
          <p:nvPr/>
        </p:nvCxnSpPr>
        <p:spPr>
          <a:xfrm>
            <a:off x="2563552" y="2006133"/>
            <a:ext cx="7020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C45DA1ED-A958-48C1-8283-7B6D28837E88}"/>
              </a:ext>
            </a:extLst>
          </p:cNvPr>
          <p:cNvSpPr/>
          <p:nvPr/>
        </p:nvSpPr>
        <p:spPr>
          <a:xfrm>
            <a:off x="2558789" y="988403"/>
            <a:ext cx="6595533" cy="864852"/>
          </a:xfrm>
          <a:prstGeom prst="rect">
            <a:avLst/>
          </a:prstGeom>
        </p:spPr>
        <p:txBody>
          <a:bodyPr wrap="square">
            <a:spAutoFit/>
          </a:bodyPr>
          <a:lstStyle/>
          <a:p>
            <a:pPr>
              <a:buClr>
                <a:srgbClr val="2C67E9"/>
              </a:buClr>
              <a:defRPr/>
            </a:pPr>
            <a:r>
              <a:rPr lang="ja-JP" altLang="en-US" sz="1710" dirty="0">
                <a:latin typeface="+mn-ea"/>
                <a:cs typeface="Meiryo UI" panose="020B0604030504040204" pitchFamily="50" charset="-128"/>
              </a:rPr>
              <a:t>今の仕事を通して世の中に貢献できることがあると思え、</a:t>
            </a:r>
            <a:endParaRPr lang="en-US" altLang="ja-JP" sz="1710" dirty="0">
              <a:latin typeface="+mn-ea"/>
              <a:cs typeface="Meiryo UI" panose="020B0604030504040204" pitchFamily="50" charset="-128"/>
            </a:endParaRPr>
          </a:p>
          <a:p>
            <a:pPr>
              <a:buClr>
                <a:srgbClr val="2C67E9"/>
              </a:buClr>
              <a:defRPr/>
            </a:pPr>
            <a:r>
              <a:rPr lang="ja-JP" altLang="en-US" sz="1710" b="1" dirty="0">
                <a:solidFill>
                  <a:srgbClr val="3B69E1"/>
                </a:solidFill>
                <a:latin typeface="+mn-ea"/>
                <a:cs typeface="Meiryo UI" panose="020B0604030504040204" pitchFamily="50" charset="-128"/>
              </a:rPr>
              <a:t>働くことと自分の人生とが良い意味で深く重なり合っている状態</a:t>
            </a:r>
            <a:endParaRPr lang="en-US" altLang="ja-JP" sz="1710" b="1" dirty="0">
              <a:solidFill>
                <a:srgbClr val="3B69E1"/>
              </a:solidFill>
              <a:latin typeface="+mn-ea"/>
              <a:cs typeface="Meiryo UI" panose="020B0604030504040204" pitchFamily="50" charset="-128"/>
            </a:endParaRPr>
          </a:p>
          <a:p>
            <a:pPr>
              <a:buClr>
                <a:srgbClr val="2C67E9"/>
              </a:buClr>
              <a:defRPr/>
            </a:pPr>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不満や悩みが全くないわけではない</a:t>
            </a:r>
            <a:r>
              <a:rPr lang="en-US" altLang="ja-JP" sz="1600" dirty="0">
                <a:latin typeface="+mn-ea"/>
                <a:cs typeface="Meiryo UI" panose="020B0604030504040204" pitchFamily="50" charset="-128"/>
              </a:rPr>
              <a:t>)</a:t>
            </a:r>
            <a:endParaRPr lang="ja-JP" altLang="en-US" sz="1600" dirty="0">
              <a:latin typeface="+mn-ea"/>
            </a:endParaRPr>
          </a:p>
        </p:txBody>
      </p:sp>
      <p:sp>
        <p:nvSpPr>
          <p:cNvPr id="39" name="正方形/長方形 38">
            <a:extLst>
              <a:ext uri="{FF2B5EF4-FFF2-40B4-BE49-F238E27FC236}">
                <a16:creationId xmlns:a16="http://schemas.microsoft.com/office/drawing/2014/main" id="{9A568C89-FD34-450A-B500-231500D3FF86}"/>
              </a:ext>
            </a:extLst>
          </p:cNvPr>
          <p:cNvSpPr/>
          <p:nvPr/>
        </p:nvSpPr>
        <p:spPr>
          <a:xfrm>
            <a:off x="2558787" y="2114591"/>
            <a:ext cx="6805821" cy="881780"/>
          </a:xfrm>
          <a:prstGeom prst="rect">
            <a:avLst/>
          </a:prstGeom>
        </p:spPr>
        <p:txBody>
          <a:bodyPr wrap="square">
            <a:spAutoFit/>
          </a:bodyPr>
          <a:lstStyle/>
          <a:p>
            <a:pPr>
              <a:buClr>
                <a:srgbClr val="725DE5"/>
              </a:buClr>
              <a:defRPr/>
            </a:pPr>
            <a:r>
              <a:rPr lang="ja-JP" altLang="en-US" sz="1710" dirty="0">
                <a:latin typeface="+mn-ea"/>
                <a:cs typeface="Meiryo UI" panose="020B0604030504040204" pitchFamily="50" charset="-128"/>
              </a:rPr>
              <a:t>目の前の仕事に手応えを感じ、</a:t>
            </a:r>
            <a:br>
              <a:rPr lang="en-US" altLang="ja-JP" sz="1710" dirty="0">
                <a:latin typeface="+mn-ea"/>
                <a:cs typeface="Meiryo UI" panose="020B0604030504040204" pitchFamily="50" charset="-128"/>
              </a:rPr>
            </a:br>
            <a:r>
              <a:rPr lang="ja-JP" altLang="en-US" sz="1710" b="1" dirty="0">
                <a:solidFill>
                  <a:srgbClr val="7165DB"/>
                </a:solidFill>
                <a:latin typeface="+mn-ea"/>
                <a:cs typeface="Meiryo UI" panose="020B0604030504040204" pitchFamily="50" charset="-128"/>
              </a:rPr>
              <a:t>自分なりのやり方で頑張ろうと思えている状態</a:t>
            </a:r>
            <a:endParaRPr lang="en-US" altLang="ja-JP" sz="1710" b="1" dirty="0">
              <a:solidFill>
                <a:srgbClr val="7165DB"/>
              </a:solidFill>
              <a:latin typeface="+mn-ea"/>
              <a:cs typeface="Meiryo UI" panose="020B0604030504040204" pitchFamily="50" charset="-128"/>
            </a:endParaRPr>
          </a:p>
          <a:p>
            <a:pPr>
              <a:buClr>
                <a:srgbClr val="725DE5"/>
              </a:buClr>
              <a:defRPr/>
            </a:pPr>
            <a:r>
              <a:rPr lang="en-US" altLang="ja-JP" sz="1710" dirty="0">
                <a:latin typeface="+mn-ea"/>
                <a:cs typeface="Meiryo UI" panose="020B0604030504040204" pitchFamily="50" charset="-128"/>
              </a:rPr>
              <a:t>(</a:t>
            </a:r>
            <a:r>
              <a:rPr lang="ja-JP" altLang="en-US" sz="1710" dirty="0">
                <a:latin typeface="+mn-ea"/>
                <a:cs typeface="Meiryo UI" panose="020B0604030504040204" pitchFamily="50" charset="-128"/>
              </a:rPr>
              <a:t>不満や悩みが全くないわけではない</a:t>
            </a:r>
            <a:r>
              <a:rPr lang="en-US" altLang="ja-JP" sz="1710" dirty="0">
                <a:latin typeface="+mn-ea"/>
                <a:cs typeface="Meiryo UI" panose="020B0604030504040204" pitchFamily="50" charset="-128"/>
              </a:rPr>
              <a:t>)</a:t>
            </a:r>
            <a:endParaRPr lang="ja-JP" altLang="en-US" sz="1710" dirty="0">
              <a:latin typeface="+mn-ea"/>
            </a:endParaRPr>
          </a:p>
        </p:txBody>
      </p:sp>
      <p:sp>
        <p:nvSpPr>
          <p:cNvPr id="40" name="正方形/長方形 39">
            <a:extLst>
              <a:ext uri="{FF2B5EF4-FFF2-40B4-BE49-F238E27FC236}">
                <a16:creationId xmlns:a16="http://schemas.microsoft.com/office/drawing/2014/main" id="{E47C0F82-23B9-461A-A748-444EBAB782CF}"/>
              </a:ext>
            </a:extLst>
          </p:cNvPr>
          <p:cNvSpPr/>
          <p:nvPr/>
        </p:nvSpPr>
        <p:spPr>
          <a:xfrm>
            <a:off x="2558788" y="3175042"/>
            <a:ext cx="6595534" cy="881780"/>
          </a:xfrm>
          <a:prstGeom prst="rect">
            <a:avLst/>
          </a:prstGeom>
        </p:spPr>
        <p:txBody>
          <a:bodyPr wrap="square">
            <a:spAutoFit/>
          </a:bodyPr>
          <a:lstStyle/>
          <a:p>
            <a:pPr>
              <a:buClr>
                <a:srgbClr val="AF2FC3"/>
              </a:buClr>
              <a:defRPr/>
            </a:pPr>
            <a:r>
              <a:rPr lang="ja-JP" altLang="en-US" sz="1710" dirty="0">
                <a:latin typeface="+mn-ea"/>
                <a:cs typeface="Meiryo UI" panose="020B0604030504040204" pitchFamily="50" charset="-128"/>
              </a:rPr>
              <a:t>目の前の業務はこなしているものの、</a:t>
            </a:r>
            <a:br>
              <a:rPr lang="en-US" altLang="ja-JP" sz="1710" dirty="0">
                <a:latin typeface="+mn-ea"/>
                <a:cs typeface="Meiryo UI" panose="020B0604030504040204" pitchFamily="50" charset="-128"/>
              </a:rPr>
            </a:br>
            <a:r>
              <a:rPr lang="ja-JP" altLang="en-US" sz="1710" b="1" dirty="0">
                <a:solidFill>
                  <a:srgbClr val="C772E1"/>
                </a:solidFill>
                <a:latin typeface="+mn-ea"/>
                <a:cs typeface="Meiryo UI" panose="020B0604030504040204" pitchFamily="50" charset="-128"/>
              </a:rPr>
              <a:t>仕事・組織と自分との間にどこか距離がある状態</a:t>
            </a:r>
            <a:endParaRPr lang="en-US" altLang="ja-JP" sz="1600" b="1" dirty="0">
              <a:solidFill>
                <a:srgbClr val="C772E1"/>
              </a:solidFill>
              <a:latin typeface="+mn-ea"/>
              <a:cs typeface="Meiryo UI" panose="020B0604030504040204" pitchFamily="50" charset="-128"/>
            </a:endParaRPr>
          </a:p>
          <a:p>
            <a:pPr>
              <a:buClr>
                <a:srgbClr val="AF2FC3"/>
              </a:buClr>
              <a:defRPr/>
            </a:pPr>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現状維持やあきらめの気持ちがでてくることも</a:t>
            </a:r>
            <a:r>
              <a:rPr lang="en-US" altLang="ja-JP" sz="1600" dirty="0">
                <a:latin typeface="+mn-ea"/>
                <a:cs typeface="Meiryo UI" panose="020B0604030504040204" pitchFamily="50" charset="-128"/>
              </a:rPr>
              <a:t>…)</a:t>
            </a:r>
          </a:p>
        </p:txBody>
      </p:sp>
      <p:sp>
        <p:nvSpPr>
          <p:cNvPr id="41" name="正方形/長方形 40">
            <a:extLst>
              <a:ext uri="{FF2B5EF4-FFF2-40B4-BE49-F238E27FC236}">
                <a16:creationId xmlns:a16="http://schemas.microsoft.com/office/drawing/2014/main" id="{68DDE2B5-F2F8-41D5-BEBA-3A659A6CFB69}"/>
              </a:ext>
            </a:extLst>
          </p:cNvPr>
          <p:cNvSpPr/>
          <p:nvPr/>
        </p:nvSpPr>
        <p:spPr>
          <a:xfrm>
            <a:off x="2558790" y="4258485"/>
            <a:ext cx="7058164" cy="864852"/>
          </a:xfrm>
          <a:prstGeom prst="rect">
            <a:avLst/>
          </a:prstGeom>
        </p:spPr>
        <p:txBody>
          <a:bodyPr wrap="square">
            <a:spAutoFit/>
          </a:bodyPr>
          <a:lstStyle/>
          <a:p>
            <a:pPr>
              <a:buClr>
                <a:srgbClr val="CE275B"/>
              </a:buClr>
              <a:defRPr/>
            </a:pPr>
            <a:r>
              <a:rPr lang="ja-JP" altLang="en-US" sz="1710" dirty="0">
                <a:latin typeface="+mn-ea"/>
                <a:cs typeface="Meiryo UI" panose="020B0604030504040204" pitchFamily="50" charset="-128"/>
              </a:rPr>
              <a:t>言いたいことをストレートに出せず、</a:t>
            </a:r>
            <a:br>
              <a:rPr lang="en-US" altLang="ja-JP" sz="1710" dirty="0">
                <a:latin typeface="+mn-ea"/>
                <a:cs typeface="Meiryo UI" panose="020B0604030504040204" pitchFamily="50" charset="-128"/>
              </a:rPr>
            </a:br>
            <a:r>
              <a:rPr lang="ja-JP" altLang="en-US" sz="1710" b="1" dirty="0">
                <a:solidFill>
                  <a:srgbClr val="F54B77"/>
                </a:solidFill>
                <a:latin typeface="+mn-ea"/>
                <a:cs typeface="Meiryo UI" panose="020B0604030504040204" pitchFamily="50" charset="-128"/>
              </a:rPr>
              <a:t>不安や不満がたまっておりエネルギーを空費している状態</a:t>
            </a:r>
            <a:endParaRPr lang="en-US" altLang="ja-JP" sz="1600" b="1" dirty="0">
              <a:solidFill>
                <a:srgbClr val="F54B77"/>
              </a:solidFill>
              <a:latin typeface="+mn-ea"/>
              <a:cs typeface="Meiryo UI" panose="020B0604030504040204" pitchFamily="50" charset="-128"/>
            </a:endParaRPr>
          </a:p>
          <a:p>
            <a:pPr>
              <a:buClr>
                <a:srgbClr val="CE275B"/>
              </a:buClr>
              <a:defRPr/>
            </a:pPr>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この状態が続くと、反対意見やアドバイスを素直に聞けなくなることも</a:t>
            </a:r>
            <a:r>
              <a:rPr lang="en-US" altLang="ja-JP" sz="1600" dirty="0">
                <a:latin typeface="+mn-ea"/>
                <a:cs typeface="Meiryo UI" panose="020B0604030504040204" pitchFamily="50" charset="-128"/>
              </a:rPr>
              <a:t>…)</a:t>
            </a:r>
            <a:endParaRPr lang="ja-JP" altLang="en-US" sz="1600" dirty="0">
              <a:latin typeface="+mn-ea"/>
            </a:endParaRPr>
          </a:p>
        </p:txBody>
      </p:sp>
      <p:sp>
        <p:nvSpPr>
          <p:cNvPr id="42" name="正方形/長方形 41">
            <a:extLst>
              <a:ext uri="{FF2B5EF4-FFF2-40B4-BE49-F238E27FC236}">
                <a16:creationId xmlns:a16="http://schemas.microsoft.com/office/drawing/2014/main" id="{D78FD50D-7DD9-433B-A20A-E875F99C2765}"/>
              </a:ext>
            </a:extLst>
          </p:cNvPr>
          <p:cNvSpPr/>
          <p:nvPr/>
        </p:nvSpPr>
        <p:spPr>
          <a:xfrm>
            <a:off x="2482651" y="5343000"/>
            <a:ext cx="6385274" cy="864852"/>
          </a:xfrm>
          <a:prstGeom prst="rect">
            <a:avLst/>
          </a:prstGeom>
        </p:spPr>
        <p:txBody>
          <a:bodyPr wrap="square">
            <a:spAutoFit/>
          </a:bodyPr>
          <a:lstStyle/>
          <a:p>
            <a:pPr>
              <a:buClr>
                <a:srgbClr val="FF0000"/>
              </a:buClr>
              <a:defRPr/>
            </a:pPr>
            <a:r>
              <a:rPr lang="ja-JP" altLang="en-US" sz="1710" dirty="0">
                <a:latin typeface="+mn-ea"/>
                <a:cs typeface="Meiryo UI" panose="020B0604030504040204" pitchFamily="50" charset="-128"/>
              </a:rPr>
              <a:t>仕事に追われたり、職場環境に安心感を持てなかったりして、</a:t>
            </a:r>
            <a:r>
              <a:rPr lang="ja-JP" altLang="en-US" sz="1710" b="1" dirty="0">
                <a:solidFill>
                  <a:srgbClr val="FF0000"/>
                </a:solidFill>
                <a:latin typeface="+mn-ea"/>
                <a:cs typeface="Meiryo UI" panose="020B0604030504040204" pitchFamily="50" charset="-128"/>
              </a:rPr>
              <a:t>自分らしくいられない状態</a:t>
            </a:r>
            <a:endParaRPr lang="en-US" altLang="ja-JP" sz="1600" b="1" dirty="0">
              <a:solidFill>
                <a:srgbClr val="FF0000"/>
              </a:solidFill>
              <a:latin typeface="+mn-ea"/>
              <a:cs typeface="Meiryo UI" panose="020B0604030504040204" pitchFamily="50" charset="-128"/>
            </a:endParaRPr>
          </a:p>
          <a:p>
            <a:pPr>
              <a:defRPr/>
            </a:pPr>
            <a:r>
              <a:rPr lang="en-US" altLang="ja-JP" sz="1600" dirty="0">
                <a:latin typeface="+mn-ea"/>
                <a:cs typeface="Meiryo UI" panose="020B0604030504040204" pitchFamily="50" charset="-128"/>
              </a:rPr>
              <a:t>(</a:t>
            </a:r>
            <a:r>
              <a:rPr lang="ja-JP" altLang="en-US" sz="1600" dirty="0">
                <a:latin typeface="+mn-ea"/>
                <a:cs typeface="Meiryo UI" panose="020B0604030504040204" pitchFamily="50" charset="-128"/>
              </a:rPr>
              <a:t>この状態が続くと、自分で自分の状態が分からなくなることも</a:t>
            </a:r>
            <a:r>
              <a:rPr lang="en-US" altLang="ja-JP" sz="1600" dirty="0">
                <a:latin typeface="+mn-ea"/>
                <a:cs typeface="Meiryo UI" panose="020B0604030504040204" pitchFamily="50" charset="-128"/>
              </a:rPr>
              <a:t>…)</a:t>
            </a:r>
            <a:endParaRPr lang="ja-JP" altLang="en-US" sz="1600" dirty="0">
              <a:latin typeface="+mn-ea"/>
              <a:cs typeface="Meiryo UI" panose="020B0604030504040204" pitchFamily="50" charset="-128"/>
            </a:endParaRPr>
          </a:p>
        </p:txBody>
      </p:sp>
      <p:cxnSp>
        <p:nvCxnSpPr>
          <p:cNvPr id="46" name="直線コネクタ 45">
            <a:extLst>
              <a:ext uri="{FF2B5EF4-FFF2-40B4-BE49-F238E27FC236}">
                <a16:creationId xmlns:a16="http://schemas.microsoft.com/office/drawing/2014/main" id="{3DA17945-6B38-4BF3-A58D-B2AA4EE0A567}"/>
              </a:ext>
            </a:extLst>
          </p:cNvPr>
          <p:cNvCxnSpPr/>
          <p:nvPr/>
        </p:nvCxnSpPr>
        <p:spPr>
          <a:xfrm>
            <a:off x="2563552" y="3056486"/>
            <a:ext cx="7020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AD047605-0B34-495F-8E89-820460533E9D}"/>
              </a:ext>
            </a:extLst>
          </p:cNvPr>
          <p:cNvCxnSpPr/>
          <p:nvPr/>
        </p:nvCxnSpPr>
        <p:spPr>
          <a:xfrm>
            <a:off x="2563552" y="4129636"/>
            <a:ext cx="7020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E97D658-CEF7-4AAE-82E1-1033C5C715E3}"/>
              </a:ext>
            </a:extLst>
          </p:cNvPr>
          <p:cNvCxnSpPr/>
          <p:nvPr/>
        </p:nvCxnSpPr>
        <p:spPr>
          <a:xfrm>
            <a:off x="2563552" y="5204374"/>
            <a:ext cx="70200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3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a:t>アンケート結果の使い方</a:t>
            </a:r>
            <a:endParaRPr lang="ja-JP" altLang="en-US" dirty="0">
              <a:solidFill>
                <a:srgbClr val="002060"/>
              </a:solidFill>
            </a:endParaRPr>
          </a:p>
        </p:txBody>
      </p:sp>
      <p:sp>
        <p:nvSpPr>
          <p:cNvPr id="16" name="テキスト ボックス 15"/>
          <p:cNvSpPr txBox="1"/>
          <p:nvPr/>
        </p:nvSpPr>
        <p:spPr>
          <a:xfrm>
            <a:off x="409660" y="935944"/>
            <a:ext cx="9086680" cy="769441"/>
          </a:xfrm>
          <a:prstGeom prst="rect">
            <a:avLst/>
          </a:prstGeom>
          <a:noFill/>
        </p:spPr>
        <p:txBody>
          <a:bodyPr wrap="square" rtlCol="0">
            <a:spAutoFit/>
          </a:bodyPr>
          <a:lstStyle/>
          <a:p>
            <a:pPr algn="ctr"/>
            <a:r>
              <a:rPr kumimoji="1" lang="ja-JP" altLang="en-US" sz="2200" b="1" spc="110" dirty="0"/>
              <a:t>アンケート結果は、自分自身の状況を確認する材料に</a:t>
            </a:r>
            <a:endParaRPr kumimoji="1" lang="en-US" altLang="ja-JP" sz="2200" b="1" spc="110" dirty="0"/>
          </a:p>
          <a:p>
            <a:pPr algn="ctr"/>
            <a:r>
              <a:rPr kumimoji="1" lang="ja-JP" altLang="en-US" sz="2200" b="1" spc="110" dirty="0"/>
              <a:t>また、上司が閲覧し、メンバーの皆様を理解するきっかけにしたい</a:t>
            </a:r>
          </a:p>
        </p:txBody>
      </p:sp>
      <p:sp>
        <p:nvSpPr>
          <p:cNvPr id="26" name="正方形/長方形 25">
            <a:extLst>
              <a:ext uri="{FF2B5EF4-FFF2-40B4-BE49-F238E27FC236}">
                <a16:creationId xmlns:a16="http://schemas.microsoft.com/office/drawing/2014/main" id="{18FE831D-103C-2322-6F79-8F56A9CCBDCB}"/>
              </a:ext>
            </a:extLst>
          </p:cNvPr>
          <p:cNvSpPr/>
          <p:nvPr/>
        </p:nvSpPr>
        <p:spPr>
          <a:xfrm>
            <a:off x="2943131" y="1946493"/>
            <a:ext cx="4019738" cy="9144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アンケート（ワークメンタリティ）の結果</a:t>
            </a:r>
          </a:p>
        </p:txBody>
      </p:sp>
      <p:grpSp>
        <p:nvGrpSpPr>
          <p:cNvPr id="27" name="グループ化 26">
            <a:extLst>
              <a:ext uri="{FF2B5EF4-FFF2-40B4-BE49-F238E27FC236}">
                <a16:creationId xmlns:a16="http://schemas.microsoft.com/office/drawing/2014/main" id="{4462C48E-6AC7-343A-E3D5-BAD629D471F3}"/>
              </a:ext>
            </a:extLst>
          </p:cNvPr>
          <p:cNvGrpSpPr/>
          <p:nvPr/>
        </p:nvGrpSpPr>
        <p:grpSpPr>
          <a:xfrm>
            <a:off x="7128037" y="3566284"/>
            <a:ext cx="920478" cy="920478"/>
            <a:chOff x="-1704515" y="-93574"/>
            <a:chExt cx="992734" cy="992734"/>
          </a:xfrm>
        </p:grpSpPr>
        <p:sp>
          <p:nvSpPr>
            <p:cNvPr id="28" name="楕円 27">
              <a:extLst>
                <a:ext uri="{FF2B5EF4-FFF2-40B4-BE49-F238E27FC236}">
                  <a16:creationId xmlns:a16="http://schemas.microsoft.com/office/drawing/2014/main" id="{736C07B6-D918-469C-4F23-0843C56BCDDD}"/>
                </a:ext>
              </a:extLst>
            </p:cNvPr>
            <p:cNvSpPr/>
            <p:nvPr/>
          </p:nvSpPr>
          <p:spPr>
            <a:xfrm>
              <a:off x="-1704515" y="-93574"/>
              <a:ext cx="992734" cy="9927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pic>
          <p:nvPicPr>
            <p:cNvPr id="31" name="図 30">
              <a:extLst>
                <a:ext uri="{FF2B5EF4-FFF2-40B4-BE49-F238E27FC236}">
                  <a16:creationId xmlns:a16="http://schemas.microsoft.com/office/drawing/2014/main" id="{2036D843-17F7-A846-7BEB-0F9C9C3D7D7A}"/>
                </a:ext>
              </a:extLst>
            </p:cNvPr>
            <p:cNvPicPr>
              <a:picLocks noChangeAspect="1"/>
            </p:cNvPicPr>
            <p:nvPr/>
          </p:nvPicPr>
          <p:blipFill>
            <a:blip r:embed="rId3">
              <a:extLst>
                <a:ext uri="{28A0092B-C50C-407E-A947-70E740481C1C}">
                  <a14:useLocalDpi xmlns:a14="http://schemas.microsoft.com/office/drawing/2010/main" val="0"/>
                </a:ext>
              </a:extLst>
            </a:blip>
            <a:srcRect l="32693" r="18936" b="41584"/>
            <a:stretch>
              <a:fillRect/>
            </a:stretch>
          </p:blipFill>
          <p:spPr>
            <a:xfrm>
              <a:off x="-1704515" y="0"/>
              <a:ext cx="992734" cy="899160"/>
            </a:xfrm>
            <a:custGeom>
              <a:avLst/>
              <a:gdLst>
                <a:gd name="connsiteX0" fmla="*/ 208175 w 992734"/>
                <a:gd name="connsiteY0" fmla="*/ 0 h 899160"/>
                <a:gd name="connsiteX1" fmla="*/ 784559 w 992734"/>
                <a:gd name="connsiteY1" fmla="*/ 0 h 899160"/>
                <a:gd name="connsiteX2" fmla="*/ 847352 w 992734"/>
                <a:gd name="connsiteY2" fmla="*/ 51809 h 899160"/>
                <a:gd name="connsiteX3" fmla="*/ 992734 w 992734"/>
                <a:gd name="connsiteY3" fmla="*/ 402793 h 899160"/>
                <a:gd name="connsiteX4" fmla="*/ 496367 w 992734"/>
                <a:gd name="connsiteY4" fmla="*/ 899160 h 899160"/>
                <a:gd name="connsiteX5" fmla="*/ 0 w 992734"/>
                <a:gd name="connsiteY5" fmla="*/ 402793 h 899160"/>
                <a:gd name="connsiteX6" fmla="*/ 145383 w 992734"/>
                <a:gd name="connsiteY6" fmla="*/ 51809 h 8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734" h="899160">
                  <a:moveTo>
                    <a:pt x="208175" y="0"/>
                  </a:moveTo>
                  <a:lnTo>
                    <a:pt x="784559" y="0"/>
                  </a:lnTo>
                  <a:lnTo>
                    <a:pt x="847352" y="51809"/>
                  </a:lnTo>
                  <a:cubicBezTo>
                    <a:pt x="937176" y="141633"/>
                    <a:pt x="992734" y="265725"/>
                    <a:pt x="992734" y="402793"/>
                  </a:cubicBezTo>
                  <a:cubicBezTo>
                    <a:pt x="992734" y="676929"/>
                    <a:pt x="770503" y="899160"/>
                    <a:pt x="496367" y="899160"/>
                  </a:cubicBezTo>
                  <a:cubicBezTo>
                    <a:pt x="222231" y="899160"/>
                    <a:pt x="0" y="676929"/>
                    <a:pt x="0" y="402793"/>
                  </a:cubicBezTo>
                  <a:cubicBezTo>
                    <a:pt x="0" y="265725"/>
                    <a:pt x="55558" y="141633"/>
                    <a:pt x="145383" y="51809"/>
                  </a:cubicBezTo>
                  <a:close/>
                </a:path>
              </a:pathLst>
            </a:custGeom>
          </p:spPr>
        </p:pic>
      </p:grpSp>
      <p:pic>
        <p:nvPicPr>
          <p:cNvPr id="32" name="図 31">
            <a:extLst>
              <a:ext uri="{FF2B5EF4-FFF2-40B4-BE49-F238E27FC236}">
                <a16:creationId xmlns:a16="http://schemas.microsoft.com/office/drawing/2014/main" id="{3ACF6BAF-8FC3-9C8C-56E2-9CEFA42B67C0}"/>
              </a:ext>
            </a:extLst>
          </p:cNvPr>
          <p:cNvPicPr>
            <a:picLocks noChangeAspect="1"/>
          </p:cNvPicPr>
          <p:nvPr/>
        </p:nvPicPr>
        <p:blipFill>
          <a:blip r:embed="rId4">
            <a:extLst>
              <a:ext uri="{28A0092B-C50C-407E-A947-70E740481C1C}">
                <a14:useLocalDpi xmlns:a14="http://schemas.microsoft.com/office/drawing/2010/main" val="0"/>
              </a:ext>
            </a:extLst>
          </a:blip>
          <a:srcRect l="33412" t="963" r="6892" b="19442"/>
          <a:stretch>
            <a:fillRect/>
          </a:stretch>
        </p:blipFill>
        <p:spPr>
          <a:xfrm>
            <a:off x="2108254" y="3566284"/>
            <a:ext cx="915777" cy="915777"/>
          </a:xfrm>
          <a:custGeom>
            <a:avLst/>
            <a:gdLst>
              <a:gd name="connsiteX0" fmla="*/ 493832 w 987664"/>
              <a:gd name="connsiteY0" fmla="*/ 0 h 987664"/>
              <a:gd name="connsiteX1" fmla="*/ 987664 w 987664"/>
              <a:gd name="connsiteY1" fmla="*/ 493832 h 987664"/>
              <a:gd name="connsiteX2" fmla="*/ 493832 w 987664"/>
              <a:gd name="connsiteY2" fmla="*/ 987664 h 987664"/>
              <a:gd name="connsiteX3" fmla="*/ 0 w 987664"/>
              <a:gd name="connsiteY3" fmla="*/ 493832 h 987664"/>
              <a:gd name="connsiteX4" fmla="*/ 493832 w 987664"/>
              <a:gd name="connsiteY4" fmla="*/ 0 h 987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664" h="987664">
                <a:moveTo>
                  <a:pt x="493832" y="0"/>
                </a:moveTo>
                <a:cubicBezTo>
                  <a:pt x="766568" y="0"/>
                  <a:pt x="987664" y="221096"/>
                  <a:pt x="987664" y="493832"/>
                </a:cubicBezTo>
                <a:cubicBezTo>
                  <a:pt x="987664" y="766568"/>
                  <a:pt x="766568" y="987664"/>
                  <a:pt x="493832" y="987664"/>
                </a:cubicBezTo>
                <a:cubicBezTo>
                  <a:pt x="221096" y="987664"/>
                  <a:pt x="0" y="766568"/>
                  <a:pt x="0" y="493832"/>
                </a:cubicBezTo>
                <a:cubicBezTo>
                  <a:pt x="0" y="221096"/>
                  <a:pt x="221096" y="0"/>
                  <a:pt x="493832" y="0"/>
                </a:cubicBezTo>
                <a:close/>
              </a:path>
            </a:pathLst>
          </a:custGeom>
        </p:spPr>
      </p:pic>
      <p:sp>
        <p:nvSpPr>
          <p:cNvPr id="33" name="テキスト ボックス 32">
            <a:extLst>
              <a:ext uri="{FF2B5EF4-FFF2-40B4-BE49-F238E27FC236}">
                <a16:creationId xmlns:a16="http://schemas.microsoft.com/office/drawing/2014/main" id="{CDDF726F-436D-95DA-AA31-623F983F06FE}"/>
              </a:ext>
            </a:extLst>
          </p:cNvPr>
          <p:cNvSpPr txBox="1"/>
          <p:nvPr/>
        </p:nvSpPr>
        <p:spPr>
          <a:xfrm>
            <a:off x="6663267" y="4482061"/>
            <a:ext cx="1850017" cy="369332"/>
          </a:xfrm>
          <a:prstGeom prst="rect">
            <a:avLst/>
          </a:prstGeom>
          <a:noFill/>
        </p:spPr>
        <p:txBody>
          <a:bodyPr wrap="square" rtlCol="0">
            <a:spAutoFit/>
          </a:bodyPr>
          <a:lstStyle/>
          <a:p>
            <a:pPr algn="ctr"/>
            <a:r>
              <a:rPr kumimoji="1" lang="ja-JP" altLang="en-US" dirty="0"/>
              <a:t>メンバーの皆様</a:t>
            </a:r>
          </a:p>
        </p:txBody>
      </p:sp>
      <p:sp>
        <p:nvSpPr>
          <p:cNvPr id="34" name="テキスト ボックス 33">
            <a:extLst>
              <a:ext uri="{FF2B5EF4-FFF2-40B4-BE49-F238E27FC236}">
                <a16:creationId xmlns:a16="http://schemas.microsoft.com/office/drawing/2014/main" id="{223D85D4-C5E3-5416-042E-2836BCE7E62C}"/>
              </a:ext>
            </a:extLst>
          </p:cNvPr>
          <p:cNvSpPr txBox="1"/>
          <p:nvPr/>
        </p:nvSpPr>
        <p:spPr>
          <a:xfrm>
            <a:off x="1994735" y="4482061"/>
            <a:ext cx="1140736" cy="369332"/>
          </a:xfrm>
          <a:prstGeom prst="rect">
            <a:avLst/>
          </a:prstGeom>
          <a:noFill/>
        </p:spPr>
        <p:txBody>
          <a:bodyPr wrap="square" rtlCol="0">
            <a:spAutoFit/>
          </a:bodyPr>
          <a:lstStyle/>
          <a:p>
            <a:pPr algn="ctr"/>
            <a:r>
              <a:rPr kumimoji="1" lang="ja-JP" altLang="en-US" dirty="0"/>
              <a:t>上司</a:t>
            </a:r>
          </a:p>
        </p:txBody>
      </p:sp>
      <p:pic>
        <p:nvPicPr>
          <p:cNvPr id="35" name="図 18">
            <a:extLst>
              <a:ext uri="{FF2B5EF4-FFF2-40B4-BE49-F238E27FC236}">
                <a16:creationId xmlns:a16="http://schemas.microsoft.com/office/drawing/2014/main" id="{76888D74-6257-75D1-808A-8810C290B6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3460" y="2009033"/>
            <a:ext cx="337582" cy="337582"/>
          </a:xfrm>
          <a:prstGeom prst="rect">
            <a:avLst/>
          </a:prstGeom>
          <a:solidFill>
            <a:schemeClr val="bg2"/>
          </a:solidFill>
          <a:ln>
            <a:noFill/>
          </a:ln>
        </p:spPr>
      </p:pic>
      <p:pic>
        <p:nvPicPr>
          <p:cNvPr id="36" name="図 19">
            <a:extLst>
              <a:ext uri="{FF2B5EF4-FFF2-40B4-BE49-F238E27FC236}">
                <a16:creationId xmlns:a16="http://schemas.microsoft.com/office/drawing/2014/main" id="{04667486-F5A7-9105-A5F1-2EEDCF54CF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9938" y="2009033"/>
            <a:ext cx="337582" cy="336942"/>
          </a:xfrm>
          <a:prstGeom prst="rect">
            <a:avLst/>
          </a:prstGeom>
          <a:solidFill>
            <a:schemeClr val="bg2"/>
          </a:solidFill>
          <a:ln>
            <a:noFill/>
          </a:ln>
        </p:spPr>
      </p:pic>
      <p:pic>
        <p:nvPicPr>
          <p:cNvPr id="38" name="図 20">
            <a:extLst>
              <a:ext uri="{FF2B5EF4-FFF2-40B4-BE49-F238E27FC236}">
                <a16:creationId xmlns:a16="http://schemas.microsoft.com/office/drawing/2014/main" id="{E4995081-3A7D-D154-2C72-38AA822902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1259" y="2478648"/>
            <a:ext cx="350369" cy="350369"/>
          </a:xfrm>
          <a:prstGeom prst="rect">
            <a:avLst/>
          </a:prstGeom>
          <a:solidFill>
            <a:schemeClr val="bg2"/>
          </a:solidFill>
          <a:ln>
            <a:noFill/>
          </a:ln>
        </p:spPr>
      </p:pic>
      <p:pic>
        <p:nvPicPr>
          <p:cNvPr id="39" name="図 21">
            <a:extLst>
              <a:ext uri="{FF2B5EF4-FFF2-40B4-BE49-F238E27FC236}">
                <a16:creationId xmlns:a16="http://schemas.microsoft.com/office/drawing/2014/main" id="{CDB7043B-C4A5-D2EB-344F-99C042DB95A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4781" y="2473350"/>
            <a:ext cx="341418" cy="341418"/>
          </a:xfrm>
          <a:prstGeom prst="rect">
            <a:avLst/>
          </a:prstGeom>
          <a:solidFill>
            <a:schemeClr val="bg2"/>
          </a:solidFill>
          <a:ln>
            <a:noFill/>
          </a:ln>
        </p:spPr>
      </p:pic>
      <p:pic>
        <p:nvPicPr>
          <p:cNvPr id="40" name="図 22">
            <a:extLst>
              <a:ext uri="{FF2B5EF4-FFF2-40B4-BE49-F238E27FC236}">
                <a16:creationId xmlns:a16="http://schemas.microsoft.com/office/drawing/2014/main" id="{C1AE7D2B-A425-3FFF-9C31-6A5A07AEB8D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85368" y="2009033"/>
            <a:ext cx="343976" cy="343976"/>
          </a:xfrm>
          <a:prstGeom prst="rect">
            <a:avLst/>
          </a:prstGeom>
          <a:solidFill>
            <a:schemeClr val="bg2"/>
          </a:solidFill>
          <a:ln>
            <a:noFill/>
          </a:ln>
        </p:spPr>
      </p:pic>
      <p:cxnSp>
        <p:nvCxnSpPr>
          <p:cNvPr id="41" name="コネクタ: カギ線 40">
            <a:extLst>
              <a:ext uri="{FF2B5EF4-FFF2-40B4-BE49-F238E27FC236}">
                <a16:creationId xmlns:a16="http://schemas.microsoft.com/office/drawing/2014/main" id="{E3ADF752-F9CE-AD10-076B-B80154685FC1}"/>
              </a:ext>
            </a:extLst>
          </p:cNvPr>
          <p:cNvCxnSpPr>
            <a:stCxn id="26" idx="2"/>
            <a:endCxn id="28" idx="0"/>
          </p:cNvCxnSpPr>
          <p:nvPr/>
        </p:nvCxnSpPr>
        <p:spPr>
          <a:xfrm rot="16200000" flipH="1">
            <a:off x="5917943" y="1895950"/>
            <a:ext cx="705391" cy="2635276"/>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42" name="コネクタ: カギ線 41">
            <a:extLst>
              <a:ext uri="{FF2B5EF4-FFF2-40B4-BE49-F238E27FC236}">
                <a16:creationId xmlns:a16="http://schemas.microsoft.com/office/drawing/2014/main" id="{F2C3F010-228B-BA75-1637-52D65F05473E}"/>
              </a:ext>
            </a:extLst>
          </p:cNvPr>
          <p:cNvCxnSpPr>
            <a:cxnSpLocks/>
            <a:stCxn id="26" idx="2"/>
          </p:cNvCxnSpPr>
          <p:nvPr/>
        </p:nvCxnSpPr>
        <p:spPr>
          <a:xfrm rot="5400000">
            <a:off x="3374119" y="1987402"/>
            <a:ext cx="705391" cy="2452372"/>
          </a:xfrm>
          <a:prstGeom prst="bent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sp>
        <p:nvSpPr>
          <p:cNvPr id="43" name="テキスト ボックス 42">
            <a:extLst>
              <a:ext uri="{FF2B5EF4-FFF2-40B4-BE49-F238E27FC236}">
                <a16:creationId xmlns:a16="http://schemas.microsoft.com/office/drawing/2014/main" id="{907E5759-B637-3294-D1F9-4041B2938F95}"/>
              </a:ext>
            </a:extLst>
          </p:cNvPr>
          <p:cNvSpPr txBox="1"/>
          <p:nvPr/>
        </p:nvSpPr>
        <p:spPr>
          <a:xfrm>
            <a:off x="5507487" y="5131110"/>
            <a:ext cx="4161578" cy="923330"/>
          </a:xfrm>
          <a:prstGeom prst="rect">
            <a:avLst/>
          </a:prstGeom>
          <a:noFill/>
        </p:spPr>
        <p:txBody>
          <a:bodyPr wrap="square" rtlCol="0">
            <a:spAutoFit/>
          </a:bodyPr>
          <a:lstStyle/>
          <a:p>
            <a:pPr algn="ctr"/>
            <a:r>
              <a:rPr kumimoji="1" lang="ja-JP" altLang="en-US" b="1" dirty="0"/>
              <a:t>セルフマネジメント</a:t>
            </a:r>
            <a:endParaRPr kumimoji="1" lang="en-US" altLang="ja-JP" b="1" dirty="0"/>
          </a:p>
          <a:p>
            <a:pPr algn="ctr"/>
            <a:r>
              <a:rPr kumimoji="1" lang="ja-JP" altLang="en-US" dirty="0"/>
              <a:t>・自己開発</a:t>
            </a:r>
            <a:br>
              <a:rPr kumimoji="1" lang="en-US" altLang="ja-JP" dirty="0"/>
            </a:br>
            <a:r>
              <a:rPr kumimoji="1" lang="ja-JP" altLang="en-US" dirty="0"/>
              <a:t>・ストレスコントロール　等</a:t>
            </a:r>
          </a:p>
        </p:txBody>
      </p:sp>
      <p:sp>
        <p:nvSpPr>
          <p:cNvPr id="44" name="テキスト ボックス 43">
            <a:extLst>
              <a:ext uri="{FF2B5EF4-FFF2-40B4-BE49-F238E27FC236}">
                <a16:creationId xmlns:a16="http://schemas.microsoft.com/office/drawing/2014/main" id="{776C2EEF-01C0-DEAE-B157-CEB3EE1C604E}"/>
              </a:ext>
            </a:extLst>
          </p:cNvPr>
          <p:cNvSpPr txBox="1"/>
          <p:nvPr/>
        </p:nvSpPr>
        <p:spPr>
          <a:xfrm>
            <a:off x="484314" y="5134592"/>
            <a:ext cx="4161578" cy="923330"/>
          </a:xfrm>
          <a:prstGeom prst="rect">
            <a:avLst/>
          </a:prstGeom>
          <a:noFill/>
        </p:spPr>
        <p:txBody>
          <a:bodyPr wrap="square" rtlCol="0">
            <a:spAutoFit/>
          </a:bodyPr>
          <a:lstStyle/>
          <a:p>
            <a:pPr algn="ctr"/>
            <a:r>
              <a:rPr kumimoji="1" lang="ja-JP" altLang="en-US" b="1" dirty="0"/>
              <a:t>マネジメント</a:t>
            </a:r>
            <a:endParaRPr kumimoji="1" lang="en-US" altLang="ja-JP" b="1" dirty="0"/>
          </a:p>
          <a:p>
            <a:pPr algn="ctr"/>
            <a:r>
              <a:rPr kumimoji="1" lang="ja-JP" altLang="en-US" dirty="0"/>
              <a:t>・面談</a:t>
            </a:r>
            <a:br>
              <a:rPr kumimoji="1" lang="en-US" altLang="ja-JP" dirty="0"/>
            </a:br>
            <a:r>
              <a:rPr kumimoji="1" lang="ja-JP" altLang="en-US" dirty="0"/>
              <a:t>・日常的な関わり　等</a:t>
            </a:r>
          </a:p>
        </p:txBody>
      </p:sp>
      <p:sp>
        <p:nvSpPr>
          <p:cNvPr id="48" name="正方形/長方形 47">
            <a:extLst>
              <a:ext uri="{FF2B5EF4-FFF2-40B4-BE49-F238E27FC236}">
                <a16:creationId xmlns:a16="http://schemas.microsoft.com/office/drawing/2014/main" id="{9987E581-B606-025A-7A3D-62B0C685D416}"/>
              </a:ext>
            </a:extLst>
          </p:cNvPr>
          <p:cNvSpPr/>
          <p:nvPr/>
        </p:nvSpPr>
        <p:spPr>
          <a:xfrm>
            <a:off x="5621441" y="3566284"/>
            <a:ext cx="3989516" cy="2687032"/>
          </a:xfrm>
          <a:prstGeom prst="rect">
            <a:avLst/>
          </a:prstGeom>
          <a:noFill/>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696CAB40-2EB0-CA1D-8E09-FBEB74A73F6A}"/>
              </a:ext>
            </a:extLst>
          </p:cNvPr>
          <p:cNvSpPr/>
          <p:nvPr/>
        </p:nvSpPr>
        <p:spPr>
          <a:xfrm>
            <a:off x="6940722" y="58326"/>
            <a:ext cx="2886268" cy="124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n-ea"/>
              </a:rPr>
              <a:t>上司が閲覧しない場合は</a:t>
            </a:r>
            <a:endParaRPr lang="en-US" altLang="ja-JP" dirty="0">
              <a:solidFill>
                <a:schemeClr val="tx1"/>
              </a:solidFill>
              <a:latin typeface="+mn-ea"/>
            </a:endParaRPr>
          </a:p>
          <a:p>
            <a:pPr algn="ctr"/>
            <a:r>
              <a:rPr lang="ja-JP" altLang="en-US" dirty="0">
                <a:solidFill>
                  <a:schemeClr val="tx1"/>
                </a:solidFill>
                <a:latin typeface="+mn-ea"/>
              </a:rPr>
              <a:t>削除</a:t>
            </a:r>
            <a:endParaRPr lang="en-US" altLang="ja-JP" dirty="0">
              <a:solidFill>
                <a:schemeClr val="tx1"/>
              </a:solidFill>
              <a:latin typeface="+mn-ea"/>
            </a:endParaRPr>
          </a:p>
        </p:txBody>
      </p:sp>
    </p:spTree>
    <p:extLst>
      <p:ext uri="{BB962C8B-B14F-4D97-AF65-F5344CB8AC3E}">
        <p14:creationId xmlns:p14="http://schemas.microsoft.com/office/powerpoint/2010/main" val="125734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43" grpId="0"/>
      <p:bldP spid="44" grpId="0"/>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タイトル 1">
            <a:extLst>
              <a:ext uri="{FF2B5EF4-FFF2-40B4-BE49-F238E27FC236}">
                <a16:creationId xmlns:a16="http://schemas.microsoft.com/office/drawing/2014/main" id="{585BA849-8173-42FA-8057-54C94296314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eaLnBrk="1" hangingPunct="1"/>
            <a:r>
              <a:rPr lang="ja-JP" altLang="en-US" dirty="0"/>
              <a:t>セルフマネジメントでの活用　～心の状態は移り変わって当然～</a:t>
            </a:r>
            <a:endParaRPr lang="ja-JP" altLang="en-US" dirty="0">
              <a:solidFill>
                <a:srgbClr val="002060"/>
              </a:solidFill>
            </a:endParaRPr>
          </a:p>
        </p:txBody>
      </p:sp>
      <p:cxnSp>
        <p:nvCxnSpPr>
          <p:cNvPr id="7" name="直線コネクタ 6"/>
          <p:cNvCxnSpPr/>
          <p:nvPr/>
        </p:nvCxnSpPr>
        <p:spPr bwMode="auto">
          <a:xfrm>
            <a:off x="2110946" y="2214062"/>
            <a:ext cx="0" cy="343517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直線コネクタ 11"/>
          <p:cNvCxnSpPr/>
          <p:nvPr/>
        </p:nvCxnSpPr>
        <p:spPr bwMode="auto">
          <a:xfrm>
            <a:off x="2110946" y="5649240"/>
            <a:ext cx="6516130" cy="0"/>
          </a:xfrm>
          <a:prstGeom prst="line">
            <a:avLst/>
          </a:prstGeom>
          <a:solidFill>
            <a:schemeClr val="accent1"/>
          </a:solidFill>
          <a:ln w="19050" cap="flat" cmpd="sng" algn="ctr">
            <a:solidFill>
              <a:schemeClr val="tx1"/>
            </a:solidFill>
            <a:prstDash val="solid"/>
            <a:round/>
            <a:headEnd type="none" w="med" len="med"/>
            <a:tailEnd type="arrow" w="med" len="med"/>
          </a:ln>
          <a:effectLst/>
        </p:spPr>
      </p:cxnSp>
      <p:sp>
        <p:nvSpPr>
          <p:cNvPr id="14" name="正方形/長方形 13"/>
          <p:cNvSpPr/>
          <p:nvPr/>
        </p:nvSpPr>
        <p:spPr>
          <a:xfrm>
            <a:off x="4789343" y="5681829"/>
            <a:ext cx="1324150" cy="584886"/>
          </a:xfrm>
          <a:prstGeom prst="rect">
            <a:avLst/>
          </a:prstGeom>
        </p:spPr>
        <p:txBody>
          <a:bodyPr anchor="ctr">
            <a:noAutofit/>
          </a:bodyPr>
          <a:lstStyle/>
          <a:p>
            <a:pPr marL="0" lvl="1" algn="ctr">
              <a:lnSpc>
                <a:spcPct val="150000"/>
              </a:lnSpc>
              <a:buClr>
                <a:schemeClr val="bg1">
                  <a:lumMod val="65000"/>
                </a:schemeClr>
              </a:buClr>
            </a:pPr>
            <a:r>
              <a:rPr lang="ja-JP" altLang="en-US" sz="2400" dirty="0">
                <a:latin typeface="+mn-ea"/>
                <a:cs typeface="Meiryo UI" panose="020B0604030504040204" pitchFamily="50" charset="-128"/>
              </a:rPr>
              <a:t>時間</a:t>
            </a:r>
          </a:p>
        </p:txBody>
      </p:sp>
      <p:sp>
        <p:nvSpPr>
          <p:cNvPr id="38" name="正方形/長方形 37">
            <a:extLst>
              <a:ext uri="{FF2B5EF4-FFF2-40B4-BE49-F238E27FC236}">
                <a16:creationId xmlns:a16="http://schemas.microsoft.com/office/drawing/2014/main" id="{6F17D891-F477-4B1A-A2EF-5BEAC1261C30}"/>
              </a:ext>
            </a:extLst>
          </p:cNvPr>
          <p:cNvSpPr/>
          <p:nvPr/>
        </p:nvSpPr>
        <p:spPr>
          <a:xfrm>
            <a:off x="1084719" y="2032017"/>
            <a:ext cx="954107" cy="276551"/>
          </a:xfrm>
          <a:prstGeom prst="rect">
            <a:avLst/>
          </a:prstGeom>
        </p:spPr>
        <p:txBody>
          <a:bodyPr wrap="none">
            <a:spAutoFit/>
          </a:bodyPr>
          <a:lstStyle/>
          <a:p>
            <a:pPr>
              <a:defRPr/>
            </a:pPr>
            <a:r>
              <a:rPr lang="ja-JP" altLang="en-US" sz="1197" b="1" dirty="0">
                <a:solidFill>
                  <a:srgbClr val="2C67E9"/>
                </a:solidFill>
                <a:latin typeface="+mn-ea"/>
                <a:cs typeface="Meiryo UI" panose="020B0604030504040204" pitchFamily="50" charset="-128"/>
              </a:rPr>
              <a:t>ポジティブ</a:t>
            </a:r>
          </a:p>
        </p:txBody>
      </p:sp>
      <p:sp>
        <p:nvSpPr>
          <p:cNvPr id="39" name="正方形/長方形 38">
            <a:extLst>
              <a:ext uri="{FF2B5EF4-FFF2-40B4-BE49-F238E27FC236}">
                <a16:creationId xmlns:a16="http://schemas.microsoft.com/office/drawing/2014/main" id="{545091C6-21AA-4D16-BFCA-C9CDFFB859BF}"/>
              </a:ext>
            </a:extLst>
          </p:cNvPr>
          <p:cNvSpPr/>
          <p:nvPr/>
        </p:nvSpPr>
        <p:spPr>
          <a:xfrm>
            <a:off x="1089481" y="5385802"/>
            <a:ext cx="954107" cy="276551"/>
          </a:xfrm>
          <a:prstGeom prst="rect">
            <a:avLst/>
          </a:prstGeom>
        </p:spPr>
        <p:txBody>
          <a:bodyPr wrap="none">
            <a:spAutoFit/>
          </a:bodyPr>
          <a:lstStyle/>
          <a:p>
            <a:pPr>
              <a:defRPr/>
            </a:pPr>
            <a:r>
              <a:rPr lang="ja-JP" altLang="en-US" sz="1197" b="1" kern="100" dirty="0">
                <a:solidFill>
                  <a:srgbClr val="FF0000"/>
                </a:solidFill>
                <a:latin typeface="+mn-ea"/>
                <a:cs typeface="Meiryo UI" panose="020B0604030504040204" pitchFamily="50" charset="-128"/>
              </a:rPr>
              <a:t>ネガティブ</a:t>
            </a:r>
            <a:endParaRPr lang="ja-JP" altLang="en-US" sz="1197" b="1" dirty="0">
              <a:latin typeface="+mn-ea"/>
            </a:endParaRPr>
          </a:p>
        </p:txBody>
      </p:sp>
      <p:cxnSp>
        <p:nvCxnSpPr>
          <p:cNvPr id="40" name="直線矢印コネクタ 39">
            <a:extLst>
              <a:ext uri="{FF2B5EF4-FFF2-40B4-BE49-F238E27FC236}">
                <a16:creationId xmlns:a16="http://schemas.microsoft.com/office/drawing/2014/main" id="{10338F9E-DCA3-4318-9383-2283BD2A3595}"/>
              </a:ext>
            </a:extLst>
          </p:cNvPr>
          <p:cNvCxnSpPr/>
          <p:nvPr/>
        </p:nvCxnSpPr>
        <p:spPr bwMode="auto">
          <a:xfrm flipV="1">
            <a:off x="1538319" y="2345868"/>
            <a:ext cx="0" cy="2942233"/>
          </a:xfrm>
          <a:prstGeom prst="straightConnector1">
            <a:avLst/>
          </a:prstGeom>
          <a:solidFill>
            <a:schemeClr val="accent2"/>
          </a:solidFill>
          <a:ln w="76200" cap="flat" cmpd="sng" algn="ctr">
            <a:gradFill flip="none" rotWithShape="1">
              <a:gsLst>
                <a:gs pos="50000">
                  <a:srgbClr val="F6CBE5"/>
                </a:gs>
                <a:gs pos="0">
                  <a:srgbClr val="FFD1D3"/>
                </a:gs>
                <a:gs pos="100000">
                  <a:srgbClr val="D3DDFB"/>
                </a:gs>
              </a:gsLst>
              <a:lin ang="5400000" scaled="1"/>
              <a:tileRect/>
            </a:gradFill>
            <a:prstDash val="solid"/>
            <a:round/>
            <a:headEnd type="triangle" w="med" len="med"/>
            <a:tailEnd type="triangle" w="med" len="med"/>
          </a:ln>
          <a:effectLst/>
        </p:spPr>
      </p:cxnSp>
      <p:sp>
        <p:nvSpPr>
          <p:cNvPr id="26" name="正方形/長方形 25"/>
          <p:cNvSpPr/>
          <p:nvPr/>
        </p:nvSpPr>
        <p:spPr>
          <a:xfrm>
            <a:off x="2135962" y="5616652"/>
            <a:ext cx="750070" cy="584886"/>
          </a:xfrm>
          <a:prstGeom prst="rect">
            <a:avLst/>
          </a:prstGeom>
        </p:spPr>
        <p:txBody>
          <a:bodyPr>
            <a:noAutofit/>
          </a:bodyPr>
          <a:lstStyle/>
          <a:p>
            <a:pPr>
              <a:lnSpc>
                <a:spcPct val="150000"/>
              </a:lnSpc>
              <a:buClr>
                <a:schemeClr val="bg1">
                  <a:lumMod val="65000"/>
                </a:schemeClr>
              </a:buClr>
            </a:pPr>
            <a:r>
              <a:rPr lang="ja-JP" altLang="en-US" dirty="0">
                <a:latin typeface="+mn-ea"/>
                <a:cs typeface="Meiryo UI" panose="020B0604030504040204" pitchFamily="50" charset="-128"/>
              </a:rPr>
              <a:t>入社</a:t>
            </a:r>
          </a:p>
        </p:txBody>
      </p:sp>
      <p:sp>
        <p:nvSpPr>
          <p:cNvPr id="45" name="フリーフォーム 44"/>
          <p:cNvSpPr/>
          <p:nvPr/>
        </p:nvSpPr>
        <p:spPr bwMode="auto">
          <a:xfrm>
            <a:off x="2579886" y="2640574"/>
            <a:ext cx="5743064" cy="2555565"/>
          </a:xfrm>
          <a:custGeom>
            <a:avLst/>
            <a:gdLst>
              <a:gd name="connsiteX0" fmla="*/ 0 w 7201173"/>
              <a:gd name="connsiteY0" fmla="*/ 306287 h 3366148"/>
              <a:gd name="connsiteX1" fmla="*/ 762000 w 7201173"/>
              <a:gd name="connsiteY1" fmla="*/ 1258787 h 3366148"/>
              <a:gd name="connsiteX2" fmla="*/ 1612900 w 7201173"/>
              <a:gd name="connsiteY2" fmla="*/ 306287 h 3366148"/>
              <a:gd name="connsiteX3" fmla="*/ 1803400 w 7201173"/>
              <a:gd name="connsiteY3" fmla="*/ 153887 h 3366148"/>
              <a:gd name="connsiteX4" fmla="*/ 2578100 w 7201173"/>
              <a:gd name="connsiteY4" fmla="*/ 2363687 h 3366148"/>
              <a:gd name="connsiteX5" fmla="*/ 3416300 w 7201173"/>
              <a:gd name="connsiteY5" fmla="*/ 2516087 h 3366148"/>
              <a:gd name="connsiteX6" fmla="*/ 3746500 w 7201173"/>
              <a:gd name="connsiteY6" fmla="*/ 3341587 h 3366148"/>
              <a:gd name="connsiteX7" fmla="*/ 4406900 w 7201173"/>
              <a:gd name="connsiteY7" fmla="*/ 1449287 h 3366148"/>
              <a:gd name="connsiteX8" fmla="*/ 5156200 w 7201173"/>
              <a:gd name="connsiteY8" fmla="*/ 2185887 h 3366148"/>
              <a:gd name="connsiteX9" fmla="*/ 5905500 w 7201173"/>
              <a:gd name="connsiteY9" fmla="*/ 2109687 h 3366148"/>
              <a:gd name="connsiteX10" fmla="*/ 6299200 w 7201173"/>
              <a:gd name="connsiteY10" fmla="*/ 2592287 h 3366148"/>
              <a:gd name="connsiteX11" fmla="*/ 6832600 w 7201173"/>
              <a:gd name="connsiteY11" fmla="*/ 2465287 h 3366148"/>
              <a:gd name="connsiteX12" fmla="*/ 7175500 w 7201173"/>
              <a:gd name="connsiteY12" fmla="*/ 1487387 h 3366148"/>
              <a:gd name="connsiteX13" fmla="*/ 7150100 w 7201173"/>
              <a:gd name="connsiteY13" fmla="*/ 1487387 h 3366148"/>
              <a:gd name="connsiteX0" fmla="*/ 0 w 7201173"/>
              <a:gd name="connsiteY0" fmla="*/ 7829 h 3067690"/>
              <a:gd name="connsiteX1" fmla="*/ 762000 w 7201173"/>
              <a:gd name="connsiteY1" fmla="*/ 960329 h 3067690"/>
              <a:gd name="connsiteX2" fmla="*/ 1612900 w 7201173"/>
              <a:gd name="connsiteY2" fmla="*/ 7829 h 3067690"/>
              <a:gd name="connsiteX3" fmla="*/ 2033670 w 7201173"/>
              <a:gd name="connsiteY3" fmla="*/ 594447 h 3067690"/>
              <a:gd name="connsiteX4" fmla="*/ 2578100 w 7201173"/>
              <a:gd name="connsiteY4" fmla="*/ 2065229 h 3067690"/>
              <a:gd name="connsiteX5" fmla="*/ 3416300 w 7201173"/>
              <a:gd name="connsiteY5" fmla="*/ 2217629 h 3067690"/>
              <a:gd name="connsiteX6" fmla="*/ 3746500 w 7201173"/>
              <a:gd name="connsiteY6" fmla="*/ 3043129 h 3067690"/>
              <a:gd name="connsiteX7" fmla="*/ 4406900 w 7201173"/>
              <a:gd name="connsiteY7" fmla="*/ 1150829 h 3067690"/>
              <a:gd name="connsiteX8" fmla="*/ 5156200 w 7201173"/>
              <a:gd name="connsiteY8" fmla="*/ 1887429 h 3067690"/>
              <a:gd name="connsiteX9" fmla="*/ 5905500 w 7201173"/>
              <a:gd name="connsiteY9" fmla="*/ 1811229 h 3067690"/>
              <a:gd name="connsiteX10" fmla="*/ 6299200 w 7201173"/>
              <a:gd name="connsiteY10" fmla="*/ 2293829 h 3067690"/>
              <a:gd name="connsiteX11" fmla="*/ 6832600 w 7201173"/>
              <a:gd name="connsiteY11" fmla="*/ 2166829 h 3067690"/>
              <a:gd name="connsiteX12" fmla="*/ 7175500 w 7201173"/>
              <a:gd name="connsiteY12" fmla="*/ 1188929 h 3067690"/>
              <a:gd name="connsiteX13" fmla="*/ 7150100 w 7201173"/>
              <a:gd name="connsiteY13" fmla="*/ 1188929 h 3067690"/>
              <a:gd name="connsiteX0" fmla="*/ 0 w 7231264"/>
              <a:gd name="connsiteY0" fmla="*/ 7829 h 3067690"/>
              <a:gd name="connsiteX1" fmla="*/ 762000 w 7231264"/>
              <a:gd name="connsiteY1" fmla="*/ 960329 h 3067690"/>
              <a:gd name="connsiteX2" fmla="*/ 1612900 w 7231264"/>
              <a:gd name="connsiteY2" fmla="*/ 7829 h 3067690"/>
              <a:gd name="connsiteX3" fmla="*/ 2033670 w 7231264"/>
              <a:gd name="connsiteY3" fmla="*/ 594447 h 3067690"/>
              <a:gd name="connsiteX4" fmla="*/ 2578100 w 7231264"/>
              <a:gd name="connsiteY4" fmla="*/ 2065229 h 3067690"/>
              <a:gd name="connsiteX5" fmla="*/ 3416300 w 7231264"/>
              <a:gd name="connsiteY5" fmla="*/ 2217629 h 3067690"/>
              <a:gd name="connsiteX6" fmla="*/ 3746500 w 7231264"/>
              <a:gd name="connsiteY6" fmla="*/ 3043129 h 3067690"/>
              <a:gd name="connsiteX7" fmla="*/ 4406900 w 7231264"/>
              <a:gd name="connsiteY7" fmla="*/ 1150829 h 3067690"/>
              <a:gd name="connsiteX8" fmla="*/ 5156200 w 7231264"/>
              <a:gd name="connsiteY8" fmla="*/ 1887429 h 3067690"/>
              <a:gd name="connsiteX9" fmla="*/ 5905500 w 7231264"/>
              <a:gd name="connsiteY9" fmla="*/ 1811229 h 3067690"/>
              <a:gd name="connsiteX10" fmla="*/ 6299200 w 7231264"/>
              <a:gd name="connsiteY10" fmla="*/ 2293829 h 3067690"/>
              <a:gd name="connsiteX11" fmla="*/ 6832600 w 7231264"/>
              <a:gd name="connsiteY11" fmla="*/ 2166829 h 3067690"/>
              <a:gd name="connsiteX12" fmla="*/ 7175500 w 7231264"/>
              <a:gd name="connsiteY12" fmla="*/ 1188929 h 3067690"/>
              <a:gd name="connsiteX13" fmla="*/ 7207668 w 7231264"/>
              <a:gd name="connsiteY13" fmla="*/ 1106816 h 3067690"/>
              <a:gd name="connsiteX0" fmla="*/ 0 w 7231264"/>
              <a:gd name="connsiteY0" fmla="*/ 0 h 3059861"/>
              <a:gd name="connsiteX1" fmla="*/ 762000 w 7231264"/>
              <a:gd name="connsiteY1" fmla="*/ 952500 h 3059861"/>
              <a:gd name="connsiteX2" fmla="*/ 1599193 w 7231264"/>
              <a:gd name="connsiteY2" fmla="*/ 208542 h 3059861"/>
              <a:gd name="connsiteX3" fmla="*/ 2033670 w 7231264"/>
              <a:gd name="connsiteY3" fmla="*/ 586618 h 3059861"/>
              <a:gd name="connsiteX4" fmla="*/ 2578100 w 7231264"/>
              <a:gd name="connsiteY4" fmla="*/ 2057400 h 3059861"/>
              <a:gd name="connsiteX5" fmla="*/ 3416300 w 7231264"/>
              <a:gd name="connsiteY5" fmla="*/ 2209800 h 3059861"/>
              <a:gd name="connsiteX6" fmla="*/ 3746500 w 7231264"/>
              <a:gd name="connsiteY6" fmla="*/ 3035300 h 3059861"/>
              <a:gd name="connsiteX7" fmla="*/ 4406900 w 7231264"/>
              <a:gd name="connsiteY7" fmla="*/ 1143000 h 3059861"/>
              <a:gd name="connsiteX8" fmla="*/ 5156200 w 7231264"/>
              <a:gd name="connsiteY8" fmla="*/ 1879600 h 3059861"/>
              <a:gd name="connsiteX9" fmla="*/ 5905500 w 7231264"/>
              <a:gd name="connsiteY9" fmla="*/ 1803400 h 3059861"/>
              <a:gd name="connsiteX10" fmla="*/ 6299200 w 7231264"/>
              <a:gd name="connsiteY10" fmla="*/ 2286000 h 3059861"/>
              <a:gd name="connsiteX11" fmla="*/ 6832600 w 7231264"/>
              <a:gd name="connsiteY11" fmla="*/ 2159000 h 3059861"/>
              <a:gd name="connsiteX12" fmla="*/ 7175500 w 7231264"/>
              <a:gd name="connsiteY12" fmla="*/ 1181100 h 3059861"/>
              <a:gd name="connsiteX13" fmla="*/ 7207668 w 7231264"/>
              <a:gd name="connsiteY13" fmla="*/ 1098987 h 305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264" h="3059861">
                <a:moveTo>
                  <a:pt x="0" y="0"/>
                </a:moveTo>
                <a:cubicBezTo>
                  <a:pt x="246591" y="476250"/>
                  <a:pt x="495468" y="917743"/>
                  <a:pt x="762000" y="952500"/>
                </a:cubicBezTo>
                <a:cubicBezTo>
                  <a:pt x="1028532" y="987257"/>
                  <a:pt x="1387248" y="269522"/>
                  <a:pt x="1599193" y="208542"/>
                </a:cubicBezTo>
                <a:cubicBezTo>
                  <a:pt x="1811138" y="147562"/>
                  <a:pt x="1870519" y="278475"/>
                  <a:pt x="2033670" y="586618"/>
                </a:cubicBezTo>
                <a:cubicBezTo>
                  <a:pt x="2196821" y="894761"/>
                  <a:pt x="2347662" y="1786870"/>
                  <a:pt x="2578100" y="2057400"/>
                </a:cubicBezTo>
                <a:cubicBezTo>
                  <a:pt x="2808538" y="2327930"/>
                  <a:pt x="3221567" y="2046817"/>
                  <a:pt x="3416300" y="2209800"/>
                </a:cubicBezTo>
                <a:cubicBezTo>
                  <a:pt x="3611033" y="2372783"/>
                  <a:pt x="3581400" y="3213100"/>
                  <a:pt x="3746500" y="3035300"/>
                </a:cubicBezTo>
                <a:cubicBezTo>
                  <a:pt x="3911600" y="2857500"/>
                  <a:pt x="4171950" y="1335617"/>
                  <a:pt x="4406900" y="1143000"/>
                </a:cubicBezTo>
                <a:cubicBezTo>
                  <a:pt x="4641850" y="950383"/>
                  <a:pt x="4906433" y="1769533"/>
                  <a:pt x="5156200" y="1879600"/>
                </a:cubicBezTo>
                <a:cubicBezTo>
                  <a:pt x="5405967" y="1989667"/>
                  <a:pt x="5715000" y="1735667"/>
                  <a:pt x="5905500" y="1803400"/>
                </a:cubicBezTo>
                <a:cubicBezTo>
                  <a:pt x="6096000" y="1871133"/>
                  <a:pt x="6144683" y="2226733"/>
                  <a:pt x="6299200" y="2286000"/>
                </a:cubicBezTo>
                <a:cubicBezTo>
                  <a:pt x="6453717" y="2345267"/>
                  <a:pt x="6686550" y="2343150"/>
                  <a:pt x="6832600" y="2159000"/>
                </a:cubicBezTo>
                <a:cubicBezTo>
                  <a:pt x="6978650" y="1974850"/>
                  <a:pt x="7112989" y="1357769"/>
                  <a:pt x="7175500" y="1181100"/>
                </a:cubicBezTo>
                <a:cubicBezTo>
                  <a:pt x="7238011" y="1004431"/>
                  <a:pt x="7246826" y="1017495"/>
                  <a:pt x="7207668" y="109898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42988" fontAlgn="base">
              <a:spcBef>
                <a:spcPct val="0"/>
              </a:spcBef>
              <a:spcAft>
                <a:spcPct val="0"/>
              </a:spcAft>
            </a:pPr>
            <a:endParaRPr kumimoji="1" lang="ja-JP" altLang="en-US" sz="2100" dirty="0">
              <a:latin typeface="Arial" charset="0"/>
              <a:ea typeface="ＭＳ Ｐゴシック" pitchFamily="50" charset="-128"/>
            </a:endParaRPr>
          </a:p>
        </p:txBody>
      </p:sp>
      <p:cxnSp>
        <p:nvCxnSpPr>
          <p:cNvPr id="13" name="直線コネクタ 12"/>
          <p:cNvCxnSpPr/>
          <p:nvPr/>
        </p:nvCxnSpPr>
        <p:spPr bwMode="auto">
          <a:xfrm flipV="1">
            <a:off x="2347365" y="3866695"/>
            <a:ext cx="5939554" cy="32368"/>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sp>
        <p:nvSpPr>
          <p:cNvPr id="16" name="テキスト ボックス 15"/>
          <p:cNvSpPr txBox="1"/>
          <p:nvPr/>
        </p:nvSpPr>
        <p:spPr>
          <a:xfrm>
            <a:off x="409660" y="935944"/>
            <a:ext cx="9086680" cy="769441"/>
          </a:xfrm>
          <a:prstGeom prst="rect">
            <a:avLst/>
          </a:prstGeom>
          <a:noFill/>
        </p:spPr>
        <p:txBody>
          <a:bodyPr wrap="square" rtlCol="0">
            <a:spAutoFit/>
          </a:bodyPr>
          <a:lstStyle/>
          <a:p>
            <a:pPr algn="ctr"/>
            <a:r>
              <a:rPr kumimoji="1" lang="ja-JP" altLang="en-US" sz="2200" b="1" u="sng" spc="110" dirty="0"/>
              <a:t>ネガティブになってはいけない、ということではありません。</a:t>
            </a:r>
            <a:endParaRPr kumimoji="1" lang="en-US" altLang="ja-JP" sz="2200" b="1" u="sng" spc="110" dirty="0"/>
          </a:p>
          <a:p>
            <a:pPr algn="ctr"/>
            <a:r>
              <a:rPr kumimoji="1" lang="ja-JP" altLang="en-US" sz="2200" spc="110" dirty="0"/>
              <a:t>ネガティブな状態であることをまず知ることが重要です。</a:t>
            </a:r>
          </a:p>
        </p:txBody>
      </p:sp>
    </p:spTree>
    <p:extLst>
      <p:ext uri="{BB962C8B-B14F-4D97-AF65-F5344CB8AC3E}">
        <p14:creationId xmlns:p14="http://schemas.microsoft.com/office/powerpoint/2010/main" val="75182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dissolve">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表紙２">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表紙３">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6C99F3"/>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中ページ">
  <a:themeElements>
    <a:clrScheme name="INSIDES">
      <a:dk1>
        <a:srgbClr val="333333"/>
      </a:dk1>
      <a:lt1>
        <a:srgbClr val="BEBEBE"/>
      </a:lt1>
      <a:dk2>
        <a:srgbClr val="F3F3F3"/>
      </a:dk2>
      <a:lt2>
        <a:srgbClr val="FFFFFF"/>
      </a:lt2>
      <a:accent1>
        <a:srgbClr val="FF6C6C"/>
      </a:accent1>
      <a:accent2>
        <a:srgbClr val="F16F9B"/>
      </a:accent2>
      <a:accent3>
        <a:srgbClr val="B9B9B9"/>
      </a:accent3>
      <a:accent4>
        <a:srgbClr val="8A78E7"/>
      </a:accent4>
      <a:accent5>
        <a:srgbClr val="597AF7"/>
      </a:accent5>
      <a:accent6>
        <a:srgbClr val="24B3A4"/>
      </a:accent6>
      <a:hlink>
        <a:srgbClr val="6C99F3"/>
      </a:hlink>
      <a:folHlink>
        <a:srgbClr val="034A90"/>
      </a:folHlink>
    </a:clrScheme>
    <a:fontScheme name="INSIDESメインテーマ">
      <a:majorFont>
        <a:latin typeface="DengXian"/>
        <a:ea typeface="游ゴシック"/>
        <a:cs typeface=""/>
      </a:majorFont>
      <a:minorFont>
        <a:latin typeface="DengXian"/>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73c763c-23ee-4639-92a6-887aa7ed2867" xsi:nil="true"/>
    <lcf76f155ced4ddcb4097134ff3c332f xmlns="b00feb88-84c6-4e91-9440-c887e66897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4C01CAB96D874D9C41299BFA06F23F" ma:contentTypeVersion="17" ma:contentTypeDescription="Create a new document." ma:contentTypeScope="" ma:versionID="281f437311cd04fc98c0c27d1bfcb366">
  <xsd:schema xmlns:xsd="http://www.w3.org/2001/XMLSchema" xmlns:xs="http://www.w3.org/2001/XMLSchema" xmlns:p="http://schemas.microsoft.com/office/2006/metadata/properties" xmlns:ns2="b00feb88-84c6-4e91-9440-c887e6689731" xmlns:ns3="373c763c-23ee-4639-92a6-887aa7ed2867" targetNamespace="http://schemas.microsoft.com/office/2006/metadata/properties" ma:root="true" ma:fieldsID="45bad956b00a3055c825cda6cff6e871" ns2:_="" ns3:_="">
    <xsd:import namespace="b00feb88-84c6-4e91-9440-c887e6689731"/>
    <xsd:import namespace="373c763c-23ee-4639-92a6-887aa7ed28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feb88-84c6-4e91-9440-c887e66897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c71943a-529d-42c5-a600-d531b16ddc58"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3c763c-23ee-4639-92a6-887aa7ed286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7154fd2-2f52-41bb-bd8a-28cde0820317}" ma:internalName="TaxCatchAll" ma:showField="CatchAllData" ma:web="373c763c-23ee-4639-92a6-887aa7ed28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A30EC9-E215-442B-A36C-0E902DF4A12A}">
  <ds:schemaRefs>
    <ds:schemaRef ds:uri="http://schemas.microsoft.com/sharepoint/v3/contenttype/forms"/>
  </ds:schemaRefs>
</ds:datastoreItem>
</file>

<file path=customXml/itemProps2.xml><?xml version="1.0" encoding="utf-8"?>
<ds:datastoreItem xmlns:ds="http://schemas.openxmlformats.org/officeDocument/2006/customXml" ds:itemID="{8FE0A20D-2CD2-44ED-B88B-09CCC981DFA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00feb88-84c6-4e91-9440-c887e6689731"/>
    <ds:schemaRef ds:uri="http://purl.org/dc/terms/"/>
    <ds:schemaRef ds:uri="373c763c-23ee-4639-92a6-887aa7ed2867"/>
    <ds:schemaRef ds:uri="http://www.w3.org/XML/1998/namespace"/>
    <ds:schemaRef ds:uri="http://purl.org/dc/dcmitype/"/>
  </ds:schemaRefs>
</ds:datastoreItem>
</file>

<file path=customXml/itemProps3.xml><?xml version="1.0" encoding="utf-8"?>
<ds:datastoreItem xmlns:ds="http://schemas.openxmlformats.org/officeDocument/2006/customXml" ds:itemID="{04550DAC-D1FC-47CF-BAF9-A25846D81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feb88-84c6-4e91-9440-c887e6689731"/>
    <ds:schemaRef ds:uri="373c763c-23ee-4639-92a6-887aa7ed28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1857</TotalTime>
  <Words>3145</Words>
  <Application>Microsoft Office PowerPoint</Application>
  <PresentationFormat>A4 210 x 297 mm</PresentationFormat>
  <Paragraphs>315</Paragraphs>
  <Slides>24</Slides>
  <Notes>23</Notes>
  <HiddenSlides>0</HiddenSlides>
  <MMClips>0</MMClips>
  <ScaleCrop>false</ScaleCrop>
  <HeadingPairs>
    <vt:vector size="8" baseType="variant">
      <vt:variant>
        <vt:lpstr>使用されているフォント</vt:lpstr>
      </vt:variant>
      <vt:variant>
        <vt:i4>6</vt:i4>
      </vt:variant>
      <vt:variant>
        <vt:lpstr>テーマ</vt:lpstr>
      </vt:variant>
      <vt:variant>
        <vt:i4>4</vt:i4>
      </vt:variant>
      <vt:variant>
        <vt:lpstr>埋め込まれた OLE サーバー</vt:lpstr>
      </vt:variant>
      <vt:variant>
        <vt:i4>1</vt:i4>
      </vt:variant>
      <vt:variant>
        <vt:lpstr>スライド タイトル</vt:lpstr>
      </vt:variant>
      <vt:variant>
        <vt:i4>24</vt:i4>
      </vt:variant>
    </vt:vector>
  </HeadingPairs>
  <TitlesOfParts>
    <vt:vector size="35" baseType="lpstr">
      <vt:lpstr>DengXian</vt:lpstr>
      <vt:lpstr>Meiryo UI</vt:lpstr>
      <vt:lpstr>游ゴシック</vt:lpstr>
      <vt:lpstr>Arial</vt:lpstr>
      <vt:lpstr>Century Gothic</vt:lpstr>
      <vt:lpstr>Wingdings</vt:lpstr>
      <vt:lpstr>表紙２</vt:lpstr>
      <vt:lpstr>表紙３</vt:lpstr>
      <vt:lpstr>中ページ</vt:lpstr>
      <vt:lpstr>1_中ページ</vt:lpstr>
      <vt:lpstr>think-cellスライド</vt:lpstr>
      <vt:lpstr>インサイズ導入のご説明</vt:lpstr>
      <vt:lpstr>もくじ</vt:lpstr>
      <vt:lpstr>インサイズ導入の背景</vt:lpstr>
      <vt:lpstr>インサイズを使うと変わること</vt:lpstr>
      <vt:lpstr>もくじ</vt:lpstr>
      <vt:lpstr>心の状態を知るためのアンケートです</vt:lpstr>
      <vt:lpstr>5段階のワークメンタリティで表現されます</vt:lpstr>
      <vt:lpstr>アンケート結果の使い方</vt:lpstr>
      <vt:lpstr>セルフマネジメントでの活用　～心の状態は移り変わって当然～</vt:lpstr>
      <vt:lpstr>【参考】セルフマネジメントとは</vt:lpstr>
      <vt:lpstr>【参考】セルフマネジメントのイメージ</vt:lpstr>
      <vt:lpstr>アンケート結果の使い方</vt:lpstr>
      <vt:lpstr>マネジメントでの活用</vt:lpstr>
      <vt:lpstr>率直なご回答をおねがいします</vt:lpstr>
      <vt:lpstr>もくじ</vt:lpstr>
      <vt:lpstr>インサイズ実施概要</vt:lpstr>
      <vt:lpstr>もくじ</vt:lpstr>
      <vt:lpstr>アンケート回答</vt:lpstr>
      <vt:lpstr>アンケート回答</vt:lpstr>
      <vt:lpstr>アンケート結果閲覧</vt:lpstr>
      <vt:lpstr>アンケート結果閲覧</vt:lpstr>
      <vt:lpstr>アンケート結果閲覧　～パーソナルレポート～</vt:lpstr>
      <vt:lpstr>アンケート結果閲覧　～AIメンター～</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純一</dc:creator>
  <cp:lastModifiedBy>鈴木 萌々子</cp:lastModifiedBy>
  <cp:revision>26</cp:revision>
  <dcterms:created xsi:type="dcterms:W3CDTF">2023-07-18T04:04:19Z</dcterms:created>
  <dcterms:modified xsi:type="dcterms:W3CDTF">2026-04-14T00:17:06Z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0x010100993FC1CC2BD51947BBCFC44769C28B94</vt:lpwstr>
  </property>
  <property fmtid="{D5CDD505-2E9C-101B-9397-08002B2CF9AE}" pid="3" name="MediaServiceImageTags">
    <vt:lpwstr/>
  </property>
</Properties>
</file>