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6" r:id="rId4"/>
    <p:sldMasterId id="2147483668" r:id="rId5"/>
    <p:sldMasterId id="2147483671" r:id="rId6"/>
    <p:sldMasterId id="2147483716" r:id="rId7"/>
  </p:sldMasterIdLst>
  <p:notesMasterIdLst>
    <p:notesMasterId r:id="rId42"/>
  </p:notesMasterIdLst>
  <p:handoutMasterIdLst>
    <p:handoutMasterId r:id="rId43"/>
  </p:handoutMasterIdLst>
  <p:sldIdLst>
    <p:sldId id="1553" r:id="rId8"/>
    <p:sldId id="1503" r:id="rId9"/>
    <p:sldId id="1506" r:id="rId10"/>
    <p:sldId id="1508" r:id="rId11"/>
    <p:sldId id="1509" r:id="rId12"/>
    <p:sldId id="1537" r:id="rId13"/>
    <p:sldId id="547" r:id="rId14"/>
    <p:sldId id="1565" r:id="rId15"/>
    <p:sldId id="1512" r:id="rId16"/>
    <p:sldId id="1567" r:id="rId17"/>
    <p:sldId id="1556" r:id="rId18"/>
    <p:sldId id="302" r:id="rId19"/>
    <p:sldId id="1584" r:id="rId20"/>
    <p:sldId id="298" r:id="rId21"/>
    <p:sldId id="1585" r:id="rId22"/>
    <p:sldId id="1586" r:id="rId23"/>
    <p:sldId id="1593" r:id="rId24"/>
    <p:sldId id="1594" r:id="rId25"/>
    <p:sldId id="304" r:id="rId26"/>
    <p:sldId id="1557" r:id="rId27"/>
    <p:sldId id="1558" r:id="rId28"/>
    <p:sldId id="1559" r:id="rId29"/>
    <p:sldId id="1595" r:id="rId30"/>
    <p:sldId id="1599" r:id="rId31"/>
    <p:sldId id="1598" r:id="rId32"/>
    <p:sldId id="1566" r:id="rId33"/>
    <p:sldId id="1538" r:id="rId34"/>
    <p:sldId id="1517" r:id="rId35"/>
    <p:sldId id="1518" r:id="rId36"/>
    <p:sldId id="1554" r:id="rId37"/>
    <p:sldId id="1520" r:id="rId38"/>
    <p:sldId id="1555" r:id="rId39"/>
    <p:sldId id="1541" r:id="rId40"/>
    <p:sldId id="1533" r:id="rId4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D6655-128B-D745-7A79-61D2EA09CC68}" name="中富 俊吾" initials="" userId="S::shungo_nakatomi@recruit-ms.co.jp::9c6c3e01-3041-460e-9567-ac9d7cff0521" providerId="AD"/>
  <p188:author id="{973F385C-9735-23E3-51A1-C24291202211}" name="井上 瑞貴" initials="井瑞" userId="S::mizuki_inoue@recruit-ms.co.jp::f6b39721-156b-4295-b428-ee29b8236850" providerId="AD"/>
  <p188:author id="{1DD6B482-C703-CD7F-5102-CBDC7F09499E}" name="宇野 渉" initials="宇渉" userId="S::wataru_uno@recruit-ms.co.jp::3c9129e8-db7f-43c6-93ff-4d6c7442c005" providerId="AD"/>
  <p188:author id="{13D5A4BC-0AAE-6B38-A736-CA7DB10A4AF0}" name="山田 純一" initials="山純" userId="S::junichi_yamada@recruit-ms.co.jp::738fccb7-c23d-484f-90e8-ae2ba85cf149" providerId="AD"/>
  <p188:author id="{D60189C1-96DC-F556-7F8B-B862042BEEF0}" name="鈴木 萌々子" initials="鈴木" userId="S::momoko_suzuki@recruit-ms.co.jp::684b9646-bc99-4d69-9c4f-dccabc815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8288"/>
    <a:srgbClr val="FF566D"/>
    <a:srgbClr val="597AF8"/>
    <a:srgbClr val="53ACF1"/>
    <a:srgbClr val="C4D5ED"/>
    <a:srgbClr val="287ECF"/>
    <a:srgbClr val="6C2929"/>
    <a:srgbClr val="9EB6C9"/>
    <a:srgbClr val="8A78E7"/>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2"/>
    <p:restoredTop sz="96837" autoAdjust="0"/>
  </p:normalViewPr>
  <p:slideViewPr>
    <p:cSldViewPr snapToGrid="0">
      <p:cViewPr varScale="1">
        <p:scale>
          <a:sx n="103" d="100"/>
          <a:sy n="103" d="100"/>
        </p:scale>
        <p:origin x="1236" y="96"/>
      </p:cViewPr>
      <p:guideLst/>
    </p:cSldViewPr>
  </p:slideViewPr>
  <p:notesTextViewPr>
    <p:cViewPr>
      <p:scale>
        <a:sx n="1" d="1"/>
        <a:sy n="1" d="1"/>
      </p:scale>
      <p:origin x="0" y="-408"/>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B5A0CB-61CF-4DED-A86C-03B08BE6C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F664BEB-D3A0-45C9-994B-151CC21037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0C71A-22C7-4A9B-8B42-4CB7AAED8584}" type="datetime1">
              <a:rPr kumimoji="1" lang="ja-JP" altLang="en-US" smtClean="0"/>
              <a:t>2026/4/14</a:t>
            </a:fld>
            <a:endParaRPr kumimoji="1" lang="ja-JP" altLang="en-US"/>
          </a:p>
        </p:txBody>
      </p:sp>
      <p:sp>
        <p:nvSpPr>
          <p:cNvPr id="4" name="フッター プレースホルダー 3">
            <a:extLst>
              <a:ext uri="{FF2B5EF4-FFF2-40B4-BE49-F238E27FC236}">
                <a16:creationId xmlns:a16="http://schemas.microsoft.com/office/drawing/2014/main" id="{A278AEA1-7A34-4BD1-BB26-474680FC0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F843FE-4E87-40A8-8DE5-9D26365788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B5B67-48AF-4686-9716-029A9E60949B}" type="slidenum">
              <a:rPr kumimoji="1" lang="ja-JP" altLang="en-US" smtClean="0"/>
              <a:t>‹#›</a:t>
            </a:fld>
            <a:endParaRPr kumimoji="1" lang="ja-JP" altLang="en-US"/>
          </a:p>
        </p:txBody>
      </p:sp>
    </p:spTree>
    <p:extLst>
      <p:ext uri="{BB962C8B-B14F-4D97-AF65-F5344CB8AC3E}">
        <p14:creationId xmlns:p14="http://schemas.microsoft.com/office/powerpoint/2010/main" val="178246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1E3F5-323D-47C6-9A21-7034C3BFB4AB}" type="datetime1">
              <a:rPr kumimoji="1" lang="ja-JP" altLang="en-US" smtClean="0"/>
              <a:t>2026/4/14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432-9D8F-4E66-85A3-C7C12BB3CCE6}" type="slidenum">
              <a:rPr kumimoji="1" lang="ja-JP" altLang="en-US" smtClean="0"/>
              <a:t>‹#›</a:t>
            </a:fld>
            <a:endParaRPr kumimoji="1" lang="ja-JP" altLang="en-US"/>
          </a:p>
        </p:txBody>
      </p:sp>
    </p:spTree>
    <p:extLst>
      <p:ext uri="{BB962C8B-B14F-4D97-AF65-F5344CB8AC3E}">
        <p14:creationId xmlns:p14="http://schemas.microsoft.com/office/powerpoint/2010/main" val="2757993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0</a:t>
            </a:fld>
            <a:endParaRPr kumimoji="1" lang="ja-JP" altLang="en-US"/>
          </a:p>
        </p:txBody>
      </p:sp>
    </p:spTree>
    <p:extLst>
      <p:ext uri="{BB962C8B-B14F-4D97-AF65-F5344CB8AC3E}">
        <p14:creationId xmlns:p14="http://schemas.microsoft.com/office/powerpoint/2010/main" val="302503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9</a:t>
            </a:fld>
            <a:endParaRPr kumimoji="1" lang="ja-JP" altLang="en-US"/>
          </a:p>
        </p:txBody>
      </p:sp>
    </p:spTree>
    <p:extLst>
      <p:ext uri="{BB962C8B-B14F-4D97-AF65-F5344CB8AC3E}">
        <p14:creationId xmlns:p14="http://schemas.microsoft.com/office/powerpoint/2010/main" val="121331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10</a:t>
            </a:fld>
            <a:endParaRPr kumimoji="1" lang="ja-JP" altLang="en-US"/>
          </a:p>
        </p:txBody>
      </p:sp>
    </p:spTree>
    <p:extLst>
      <p:ext uri="{BB962C8B-B14F-4D97-AF65-F5344CB8AC3E}">
        <p14:creationId xmlns:p14="http://schemas.microsoft.com/office/powerpoint/2010/main" val="3196640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60DC6058-032B-4A5E-AA6A-03BD0C204665}"/>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65BBA3FB-0C3F-443F-BF7C-008BC19E080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defTabSz="870907"/>
            <a:endParaRPr lang="en-US" altLang="ja-JP" sz="1400" dirty="0"/>
          </a:p>
        </p:txBody>
      </p:sp>
    </p:spTree>
    <p:extLst>
      <p:ext uri="{BB962C8B-B14F-4D97-AF65-F5344CB8AC3E}">
        <p14:creationId xmlns:p14="http://schemas.microsoft.com/office/powerpoint/2010/main" val="3206910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加えて、皆様のセルフマネジメントにも、ぜひ使ってみてください。</a:t>
            </a:r>
          </a:p>
        </p:txBody>
      </p:sp>
    </p:spTree>
    <p:extLst>
      <p:ext uri="{BB962C8B-B14F-4D97-AF65-F5344CB8AC3E}">
        <p14:creationId xmlns:p14="http://schemas.microsoft.com/office/powerpoint/2010/main" val="269661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6851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セルフマネジメントとは、自分自身</a:t>
            </a:r>
            <a:r>
              <a:rPr kumimoji="1" lang="ja-JP" altLang="en-US" b="0" dirty="0"/>
              <a:t>で</a:t>
            </a:r>
            <a:r>
              <a:rPr kumimoji="1" lang="ja-JP" altLang="en-US" sz="1200" b="0" spc="110" dirty="0"/>
              <a:t>目標達成や自己実現に向けて、</a:t>
            </a:r>
            <a:br>
              <a:rPr kumimoji="1" lang="en-US" altLang="ja-JP" sz="1200" b="0" spc="110" dirty="0"/>
            </a:br>
            <a:r>
              <a:rPr kumimoji="1" lang="ja-JP" altLang="en-US" sz="1200" b="0" spc="110" dirty="0"/>
              <a:t>自律的に行動するように管理・コントロールを行うことです。</a:t>
            </a:r>
            <a:endParaRPr kumimoji="1" lang="en-US" altLang="ja-JP" sz="1200" b="0" spc="110" dirty="0"/>
          </a:p>
          <a:p>
            <a:endParaRPr kumimoji="1" lang="en-US" altLang="ja-JP" sz="1200" b="0" spc="110" dirty="0"/>
          </a:p>
          <a:p>
            <a:r>
              <a:rPr kumimoji="1" lang="ja-JP" altLang="en-US" sz="1200" b="0" spc="110" dirty="0"/>
              <a:t>時間を管理する、ストレスを管理する、モチベーションを管理する・・・それによって、</a:t>
            </a:r>
            <a:endParaRPr kumimoji="1" lang="en-US" altLang="ja-JP" sz="1200" b="0" spc="110" dirty="0"/>
          </a:p>
          <a:p>
            <a:r>
              <a:rPr kumimoji="1" lang="ja-JP" altLang="en-US" sz="1200" b="0" spc="110" dirty="0"/>
              <a:t>自分がご機嫌に働ける、パフォーマンスも出せる状態をなるべく自分で作り出していく、ということです。</a:t>
            </a:r>
            <a:endParaRPr kumimoji="1" lang="en-US" altLang="ja-JP" sz="1200" b="0" spc="110" dirty="0"/>
          </a:p>
          <a:p>
            <a:endParaRPr kumimoji="1" lang="en-US" altLang="ja-JP" sz="1200" b="0" spc="110" dirty="0"/>
          </a:p>
          <a:p>
            <a:r>
              <a:rPr kumimoji="1" lang="ja-JP" altLang="en-US" sz="1200" b="0" spc="110" dirty="0"/>
              <a:t>セルフマネジメントをするためには、どの観点においても、</a:t>
            </a:r>
            <a:endParaRPr kumimoji="1" lang="en-US" altLang="ja-JP" sz="1200" b="0" spc="110" dirty="0"/>
          </a:p>
          <a:p>
            <a:r>
              <a:rPr kumimoji="1" lang="ja-JP" altLang="en-US" sz="1200" b="0" spc="110" dirty="0"/>
              <a:t>「現状を把握すること」が第一歩です。</a:t>
            </a:r>
            <a:endParaRPr kumimoji="1" lang="en-US" altLang="ja-JP" sz="1200" b="0" spc="110" dirty="0"/>
          </a:p>
          <a:p>
            <a:endParaRPr kumimoji="1" lang="en-US" altLang="ja-JP" sz="1200" b="0" spc="110" dirty="0"/>
          </a:p>
          <a:p>
            <a:r>
              <a:rPr kumimoji="1" lang="ja-JP" altLang="en-US" sz="1200" b="0" spc="110" dirty="0"/>
              <a:t>たとえば、時間管理でいうと、今自分が何に時間を使っているのか？をまず把握しないと、</a:t>
            </a:r>
            <a:endParaRPr kumimoji="1" lang="en-US" altLang="ja-JP" sz="1200" b="0" spc="110" dirty="0"/>
          </a:p>
          <a:p>
            <a:r>
              <a:rPr kumimoji="1" lang="ja-JP" altLang="en-US" sz="1200" b="0" spc="110" dirty="0"/>
              <a:t>何を削減するべきなのか、削減できるのか、何に時間を使うべきなのか、わからないですよね。</a:t>
            </a:r>
            <a:endParaRPr kumimoji="1" lang="en-US" altLang="ja-JP" sz="1200" b="0" spc="110" dirty="0"/>
          </a:p>
          <a:p>
            <a:endParaRPr kumimoji="1" lang="en-US" altLang="ja-JP" sz="1200" b="0" spc="110" dirty="0"/>
          </a:p>
          <a:p>
            <a:r>
              <a:rPr kumimoji="1" lang="ja-JP" altLang="en-US" sz="1200" b="0" spc="110" dirty="0"/>
              <a:t>心の状態のセルフマネジメントも、自分の状態を知ることが第一歩です。</a:t>
            </a:r>
            <a:endParaRPr kumimoji="1" lang="en-US" altLang="ja-JP" sz="1200" b="0" spc="110" dirty="0"/>
          </a:p>
        </p:txBody>
      </p:sp>
    </p:spTree>
    <p:extLst>
      <p:ext uri="{BB962C8B-B14F-4D97-AF65-F5344CB8AC3E}">
        <p14:creationId xmlns:p14="http://schemas.microsoft.com/office/powerpoint/2010/main" val="1483530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60DC6058-032B-4A5E-AA6A-03BD0C204665}"/>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65BBA3FB-0C3F-443F-BF7C-008BC19E080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defTabSz="870907"/>
            <a:r>
              <a:rPr lang="ja-JP" altLang="en-US" sz="1400" dirty="0"/>
              <a:t>たとえば、上にかいているような比較的ポジティブな状態であれば、</a:t>
            </a:r>
            <a:endParaRPr lang="en-US" altLang="ja-JP" sz="1400" dirty="0"/>
          </a:p>
          <a:p>
            <a:pPr defTabSz="870907"/>
            <a:r>
              <a:rPr lang="ja-JP" altLang="en-US" sz="1400" dirty="0"/>
              <a:t>仕事は大変だけど、ちゃんと充実もしている状態だから、</a:t>
            </a:r>
            <a:endParaRPr lang="en-US" altLang="ja-JP" sz="1400" dirty="0"/>
          </a:p>
          <a:p>
            <a:pPr defTabSz="870907"/>
            <a:r>
              <a:rPr lang="ja-JP" altLang="en-US" sz="1400" dirty="0"/>
              <a:t>あらためて何がうまく言ってる要因なのか考えてみようかな。</a:t>
            </a:r>
            <a:endParaRPr lang="en-US" altLang="ja-JP" sz="1400" dirty="0"/>
          </a:p>
          <a:p>
            <a:pPr defTabSz="870907"/>
            <a:r>
              <a:rPr lang="ja-JP" altLang="en-US" sz="1400" dirty="0"/>
              <a:t>だとか、</a:t>
            </a:r>
            <a:endParaRPr lang="en-US" altLang="ja-JP" sz="1400" dirty="0"/>
          </a:p>
          <a:p>
            <a:pPr defTabSz="870907"/>
            <a:r>
              <a:rPr lang="ja-JP" altLang="en-US" sz="1400" dirty="0"/>
              <a:t>下に書いているような、ちょっとつらい状態だとしたら、</a:t>
            </a:r>
            <a:endParaRPr lang="en-US" altLang="ja-JP" sz="1400" dirty="0"/>
          </a:p>
          <a:p>
            <a:pPr defTabSz="870907"/>
            <a:r>
              <a:rPr lang="ja-JP" altLang="en-US" sz="1400" dirty="0"/>
              <a:t>自分でどうにかしないとと思っていたけれど、私は結構大変な状態らしい。</a:t>
            </a:r>
            <a:endParaRPr lang="en-US" altLang="ja-JP" sz="1400" dirty="0"/>
          </a:p>
          <a:p>
            <a:pPr defTabSz="870907"/>
            <a:r>
              <a:rPr lang="ja-JP" altLang="en-US" sz="1400" dirty="0"/>
              <a:t>だから、周囲に助けを求めてみよう。</a:t>
            </a:r>
            <a:endParaRPr lang="en-US" altLang="ja-JP" sz="1400" dirty="0"/>
          </a:p>
          <a:p>
            <a:pPr defTabSz="870907"/>
            <a:r>
              <a:rPr lang="ja-JP" altLang="en-US" sz="1400" dirty="0"/>
              <a:t>といったように、自分をあらためて捉え直すきっかけにしてみてください。</a:t>
            </a:r>
            <a:endParaRPr lang="en-US" altLang="ja-JP" sz="1400" dirty="0"/>
          </a:p>
          <a:p>
            <a:pPr defTabSz="870907"/>
            <a:endParaRPr lang="en-US" altLang="ja-JP" sz="1400" dirty="0"/>
          </a:p>
          <a:p>
            <a:pPr defTabSz="870907"/>
            <a:r>
              <a:rPr lang="ja-JP" altLang="en-US" sz="1400" dirty="0"/>
              <a:t>とはいえ、実際はつらい状態のときって、そんなことを考えるのもしんどいと思うこともあると思います。</a:t>
            </a:r>
            <a:endParaRPr lang="en-US" altLang="ja-JP" sz="1400" dirty="0"/>
          </a:p>
          <a:p>
            <a:pPr defTabSz="870907"/>
            <a:r>
              <a:rPr lang="ja-JP" altLang="en-US" sz="1400" dirty="0"/>
              <a:t>そういうときは、無理はしないでください。</a:t>
            </a:r>
            <a:endParaRPr lang="en-US" altLang="ja-JP" sz="1400" dirty="0"/>
          </a:p>
          <a:p>
            <a:pPr defTabSz="870907"/>
            <a:endParaRPr lang="en-US" altLang="ja-JP" sz="1400" dirty="0"/>
          </a:p>
          <a:p>
            <a:pPr defTabSz="870907"/>
            <a:r>
              <a:rPr lang="ja-JP" altLang="en-US" sz="1400" dirty="0"/>
              <a:t>繰り返しになりますが、こちらはサブ的な使い方であり、</a:t>
            </a:r>
            <a:endParaRPr lang="en-US" altLang="ja-JP" sz="1400" dirty="0"/>
          </a:p>
          <a:p>
            <a:pPr defTabSz="870907"/>
            <a:r>
              <a:rPr lang="ja-JP" altLang="en-US" sz="1400" dirty="0"/>
              <a:t>皆様のセルフマネジメントだけで組織を良くしていこうということではありませんので、</a:t>
            </a:r>
            <a:endParaRPr lang="en-US" altLang="ja-JP" sz="1400" dirty="0"/>
          </a:p>
          <a:p>
            <a:pPr defTabSz="870907"/>
            <a:r>
              <a:rPr lang="ja-JP" altLang="en-US" sz="1400" dirty="0"/>
              <a:t>ご安心ください。</a:t>
            </a:r>
            <a:endParaRPr lang="en-US" altLang="ja-JP" sz="1400" dirty="0"/>
          </a:p>
        </p:txBody>
      </p:sp>
    </p:spTree>
    <p:extLst>
      <p:ext uri="{BB962C8B-B14F-4D97-AF65-F5344CB8AC3E}">
        <p14:creationId xmlns:p14="http://schemas.microsoft.com/office/powerpoint/2010/main" val="1706680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ではこのインサイズの結果を、どう使っていくのか、ですが、</a:t>
            </a:r>
            <a:endParaRPr kumimoji="1" lang="en-US" altLang="ja-JP" dirty="0"/>
          </a:p>
          <a:p>
            <a:r>
              <a:rPr kumimoji="1" lang="ja-JP" altLang="en-US" dirty="0"/>
              <a:t>まず上司が結果を見て、皆様との関わりに活かしていきます。</a:t>
            </a:r>
            <a:endParaRPr kumimoji="1" lang="en-US" altLang="ja-JP" dirty="0"/>
          </a:p>
          <a:p>
            <a:endParaRPr kumimoji="1" lang="en-US" altLang="ja-JP" dirty="0"/>
          </a:p>
          <a:p>
            <a:r>
              <a:rPr kumimoji="1" lang="ja-JP" altLang="en-US" dirty="0"/>
              <a:t>上司が結果を見る、と聴くとちょっと怖いと感じる方もいるかも知れませんが、</a:t>
            </a:r>
            <a:endParaRPr kumimoji="1" lang="en-US" altLang="ja-JP" dirty="0"/>
          </a:p>
          <a:p>
            <a:r>
              <a:rPr kumimoji="1" lang="ja-JP" altLang="en-US" dirty="0"/>
              <a:t>ストレートに全部の回答が見えるわけではないので、その点はご安心ください。</a:t>
            </a: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2996076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メンタリティや、皆様がどんな性格タイプなのか、上司とは同じタイプなのか・違うタイプなのか、といった結果が共有され、</a:t>
            </a:r>
            <a:endParaRPr kumimoji="1" lang="en-US" altLang="ja-JP" dirty="0"/>
          </a:p>
          <a:p>
            <a:r>
              <a:rPr kumimoji="1" lang="ja-JP" altLang="en-US" dirty="0"/>
              <a:t>上司からメンバーの皆様への関わり方を考えるヒントにしてもらいます。</a:t>
            </a:r>
            <a:endParaRPr kumimoji="1" lang="en-US" altLang="ja-JP" dirty="0"/>
          </a:p>
          <a:p>
            <a:endParaRPr kumimoji="1" lang="en-US" altLang="ja-JP" dirty="0"/>
          </a:p>
          <a:p>
            <a:r>
              <a:rPr kumimoji="1" lang="ja-JP" altLang="en-US" dirty="0"/>
              <a:t>もしかすると、皆様としても、予想外の結果が表示されるかも知れません。</a:t>
            </a:r>
            <a:endParaRPr kumimoji="1" lang="en-US" altLang="ja-JP" dirty="0"/>
          </a:p>
          <a:p>
            <a:r>
              <a:rPr kumimoji="1" lang="ja-JP" altLang="en-US" dirty="0"/>
              <a:t>結果について、上司から聞かれることもあるかもしれません。</a:t>
            </a:r>
            <a:endParaRPr kumimoji="1" lang="en-US" altLang="ja-JP" dirty="0"/>
          </a:p>
          <a:p>
            <a:r>
              <a:rPr kumimoji="1" lang="ja-JP" altLang="en-US" dirty="0"/>
              <a:t>決して、コンディションがよくないから問い詰めようとしているとか、そういうことではなく、</a:t>
            </a:r>
            <a:endParaRPr kumimoji="1" lang="en-US" altLang="ja-JP" dirty="0"/>
          </a:p>
          <a:p>
            <a:r>
              <a:rPr kumimoji="1" lang="ja-JP" altLang="en-US" dirty="0"/>
              <a:t>純粋に皆様の状況を知りたい、知ってなんとかしたいという気持ちで話を聞いているので、</a:t>
            </a:r>
            <a:endParaRPr kumimoji="1" lang="en-US" altLang="ja-JP" dirty="0"/>
          </a:p>
          <a:p>
            <a:r>
              <a:rPr kumimoji="1" lang="ja-JP" altLang="en-US" dirty="0"/>
              <a:t>ぜひ、感じていることを話してみてください。</a:t>
            </a:r>
            <a:endParaRPr kumimoji="1" lang="en-US" altLang="ja-JP" dirty="0"/>
          </a:p>
          <a:p>
            <a:endParaRPr kumimoji="1" lang="en-US" altLang="ja-JP" dirty="0"/>
          </a:p>
          <a:p>
            <a:r>
              <a:rPr kumimoji="1" lang="ja-JP" altLang="en-US" dirty="0"/>
              <a:t>話したい気持ちではないということもあるかと思います。</a:t>
            </a:r>
            <a:endParaRPr kumimoji="1" lang="en-US" altLang="ja-JP" dirty="0"/>
          </a:p>
          <a:p>
            <a:r>
              <a:rPr kumimoji="1" lang="ja-JP" altLang="en-US" dirty="0"/>
              <a:t>そういった場合も、アンケートも「よく見せるように回答する」ということではなく、回答は率直にお願いできれば幸いです。</a:t>
            </a:r>
            <a:endParaRPr kumimoji="1" lang="en-US" altLang="ja-JP" dirty="0"/>
          </a:p>
          <a:p>
            <a:r>
              <a:rPr kumimoji="1" lang="ja-JP" altLang="en-US" dirty="0"/>
              <a:t>少しずつでも、よい職場づくり・環境づくりを目指していきます。</a:t>
            </a:r>
          </a:p>
        </p:txBody>
      </p:sp>
    </p:spTree>
    <p:extLst>
      <p:ext uri="{BB962C8B-B14F-4D97-AF65-F5344CB8AC3E}">
        <p14:creationId xmlns:p14="http://schemas.microsoft.com/office/powerpoint/2010/main" val="196851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19</a:t>
            </a:fld>
            <a:endParaRPr kumimoji="1" lang="ja-JP" altLang="en-US"/>
          </a:p>
        </p:txBody>
      </p:sp>
    </p:spTree>
    <p:extLst>
      <p:ext uri="{BB962C8B-B14F-4D97-AF65-F5344CB8AC3E}">
        <p14:creationId xmlns:p14="http://schemas.microsoft.com/office/powerpoint/2010/main" val="345548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a:t>
            </a:fld>
            <a:endParaRPr kumimoji="1" lang="ja-JP" altLang="en-US"/>
          </a:p>
        </p:txBody>
      </p:sp>
    </p:spTree>
    <p:extLst>
      <p:ext uri="{BB962C8B-B14F-4D97-AF65-F5344CB8AC3E}">
        <p14:creationId xmlns:p14="http://schemas.microsoft.com/office/powerpoint/2010/main" val="291507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20</a:t>
            </a:fld>
            <a:endParaRPr kumimoji="1" lang="ja-JP" altLang="en-US"/>
          </a:p>
        </p:txBody>
      </p:sp>
    </p:spTree>
    <p:extLst>
      <p:ext uri="{BB962C8B-B14F-4D97-AF65-F5344CB8AC3E}">
        <p14:creationId xmlns:p14="http://schemas.microsoft.com/office/powerpoint/2010/main" val="2301296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21</a:t>
            </a:fld>
            <a:endParaRPr kumimoji="1" lang="ja-JP" altLang="en-US"/>
          </a:p>
        </p:txBody>
      </p:sp>
    </p:spTree>
    <p:extLst>
      <p:ext uri="{BB962C8B-B14F-4D97-AF65-F5344CB8AC3E}">
        <p14:creationId xmlns:p14="http://schemas.microsoft.com/office/powerpoint/2010/main" val="2234161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22</a:t>
            </a:fld>
            <a:endParaRPr kumimoji="1" lang="ja-JP" altLang="en-US"/>
          </a:p>
        </p:txBody>
      </p:sp>
    </p:spTree>
    <p:extLst>
      <p:ext uri="{BB962C8B-B14F-4D97-AF65-F5344CB8AC3E}">
        <p14:creationId xmlns:p14="http://schemas.microsoft.com/office/powerpoint/2010/main" val="2000374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D3870-D91D-5B10-08EC-6A078963265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AED1F0-E13E-6A23-6CC9-4ECA299DAF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4BE55FD-508D-BC0B-E190-91FA4BBA73C5}"/>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2558E4FA-076A-1675-20C1-D9DE9675CC0E}"/>
              </a:ext>
            </a:extLst>
          </p:cNvPr>
          <p:cNvSpPr>
            <a:spLocks noGrp="1"/>
          </p:cNvSpPr>
          <p:nvPr>
            <p:ph type="sldNum" sz="quarter" idx="5"/>
          </p:nvPr>
        </p:nvSpPr>
        <p:spPr/>
        <p:txBody>
          <a:bodyPr/>
          <a:lstStyle/>
          <a:p>
            <a:fld id="{0D77C432-9D8F-4E66-85A3-C7C12BB3CCE6}" type="slidenum">
              <a:rPr kumimoji="1" lang="ja-JP" altLang="en-US" smtClean="0"/>
              <a:t>23</a:t>
            </a:fld>
            <a:endParaRPr kumimoji="1" lang="ja-JP" altLang="en-US"/>
          </a:p>
        </p:txBody>
      </p:sp>
    </p:spTree>
    <p:extLst>
      <p:ext uri="{BB962C8B-B14F-4D97-AF65-F5344CB8AC3E}">
        <p14:creationId xmlns:p14="http://schemas.microsoft.com/office/powerpoint/2010/main" val="2084897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1CFE-B5FE-079A-09C4-5DC3202D11F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3E432E-D711-A1CA-9B6F-412D0CB620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DE319C-A0A8-0D5F-6722-9517A611F50C}"/>
              </a:ext>
            </a:extLst>
          </p:cNvPr>
          <p:cNvSpPr>
            <a:spLocks noGrp="1"/>
          </p:cNvSpPr>
          <p:nvPr>
            <p:ph type="body" idx="1"/>
          </p:nvPr>
        </p:nvSpPr>
        <p:spPr/>
        <p:txBody>
          <a:bodyPr/>
          <a:lstStyle/>
          <a:p>
            <a:r>
              <a:rPr kumimoji="1" lang="en-US" altLang="ja-JP" dirty="0"/>
              <a:t>2</a:t>
            </a:r>
            <a:r>
              <a:rPr kumimoji="1" lang="ja-JP" altLang="en-US" dirty="0"/>
              <a:t>月に「</a:t>
            </a:r>
            <a:r>
              <a:rPr kumimoji="1" lang="en-US" altLang="ja-JP" dirty="0"/>
              <a:t>AI</a:t>
            </a:r>
            <a:r>
              <a:rPr kumimoji="1" lang="ja-JP" altLang="en-US" dirty="0"/>
              <a:t>メンター機能がリリースしました。</a:t>
            </a:r>
            <a:endParaRPr kumimoji="1" lang="en-US" altLang="ja-JP" dirty="0"/>
          </a:p>
          <a:p>
            <a:r>
              <a:rPr kumimoji="1" lang="ja-JP" altLang="en-US" dirty="0"/>
              <a:t>自分の状況を振り返り、上司と話せるとよいテーマの設定ができる機能です。</a:t>
            </a:r>
            <a:endParaRPr kumimoji="1" lang="en-US" altLang="ja-JP" dirty="0"/>
          </a:p>
          <a:p>
            <a:r>
              <a:rPr kumimoji="1" lang="ja-JP" altLang="en-US" dirty="0"/>
              <a:t>インサイズの結果に応じたテーマを</a:t>
            </a:r>
            <a:r>
              <a:rPr kumimoji="1" lang="en-US" altLang="ja-JP" dirty="0"/>
              <a:t>AI</a:t>
            </a:r>
            <a:r>
              <a:rPr kumimoji="1" lang="ja-JP" altLang="en-US" dirty="0"/>
              <a:t>が投げかけてくれるので、</a:t>
            </a:r>
            <a:r>
              <a:rPr kumimoji="1" lang="en-US" altLang="ja-JP" dirty="0"/>
              <a:t>1on1</a:t>
            </a:r>
            <a:r>
              <a:rPr kumimoji="1" lang="ja-JP" altLang="en-US" dirty="0"/>
              <a:t>をよりよい機会にするために、ぜひご利用ください。</a:t>
            </a:r>
          </a:p>
        </p:txBody>
      </p:sp>
    </p:spTree>
    <p:extLst>
      <p:ext uri="{BB962C8B-B14F-4D97-AF65-F5344CB8AC3E}">
        <p14:creationId xmlns:p14="http://schemas.microsoft.com/office/powerpoint/2010/main" val="855848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25</a:t>
            </a:fld>
            <a:endParaRPr kumimoji="1" lang="ja-JP" altLang="en-US"/>
          </a:p>
        </p:txBody>
      </p:sp>
    </p:spTree>
    <p:extLst>
      <p:ext uri="{BB962C8B-B14F-4D97-AF65-F5344CB8AC3E}">
        <p14:creationId xmlns:p14="http://schemas.microsoft.com/office/powerpoint/2010/main" val="3757807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26</a:t>
            </a:fld>
            <a:endParaRPr kumimoji="1" lang="ja-JP" altLang="en-US"/>
          </a:p>
        </p:txBody>
      </p:sp>
    </p:spTree>
    <p:extLst>
      <p:ext uri="{BB962C8B-B14F-4D97-AF65-F5344CB8AC3E}">
        <p14:creationId xmlns:p14="http://schemas.microsoft.com/office/powerpoint/2010/main" val="1183585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27</a:t>
            </a:fld>
            <a:endParaRPr kumimoji="1" lang="ja-JP" altLang="en-US"/>
          </a:p>
        </p:txBody>
      </p:sp>
    </p:spTree>
    <p:extLst>
      <p:ext uri="{BB962C8B-B14F-4D97-AF65-F5344CB8AC3E}">
        <p14:creationId xmlns:p14="http://schemas.microsoft.com/office/powerpoint/2010/main" val="3013820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28</a:t>
            </a:fld>
            <a:endParaRPr kumimoji="1" lang="ja-JP" altLang="en-US"/>
          </a:p>
        </p:txBody>
      </p:sp>
    </p:spTree>
    <p:extLst>
      <p:ext uri="{BB962C8B-B14F-4D97-AF65-F5344CB8AC3E}">
        <p14:creationId xmlns:p14="http://schemas.microsoft.com/office/powerpoint/2010/main" val="3454443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29</a:t>
            </a:fld>
            <a:endParaRPr kumimoji="1" lang="ja-JP" altLang="en-US"/>
          </a:p>
        </p:txBody>
      </p:sp>
    </p:spTree>
    <p:extLst>
      <p:ext uri="{BB962C8B-B14F-4D97-AF65-F5344CB8AC3E}">
        <p14:creationId xmlns:p14="http://schemas.microsoft.com/office/powerpoint/2010/main" val="214469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a:t>
            </a:fld>
            <a:endParaRPr kumimoji="1" lang="ja-JP" altLang="en-US"/>
          </a:p>
        </p:txBody>
      </p:sp>
    </p:spTree>
    <p:extLst>
      <p:ext uri="{BB962C8B-B14F-4D97-AF65-F5344CB8AC3E}">
        <p14:creationId xmlns:p14="http://schemas.microsoft.com/office/powerpoint/2010/main" val="211656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30</a:t>
            </a:fld>
            <a:endParaRPr kumimoji="1" lang="ja-JP" altLang="en-US"/>
          </a:p>
        </p:txBody>
      </p:sp>
    </p:spTree>
    <p:extLst>
      <p:ext uri="{BB962C8B-B14F-4D97-AF65-F5344CB8AC3E}">
        <p14:creationId xmlns:p14="http://schemas.microsoft.com/office/powerpoint/2010/main" val="89998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31</a:t>
            </a:fld>
            <a:endParaRPr kumimoji="1" lang="ja-JP" altLang="en-US"/>
          </a:p>
        </p:txBody>
      </p:sp>
    </p:spTree>
    <p:extLst>
      <p:ext uri="{BB962C8B-B14F-4D97-AF65-F5344CB8AC3E}">
        <p14:creationId xmlns:p14="http://schemas.microsoft.com/office/powerpoint/2010/main" val="2339498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32</a:t>
            </a:fld>
            <a:endParaRPr kumimoji="1" lang="ja-JP" altLang="en-US"/>
          </a:p>
        </p:txBody>
      </p:sp>
    </p:spTree>
    <p:extLst>
      <p:ext uri="{BB962C8B-B14F-4D97-AF65-F5344CB8AC3E}">
        <p14:creationId xmlns:p14="http://schemas.microsoft.com/office/powerpoint/2010/main" val="1727857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7C432-9D8F-4E66-85A3-C7C12BB3CCE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7165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a:t>
            </a:fld>
            <a:endParaRPr kumimoji="1" lang="ja-JP" altLang="en-US"/>
          </a:p>
        </p:txBody>
      </p:sp>
    </p:spTree>
    <p:extLst>
      <p:ext uri="{BB962C8B-B14F-4D97-AF65-F5344CB8AC3E}">
        <p14:creationId xmlns:p14="http://schemas.microsoft.com/office/powerpoint/2010/main" val="283779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4</a:t>
            </a:fld>
            <a:endParaRPr kumimoji="1" lang="ja-JP" altLang="en-US"/>
          </a:p>
        </p:txBody>
      </p:sp>
    </p:spTree>
    <p:extLst>
      <p:ext uri="{BB962C8B-B14F-4D97-AF65-F5344CB8AC3E}">
        <p14:creationId xmlns:p14="http://schemas.microsoft.com/office/powerpoint/2010/main" val="295641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5</a:t>
            </a:fld>
            <a:endParaRPr kumimoji="1" lang="ja-JP" altLang="en-US"/>
          </a:p>
        </p:txBody>
      </p:sp>
    </p:spTree>
    <p:extLst>
      <p:ext uri="{BB962C8B-B14F-4D97-AF65-F5344CB8AC3E}">
        <p14:creationId xmlns:p14="http://schemas.microsoft.com/office/powerpoint/2010/main" val="396195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上司側には、</a:t>
            </a:r>
            <a:r>
              <a:rPr kumimoji="1" lang="en-US" altLang="ja-JP" dirty="0"/>
              <a:t>1on1</a:t>
            </a:r>
            <a:r>
              <a:rPr kumimoji="1" lang="ja-JP" altLang="en-US" dirty="0"/>
              <a:t>はメンバーの皆様のための時間であること、</a:t>
            </a:r>
            <a:endParaRPr kumimoji="1" lang="en-US" altLang="ja-JP" dirty="0"/>
          </a:p>
          <a:p>
            <a:r>
              <a:rPr kumimoji="1" lang="ja-JP" altLang="en-US" dirty="0"/>
              <a:t>経験と学習を促進させる場であることを伝えています。</a:t>
            </a:r>
            <a:endParaRPr kumimoji="1" lang="en-US" altLang="ja-JP" dirty="0"/>
          </a:p>
          <a:p>
            <a:endParaRPr kumimoji="1" lang="en-US" altLang="ja-JP" dirty="0"/>
          </a:p>
          <a:p>
            <a:r>
              <a:rPr kumimoji="1" lang="ja-JP" altLang="en-US" dirty="0"/>
              <a:t>より良い場にするためのスキルは上司がわも身につけていきますが、</a:t>
            </a:r>
            <a:endParaRPr kumimoji="1" lang="en-US" altLang="ja-JP" dirty="0"/>
          </a:p>
          <a:p>
            <a:r>
              <a:rPr kumimoji="1" lang="ja-JP" altLang="en-US" dirty="0"/>
              <a:t>皆様自身も「</a:t>
            </a:r>
            <a:r>
              <a:rPr kumimoji="1" lang="en-US" altLang="ja-JP" dirty="0"/>
              <a:t>1on1</a:t>
            </a:r>
            <a:r>
              <a:rPr kumimoji="1" lang="ja-JP" altLang="en-US" dirty="0"/>
              <a:t>を意味のある場にするためには、どうするとよいか？どんな話ができるとよいか？」</a:t>
            </a:r>
            <a:endParaRPr kumimoji="1" lang="en-US" altLang="ja-JP" dirty="0"/>
          </a:p>
          <a:p>
            <a:r>
              <a:rPr kumimoji="1" lang="ja-JP" altLang="en-US" dirty="0"/>
              <a:t>積極的に考えていただきたいです。</a:t>
            </a:r>
            <a:endParaRPr kumimoji="1" lang="en-US" altLang="ja-JP" dirty="0"/>
          </a:p>
          <a:p>
            <a:endParaRPr kumimoji="1" lang="en-US" altLang="ja-JP" dirty="0"/>
          </a:p>
          <a:p>
            <a:pPr>
              <a:spcBef>
                <a:spcPts val="600"/>
              </a:spcBef>
            </a:pPr>
            <a:r>
              <a:rPr lang="ja-JP" altLang="en-US" dirty="0">
                <a:latin typeface="游ゴシック" panose="020B0400000000000000" pitchFamily="50" charset="-128"/>
                <a:ea typeface="游ゴシック" panose="020B0400000000000000" pitchFamily="50" charset="-128"/>
              </a:rPr>
              <a:t>たとえばインサイズの結果を見て、</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・実は言えていない・抱えていること</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・モチベーションをもっと上げるには？</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など、改めて最近の自分について振り返り、持ち込んでほしい。</a:t>
            </a:r>
            <a:endParaRPr lang="en-US" altLang="ja-JP" dirty="0">
              <a:latin typeface="游ゴシック" panose="020B0400000000000000" pitchFamily="50" charset="-128"/>
              <a:ea typeface="游ゴシック" panose="020B0400000000000000" pitchFamily="50" charset="-128"/>
            </a:endParaRPr>
          </a:p>
          <a:p>
            <a:pPr>
              <a:spcBef>
                <a:spcPts val="600"/>
              </a:spcBef>
            </a:pPr>
            <a:r>
              <a:rPr lang="ja-JP" altLang="en-US" dirty="0">
                <a:latin typeface="游ゴシック" panose="020B0400000000000000" pitchFamily="50" charset="-128"/>
                <a:ea typeface="游ゴシック" panose="020B0400000000000000" pitchFamily="50" charset="-128"/>
              </a:rPr>
              <a:t>考えたけれどわからなかった、もやもやしている、と言う状態でも構いません。</a:t>
            </a:r>
            <a:endParaRPr lang="en-US" altLang="ja-JP" dirty="0">
              <a:latin typeface="游ゴシック" panose="020B0400000000000000" pitchFamily="50" charset="-128"/>
              <a:ea typeface="游ゴシック" panose="020B0400000000000000" pitchFamily="50" charset="-128"/>
            </a:endParaRPr>
          </a:p>
          <a:p>
            <a:pPr>
              <a:spcBef>
                <a:spcPts val="600"/>
              </a:spcBef>
            </a:pPr>
            <a:r>
              <a:rPr lang="ja-JP" altLang="en-US" dirty="0">
                <a:latin typeface="游ゴシック" panose="020B0400000000000000" pitchFamily="50" charset="-128"/>
                <a:ea typeface="游ゴシック" panose="020B0400000000000000" pitchFamily="50" charset="-128"/>
              </a:rPr>
              <a:t>上司は受け止める意識を持っているため、双方でよい環境づくり、パフォーマンス・モチベーション向上に努めたいと考えています。</a:t>
            </a:r>
            <a:endParaRPr lang="en-US" altLang="ja-JP" dirty="0">
              <a:latin typeface="游ゴシック" panose="020B0400000000000000" pitchFamily="50" charset="-128"/>
              <a:ea typeface="游ゴシック" panose="020B0400000000000000"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C124111-8B22-4A1B-B5EA-56336AFAB2DF}" type="slidenum">
              <a:rPr kumimoji="1" lang="ja-JP" altLang="en-US" smtClean="0"/>
              <a:t>6</a:t>
            </a:fld>
            <a:endParaRPr kumimoji="1" lang="ja-JP" altLang="en-US"/>
          </a:p>
        </p:txBody>
      </p:sp>
    </p:spTree>
    <p:extLst>
      <p:ext uri="{BB962C8B-B14F-4D97-AF65-F5344CB8AC3E}">
        <p14:creationId xmlns:p14="http://schemas.microsoft.com/office/powerpoint/2010/main" val="124084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7</a:t>
            </a:fld>
            <a:endParaRPr kumimoji="1" lang="ja-JP" altLang="en-US"/>
          </a:p>
        </p:txBody>
      </p:sp>
    </p:spTree>
    <p:extLst>
      <p:ext uri="{BB962C8B-B14F-4D97-AF65-F5344CB8AC3E}">
        <p14:creationId xmlns:p14="http://schemas.microsoft.com/office/powerpoint/2010/main" val="148617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8</a:t>
            </a:fld>
            <a:endParaRPr kumimoji="1" lang="ja-JP" altLang="en-US"/>
          </a:p>
        </p:txBody>
      </p:sp>
    </p:spTree>
    <p:extLst>
      <p:ext uri="{BB962C8B-B14F-4D97-AF65-F5344CB8AC3E}">
        <p14:creationId xmlns:p14="http://schemas.microsoft.com/office/powerpoint/2010/main" val="367301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ADC80-BE17-86F7-5C0F-C5FB9F23EACE}"/>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0C5FAC34-6BCF-A2FD-1B99-4249E8C405F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7E0D9C3D-DD11-1F56-A5FD-5756899A6AB9}"/>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47802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0912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350B-3690-E498-406B-9CCB63CA769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94ECADA-0EF9-026E-E1CD-B793CDDFB3C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D55981A3-0AE2-8A05-C4F6-9C3503161464}"/>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371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09551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3632200" y="6510344"/>
            <a:ext cx="2063750" cy="433387"/>
          </a:xfrm>
          <a:prstGeom prst="rect">
            <a:avLst/>
          </a:prstGeom>
          <a:noFill/>
          <a:ln>
            <a:noFill/>
          </a:ln>
          <a:effectLst/>
          <a:extLst>
            <a:ext uri="{FAA26D3D-D897-4be2-8F04-BA451C77F1D7}"/>
          </a:extLst>
        </p:spPr>
        <p:txBody>
          <a:bodyPr wrap="none" lIns="113110" tIns="113110" rIns="113110" bIns="113110" anchor="ctr"/>
          <a:lstStyle>
            <a:defPPr>
              <a:defRPr lang="ja-JP"/>
            </a:defPPr>
            <a:lvl1pPr algn="ctr" rtl="0" eaLnBrk="0" fontAlgn="base" hangingPunct="0">
              <a:spcBef>
                <a:spcPct val="0"/>
              </a:spcBef>
              <a:spcAft>
                <a:spcPct val="0"/>
              </a:spcAft>
              <a:defRPr kumimoji="0" sz="1500" kern="1200">
                <a:solidFill>
                  <a:srgbClr val="000000"/>
                </a:solidFill>
                <a:latin typeface="Arial" panose="020B0604020202020204" pitchFamily="34" charset="0"/>
                <a:ea typeface="Osaka"/>
                <a:cs typeface="Osaka"/>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D291E6D-8EB5-4CCE-805D-1E14095580F7}" type="slidenum">
              <a:rPr lang="en-US" altLang="ja-JP" sz="1400" smtClean="0">
                <a:latin typeface="Meiryo UI" panose="020B0604030504040204" pitchFamily="50" charset="-128"/>
              </a:rPr>
              <a:pPr>
                <a:defRPr/>
              </a:pPr>
              <a:t>‹#›</a:t>
            </a:fld>
            <a:endParaRPr lang="en-US" altLang="ja-JP" sz="1400">
              <a:latin typeface="Meiryo UI" panose="020B0604030504040204" pitchFamily="50" charset="-128"/>
            </a:endParaRPr>
          </a:p>
        </p:txBody>
      </p:sp>
      <p:sp>
        <p:nvSpPr>
          <p:cNvPr id="2" name="タイトル 1"/>
          <p:cNvSpPr>
            <a:spLocks noGrp="1"/>
          </p:cNvSpPr>
          <p:nvPr>
            <p:ph type="title"/>
          </p:nvPr>
        </p:nvSpPr>
        <p:spPr/>
        <p:txBody>
          <a:bodyPr/>
          <a:lstStyle>
            <a:lvl1pPr>
              <a:defRPr sz="2800">
                <a:solidFill>
                  <a:schemeClr val="tx1"/>
                </a:solidFill>
                <a:latin typeface="Meiryo UI" panose="020B0604030504040204" pitchFamily="50" charset="-128"/>
              </a:defRPr>
            </a:lvl1pPr>
          </a:lstStyle>
          <a:p>
            <a:r>
              <a:rPr lang="ja-JP" altLang="en-US"/>
              <a:t>マスタ タイトルの書式設定</a:t>
            </a:r>
          </a:p>
        </p:txBody>
      </p:sp>
      <p:sp>
        <p:nvSpPr>
          <p:cNvPr id="3" name="コンテンツ プレースホルダー 2"/>
          <p:cNvSpPr>
            <a:spLocks noGrp="1"/>
          </p:cNvSpPr>
          <p:nvPr>
            <p:ph idx="1" hasCustomPrompt="1"/>
          </p:nvPr>
        </p:nvSpPr>
        <p:spPr/>
        <p:txBody>
          <a:bodyPr/>
          <a:lstStyle>
            <a:lvl1pPr marL="0" indent="0">
              <a:buNone/>
              <a:defRPr sz="2400">
                <a:solidFill>
                  <a:schemeClr val="tx1"/>
                </a:solidFill>
                <a:latin typeface="Meiryo UI" panose="020B0604030504040204" pitchFamily="50" charset="-128"/>
                <a:ea typeface="Meiryo UI" panose="020B0604030504040204" pitchFamily="50" charset="-128"/>
              </a:defRPr>
            </a:lvl1pPr>
            <a:lvl2pPr>
              <a:buClr>
                <a:srgbClr val="0065BD"/>
              </a:buClr>
              <a:defRPr sz="3200">
                <a:solidFill>
                  <a:schemeClr val="tx1"/>
                </a:solidFill>
                <a:latin typeface="+mn-lt"/>
                <a:ea typeface="ＭＳ Ｐゴシック" pitchFamily="50" charset="-128"/>
              </a:defRPr>
            </a:lvl2pPr>
            <a:lvl3pPr>
              <a:buClr>
                <a:srgbClr val="0065BD"/>
              </a:buClr>
              <a:defRPr sz="3200">
                <a:solidFill>
                  <a:schemeClr val="tx1"/>
                </a:solidFill>
                <a:latin typeface="+mn-lt"/>
                <a:ea typeface="ＭＳ Ｐゴシック" pitchFamily="50" charset="-128"/>
              </a:defRPr>
            </a:lvl3pPr>
            <a:lvl4pPr>
              <a:buClr>
                <a:srgbClr val="0065BD"/>
              </a:buClr>
              <a:defRPr sz="1800">
                <a:solidFill>
                  <a:schemeClr val="tx1"/>
                </a:solidFill>
                <a:latin typeface="+mn-lt"/>
                <a:ea typeface="ＭＳ Ｐゴシック" pitchFamily="50" charset="-128"/>
              </a:defRPr>
            </a:lvl4pPr>
            <a:lvl5pPr>
              <a:buClr>
                <a:srgbClr val="0065BD"/>
              </a:buClr>
              <a:defRPr sz="1800">
                <a:solidFill>
                  <a:schemeClr val="tx1"/>
                </a:solidFill>
                <a:latin typeface="+mn-lt"/>
                <a:ea typeface="ＭＳ Ｐゴシック" pitchFamily="50" charset="-128"/>
              </a:defRPr>
            </a:lvl5pPr>
          </a:lstStyle>
          <a:p>
            <a:pPr lvl="0"/>
            <a:r>
              <a:rPr lang="ja-JP" altLang="en-US"/>
              <a:t>マスタ テキストの書式設定</a:t>
            </a:r>
          </a:p>
        </p:txBody>
      </p:sp>
    </p:spTree>
    <p:extLst>
      <p:ext uri="{BB962C8B-B14F-4D97-AF65-F5344CB8AC3E}">
        <p14:creationId xmlns:p14="http://schemas.microsoft.com/office/powerpoint/2010/main" val="114664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63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95B963-1477-45E4-A358-80956EE648CE}" type="datetime1">
              <a:rPr lang="en-US" altLang="ja-JP"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4923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F4B7C3-9C34-4F73-81EA-DFDC8D7D555E}" type="datetime1">
              <a:rPr lang="en-US" altLang="ja-JP"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09421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416BC38-320C-4E4B-AF55-8D03003A7E92}"/>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FA25D3BC-1F8C-43F1-8F16-342A5CFE4F9B}"/>
              </a:ext>
            </a:extLst>
          </p:cNvPr>
          <p:cNvCxnSpPr>
            <a:cxnSpLocks/>
          </p:cNvCxnSpPr>
          <p:nvPr userDrawn="1"/>
        </p:nvCxnSpPr>
        <p:spPr>
          <a:xfrm>
            <a:off x="4538330" y="0"/>
            <a:ext cx="5448300" cy="988828"/>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6C5559-6ECF-46F1-97E2-297F582EB8BD}"/>
              </a:ext>
            </a:extLst>
          </p:cNvPr>
          <p:cNvCxnSpPr>
            <a:cxnSpLocks/>
          </p:cNvCxnSpPr>
          <p:nvPr userDrawn="1"/>
        </p:nvCxnSpPr>
        <p:spPr>
          <a:xfrm>
            <a:off x="7153057" y="5"/>
            <a:ext cx="2833576" cy="1360967"/>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
            <a:extLst>
              <a:ext uri="{FF2B5EF4-FFF2-40B4-BE49-F238E27FC236}">
                <a16:creationId xmlns:a16="http://schemas.microsoft.com/office/drawing/2014/main" id="{20790E0D-1712-4ADC-86E4-337CCDAA800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6" name="テキスト ボックス 12">
            <a:extLst>
              <a:ext uri="{FF2B5EF4-FFF2-40B4-BE49-F238E27FC236}">
                <a16:creationId xmlns:a16="http://schemas.microsoft.com/office/drawing/2014/main" id="{C58AE8AF-E6A0-43CA-9D68-E719CB7516AE}"/>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4" name="図 3" descr="図形 が含まれている画像&#10;&#10;自動的に生成された説明">
            <a:extLst>
              <a:ext uri="{FF2B5EF4-FFF2-40B4-BE49-F238E27FC236}">
                <a16:creationId xmlns:a16="http://schemas.microsoft.com/office/drawing/2014/main" id="{DAA77F1E-7EC8-84DF-4497-3E6CEB9B51B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37296" y="5838107"/>
            <a:ext cx="2228850" cy="575995"/>
          </a:xfrm>
          <a:prstGeom prst="rect">
            <a:avLst/>
          </a:prstGeom>
        </p:spPr>
      </p:pic>
    </p:spTree>
    <p:extLst>
      <p:ext uri="{BB962C8B-B14F-4D97-AF65-F5344CB8AC3E}">
        <p14:creationId xmlns:p14="http://schemas.microsoft.com/office/powerpoint/2010/main" val="2685395098"/>
      </p:ext>
    </p:extLst>
  </p:cSld>
  <p:clrMap bg1="lt1" tx1="dk1" bg2="lt2" tx2="dk2" accent1="accent1" accent2="accent2" accent3="accent3" accent4="accent4" accent5="accent5" accent6="accent6" hlink="hlink" folHlink="folHlink"/>
  <p:sldLayoutIdLst>
    <p:sldLayoutId id="2147483681" r:id="rId1"/>
    <p:sldLayoutId id="214748376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05ABD-7B7D-4B28-B292-452AE25C8D2A}"/>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3" name="スライド番号プレースホルダー 1">
            <a:extLst>
              <a:ext uri="{FF2B5EF4-FFF2-40B4-BE49-F238E27FC236}">
                <a16:creationId xmlns:a16="http://schemas.microsoft.com/office/drawing/2014/main" id="{7916A200-341D-47A7-B266-C511D5DC09A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1" name="テキスト ボックス 12">
            <a:extLst>
              <a:ext uri="{FF2B5EF4-FFF2-40B4-BE49-F238E27FC236}">
                <a16:creationId xmlns:a16="http://schemas.microsoft.com/office/drawing/2014/main" id="{CD018E3E-3164-4210-B3C2-2375D5EFBAB5}"/>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A7D40D67-3B73-6D94-8FCD-2D35FF7B51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18401" y="293629"/>
            <a:ext cx="1864735" cy="481898"/>
          </a:xfrm>
          <a:prstGeom prst="rect">
            <a:avLst/>
          </a:prstGeom>
        </p:spPr>
      </p:pic>
    </p:spTree>
    <p:extLst>
      <p:ext uri="{BB962C8B-B14F-4D97-AF65-F5344CB8AC3E}">
        <p14:creationId xmlns:p14="http://schemas.microsoft.com/office/powerpoint/2010/main" val="382791999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F70CDB-368E-477B-B55E-BFBEEC1A1A15}"/>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8E128D3E-3EC4-4D26-8F63-577891671F81}"/>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8B9D71A9-632C-4190-B6AF-84E477DCF239}"/>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4" name="テキスト ボックス 12">
            <a:extLst>
              <a:ext uri="{FF2B5EF4-FFF2-40B4-BE49-F238E27FC236}">
                <a16:creationId xmlns:a16="http://schemas.microsoft.com/office/drawing/2014/main" id="{E41AB2B2-B05D-4FE4-AEE0-7301460BE6A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78FD6449-C229-8CB4-056E-1D45318DF30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115299" y="156939"/>
            <a:ext cx="1445364" cy="373521"/>
          </a:xfrm>
          <a:prstGeom prst="rect">
            <a:avLst/>
          </a:prstGeom>
        </p:spPr>
      </p:pic>
    </p:spTree>
    <p:extLst>
      <p:ext uri="{BB962C8B-B14F-4D97-AF65-F5344CB8AC3E}">
        <p14:creationId xmlns:p14="http://schemas.microsoft.com/office/powerpoint/2010/main" val="527764909"/>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DC00-756B-4167-9C74-F5DF23EB67D2}" type="datetime1">
              <a:rPr lang="en-US" altLang="ja-JP" smtClean="0"/>
              <a:t>4/14/2026</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BCD40A31-A283-420F-A051-15446D9A79DD}"/>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1" name="直線コネクタ 10">
            <a:extLst>
              <a:ext uri="{FF2B5EF4-FFF2-40B4-BE49-F238E27FC236}">
                <a16:creationId xmlns:a16="http://schemas.microsoft.com/office/drawing/2014/main" id="{8DF861B4-F982-41BB-A516-13EB9DD4F105}"/>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a:extLst>
              <a:ext uri="{FF2B5EF4-FFF2-40B4-BE49-F238E27FC236}">
                <a16:creationId xmlns:a16="http://schemas.microsoft.com/office/drawing/2014/main" id="{AD0D17F5-5026-4930-BEFB-70A34180508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3" name="スライド番号プレースホルダー 1">
            <a:extLst>
              <a:ext uri="{FF2B5EF4-FFF2-40B4-BE49-F238E27FC236}">
                <a16:creationId xmlns:a16="http://schemas.microsoft.com/office/drawing/2014/main" id="{F8A6FFD5-D821-4139-BCF5-EBEE2A6F663D}"/>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pic>
        <p:nvPicPr>
          <p:cNvPr id="15" name="図 14" descr="図形 が含まれている画像&#10;&#10;自動的に生成された説明">
            <a:extLst>
              <a:ext uri="{FF2B5EF4-FFF2-40B4-BE49-F238E27FC236}">
                <a16:creationId xmlns:a16="http://schemas.microsoft.com/office/drawing/2014/main" id="{9A538A0D-0591-E007-8377-A64FE695D51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40278" y="172429"/>
            <a:ext cx="1506113" cy="389220"/>
          </a:xfrm>
          <a:prstGeom prst="rect">
            <a:avLst/>
          </a:prstGeom>
        </p:spPr>
      </p:pic>
    </p:spTree>
    <p:extLst>
      <p:ext uri="{BB962C8B-B14F-4D97-AF65-F5344CB8AC3E}">
        <p14:creationId xmlns:p14="http://schemas.microsoft.com/office/powerpoint/2010/main" val="255707706"/>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user.support.recruit-insides.net/hc/ja/articles/3839553993128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user.support.recruit-insides.net/hc/ja/articles/3839560082652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admin.support.recruit-insides.net/hc/ja/search/click?data=BAh7DjoHaWRsKwiZlpt8GzE6D2FjY291bnRfaWRpA0GP1joJdHlwZUkiDGFydGljbGUGOgZFVDoIdXJsSSIBgmh0dHBzOi8vYWRtaW4uc3VwcG9ydC5yZWNydWl0LWluc2lkZXMubmV0L2hjL2phL2FydGljbGVzLzUzOTk0MTI0NDQ5NDMzLS1BSSVFMyU4MyVBMSVFMyU4MyVCMyVFMyU4MiVCRiVFMyU4MyVCQy0lRTMlODElQTglRTMlODElQUYGOwhUOg5zZWFyY2hfaWRJIiljYTJmZmY3My03NzkxLTRlNTEtYTZlMy1hNmE3OWU1OTJiY2EGOwhGOglyYW5raQY6C2xvY2FsZUkiB2phBjsIVDoKcXVlcnlJIhNBSeODoeODs%2BOCv%2BODvAY7CFQ6EnJlc3VsdHNfY291bnRpEw%3D%3D--291123a7d592cc5ca82b98886a44aea16194dab6"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4.xml"/><Relationship Id="rId7"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33.png"/><Relationship Id="rId11" Type="http://schemas.openxmlformats.org/officeDocument/2006/relationships/hyperlink" Target="https://admin.support.recruit-insides.net/hc/ja/search/click?data=BAh7DjoHaWRsKwiZlpt8GzE6D2FjY291bnRfaWRpA0GP1joJdHlwZUkiDGFydGljbGUGOgZFVDoIdXJsSSIBgmh0dHBzOi8vYWRtaW4uc3VwcG9ydC5yZWNydWl0LWluc2lkZXMubmV0L2hjL2phL2FydGljbGVzLzUzOTk0MTI0NDQ5NDMzLS1BSSVFMyU4MyVBMSVFMyU4MyVCMyVFMyU4MiVCRiVFMyU4MyVCQy0lRTMlODElQTglRTMlODElQUYGOwhUOg5zZWFyY2hfaWRJIiljYTJmZmY3My03NzkxLTRlNTEtYTZlMy1hNmE3OWU1OTJiY2EGOwhGOglyYW5raQY6C2xvY2FsZUkiB2phBjsIVDoKcXVlcnlJIhNBSeODoeODs%2BOCv%2BODvAY7CFQ6EnJlc3VsdHNfY291bnRpEw%3D%3D--291123a7d592cc5ca82b98886a44aea16194dab6" TargetMode="External"/><Relationship Id="rId5" Type="http://schemas.openxmlformats.org/officeDocument/2006/relationships/image" Target="../media/image32.emf"/><Relationship Id="rId10" Type="http://schemas.openxmlformats.org/officeDocument/2006/relationships/image" Target="../media/image37.png"/><Relationship Id="rId4" Type="http://schemas.openxmlformats.org/officeDocument/2006/relationships/oleObject" Target="../embeddings/oleObject1.bin"/><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side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https://user.support.recruit-insides.net/hc/ja/articles/38395606899993" TargetMode="Externa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user.support.recruit-insides.net/hc/ja/articles/38395735896345"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user.support.recruit-insides.net/hc/ja/articles/38395940471833"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hyperlink" Target="https://user.support.recruit-insides.net/hc/ja/articles/38395960963737"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25386-D8D9-8505-3F24-6527FC8A6A75}"/>
              </a:ext>
            </a:extLst>
          </p:cNvPr>
          <p:cNvSpPr>
            <a:spLocks noGrp="1"/>
          </p:cNvSpPr>
          <p:nvPr>
            <p:ph type="ctrTitle"/>
          </p:nvPr>
        </p:nvSpPr>
        <p:spPr/>
        <p:txBody>
          <a:bodyPr/>
          <a:lstStyle/>
          <a:p>
            <a:r>
              <a:rPr lang="ja-JP" altLang="en-US" sz="4800" b="1" dirty="0"/>
              <a:t>インサイズ導入のご説明</a:t>
            </a:r>
          </a:p>
        </p:txBody>
      </p:sp>
    </p:spTree>
    <p:extLst>
      <p:ext uri="{BB962C8B-B14F-4D97-AF65-F5344CB8AC3E}">
        <p14:creationId xmlns:p14="http://schemas.microsoft.com/office/powerpoint/2010/main" val="351225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marR="0" lvl="0" indent="-630238" algn="l" defTabSz="914400" rtl="0" eaLnBrk="1" fontAlgn="auto" latinLnBrk="0" hangingPunct="1">
              <a:lnSpc>
                <a:spcPct val="150000"/>
              </a:lnSpc>
              <a:spcBef>
                <a:spcPts val="1000"/>
              </a:spcBef>
              <a:spcAft>
                <a:spcPts val="0"/>
              </a:spcAft>
              <a:buClr>
                <a:srgbClr val="597AF7"/>
              </a:buClr>
              <a:buSzTx/>
              <a:buFont typeface="+mj-lt"/>
              <a:buAutoNum type="arabicPeriod"/>
              <a:tabLst/>
              <a:defRPr/>
            </a:pPr>
            <a:r>
              <a:rPr kumimoji="1" lang="ja-JP" altLang="en-US" sz="2800" b="1" i="0" u="none" strike="noStrike" kern="1200" cap="none" spc="160" normalizeH="0" baseline="0" noProof="0" dirty="0">
                <a:ln>
                  <a:noFill/>
                </a:ln>
                <a:solidFill>
                  <a:srgbClr val="333333"/>
                </a:solidFill>
                <a:effectLst/>
                <a:uLnTx/>
                <a:uFillTx/>
                <a:latin typeface="DengXian"/>
                <a:ea typeface="游ゴシック"/>
                <a:cs typeface="+mn-cs"/>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64990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心の状態を知るためのアンケートです</a:t>
            </a:r>
          </a:p>
        </p:txBody>
      </p:sp>
      <p:grpSp>
        <p:nvGrpSpPr>
          <p:cNvPr id="2" name="グループ化 1">
            <a:extLst>
              <a:ext uri="{FF2B5EF4-FFF2-40B4-BE49-F238E27FC236}">
                <a16:creationId xmlns:a16="http://schemas.microsoft.com/office/drawing/2014/main" id="{08E30529-752C-E96D-221A-B4B59A3ABC89}"/>
              </a:ext>
            </a:extLst>
          </p:cNvPr>
          <p:cNvGrpSpPr/>
          <p:nvPr/>
        </p:nvGrpSpPr>
        <p:grpSpPr>
          <a:xfrm>
            <a:off x="2486124" y="2109475"/>
            <a:ext cx="6078264" cy="3930992"/>
            <a:chOff x="3295269" y="1987142"/>
            <a:chExt cx="6078264" cy="3930992"/>
          </a:xfrm>
        </p:grpSpPr>
        <p:pic>
          <p:nvPicPr>
            <p:cNvPr id="3" name="コンテンツ プレースホルダー 4">
              <a:extLst>
                <a:ext uri="{FF2B5EF4-FFF2-40B4-BE49-F238E27FC236}">
                  <a16:creationId xmlns:a16="http://schemas.microsoft.com/office/drawing/2014/main" id="{3A7FCA91-9AF4-DD44-69DE-7D7B8D46D808}"/>
                </a:ext>
              </a:extLst>
            </p:cNvPr>
            <p:cNvPicPr>
              <a:picLocks noChangeAspect="1"/>
            </p:cNvPicPr>
            <p:nvPr/>
          </p:nvPicPr>
          <p:blipFill>
            <a:blip r:embed="rId3"/>
            <a:stretch>
              <a:fillRect/>
            </a:stretch>
          </p:blipFill>
          <p:spPr>
            <a:xfrm>
              <a:off x="3295269" y="1987142"/>
              <a:ext cx="3315464" cy="3087373"/>
            </a:xfrm>
            <a:prstGeom prst="rect">
              <a:avLst/>
            </a:prstGeom>
          </p:spPr>
        </p:pic>
        <p:pic>
          <p:nvPicPr>
            <p:cNvPr id="5" name="図 4">
              <a:extLst>
                <a:ext uri="{FF2B5EF4-FFF2-40B4-BE49-F238E27FC236}">
                  <a16:creationId xmlns:a16="http://schemas.microsoft.com/office/drawing/2014/main" id="{75C4272E-F0D1-BE8B-FC3A-F0555DB21E73}"/>
                </a:ext>
              </a:extLst>
            </p:cNvPr>
            <p:cNvPicPr>
              <a:picLocks noChangeAspect="1"/>
            </p:cNvPicPr>
            <p:nvPr/>
          </p:nvPicPr>
          <p:blipFill>
            <a:blip r:embed="rId4"/>
            <a:stretch>
              <a:fillRect/>
            </a:stretch>
          </p:blipFill>
          <p:spPr>
            <a:xfrm>
              <a:off x="5229348" y="4888510"/>
              <a:ext cx="1025242" cy="1029624"/>
            </a:xfrm>
            <a:prstGeom prst="rect">
              <a:avLst/>
            </a:prstGeom>
          </p:spPr>
        </p:pic>
        <p:sp>
          <p:nvSpPr>
            <p:cNvPr id="6" name="角丸四角形吹き出し 8">
              <a:extLst>
                <a:ext uri="{FF2B5EF4-FFF2-40B4-BE49-F238E27FC236}">
                  <a16:creationId xmlns:a16="http://schemas.microsoft.com/office/drawing/2014/main" id="{D2C2FF6D-A809-CF96-8072-37A5B7120432}"/>
                </a:ext>
              </a:extLst>
            </p:cNvPr>
            <p:cNvSpPr/>
            <p:nvPr/>
          </p:nvSpPr>
          <p:spPr>
            <a:xfrm>
              <a:off x="6610733" y="3186546"/>
              <a:ext cx="2762800" cy="1887969"/>
            </a:xfrm>
            <a:prstGeom prst="wedgeRoundRectCallout">
              <a:avLst>
                <a:gd name="adj1" fmla="val -62019"/>
                <a:gd name="adj2" fmla="val 65507"/>
                <a:gd name="adj3" fmla="val 16667"/>
              </a:avLst>
            </a:prstGeom>
            <a:solidFill>
              <a:schemeClr val="accent5">
                <a:lumMod val="20000"/>
                <a:lumOff val="80000"/>
              </a:schemeClr>
            </a:solidFill>
            <a:ln w="28575">
              <a:solidFill>
                <a:schemeClr val="accent5">
                  <a:lumMod val="20000"/>
                  <a:lumOff val="80000"/>
                </a:schemeClr>
              </a:solidFill>
            </a:ln>
            <a:effectLst/>
          </p:spPr>
          <p:txBody>
            <a:bodyPr wrap="none" anchor="ctr" anchorCtr="0">
              <a:noAutofit/>
            </a:bodyPr>
            <a:lstStyle/>
            <a:p>
              <a:pPr algn="ctr"/>
              <a:r>
                <a:rPr lang="ja-JP" altLang="en-US" sz="2400" b="1" dirty="0">
                  <a:solidFill>
                    <a:schemeClr val="accent5"/>
                  </a:solidFill>
                  <a:latin typeface="+mn-ea"/>
                  <a:cs typeface="Meiryo UI" panose="020B0604030504040204" pitchFamily="50" charset="-128"/>
                </a:rPr>
                <a:t>あなたが</a:t>
              </a:r>
              <a:endParaRPr lang="en-US" altLang="ja-JP" sz="2400" b="1" dirty="0">
                <a:solidFill>
                  <a:schemeClr val="accent5"/>
                </a:solidFill>
                <a:latin typeface="+mn-ea"/>
                <a:cs typeface="Meiryo UI" panose="020B0604030504040204" pitchFamily="50" charset="-128"/>
              </a:endParaRPr>
            </a:p>
            <a:p>
              <a:pPr algn="ctr"/>
              <a:r>
                <a:rPr lang="ja-JP" altLang="en-US" sz="2400" b="1" dirty="0">
                  <a:solidFill>
                    <a:schemeClr val="accent5"/>
                  </a:solidFill>
                  <a:latin typeface="+mn-ea"/>
                  <a:cs typeface="Meiryo UI" panose="020B0604030504040204" pitchFamily="50" charset="-128"/>
                </a:rPr>
                <a:t>捉えている現実</a:t>
              </a:r>
              <a:endParaRPr lang="en-US" altLang="ja-JP" sz="2400" b="1" dirty="0">
                <a:solidFill>
                  <a:schemeClr val="accent5"/>
                </a:solidFill>
                <a:latin typeface="+mn-ea"/>
                <a:cs typeface="Meiryo UI" panose="020B0604030504040204" pitchFamily="50" charset="-128"/>
              </a:endParaRPr>
            </a:p>
          </p:txBody>
        </p:sp>
        <p:sp>
          <p:nvSpPr>
            <p:cNvPr id="7" name="円/楕円 9">
              <a:extLst>
                <a:ext uri="{FF2B5EF4-FFF2-40B4-BE49-F238E27FC236}">
                  <a16:creationId xmlns:a16="http://schemas.microsoft.com/office/drawing/2014/main" id="{21FF025A-ADD0-EE9F-823E-DC8BA35F98FA}"/>
                </a:ext>
              </a:extLst>
            </p:cNvPr>
            <p:cNvSpPr/>
            <p:nvPr/>
          </p:nvSpPr>
          <p:spPr>
            <a:xfrm rot="18842706">
              <a:off x="5352918" y="5040386"/>
              <a:ext cx="740866" cy="657964"/>
            </a:xfrm>
            <a:prstGeom prst="ellipse">
              <a:avLst/>
            </a:prstGeom>
            <a:solidFill>
              <a:srgbClr val="FF0000">
                <a:alpha val="30196"/>
              </a:srgbClr>
            </a:solidFill>
            <a:ln>
              <a:noFill/>
            </a:ln>
          </p:spPr>
          <p:txBody>
            <a:bodyPr rot="0" spcFirstLastPara="0" vertOverflow="overflow" horzOverflow="overflow" vert="horz" wrap="none" lIns="78203" tIns="39101" rIns="78203" bIns="39101" numCol="1" spcCol="0" rtlCol="0" fromWordArt="0" anchor="ctr" anchorCtr="0" forceAA="0" compatLnSpc="1">
              <a:prstTxWarp prst="textNoShape">
                <a:avLst/>
              </a:prstTxWarp>
              <a:noAutofit/>
            </a:bodyPr>
            <a:lstStyle/>
            <a:p>
              <a:pPr algn="ctr">
                <a:spcBef>
                  <a:spcPts val="513"/>
                </a:spcBef>
              </a:pPr>
              <a:endParaRPr lang="ja-JP" altLang="en-US" sz="855"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 name="テキスト ボックス 7">
            <a:extLst>
              <a:ext uri="{FF2B5EF4-FFF2-40B4-BE49-F238E27FC236}">
                <a16:creationId xmlns:a16="http://schemas.microsoft.com/office/drawing/2014/main" id="{498FF093-952A-BFE6-28DC-90D6C10F48D7}"/>
              </a:ext>
            </a:extLst>
          </p:cNvPr>
          <p:cNvSpPr txBox="1"/>
          <p:nvPr/>
        </p:nvSpPr>
        <p:spPr>
          <a:xfrm>
            <a:off x="409660" y="935944"/>
            <a:ext cx="9086680" cy="430887"/>
          </a:xfrm>
          <a:prstGeom prst="rect">
            <a:avLst/>
          </a:prstGeom>
          <a:noFill/>
        </p:spPr>
        <p:txBody>
          <a:bodyPr wrap="square" rtlCol="0">
            <a:spAutoFit/>
          </a:bodyPr>
          <a:lstStyle/>
          <a:p>
            <a:pPr algn="ctr"/>
            <a:r>
              <a:rPr kumimoji="1" lang="ja-JP" altLang="en-US" sz="2200" spc="110" dirty="0"/>
              <a:t>「自分の状態を知ること」は、セルフマネジメントの第一歩です。</a:t>
            </a:r>
          </a:p>
        </p:txBody>
      </p:sp>
      <p:sp>
        <p:nvSpPr>
          <p:cNvPr id="9" name="四角形: 角を丸くする 8">
            <a:extLst>
              <a:ext uri="{FF2B5EF4-FFF2-40B4-BE49-F238E27FC236}">
                <a16:creationId xmlns:a16="http://schemas.microsoft.com/office/drawing/2014/main" id="{BCD87F94-F68C-B4F5-5D58-4FCF42F7B266}"/>
              </a:ext>
            </a:extLst>
          </p:cNvPr>
          <p:cNvSpPr/>
          <p:nvPr/>
        </p:nvSpPr>
        <p:spPr>
          <a:xfrm>
            <a:off x="5870393"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0" name="四角形: 角を丸くする 9">
            <a:extLst>
              <a:ext uri="{FF2B5EF4-FFF2-40B4-BE49-F238E27FC236}">
                <a16:creationId xmlns:a16="http://schemas.microsoft.com/office/drawing/2014/main" id="{523485DC-3506-4737-FB33-64D9298E9C73}"/>
              </a:ext>
            </a:extLst>
          </p:cNvPr>
          <p:cNvSpPr/>
          <p:nvPr/>
        </p:nvSpPr>
        <p:spPr>
          <a:xfrm>
            <a:off x="6971398"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3522962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ja-JP" dirty="0"/>
              <a:t>5</a:t>
            </a:r>
            <a:r>
              <a:rPr lang="ja-JP" altLang="en-US" dirty="0"/>
              <a:t>段階のワークメンタリティで表現されます</a:t>
            </a:r>
          </a:p>
        </p:txBody>
      </p:sp>
      <p:cxnSp>
        <p:nvCxnSpPr>
          <p:cNvPr id="16" name="直線矢印コネクタ 15">
            <a:extLst>
              <a:ext uri="{FF2B5EF4-FFF2-40B4-BE49-F238E27FC236}">
                <a16:creationId xmlns:a16="http://schemas.microsoft.com/office/drawing/2014/main" id="{10338F9E-DCA3-4318-9383-2283BD2A3595}"/>
              </a:ext>
            </a:extLst>
          </p:cNvPr>
          <p:cNvCxnSpPr/>
          <p:nvPr/>
        </p:nvCxnSpPr>
        <p:spPr bwMode="auto">
          <a:xfrm flipH="1" flipV="1">
            <a:off x="755417" y="1324058"/>
            <a:ext cx="12461" cy="4710160"/>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17" name="正方形/長方形 16">
            <a:extLst>
              <a:ext uri="{FF2B5EF4-FFF2-40B4-BE49-F238E27FC236}">
                <a16:creationId xmlns:a16="http://schemas.microsoft.com/office/drawing/2014/main" id="{545091C6-21AA-4D16-BFCA-C9CDFFB859BF}"/>
              </a:ext>
            </a:extLst>
          </p:cNvPr>
          <p:cNvSpPr/>
          <p:nvPr/>
        </p:nvSpPr>
        <p:spPr>
          <a:xfrm>
            <a:off x="323066" y="6064800"/>
            <a:ext cx="954107" cy="276551"/>
          </a:xfrm>
          <a:prstGeom prst="rect">
            <a:avLst/>
          </a:prstGeom>
        </p:spPr>
        <p:txBody>
          <a:bodyPr wrap="none">
            <a:spAutoFit/>
          </a:bodyPr>
          <a:lstStyle/>
          <a:p>
            <a:pPr algn="ctr">
              <a:defRPr/>
            </a:pPr>
            <a:r>
              <a:rPr lang="ja-JP" altLang="en-US" sz="1197" b="1" kern="100" dirty="0">
                <a:solidFill>
                  <a:srgbClr val="FF0000"/>
                </a:solidFill>
                <a:latin typeface="+mn-ea"/>
                <a:cs typeface="Meiryo UI" panose="020B0604030504040204" pitchFamily="50" charset="-128"/>
              </a:rPr>
              <a:t>ネガティブ</a:t>
            </a:r>
            <a:endParaRPr lang="ja-JP" altLang="en-US" sz="1197" b="1" dirty="0">
              <a:latin typeface="+mn-ea"/>
            </a:endParaRPr>
          </a:p>
        </p:txBody>
      </p:sp>
      <p:sp>
        <p:nvSpPr>
          <p:cNvPr id="18" name="正方形/長方形 17">
            <a:extLst>
              <a:ext uri="{FF2B5EF4-FFF2-40B4-BE49-F238E27FC236}">
                <a16:creationId xmlns:a16="http://schemas.microsoft.com/office/drawing/2014/main" id="{6F17D891-F477-4B1A-A2EF-5BEAC1261C30}"/>
              </a:ext>
            </a:extLst>
          </p:cNvPr>
          <p:cNvSpPr/>
          <p:nvPr/>
        </p:nvSpPr>
        <p:spPr>
          <a:xfrm>
            <a:off x="308779" y="1029249"/>
            <a:ext cx="954107" cy="276551"/>
          </a:xfrm>
          <a:prstGeom prst="rect">
            <a:avLst/>
          </a:prstGeom>
        </p:spPr>
        <p:txBody>
          <a:bodyPr wrap="none">
            <a:spAutoFit/>
          </a:bodyPr>
          <a:lstStyle/>
          <a:p>
            <a:pPr algn="ctr">
              <a:defRPr/>
            </a:pPr>
            <a:r>
              <a:rPr lang="ja-JP" altLang="en-US" sz="1197" b="1" dirty="0">
                <a:solidFill>
                  <a:srgbClr val="2C67E9"/>
                </a:solidFill>
                <a:latin typeface="+mn-ea"/>
                <a:cs typeface="Meiryo UI" panose="020B0604030504040204" pitchFamily="50" charset="-128"/>
              </a:rPr>
              <a:t>ポジティブ</a:t>
            </a:r>
          </a:p>
        </p:txBody>
      </p:sp>
      <p:pic>
        <p:nvPicPr>
          <p:cNvPr id="25610" name="図 18">
            <a:extLst>
              <a:ext uri="{FF2B5EF4-FFF2-40B4-BE49-F238E27FC236}">
                <a16:creationId xmlns:a16="http://schemas.microsoft.com/office/drawing/2014/main" id="{9F42659C-1BF7-44F1-B868-9FDDC7925EE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18936" y="1029249"/>
            <a:ext cx="838200" cy="838200"/>
          </a:xfrm>
          <a:prstGeom prst="rect">
            <a:avLst/>
          </a:prstGeom>
          <a:solidFill>
            <a:schemeClr val="bg2"/>
          </a:solidFill>
          <a:ln>
            <a:noFill/>
          </a:ln>
        </p:spPr>
      </p:pic>
      <p:pic>
        <p:nvPicPr>
          <p:cNvPr id="25611" name="図 19">
            <a:extLst>
              <a:ext uri="{FF2B5EF4-FFF2-40B4-BE49-F238E27FC236}">
                <a16:creationId xmlns:a16="http://schemas.microsoft.com/office/drawing/2014/main" id="{9FF1A85D-927D-4A7C-9441-028F6AB1241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18936" y="2096049"/>
            <a:ext cx="838200" cy="836612"/>
          </a:xfrm>
          <a:prstGeom prst="rect">
            <a:avLst/>
          </a:prstGeom>
          <a:solidFill>
            <a:schemeClr val="bg2"/>
          </a:solidFill>
          <a:ln>
            <a:noFill/>
          </a:ln>
        </p:spPr>
      </p:pic>
      <p:pic>
        <p:nvPicPr>
          <p:cNvPr id="25612" name="図 20">
            <a:extLst>
              <a:ext uri="{FF2B5EF4-FFF2-40B4-BE49-F238E27FC236}">
                <a16:creationId xmlns:a16="http://schemas.microsoft.com/office/drawing/2014/main" id="{7A1C19A9-F11C-4E28-9495-DAF1A0855B7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18936" y="5318674"/>
            <a:ext cx="869950" cy="869950"/>
          </a:xfrm>
          <a:prstGeom prst="rect">
            <a:avLst/>
          </a:prstGeom>
          <a:solidFill>
            <a:schemeClr val="bg2"/>
          </a:solidFill>
          <a:ln>
            <a:noFill/>
          </a:ln>
        </p:spPr>
      </p:pic>
      <p:pic>
        <p:nvPicPr>
          <p:cNvPr id="25613" name="図 21">
            <a:extLst>
              <a:ext uri="{FF2B5EF4-FFF2-40B4-BE49-F238E27FC236}">
                <a16:creationId xmlns:a16="http://schemas.microsoft.com/office/drawing/2014/main" id="{3678EAE1-533E-4086-830C-53BE8053D30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18937" y="4243937"/>
            <a:ext cx="847725" cy="847725"/>
          </a:xfrm>
          <a:prstGeom prst="rect">
            <a:avLst/>
          </a:prstGeom>
          <a:solidFill>
            <a:schemeClr val="bg2"/>
          </a:solidFill>
          <a:ln>
            <a:noFill/>
          </a:ln>
        </p:spPr>
      </p:pic>
      <p:pic>
        <p:nvPicPr>
          <p:cNvPr id="25614" name="図 22">
            <a:extLst>
              <a:ext uri="{FF2B5EF4-FFF2-40B4-BE49-F238E27FC236}">
                <a16:creationId xmlns:a16="http://schemas.microsoft.com/office/drawing/2014/main" id="{FD221935-1F2C-4991-AA2D-0FAAC5D544B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18937" y="3161262"/>
            <a:ext cx="854075" cy="854075"/>
          </a:xfrm>
          <a:prstGeom prst="rect">
            <a:avLst/>
          </a:prstGeom>
          <a:solidFill>
            <a:schemeClr val="bg2"/>
          </a:solidFill>
          <a:ln>
            <a:noFill/>
          </a:ln>
        </p:spPr>
      </p:pic>
      <p:cxnSp>
        <p:nvCxnSpPr>
          <p:cNvPr id="6" name="直線コネクタ 5">
            <a:extLst>
              <a:ext uri="{FF2B5EF4-FFF2-40B4-BE49-F238E27FC236}">
                <a16:creationId xmlns:a16="http://schemas.microsoft.com/office/drawing/2014/main" id="{D38D8500-E02A-4431-92DB-4D474A64F209}"/>
              </a:ext>
            </a:extLst>
          </p:cNvPr>
          <p:cNvCxnSpPr/>
          <p:nvPr/>
        </p:nvCxnSpPr>
        <p:spPr>
          <a:xfrm>
            <a:off x="2563552" y="2006133"/>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45DA1ED-A958-48C1-8283-7B6D28837E88}"/>
              </a:ext>
            </a:extLst>
          </p:cNvPr>
          <p:cNvSpPr/>
          <p:nvPr/>
        </p:nvSpPr>
        <p:spPr>
          <a:xfrm>
            <a:off x="2558789" y="988403"/>
            <a:ext cx="6595533" cy="864852"/>
          </a:xfrm>
          <a:prstGeom prst="rect">
            <a:avLst/>
          </a:prstGeom>
        </p:spPr>
        <p:txBody>
          <a:bodyPr wrap="square">
            <a:spAutoFit/>
          </a:bodyPr>
          <a:lstStyle/>
          <a:p>
            <a:pPr>
              <a:buClr>
                <a:srgbClr val="2C67E9"/>
              </a:buClr>
              <a:defRPr/>
            </a:pPr>
            <a:r>
              <a:rPr lang="ja-JP" altLang="en-US" sz="1710" dirty="0">
                <a:latin typeface="+mn-ea"/>
                <a:cs typeface="Meiryo UI" panose="020B0604030504040204" pitchFamily="50" charset="-128"/>
              </a:rPr>
              <a:t>今の仕事を通して世の中に貢献できることがあると思え、</a:t>
            </a:r>
            <a:endParaRPr lang="en-US" altLang="ja-JP" sz="1710" dirty="0">
              <a:latin typeface="+mn-ea"/>
              <a:cs typeface="Meiryo UI" panose="020B0604030504040204" pitchFamily="50" charset="-128"/>
            </a:endParaRPr>
          </a:p>
          <a:p>
            <a:pPr>
              <a:buClr>
                <a:srgbClr val="2C67E9"/>
              </a:buClr>
              <a:defRPr/>
            </a:pPr>
            <a:r>
              <a:rPr lang="ja-JP" altLang="en-US" sz="1710" b="1" dirty="0">
                <a:solidFill>
                  <a:srgbClr val="3B69E1"/>
                </a:solidFill>
                <a:latin typeface="+mn-ea"/>
                <a:cs typeface="Meiryo UI" panose="020B0604030504040204" pitchFamily="50" charset="-128"/>
              </a:rPr>
              <a:t>働くことと自分の人生とが良い意味で深く重なり合っている状態</a:t>
            </a:r>
            <a:endParaRPr lang="en-US" altLang="ja-JP" sz="1710" b="1" dirty="0">
              <a:solidFill>
                <a:srgbClr val="3B69E1"/>
              </a:solidFill>
              <a:latin typeface="+mn-ea"/>
              <a:cs typeface="Meiryo UI" panose="020B0604030504040204" pitchFamily="50" charset="-128"/>
            </a:endParaRPr>
          </a:p>
          <a:p>
            <a:pPr>
              <a:buClr>
                <a:srgbClr val="2C67E9"/>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不満や悩みが全くないわけではない</a:t>
            </a:r>
            <a:r>
              <a:rPr lang="en-US" altLang="ja-JP" sz="1600" dirty="0">
                <a:latin typeface="+mn-ea"/>
                <a:cs typeface="Meiryo UI" panose="020B0604030504040204" pitchFamily="50" charset="-128"/>
              </a:rPr>
              <a:t>)</a:t>
            </a:r>
            <a:endParaRPr lang="ja-JP" altLang="en-US" sz="1600" dirty="0">
              <a:latin typeface="+mn-ea"/>
            </a:endParaRPr>
          </a:p>
        </p:txBody>
      </p:sp>
      <p:sp>
        <p:nvSpPr>
          <p:cNvPr id="39" name="正方形/長方形 38">
            <a:extLst>
              <a:ext uri="{FF2B5EF4-FFF2-40B4-BE49-F238E27FC236}">
                <a16:creationId xmlns:a16="http://schemas.microsoft.com/office/drawing/2014/main" id="{9A568C89-FD34-450A-B500-231500D3FF86}"/>
              </a:ext>
            </a:extLst>
          </p:cNvPr>
          <p:cNvSpPr/>
          <p:nvPr/>
        </p:nvSpPr>
        <p:spPr>
          <a:xfrm>
            <a:off x="2558787" y="2114591"/>
            <a:ext cx="6805821" cy="881780"/>
          </a:xfrm>
          <a:prstGeom prst="rect">
            <a:avLst/>
          </a:prstGeom>
        </p:spPr>
        <p:txBody>
          <a:bodyPr wrap="square">
            <a:spAutoFit/>
          </a:bodyPr>
          <a:lstStyle/>
          <a:p>
            <a:pPr>
              <a:buClr>
                <a:srgbClr val="725DE5"/>
              </a:buClr>
              <a:defRPr/>
            </a:pPr>
            <a:r>
              <a:rPr lang="ja-JP" altLang="en-US" sz="1710" dirty="0">
                <a:latin typeface="+mn-ea"/>
                <a:cs typeface="Meiryo UI" panose="020B0604030504040204" pitchFamily="50" charset="-128"/>
              </a:rPr>
              <a:t>目の前の仕事に手応えを感じ、</a:t>
            </a:r>
            <a:br>
              <a:rPr lang="en-US" altLang="ja-JP" sz="1710" dirty="0">
                <a:latin typeface="+mn-ea"/>
                <a:cs typeface="Meiryo UI" panose="020B0604030504040204" pitchFamily="50" charset="-128"/>
              </a:rPr>
            </a:br>
            <a:r>
              <a:rPr lang="ja-JP" altLang="en-US" sz="1710" b="1" dirty="0">
                <a:solidFill>
                  <a:srgbClr val="7165DB"/>
                </a:solidFill>
                <a:latin typeface="+mn-ea"/>
                <a:cs typeface="Meiryo UI" panose="020B0604030504040204" pitchFamily="50" charset="-128"/>
              </a:rPr>
              <a:t>自分なりのやり方で頑張ろうと思えている状態</a:t>
            </a:r>
            <a:endParaRPr lang="en-US" altLang="ja-JP" sz="1710" b="1" dirty="0">
              <a:solidFill>
                <a:srgbClr val="7165DB"/>
              </a:solidFill>
              <a:latin typeface="+mn-ea"/>
              <a:cs typeface="Meiryo UI" panose="020B0604030504040204" pitchFamily="50" charset="-128"/>
            </a:endParaRPr>
          </a:p>
          <a:p>
            <a:pPr>
              <a:buClr>
                <a:srgbClr val="725DE5"/>
              </a:buClr>
              <a:defRPr/>
            </a:pPr>
            <a:r>
              <a:rPr lang="en-US" altLang="ja-JP" sz="1710" dirty="0">
                <a:latin typeface="+mn-ea"/>
                <a:cs typeface="Meiryo UI" panose="020B0604030504040204" pitchFamily="50" charset="-128"/>
              </a:rPr>
              <a:t>(</a:t>
            </a:r>
            <a:r>
              <a:rPr lang="ja-JP" altLang="en-US" sz="1710" dirty="0">
                <a:latin typeface="+mn-ea"/>
                <a:cs typeface="Meiryo UI" panose="020B0604030504040204" pitchFamily="50" charset="-128"/>
              </a:rPr>
              <a:t>不満や悩みが全くないわけではない</a:t>
            </a:r>
            <a:r>
              <a:rPr lang="en-US" altLang="ja-JP" sz="1710" dirty="0">
                <a:latin typeface="+mn-ea"/>
                <a:cs typeface="Meiryo UI" panose="020B0604030504040204" pitchFamily="50" charset="-128"/>
              </a:rPr>
              <a:t>)</a:t>
            </a:r>
            <a:endParaRPr lang="ja-JP" altLang="en-US" sz="1710" dirty="0">
              <a:latin typeface="+mn-ea"/>
            </a:endParaRPr>
          </a:p>
        </p:txBody>
      </p:sp>
      <p:sp>
        <p:nvSpPr>
          <p:cNvPr id="40" name="正方形/長方形 39">
            <a:extLst>
              <a:ext uri="{FF2B5EF4-FFF2-40B4-BE49-F238E27FC236}">
                <a16:creationId xmlns:a16="http://schemas.microsoft.com/office/drawing/2014/main" id="{E47C0F82-23B9-461A-A748-444EBAB782CF}"/>
              </a:ext>
            </a:extLst>
          </p:cNvPr>
          <p:cNvSpPr/>
          <p:nvPr/>
        </p:nvSpPr>
        <p:spPr>
          <a:xfrm>
            <a:off x="2558788" y="3175042"/>
            <a:ext cx="6595534" cy="881780"/>
          </a:xfrm>
          <a:prstGeom prst="rect">
            <a:avLst/>
          </a:prstGeom>
        </p:spPr>
        <p:txBody>
          <a:bodyPr wrap="square">
            <a:spAutoFit/>
          </a:bodyPr>
          <a:lstStyle/>
          <a:p>
            <a:pPr>
              <a:buClr>
                <a:srgbClr val="AF2FC3"/>
              </a:buClr>
              <a:defRPr/>
            </a:pPr>
            <a:r>
              <a:rPr lang="ja-JP" altLang="en-US" sz="1710" dirty="0">
                <a:latin typeface="+mn-ea"/>
                <a:cs typeface="Meiryo UI" panose="020B0604030504040204" pitchFamily="50" charset="-128"/>
              </a:rPr>
              <a:t>目の前の業務はこなしているものの、</a:t>
            </a:r>
            <a:br>
              <a:rPr lang="en-US" altLang="ja-JP" sz="1710" dirty="0">
                <a:latin typeface="+mn-ea"/>
                <a:cs typeface="Meiryo UI" panose="020B0604030504040204" pitchFamily="50" charset="-128"/>
              </a:rPr>
            </a:br>
            <a:r>
              <a:rPr lang="ja-JP" altLang="en-US" sz="1710" b="1" dirty="0">
                <a:solidFill>
                  <a:srgbClr val="C772E1"/>
                </a:solidFill>
                <a:latin typeface="+mn-ea"/>
                <a:cs typeface="Meiryo UI" panose="020B0604030504040204" pitchFamily="50" charset="-128"/>
              </a:rPr>
              <a:t>仕事・組織と自分との間にどこか距離がある状態</a:t>
            </a:r>
            <a:endParaRPr lang="en-US" altLang="ja-JP" sz="1600" b="1" dirty="0">
              <a:solidFill>
                <a:srgbClr val="C772E1"/>
              </a:solidFill>
              <a:latin typeface="+mn-ea"/>
              <a:cs typeface="Meiryo UI" panose="020B0604030504040204" pitchFamily="50" charset="-128"/>
            </a:endParaRPr>
          </a:p>
          <a:p>
            <a:pPr>
              <a:buClr>
                <a:srgbClr val="AF2FC3"/>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現状維持やあきらめの気持ちがでてくることも</a:t>
            </a:r>
            <a:r>
              <a:rPr lang="en-US" altLang="ja-JP" sz="1600" dirty="0">
                <a:latin typeface="+mn-ea"/>
                <a:cs typeface="Meiryo UI" panose="020B0604030504040204" pitchFamily="50" charset="-128"/>
              </a:rPr>
              <a:t>…)</a:t>
            </a:r>
          </a:p>
        </p:txBody>
      </p:sp>
      <p:sp>
        <p:nvSpPr>
          <p:cNvPr id="41" name="正方形/長方形 40">
            <a:extLst>
              <a:ext uri="{FF2B5EF4-FFF2-40B4-BE49-F238E27FC236}">
                <a16:creationId xmlns:a16="http://schemas.microsoft.com/office/drawing/2014/main" id="{68DDE2B5-F2F8-41D5-BEBA-3A659A6CFB69}"/>
              </a:ext>
            </a:extLst>
          </p:cNvPr>
          <p:cNvSpPr/>
          <p:nvPr/>
        </p:nvSpPr>
        <p:spPr>
          <a:xfrm>
            <a:off x="2558790" y="4258485"/>
            <a:ext cx="7058164" cy="864852"/>
          </a:xfrm>
          <a:prstGeom prst="rect">
            <a:avLst/>
          </a:prstGeom>
        </p:spPr>
        <p:txBody>
          <a:bodyPr wrap="square">
            <a:spAutoFit/>
          </a:bodyPr>
          <a:lstStyle/>
          <a:p>
            <a:pPr>
              <a:buClr>
                <a:srgbClr val="CE275B"/>
              </a:buClr>
              <a:defRPr/>
            </a:pPr>
            <a:r>
              <a:rPr lang="ja-JP" altLang="en-US" sz="1710" dirty="0">
                <a:latin typeface="+mn-ea"/>
                <a:cs typeface="Meiryo UI" panose="020B0604030504040204" pitchFamily="50" charset="-128"/>
              </a:rPr>
              <a:t>言いたいことをストレートに出せず、</a:t>
            </a:r>
            <a:br>
              <a:rPr lang="en-US" altLang="ja-JP" sz="1710" dirty="0">
                <a:latin typeface="+mn-ea"/>
                <a:cs typeface="Meiryo UI" panose="020B0604030504040204" pitchFamily="50" charset="-128"/>
              </a:rPr>
            </a:br>
            <a:r>
              <a:rPr lang="ja-JP" altLang="en-US" sz="1710" b="1" dirty="0">
                <a:solidFill>
                  <a:srgbClr val="F54B77"/>
                </a:solidFill>
                <a:latin typeface="+mn-ea"/>
                <a:cs typeface="Meiryo UI" panose="020B0604030504040204" pitchFamily="50" charset="-128"/>
              </a:rPr>
              <a:t>不安や不満がたまっておりエネルギーを空費している状態</a:t>
            </a:r>
            <a:endParaRPr lang="en-US" altLang="ja-JP" sz="1600" b="1" dirty="0">
              <a:solidFill>
                <a:srgbClr val="F54B77"/>
              </a:solidFill>
              <a:latin typeface="+mn-ea"/>
              <a:cs typeface="Meiryo UI" panose="020B0604030504040204" pitchFamily="50" charset="-128"/>
            </a:endParaRPr>
          </a:p>
          <a:p>
            <a:pPr>
              <a:buClr>
                <a:srgbClr val="CE275B"/>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この状態が続くと、反対意見やアドバイスを素直に聞けなくなることも</a:t>
            </a:r>
            <a:r>
              <a:rPr lang="en-US" altLang="ja-JP" sz="1600" dirty="0">
                <a:latin typeface="+mn-ea"/>
                <a:cs typeface="Meiryo UI" panose="020B0604030504040204" pitchFamily="50" charset="-128"/>
              </a:rPr>
              <a:t>…)</a:t>
            </a:r>
            <a:endParaRPr lang="ja-JP" altLang="en-US" sz="1600" dirty="0">
              <a:latin typeface="+mn-ea"/>
            </a:endParaRPr>
          </a:p>
        </p:txBody>
      </p:sp>
      <p:sp>
        <p:nvSpPr>
          <p:cNvPr id="42" name="正方形/長方形 41">
            <a:extLst>
              <a:ext uri="{FF2B5EF4-FFF2-40B4-BE49-F238E27FC236}">
                <a16:creationId xmlns:a16="http://schemas.microsoft.com/office/drawing/2014/main" id="{D78FD50D-7DD9-433B-A20A-E875F99C2765}"/>
              </a:ext>
            </a:extLst>
          </p:cNvPr>
          <p:cNvSpPr/>
          <p:nvPr/>
        </p:nvSpPr>
        <p:spPr>
          <a:xfrm>
            <a:off x="2482651" y="5343000"/>
            <a:ext cx="6385274" cy="864852"/>
          </a:xfrm>
          <a:prstGeom prst="rect">
            <a:avLst/>
          </a:prstGeom>
        </p:spPr>
        <p:txBody>
          <a:bodyPr wrap="square">
            <a:spAutoFit/>
          </a:bodyPr>
          <a:lstStyle/>
          <a:p>
            <a:pPr>
              <a:buClr>
                <a:srgbClr val="FF0000"/>
              </a:buClr>
              <a:defRPr/>
            </a:pPr>
            <a:r>
              <a:rPr lang="ja-JP" altLang="en-US" sz="1710" dirty="0">
                <a:latin typeface="+mn-ea"/>
                <a:cs typeface="Meiryo UI" panose="020B0604030504040204" pitchFamily="50" charset="-128"/>
              </a:rPr>
              <a:t>仕事に追われたり、職場環境に安心感を持てなかったりして、</a:t>
            </a:r>
            <a:r>
              <a:rPr lang="ja-JP" altLang="en-US" sz="1710" b="1" dirty="0">
                <a:solidFill>
                  <a:srgbClr val="FF0000"/>
                </a:solidFill>
                <a:latin typeface="+mn-ea"/>
                <a:cs typeface="Meiryo UI" panose="020B0604030504040204" pitchFamily="50" charset="-128"/>
              </a:rPr>
              <a:t>自分らしくいられない状態</a:t>
            </a:r>
            <a:endParaRPr lang="en-US" altLang="ja-JP" sz="1600" b="1" dirty="0">
              <a:solidFill>
                <a:srgbClr val="FF0000"/>
              </a:solidFill>
              <a:latin typeface="+mn-ea"/>
              <a:cs typeface="Meiryo UI" panose="020B0604030504040204" pitchFamily="50" charset="-128"/>
            </a:endParaRPr>
          </a:p>
          <a:p>
            <a:pP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この状態が続くと、自分で自分の状態が分からなくなることも</a:t>
            </a:r>
            <a:r>
              <a:rPr lang="en-US" altLang="ja-JP" sz="1600" dirty="0">
                <a:latin typeface="+mn-ea"/>
                <a:cs typeface="Meiryo UI" panose="020B0604030504040204" pitchFamily="50" charset="-128"/>
              </a:rPr>
              <a:t>…)</a:t>
            </a:r>
            <a:endParaRPr lang="ja-JP" altLang="en-US" sz="1600" dirty="0">
              <a:latin typeface="+mn-ea"/>
              <a:cs typeface="Meiryo UI" panose="020B0604030504040204" pitchFamily="50" charset="-128"/>
            </a:endParaRPr>
          </a:p>
        </p:txBody>
      </p:sp>
      <p:cxnSp>
        <p:nvCxnSpPr>
          <p:cNvPr id="46" name="直線コネクタ 45">
            <a:extLst>
              <a:ext uri="{FF2B5EF4-FFF2-40B4-BE49-F238E27FC236}">
                <a16:creationId xmlns:a16="http://schemas.microsoft.com/office/drawing/2014/main" id="{3DA17945-6B38-4BF3-A58D-B2AA4EE0A567}"/>
              </a:ext>
            </a:extLst>
          </p:cNvPr>
          <p:cNvCxnSpPr/>
          <p:nvPr/>
        </p:nvCxnSpPr>
        <p:spPr>
          <a:xfrm>
            <a:off x="2563552" y="3056486"/>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D047605-0B34-495F-8E89-820460533E9D}"/>
              </a:ext>
            </a:extLst>
          </p:cNvPr>
          <p:cNvCxnSpPr/>
          <p:nvPr/>
        </p:nvCxnSpPr>
        <p:spPr>
          <a:xfrm>
            <a:off x="2563552" y="4129636"/>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E97D658-CEF7-4AAE-82E1-1033C5C715E3}"/>
              </a:ext>
            </a:extLst>
          </p:cNvPr>
          <p:cNvCxnSpPr/>
          <p:nvPr/>
        </p:nvCxnSpPr>
        <p:spPr>
          <a:xfrm>
            <a:off x="2563552" y="5204374"/>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C91252B1-E349-D906-FAE3-0695DED181AE}"/>
              </a:ext>
            </a:extLst>
          </p:cNvPr>
          <p:cNvSpPr/>
          <p:nvPr/>
        </p:nvSpPr>
        <p:spPr>
          <a:xfrm>
            <a:off x="5870393"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68187587-C0CD-8AB3-6AE8-4FDA1B22CCC4}"/>
              </a:ext>
            </a:extLst>
          </p:cNvPr>
          <p:cNvSpPr/>
          <p:nvPr/>
        </p:nvSpPr>
        <p:spPr>
          <a:xfrm>
            <a:off x="6971398"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241637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7E845F54-BD6A-0C49-85AF-3B1F5D6EBB61}"/>
              </a:ext>
            </a:extLst>
          </p:cNvPr>
          <p:cNvSpPr/>
          <p:nvPr/>
        </p:nvSpPr>
        <p:spPr>
          <a:xfrm>
            <a:off x="5870393"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4" name="四角形: 角を丸くする 3">
            <a:extLst>
              <a:ext uri="{FF2B5EF4-FFF2-40B4-BE49-F238E27FC236}">
                <a16:creationId xmlns:a16="http://schemas.microsoft.com/office/drawing/2014/main" id="{F5A8501F-4EC9-8F12-DDAD-E94A15BBA32F}"/>
              </a:ext>
            </a:extLst>
          </p:cNvPr>
          <p:cNvSpPr/>
          <p:nvPr/>
        </p:nvSpPr>
        <p:spPr>
          <a:xfrm>
            <a:off x="6971398"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アンケート結果の使い方</a:t>
            </a:r>
            <a:endParaRPr lang="ja-JP" altLang="en-US" dirty="0">
              <a:solidFill>
                <a:srgbClr val="002060"/>
              </a:solidFill>
            </a:endParaRPr>
          </a:p>
        </p:txBody>
      </p:sp>
      <p:sp>
        <p:nvSpPr>
          <p:cNvPr id="16" name="テキスト ボックス 15"/>
          <p:cNvSpPr txBox="1"/>
          <p:nvPr/>
        </p:nvSpPr>
        <p:spPr>
          <a:xfrm>
            <a:off x="409660" y="935944"/>
            <a:ext cx="9086680" cy="769441"/>
          </a:xfrm>
          <a:prstGeom prst="rect">
            <a:avLst/>
          </a:prstGeom>
          <a:noFill/>
        </p:spPr>
        <p:txBody>
          <a:bodyPr wrap="square" rtlCol="0">
            <a:spAutoFit/>
          </a:bodyPr>
          <a:lstStyle/>
          <a:p>
            <a:pPr algn="ctr"/>
            <a:r>
              <a:rPr kumimoji="1" lang="ja-JP" altLang="en-US" sz="2200" b="1" spc="110" dirty="0"/>
              <a:t>アンケート結果は、自分自身の状況を確認する材料に</a:t>
            </a:r>
            <a:endParaRPr kumimoji="1" lang="en-US" altLang="ja-JP" sz="2200" b="1" spc="110" dirty="0"/>
          </a:p>
          <a:p>
            <a:pPr algn="ctr"/>
            <a:r>
              <a:rPr kumimoji="1" lang="ja-JP" altLang="en-US" sz="2200" b="1" spc="110" dirty="0"/>
              <a:t>また、上司が閲覧し、メンバーの皆様を理解するきっかけにしたい</a:t>
            </a:r>
          </a:p>
        </p:txBody>
      </p:sp>
      <p:sp>
        <p:nvSpPr>
          <p:cNvPr id="26" name="正方形/長方形 25">
            <a:extLst>
              <a:ext uri="{FF2B5EF4-FFF2-40B4-BE49-F238E27FC236}">
                <a16:creationId xmlns:a16="http://schemas.microsoft.com/office/drawing/2014/main" id="{18FE831D-103C-2322-6F79-8F56A9CCBDCB}"/>
              </a:ext>
            </a:extLst>
          </p:cNvPr>
          <p:cNvSpPr/>
          <p:nvPr/>
        </p:nvSpPr>
        <p:spPr>
          <a:xfrm>
            <a:off x="2943131" y="1946493"/>
            <a:ext cx="4019738" cy="9144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アンケート（ワークメンタリティ）の結果</a:t>
            </a:r>
          </a:p>
        </p:txBody>
      </p:sp>
      <p:grpSp>
        <p:nvGrpSpPr>
          <p:cNvPr id="27" name="グループ化 26">
            <a:extLst>
              <a:ext uri="{FF2B5EF4-FFF2-40B4-BE49-F238E27FC236}">
                <a16:creationId xmlns:a16="http://schemas.microsoft.com/office/drawing/2014/main" id="{4462C48E-6AC7-343A-E3D5-BAD629D471F3}"/>
              </a:ext>
            </a:extLst>
          </p:cNvPr>
          <p:cNvGrpSpPr/>
          <p:nvPr/>
        </p:nvGrpSpPr>
        <p:grpSpPr>
          <a:xfrm>
            <a:off x="7128037" y="3566284"/>
            <a:ext cx="920478" cy="920478"/>
            <a:chOff x="-1704515" y="-93574"/>
            <a:chExt cx="992734" cy="992734"/>
          </a:xfrm>
        </p:grpSpPr>
        <p:sp>
          <p:nvSpPr>
            <p:cNvPr id="28" name="楕円 27">
              <a:extLst>
                <a:ext uri="{FF2B5EF4-FFF2-40B4-BE49-F238E27FC236}">
                  <a16:creationId xmlns:a16="http://schemas.microsoft.com/office/drawing/2014/main" id="{736C07B6-D918-469C-4F23-0843C56BCDDD}"/>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31" name="図 30">
              <a:extLst>
                <a:ext uri="{FF2B5EF4-FFF2-40B4-BE49-F238E27FC236}">
                  <a16:creationId xmlns:a16="http://schemas.microsoft.com/office/drawing/2014/main" id="{2036D843-17F7-A846-7BEB-0F9C9C3D7D7A}"/>
                </a:ext>
              </a:extLst>
            </p:cNvPr>
            <p:cNvPicPr>
              <a:picLocks noChangeAspect="1"/>
            </p:cNvPicPr>
            <p:nvPr/>
          </p:nvPicPr>
          <p:blipFill>
            <a:blip r:embed="rId3">
              <a:extLst>
                <a:ext uri="{28A0092B-C50C-407E-A947-70E740481C1C}">
                  <a14:useLocalDpi xmlns:a14="http://schemas.microsoft.com/office/drawing/2010/main"/>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pic>
        <p:nvPicPr>
          <p:cNvPr id="32" name="図 31">
            <a:extLst>
              <a:ext uri="{FF2B5EF4-FFF2-40B4-BE49-F238E27FC236}">
                <a16:creationId xmlns:a16="http://schemas.microsoft.com/office/drawing/2014/main" id="{3ACF6BAF-8FC3-9C8C-56E2-9CEFA42B67C0}"/>
              </a:ext>
            </a:extLst>
          </p:cNvPr>
          <p:cNvPicPr>
            <a:picLocks noChangeAspect="1"/>
          </p:cNvPicPr>
          <p:nvPr/>
        </p:nvPicPr>
        <p:blipFill>
          <a:blip r:embed="rId4">
            <a:extLst>
              <a:ext uri="{28A0092B-C50C-407E-A947-70E740481C1C}">
                <a14:useLocalDpi xmlns:a14="http://schemas.microsoft.com/office/drawing/2010/main"/>
              </a:ext>
            </a:extLst>
          </a:blip>
          <a:srcRect l="33412" t="963" r="6892" b="19442"/>
          <a:stretch>
            <a:fillRect/>
          </a:stretch>
        </p:blipFill>
        <p:spPr>
          <a:xfrm>
            <a:off x="2108254" y="3566284"/>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33" name="テキスト ボックス 32">
            <a:extLst>
              <a:ext uri="{FF2B5EF4-FFF2-40B4-BE49-F238E27FC236}">
                <a16:creationId xmlns:a16="http://schemas.microsoft.com/office/drawing/2014/main" id="{CDDF726F-436D-95DA-AA31-623F983F06FE}"/>
              </a:ext>
            </a:extLst>
          </p:cNvPr>
          <p:cNvSpPr txBox="1"/>
          <p:nvPr/>
        </p:nvSpPr>
        <p:spPr>
          <a:xfrm>
            <a:off x="6459271" y="4482061"/>
            <a:ext cx="2258009" cy="369332"/>
          </a:xfrm>
          <a:prstGeom prst="rect">
            <a:avLst/>
          </a:prstGeom>
          <a:noFill/>
        </p:spPr>
        <p:txBody>
          <a:bodyPr wrap="square" rtlCol="0">
            <a:spAutoFit/>
          </a:bodyPr>
          <a:lstStyle/>
          <a:p>
            <a:pPr algn="ctr"/>
            <a:r>
              <a:rPr kumimoji="1" lang="ja-JP" altLang="en-US" dirty="0"/>
              <a:t>メンバーの皆様</a:t>
            </a:r>
          </a:p>
        </p:txBody>
      </p:sp>
      <p:sp>
        <p:nvSpPr>
          <p:cNvPr id="34" name="テキスト ボックス 33">
            <a:extLst>
              <a:ext uri="{FF2B5EF4-FFF2-40B4-BE49-F238E27FC236}">
                <a16:creationId xmlns:a16="http://schemas.microsoft.com/office/drawing/2014/main" id="{223D85D4-C5E3-5416-042E-2836BCE7E62C}"/>
              </a:ext>
            </a:extLst>
          </p:cNvPr>
          <p:cNvSpPr txBox="1"/>
          <p:nvPr/>
        </p:nvSpPr>
        <p:spPr>
          <a:xfrm>
            <a:off x="1994735" y="4482061"/>
            <a:ext cx="1140736" cy="369332"/>
          </a:xfrm>
          <a:prstGeom prst="rect">
            <a:avLst/>
          </a:prstGeom>
          <a:noFill/>
        </p:spPr>
        <p:txBody>
          <a:bodyPr wrap="square" rtlCol="0">
            <a:spAutoFit/>
          </a:bodyPr>
          <a:lstStyle/>
          <a:p>
            <a:pPr algn="ctr"/>
            <a:r>
              <a:rPr kumimoji="1" lang="ja-JP" altLang="en-US" dirty="0"/>
              <a:t>上司</a:t>
            </a:r>
          </a:p>
        </p:txBody>
      </p:sp>
      <p:pic>
        <p:nvPicPr>
          <p:cNvPr id="35" name="図 18">
            <a:extLst>
              <a:ext uri="{FF2B5EF4-FFF2-40B4-BE49-F238E27FC236}">
                <a16:creationId xmlns:a16="http://schemas.microsoft.com/office/drawing/2014/main" id="{76888D74-6257-75D1-808A-8810C290B63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43460" y="2009033"/>
            <a:ext cx="337582" cy="337582"/>
          </a:xfrm>
          <a:prstGeom prst="rect">
            <a:avLst/>
          </a:prstGeom>
          <a:solidFill>
            <a:schemeClr val="bg2"/>
          </a:solidFill>
          <a:ln>
            <a:noFill/>
          </a:ln>
        </p:spPr>
      </p:pic>
      <p:pic>
        <p:nvPicPr>
          <p:cNvPr id="36" name="図 19">
            <a:extLst>
              <a:ext uri="{FF2B5EF4-FFF2-40B4-BE49-F238E27FC236}">
                <a16:creationId xmlns:a16="http://schemas.microsoft.com/office/drawing/2014/main" id="{04667486-F5A7-9105-A5F1-2EEDCF54CF7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509938" y="2009033"/>
            <a:ext cx="337582" cy="336942"/>
          </a:xfrm>
          <a:prstGeom prst="rect">
            <a:avLst/>
          </a:prstGeom>
          <a:solidFill>
            <a:schemeClr val="bg2"/>
          </a:solidFill>
          <a:ln>
            <a:noFill/>
          </a:ln>
        </p:spPr>
      </p:pic>
      <p:pic>
        <p:nvPicPr>
          <p:cNvPr id="38" name="図 20">
            <a:extLst>
              <a:ext uri="{FF2B5EF4-FFF2-40B4-BE49-F238E27FC236}">
                <a16:creationId xmlns:a16="http://schemas.microsoft.com/office/drawing/2014/main" id="{E4995081-3A7D-D154-2C72-38AA8229024D}"/>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41259" y="2478648"/>
            <a:ext cx="350369" cy="350369"/>
          </a:xfrm>
          <a:prstGeom prst="rect">
            <a:avLst/>
          </a:prstGeom>
          <a:solidFill>
            <a:schemeClr val="bg2"/>
          </a:solidFill>
          <a:ln>
            <a:noFill/>
          </a:ln>
        </p:spPr>
      </p:pic>
      <p:pic>
        <p:nvPicPr>
          <p:cNvPr id="39" name="図 21">
            <a:extLst>
              <a:ext uri="{FF2B5EF4-FFF2-40B4-BE49-F238E27FC236}">
                <a16:creationId xmlns:a16="http://schemas.microsoft.com/office/drawing/2014/main" id="{CDB7043B-C4A5-D2EB-344F-99C042DB95A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274781" y="2473350"/>
            <a:ext cx="341418" cy="341418"/>
          </a:xfrm>
          <a:prstGeom prst="rect">
            <a:avLst/>
          </a:prstGeom>
          <a:solidFill>
            <a:schemeClr val="bg2"/>
          </a:solidFill>
          <a:ln>
            <a:noFill/>
          </a:ln>
        </p:spPr>
      </p:pic>
      <p:pic>
        <p:nvPicPr>
          <p:cNvPr id="40" name="図 22">
            <a:extLst>
              <a:ext uri="{FF2B5EF4-FFF2-40B4-BE49-F238E27FC236}">
                <a16:creationId xmlns:a16="http://schemas.microsoft.com/office/drawing/2014/main" id="{C1AE7D2B-A425-3FFF-9C31-6A5A07AEB8D3}"/>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985368" y="2009033"/>
            <a:ext cx="343976" cy="343976"/>
          </a:xfrm>
          <a:prstGeom prst="rect">
            <a:avLst/>
          </a:prstGeom>
          <a:solidFill>
            <a:schemeClr val="bg2"/>
          </a:solidFill>
          <a:ln>
            <a:noFill/>
          </a:ln>
        </p:spPr>
      </p:pic>
      <p:cxnSp>
        <p:nvCxnSpPr>
          <p:cNvPr id="41" name="コネクタ: カギ線 40">
            <a:extLst>
              <a:ext uri="{FF2B5EF4-FFF2-40B4-BE49-F238E27FC236}">
                <a16:creationId xmlns:a16="http://schemas.microsoft.com/office/drawing/2014/main" id="{E3ADF752-F9CE-AD10-076B-B80154685FC1}"/>
              </a:ext>
            </a:extLst>
          </p:cNvPr>
          <p:cNvCxnSpPr>
            <a:stCxn id="26" idx="2"/>
            <a:endCxn id="28" idx="0"/>
          </p:cNvCxnSpPr>
          <p:nvPr/>
        </p:nvCxnSpPr>
        <p:spPr>
          <a:xfrm rot="16200000" flipH="1">
            <a:off x="5917943" y="1895950"/>
            <a:ext cx="705391" cy="2635276"/>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2" name="コネクタ: カギ線 41">
            <a:extLst>
              <a:ext uri="{FF2B5EF4-FFF2-40B4-BE49-F238E27FC236}">
                <a16:creationId xmlns:a16="http://schemas.microsoft.com/office/drawing/2014/main" id="{F2C3F010-228B-BA75-1637-52D65F05473E}"/>
              </a:ext>
            </a:extLst>
          </p:cNvPr>
          <p:cNvCxnSpPr>
            <a:cxnSpLocks/>
            <a:stCxn id="26" idx="2"/>
          </p:cNvCxnSpPr>
          <p:nvPr/>
        </p:nvCxnSpPr>
        <p:spPr>
          <a:xfrm rot="5400000">
            <a:off x="3374119" y="1987402"/>
            <a:ext cx="705391" cy="2452372"/>
          </a:xfrm>
          <a:prstGeom prst="bent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43" name="テキスト ボックス 42">
            <a:extLst>
              <a:ext uri="{FF2B5EF4-FFF2-40B4-BE49-F238E27FC236}">
                <a16:creationId xmlns:a16="http://schemas.microsoft.com/office/drawing/2014/main" id="{907E5759-B637-3294-D1F9-4041B2938F95}"/>
              </a:ext>
            </a:extLst>
          </p:cNvPr>
          <p:cNvSpPr txBox="1"/>
          <p:nvPr/>
        </p:nvSpPr>
        <p:spPr>
          <a:xfrm>
            <a:off x="5507487" y="5131110"/>
            <a:ext cx="4161578" cy="923330"/>
          </a:xfrm>
          <a:prstGeom prst="rect">
            <a:avLst/>
          </a:prstGeom>
          <a:noFill/>
        </p:spPr>
        <p:txBody>
          <a:bodyPr wrap="square" rtlCol="0">
            <a:spAutoFit/>
          </a:bodyPr>
          <a:lstStyle/>
          <a:p>
            <a:pPr algn="ctr"/>
            <a:r>
              <a:rPr kumimoji="1" lang="ja-JP" altLang="en-US" b="1" dirty="0"/>
              <a:t>セルフマネジメント</a:t>
            </a:r>
            <a:endParaRPr kumimoji="1" lang="en-US" altLang="ja-JP" b="1" dirty="0"/>
          </a:p>
          <a:p>
            <a:pPr algn="ctr"/>
            <a:r>
              <a:rPr kumimoji="1" lang="ja-JP" altLang="en-US" dirty="0"/>
              <a:t>・自己開発</a:t>
            </a:r>
            <a:br>
              <a:rPr kumimoji="1" lang="en-US" altLang="ja-JP" dirty="0"/>
            </a:br>
            <a:r>
              <a:rPr kumimoji="1" lang="ja-JP" altLang="en-US" dirty="0"/>
              <a:t>・ストレスコントロール　等</a:t>
            </a:r>
          </a:p>
        </p:txBody>
      </p:sp>
      <p:sp>
        <p:nvSpPr>
          <p:cNvPr id="44" name="テキスト ボックス 43">
            <a:extLst>
              <a:ext uri="{FF2B5EF4-FFF2-40B4-BE49-F238E27FC236}">
                <a16:creationId xmlns:a16="http://schemas.microsoft.com/office/drawing/2014/main" id="{776C2EEF-01C0-DEAE-B157-CEB3EE1C604E}"/>
              </a:ext>
            </a:extLst>
          </p:cNvPr>
          <p:cNvSpPr txBox="1"/>
          <p:nvPr/>
        </p:nvSpPr>
        <p:spPr>
          <a:xfrm>
            <a:off x="484314" y="5134592"/>
            <a:ext cx="4161578" cy="923330"/>
          </a:xfrm>
          <a:prstGeom prst="rect">
            <a:avLst/>
          </a:prstGeom>
          <a:noFill/>
        </p:spPr>
        <p:txBody>
          <a:bodyPr wrap="square" rtlCol="0">
            <a:spAutoFit/>
          </a:bodyPr>
          <a:lstStyle/>
          <a:p>
            <a:pPr algn="ctr"/>
            <a:r>
              <a:rPr kumimoji="1" lang="ja-JP" altLang="en-US" b="1" dirty="0"/>
              <a:t>マネジメント</a:t>
            </a:r>
            <a:endParaRPr kumimoji="1" lang="en-US" altLang="ja-JP" b="1" dirty="0"/>
          </a:p>
          <a:p>
            <a:pPr algn="ctr"/>
            <a:r>
              <a:rPr kumimoji="1" lang="ja-JP" altLang="en-US" dirty="0"/>
              <a:t>・面談</a:t>
            </a:r>
            <a:br>
              <a:rPr kumimoji="1" lang="en-US" altLang="ja-JP" dirty="0"/>
            </a:br>
            <a:r>
              <a:rPr kumimoji="1" lang="ja-JP" altLang="en-US" dirty="0"/>
              <a:t>・日常的な関わり　等</a:t>
            </a:r>
          </a:p>
        </p:txBody>
      </p:sp>
      <p:sp>
        <p:nvSpPr>
          <p:cNvPr id="48" name="正方形/長方形 47">
            <a:extLst>
              <a:ext uri="{FF2B5EF4-FFF2-40B4-BE49-F238E27FC236}">
                <a16:creationId xmlns:a16="http://schemas.microsoft.com/office/drawing/2014/main" id="{9987E581-B606-025A-7A3D-62B0C685D416}"/>
              </a:ext>
            </a:extLst>
          </p:cNvPr>
          <p:cNvSpPr/>
          <p:nvPr/>
        </p:nvSpPr>
        <p:spPr>
          <a:xfrm>
            <a:off x="5621441" y="3566284"/>
            <a:ext cx="3989516" cy="2687032"/>
          </a:xfrm>
          <a:prstGeom prst="rect">
            <a:avLst/>
          </a:pr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25734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3" grpId="0"/>
      <p:bldP spid="44" grpId="0"/>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心の状態は移り変わって当然のもの</a:t>
            </a:r>
            <a:endParaRPr lang="ja-JP" altLang="en-US" dirty="0">
              <a:solidFill>
                <a:srgbClr val="002060"/>
              </a:solidFill>
            </a:endParaRPr>
          </a:p>
        </p:txBody>
      </p:sp>
      <p:cxnSp>
        <p:nvCxnSpPr>
          <p:cNvPr id="7" name="直線コネクタ 6"/>
          <p:cNvCxnSpPr/>
          <p:nvPr/>
        </p:nvCxnSpPr>
        <p:spPr bwMode="auto">
          <a:xfrm>
            <a:off x="2110946" y="2214062"/>
            <a:ext cx="0" cy="343517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直線コネクタ 11"/>
          <p:cNvCxnSpPr/>
          <p:nvPr/>
        </p:nvCxnSpPr>
        <p:spPr bwMode="auto">
          <a:xfrm>
            <a:off x="2110946" y="5649240"/>
            <a:ext cx="6516130" cy="0"/>
          </a:xfrm>
          <a:prstGeom prst="line">
            <a:avLst/>
          </a:prstGeom>
          <a:solidFill>
            <a:schemeClr val="accent1"/>
          </a:solidFill>
          <a:ln w="19050" cap="flat" cmpd="sng" algn="ctr">
            <a:solidFill>
              <a:schemeClr val="tx1"/>
            </a:solidFill>
            <a:prstDash val="solid"/>
            <a:round/>
            <a:headEnd type="none" w="med" len="med"/>
            <a:tailEnd type="arrow" w="med" len="med"/>
          </a:ln>
          <a:effectLst/>
        </p:spPr>
      </p:cxnSp>
      <p:sp>
        <p:nvSpPr>
          <p:cNvPr id="14" name="正方形/長方形 13"/>
          <p:cNvSpPr/>
          <p:nvPr/>
        </p:nvSpPr>
        <p:spPr>
          <a:xfrm>
            <a:off x="4789343" y="5681829"/>
            <a:ext cx="1324150" cy="584886"/>
          </a:xfrm>
          <a:prstGeom prst="rect">
            <a:avLst/>
          </a:prstGeom>
        </p:spPr>
        <p:txBody>
          <a:bodyPr anchor="ctr">
            <a:noAutofit/>
          </a:bodyPr>
          <a:lstStyle/>
          <a:p>
            <a:pPr marL="0" lvl="1" algn="ctr">
              <a:lnSpc>
                <a:spcPct val="150000"/>
              </a:lnSpc>
              <a:buClr>
                <a:schemeClr val="bg1">
                  <a:lumMod val="65000"/>
                </a:schemeClr>
              </a:buClr>
            </a:pPr>
            <a:r>
              <a:rPr lang="ja-JP" altLang="en-US" sz="2400" dirty="0">
                <a:latin typeface="+mn-ea"/>
                <a:cs typeface="Meiryo UI" panose="020B0604030504040204" pitchFamily="50" charset="-128"/>
              </a:rPr>
              <a:t>時間</a:t>
            </a:r>
          </a:p>
        </p:txBody>
      </p:sp>
      <p:sp>
        <p:nvSpPr>
          <p:cNvPr id="38" name="正方形/長方形 37">
            <a:extLst>
              <a:ext uri="{FF2B5EF4-FFF2-40B4-BE49-F238E27FC236}">
                <a16:creationId xmlns:a16="http://schemas.microsoft.com/office/drawing/2014/main" id="{6F17D891-F477-4B1A-A2EF-5BEAC1261C30}"/>
              </a:ext>
            </a:extLst>
          </p:cNvPr>
          <p:cNvSpPr/>
          <p:nvPr/>
        </p:nvSpPr>
        <p:spPr>
          <a:xfrm>
            <a:off x="1084719" y="2032017"/>
            <a:ext cx="954107" cy="276551"/>
          </a:xfrm>
          <a:prstGeom prst="rect">
            <a:avLst/>
          </a:prstGeom>
        </p:spPr>
        <p:txBody>
          <a:bodyPr wrap="none">
            <a:spAutoFit/>
          </a:bodyPr>
          <a:lstStyle/>
          <a:p>
            <a:pPr>
              <a:defRPr/>
            </a:pPr>
            <a:r>
              <a:rPr lang="ja-JP" altLang="en-US" sz="1197" b="1" dirty="0">
                <a:solidFill>
                  <a:srgbClr val="2C67E9"/>
                </a:solidFill>
                <a:latin typeface="+mn-ea"/>
                <a:cs typeface="Meiryo UI" panose="020B0604030504040204" pitchFamily="50" charset="-128"/>
              </a:rPr>
              <a:t>ポジティブ</a:t>
            </a:r>
          </a:p>
        </p:txBody>
      </p:sp>
      <p:sp>
        <p:nvSpPr>
          <p:cNvPr id="39" name="正方形/長方形 38">
            <a:extLst>
              <a:ext uri="{FF2B5EF4-FFF2-40B4-BE49-F238E27FC236}">
                <a16:creationId xmlns:a16="http://schemas.microsoft.com/office/drawing/2014/main" id="{545091C6-21AA-4D16-BFCA-C9CDFFB859BF}"/>
              </a:ext>
            </a:extLst>
          </p:cNvPr>
          <p:cNvSpPr/>
          <p:nvPr/>
        </p:nvSpPr>
        <p:spPr>
          <a:xfrm>
            <a:off x="1089481" y="5385802"/>
            <a:ext cx="954107" cy="276551"/>
          </a:xfrm>
          <a:prstGeom prst="rect">
            <a:avLst/>
          </a:prstGeom>
        </p:spPr>
        <p:txBody>
          <a:bodyPr wrap="none">
            <a:spAutoFit/>
          </a:bodyPr>
          <a:lstStyle/>
          <a:p>
            <a:pPr>
              <a:defRPr/>
            </a:pPr>
            <a:r>
              <a:rPr lang="ja-JP" altLang="en-US" sz="1197" b="1" kern="100" dirty="0">
                <a:solidFill>
                  <a:srgbClr val="FF0000"/>
                </a:solidFill>
                <a:latin typeface="+mn-ea"/>
                <a:cs typeface="Meiryo UI" panose="020B0604030504040204" pitchFamily="50" charset="-128"/>
              </a:rPr>
              <a:t>ネガティブ</a:t>
            </a:r>
            <a:endParaRPr lang="ja-JP" altLang="en-US" sz="1197" b="1" dirty="0">
              <a:latin typeface="+mn-ea"/>
            </a:endParaRPr>
          </a:p>
        </p:txBody>
      </p:sp>
      <p:cxnSp>
        <p:nvCxnSpPr>
          <p:cNvPr id="40" name="直線矢印コネクタ 39">
            <a:extLst>
              <a:ext uri="{FF2B5EF4-FFF2-40B4-BE49-F238E27FC236}">
                <a16:creationId xmlns:a16="http://schemas.microsoft.com/office/drawing/2014/main" id="{10338F9E-DCA3-4318-9383-2283BD2A3595}"/>
              </a:ext>
            </a:extLst>
          </p:cNvPr>
          <p:cNvCxnSpPr/>
          <p:nvPr/>
        </p:nvCxnSpPr>
        <p:spPr bwMode="auto">
          <a:xfrm flipV="1">
            <a:off x="1538319" y="2345868"/>
            <a:ext cx="0" cy="2942233"/>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26" name="正方形/長方形 25"/>
          <p:cNvSpPr/>
          <p:nvPr/>
        </p:nvSpPr>
        <p:spPr>
          <a:xfrm>
            <a:off x="2135962" y="5616652"/>
            <a:ext cx="750070" cy="584886"/>
          </a:xfrm>
          <a:prstGeom prst="rect">
            <a:avLst/>
          </a:prstGeom>
        </p:spPr>
        <p:txBody>
          <a:bodyPr>
            <a:noAutofit/>
          </a:bodyPr>
          <a:lstStyle/>
          <a:p>
            <a:pPr>
              <a:lnSpc>
                <a:spcPct val="150000"/>
              </a:lnSpc>
              <a:buClr>
                <a:schemeClr val="bg1">
                  <a:lumMod val="65000"/>
                </a:schemeClr>
              </a:buClr>
            </a:pPr>
            <a:r>
              <a:rPr lang="ja-JP" altLang="en-US" dirty="0">
                <a:latin typeface="+mn-ea"/>
                <a:cs typeface="Meiryo UI" panose="020B0604030504040204" pitchFamily="50" charset="-128"/>
              </a:rPr>
              <a:t>入社</a:t>
            </a:r>
          </a:p>
        </p:txBody>
      </p:sp>
      <p:sp>
        <p:nvSpPr>
          <p:cNvPr id="45" name="フリーフォーム 44"/>
          <p:cNvSpPr/>
          <p:nvPr/>
        </p:nvSpPr>
        <p:spPr bwMode="auto">
          <a:xfrm>
            <a:off x="2579886" y="2640574"/>
            <a:ext cx="5743064" cy="2555565"/>
          </a:xfrm>
          <a:custGeom>
            <a:avLst/>
            <a:gdLst>
              <a:gd name="connsiteX0" fmla="*/ 0 w 7201173"/>
              <a:gd name="connsiteY0" fmla="*/ 306287 h 3366148"/>
              <a:gd name="connsiteX1" fmla="*/ 762000 w 7201173"/>
              <a:gd name="connsiteY1" fmla="*/ 1258787 h 3366148"/>
              <a:gd name="connsiteX2" fmla="*/ 1612900 w 7201173"/>
              <a:gd name="connsiteY2" fmla="*/ 306287 h 3366148"/>
              <a:gd name="connsiteX3" fmla="*/ 1803400 w 7201173"/>
              <a:gd name="connsiteY3" fmla="*/ 153887 h 3366148"/>
              <a:gd name="connsiteX4" fmla="*/ 2578100 w 7201173"/>
              <a:gd name="connsiteY4" fmla="*/ 2363687 h 3366148"/>
              <a:gd name="connsiteX5" fmla="*/ 3416300 w 7201173"/>
              <a:gd name="connsiteY5" fmla="*/ 2516087 h 3366148"/>
              <a:gd name="connsiteX6" fmla="*/ 3746500 w 7201173"/>
              <a:gd name="connsiteY6" fmla="*/ 3341587 h 3366148"/>
              <a:gd name="connsiteX7" fmla="*/ 4406900 w 7201173"/>
              <a:gd name="connsiteY7" fmla="*/ 1449287 h 3366148"/>
              <a:gd name="connsiteX8" fmla="*/ 5156200 w 7201173"/>
              <a:gd name="connsiteY8" fmla="*/ 2185887 h 3366148"/>
              <a:gd name="connsiteX9" fmla="*/ 5905500 w 7201173"/>
              <a:gd name="connsiteY9" fmla="*/ 2109687 h 3366148"/>
              <a:gd name="connsiteX10" fmla="*/ 6299200 w 7201173"/>
              <a:gd name="connsiteY10" fmla="*/ 2592287 h 3366148"/>
              <a:gd name="connsiteX11" fmla="*/ 6832600 w 7201173"/>
              <a:gd name="connsiteY11" fmla="*/ 2465287 h 3366148"/>
              <a:gd name="connsiteX12" fmla="*/ 7175500 w 7201173"/>
              <a:gd name="connsiteY12" fmla="*/ 1487387 h 3366148"/>
              <a:gd name="connsiteX13" fmla="*/ 7150100 w 7201173"/>
              <a:gd name="connsiteY13" fmla="*/ 1487387 h 3366148"/>
              <a:gd name="connsiteX0" fmla="*/ 0 w 7201173"/>
              <a:gd name="connsiteY0" fmla="*/ 7829 h 3067690"/>
              <a:gd name="connsiteX1" fmla="*/ 762000 w 7201173"/>
              <a:gd name="connsiteY1" fmla="*/ 960329 h 3067690"/>
              <a:gd name="connsiteX2" fmla="*/ 1612900 w 7201173"/>
              <a:gd name="connsiteY2" fmla="*/ 7829 h 3067690"/>
              <a:gd name="connsiteX3" fmla="*/ 2033670 w 7201173"/>
              <a:gd name="connsiteY3" fmla="*/ 594447 h 3067690"/>
              <a:gd name="connsiteX4" fmla="*/ 2578100 w 7201173"/>
              <a:gd name="connsiteY4" fmla="*/ 2065229 h 3067690"/>
              <a:gd name="connsiteX5" fmla="*/ 3416300 w 7201173"/>
              <a:gd name="connsiteY5" fmla="*/ 2217629 h 3067690"/>
              <a:gd name="connsiteX6" fmla="*/ 3746500 w 7201173"/>
              <a:gd name="connsiteY6" fmla="*/ 3043129 h 3067690"/>
              <a:gd name="connsiteX7" fmla="*/ 4406900 w 7201173"/>
              <a:gd name="connsiteY7" fmla="*/ 1150829 h 3067690"/>
              <a:gd name="connsiteX8" fmla="*/ 5156200 w 7201173"/>
              <a:gd name="connsiteY8" fmla="*/ 1887429 h 3067690"/>
              <a:gd name="connsiteX9" fmla="*/ 5905500 w 7201173"/>
              <a:gd name="connsiteY9" fmla="*/ 1811229 h 3067690"/>
              <a:gd name="connsiteX10" fmla="*/ 6299200 w 7201173"/>
              <a:gd name="connsiteY10" fmla="*/ 2293829 h 3067690"/>
              <a:gd name="connsiteX11" fmla="*/ 6832600 w 7201173"/>
              <a:gd name="connsiteY11" fmla="*/ 2166829 h 3067690"/>
              <a:gd name="connsiteX12" fmla="*/ 7175500 w 7201173"/>
              <a:gd name="connsiteY12" fmla="*/ 1188929 h 3067690"/>
              <a:gd name="connsiteX13" fmla="*/ 7150100 w 7201173"/>
              <a:gd name="connsiteY13" fmla="*/ 1188929 h 3067690"/>
              <a:gd name="connsiteX0" fmla="*/ 0 w 7231264"/>
              <a:gd name="connsiteY0" fmla="*/ 7829 h 3067690"/>
              <a:gd name="connsiteX1" fmla="*/ 762000 w 7231264"/>
              <a:gd name="connsiteY1" fmla="*/ 960329 h 3067690"/>
              <a:gd name="connsiteX2" fmla="*/ 1612900 w 7231264"/>
              <a:gd name="connsiteY2" fmla="*/ 7829 h 3067690"/>
              <a:gd name="connsiteX3" fmla="*/ 2033670 w 7231264"/>
              <a:gd name="connsiteY3" fmla="*/ 594447 h 3067690"/>
              <a:gd name="connsiteX4" fmla="*/ 2578100 w 7231264"/>
              <a:gd name="connsiteY4" fmla="*/ 2065229 h 3067690"/>
              <a:gd name="connsiteX5" fmla="*/ 3416300 w 7231264"/>
              <a:gd name="connsiteY5" fmla="*/ 2217629 h 3067690"/>
              <a:gd name="connsiteX6" fmla="*/ 3746500 w 7231264"/>
              <a:gd name="connsiteY6" fmla="*/ 3043129 h 3067690"/>
              <a:gd name="connsiteX7" fmla="*/ 4406900 w 7231264"/>
              <a:gd name="connsiteY7" fmla="*/ 1150829 h 3067690"/>
              <a:gd name="connsiteX8" fmla="*/ 5156200 w 7231264"/>
              <a:gd name="connsiteY8" fmla="*/ 1887429 h 3067690"/>
              <a:gd name="connsiteX9" fmla="*/ 5905500 w 7231264"/>
              <a:gd name="connsiteY9" fmla="*/ 1811229 h 3067690"/>
              <a:gd name="connsiteX10" fmla="*/ 6299200 w 7231264"/>
              <a:gd name="connsiteY10" fmla="*/ 2293829 h 3067690"/>
              <a:gd name="connsiteX11" fmla="*/ 6832600 w 7231264"/>
              <a:gd name="connsiteY11" fmla="*/ 2166829 h 3067690"/>
              <a:gd name="connsiteX12" fmla="*/ 7175500 w 7231264"/>
              <a:gd name="connsiteY12" fmla="*/ 1188929 h 3067690"/>
              <a:gd name="connsiteX13" fmla="*/ 7207668 w 7231264"/>
              <a:gd name="connsiteY13" fmla="*/ 1106816 h 3067690"/>
              <a:gd name="connsiteX0" fmla="*/ 0 w 7231264"/>
              <a:gd name="connsiteY0" fmla="*/ 0 h 3059861"/>
              <a:gd name="connsiteX1" fmla="*/ 762000 w 7231264"/>
              <a:gd name="connsiteY1" fmla="*/ 952500 h 3059861"/>
              <a:gd name="connsiteX2" fmla="*/ 1599193 w 7231264"/>
              <a:gd name="connsiteY2" fmla="*/ 208542 h 3059861"/>
              <a:gd name="connsiteX3" fmla="*/ 2033670 w 7231264"/>
              <a:gd name="connsiteY3" fmla="*/ 586618 h 3059861"/>
              <a:gd name="connsiteX4" fmla="*/ 2578100 w 7231264"/>
              <a:gd name="connsiteY4" fmla="*/ 2057400 h 3059861"/>
              <a:gd name="connsiteX5" fmla="*/ 3416300 w 7231264"/>
              <a:gd name="connsiteY5" fmla="*/ 2209800 h 3059861"/>
              <a:gd name="connsiteX6" fmla="*/ 3746500 w 7231264"/>
              <a:gd name="connsiteY6" fmla="*/ 3035300 h 3059861"/>
              <a:gd name="connsiteX7" fmla="*/ 4406900 w 7231264"/>
              <a:gd name="connsiteY7" fmla="*/ 1143000 h 3059861"/>
              <a:gd name="connsiteX8" fmla="*/ 5156200 w 7231264"/>
              <a:gd name="connsiteY8" fmla="*/ 1879600 h 3059861"/>
              <a:gd name="connsiteX9" fmla="*/ 5905500 w 7231264"/>
              <a:gd name="connsiteY9" fmla="*/ 1803400 h 3059861"/>
              <a:gd name="connsiteX10" fmla="*/ 6299200 w 7231264"/>
              <a:gd name="connsiteY10" fmla="*/ 2286000 h 3059861"/>
              <a:gd name="connsiteX11" fmla="*/ 6832600 w 7231264"/>
              <a:gd name="connsiteY11" fmla="*/ 2159000 h 3059861"/>
              <a:gd name="connsiteX12" fmla="*/ 7175500 w 7231264"/>
              <a:gd name="connsiteY12" fmla="*/ 1181100 h 3059861"/>
              <a:gd name="connsiteX13" fmla="*/ 7207668 w 7231264"/>
              <a:gd name="connsiteY13" fmla="*/ 1098987 h 305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264" h="3059861">
                <a:moveTo>
                  <a:pt x="0" y="0"/>
                </a:moveTo>
                <a:cubicBezTo>
                  <a:pt x="246591" y="476250"/>
                  <a:pt x="495468" y="917743"/>
                  <a:pt x="762000" y="952500"/>
                </a:cubicBezTo>
                <a:cubicBezTo>
                  <a:pt x="1028532" y="987257"/>
                  <a:pt x="1387248" y="269522"/>
                  <a:pt x="1599193" y="208542"/>
                </a:cubicBezTo>
                <a:cubicBezTo>
                  <a:pt x="1811138" y="147562"/>
                  <a:pt x="1870519" y="278475"/>
                  <a:pt x="2033670" y="586618"/>
                </a:cubicBezTo>
                <a:cubicBezTo>
                  <a:pt x="2196821" y="894761"/>
                  <a:pt x="2347662" y="1786870"/>
                  <a:pt x="2578100" y="2057400"/>
                </a:cubicBezTo>
                <a:cubicBezTo>
                  <a:pt x="2808538" y="2327930"/>
                  <a:pt x="3221567" y="2046817"/>
                  <a:pt x="3416300" y="2209800"/>
                </a:cubicBezTo>
                <a:cubicBezTo>
                  <a:pt x="3611033" y="2372783"/>
                  <a:pt x="3581400" y="3213100"/>
                  <a:pt x="3746500" y="3035300"/>
                </a:cubicBezTo>
                <a:cubicBezTo>
                  <a:pt x="3911600" y="2857500"/>
                  <a:pt x="4171950" y="1335617"/>
                  <a:pt x="4406900" y="1143000"/>
                </a:cubicBezTo>
                <a:cubicBezTo>
                  <a:pt x="4641850" y="950383"/>
                  <a:pt x="4906433" y="1769533"/>
                  <a:pt x="5156200" y="1879600"/>
                </a:cubicBezTo>
                <a:cubicBezTo>
                  <a:pt x="5405967" y="1989667"/>
                  <a:pt x="5715000" y="1735667"/>
                  <a:pt x="5905500" y="1803400"/>
                </a:cubicBezTo>
                <a:cubicBezTo>
                  <a:pt x="6096000" y="1871133"/>
                  <a:pt x="6144683" y="2226733"/>
                  <a:pt x="6299200" y="2286000"/>
                </a:cubicBezTo>
                <a:cubicBezTo>
                  <a:pt x="6453717" y="2345267"/>
                  <a:pt x="6686550" y="2343150"/>
                  <a:pt x="6832600" y="2159000"/>
                </a:cubicBezTo>
                <a:cubicBezTo>
                  <a:pt x="6978650" y="1974850"/>
                  <a:pt x="7112989" y="1357769"/>
                  <a:pt x="7175500" y="1181100"/>
                </a:cubicBezTo>
                <a:cubicBezTo>
                  <a:pt x="7238011" y="1004431"/>
                  <a:pt x="7246826" y="1017495"/>
                  <a:pt x="7207668" y="109898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fontAlgn="base">
              <a:spcBef>
                <a:spcPct val="0"/>
              </a:spcBef>
              <a:spcAft>
                <a:spcPct val="0"/>
              </a:spcAft>
            </a:pPr>
            <a:endParaRPr kumimoji="1" lang="ja-JP" altLang="en-US" sz="2100" dirty="0">
              <a:latin typeface="Arial" charset="0"/>
              <a:ea typeface="ＭＳ Ｐゴシック" pitchFamily="50" charset="-128"/>
            </a:endParaRPr>
          </a:p>
        </p:txBody>
      </p:sp>
      <p:cxnSp>
        <p:nvCxnSpPr>
          <p:cNvPr id="13" name="直線コネクタ 12"/>
          <p:cNvCxnSpPr/>
          <p:nvPr/>
        </p:nvCxnSpPr>
        <p:spPr bwMode="auto">
          <a:xfrm flipV="1">
            <a:off x="2347365" y="3866695"/>
            <a:ext cx="5939554" cy="32368"/>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sp>
        <p:nvSpPr>
          <p:cNvPr id="16" name="テキスト ボックス 15"/>
          <p:cNvSpPr txBox="1"/>
          <p:nvPr/>
        </p:nvSpPr>
        <p:spPr>
          <a:xfrm>
            <a:off x="409660" y="935944"/>
            <a:ext cx="9086680" cy="769441"/>
          </a:xfrm>
          <a:prstGeom prst="rect">
            <a:avLst/>
          </a:prstGeom>
          <a:noFill/>
        </p:spPr>
        <p:txBody>
          <a:bodyPr wrap="square" rtlCol="0">
            <a:spAutoFit/>
          </a:bodyPr>
          <a:lstStyle/>
          <a:p>
            <a:pPr algn="ctr"/>
            <a:r>
              <a:rPr kumimoji="1" lang="ja-JP" altLang="en-US" sz="2200" b="1" u="sng" spc="110" dirty="0"/>
              <a:t>ネガティブになってはいけない、ということではありません。</a:t>
            </a:r>
            <a:endParaRPr kumimoji="1" lang="en-US" altLang="ja-JP" sz="2200" b="1" u="sng" spc="110" dirty="0"/>
          </a:p>
          <a:p>
            <a:pPr algn="ctr"/>
            <a:r>
              <a:rPr kumimoji="1" lang="ja-JP" altLang="en-US" sz="2200" spc="110" dirty="0"/>
              <a:t>ネガティブな状態であることをまず知ることが重要です。</a:t>
            </a:r>
          </a:p>
        </p:txBody>
      </p:sp>
      <p:sp>
        <p:nvSpPr>
          <p:cNvPr id="2" name="四角形: 角を丸くする 1">
            <a:extLst>
              <a:ext uri="{FF2B5EF4-FFF2-40B4-BE49-F238E27FC236}">
                <a16:creationId xmlns:a16="http://schemas.microsoft.com/office/drawing/2014/main" id="{BDBB40D8-02C2-059C-E3BA-685969098D9E}"/>
              </a:ext>
            </a:extLst>
          </p:cNvPr>
          <p:cNvSpPr/>
          <p:nvPr/>
        </p:nvSpPr>
        <p:spPr>
          <a:xfrm>
            <a:off x="5870393"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4" name="四角形: 角を丸くする 3">
            <a:extLst>
              <a:ext uri="{FF2B5EF4-FFF2-40B4-BE49-F238E27FC236}">
                <a16:creationId xmlns:a16="http://schemas.microsoft.com/office/drawing/2014/main" id="{CF8210B0-7F94-36C5-6063-93225D855BA2}"/>
              </a:ext>
            </a:extLst>
          </p:cNvPr>
          <p:cNvSpPr/>
          <p:nvPr/>
        </p:nvSpPr>
        <p:spPr>
          <a:xfrm>
            <a:off x="6971398"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75182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ja-JP" dirty="0"/>
              <a:t>【</a:t>
            </a:r>
            <a:r>
              <a:rPr lang="ja-JP" altLang="en-US" dirty="0"/>
              <a:t>参考</a:t>
            </a:r>
            <a:r>
              <a:rPr lang="en-US" altLang="ja-JP" dirty="0"/>
              <a:t>】</a:t>
            </a:r>
            <a:r>
              <a:rPr lang="ja-JP" altLang="en-US" dirty="0"/>
              <a:t>セルフマネジメントとは</a:t>
            </a:r>
            <a:endParaRPr lang="ja-JP" altLang="en-US" dirty="0">
              <a:solidFill>
                <a:srgbClr val="002060"/>
              </a:solidFill>
            </a:endParaRPr>
          </a:p>
        </p:txBody>
      </p:sp>
      <p:sp>
        <p:nvSpPr>
          <p:cNvPr id="16" name="テキスト ボックス 15"/>
          <p:cNvSpPr txBox="1"/>
          <p:nvPr/>
        </p:nvSpPr>
        <p:spPr>
          <a:xfrm>
            <a:off x="409660" y="770583"/>
            <a:ext cx="9086680" cy="769441"/>
          </a:xfrm>
          <a:prstGeom prst="rect">
            <a:avLst/>
          </a:prstGeom>
          <a:noFill/>
        </p:spPr>
        <p:txBody>
          <a:bodyPr wrap="square" rtlCol="0">
            <a:spAutoFit/>
          </a:bodyPr>
          <a:lstStyle/>
          <a:p>
            <a:pPr algn="ctr"/>
            <a:r>
              <a:rPr kumimoji="1" lang="ja-JP" altLang="en-US" sz="2200" b="1" spc="110" dirty="0"/>
              <a:t>自分自身で目標達成や自己実現に向けて、</a:t>
            </a:r>
            <a:br>
              <a:rPr kumimoji="1" lang="en-US" altLang="ja-JP" sz="2200" b="1" spc="110" dirty="0"/>
            </a:br>
            <a:r>
              <a:rPr kumimoji="1" lang="ja-JP" altLang="en-US" sz="2200" b="1" spc="110" dirty="0"/>
              <a:t>自律的に行動するように管理・コントロールを行うこと</a:t>
            </a:r>
            <a:endParaRPr kumimoji="1" lang="en-US" altLang="ja-JP" sz="2200" b="1" spc="110" dirty="0"/>
          </a:p>
        </p:txBody>
      </p:sp>
      <p:sp>
        <p:nvSpPr>
          <p:cNvPr id="32" name="四角形: 角を丸くする 31">
            <a:extLst>
              <a:ext uri="{FF2B5EF4-FFF2-40B4-BE49-F238E27FC236}">
                <a16:creationId xmlns:a16="http://schemas.microsoft.com/office/drawing/2014/main" id="{430E0B9C-8D82-61DB-C85F-264C8A08B7E0}"/>
              </a:ext>
            </a:extLst>
          </p:cNvPr>
          <p:cNvSpPr/>
          <p:nvPr/>
        </p:nvSpPr>
        <p:spPr>
          <a:xfrm>
            <a:off x="355344" y="1628800"/>
            <a:ext cx="9195314" cy="432048"/>
          </a:xfrm>
          <a:prstGeom prst="roundRect">
            <a:avLst/>
          </a:prstGeom>
          <a:solidFill>
            <a:srgbClr val="0A50A1"/>
          </a:solidFill>
          <a:ln>
            <a:solidFill>
              <a:srgbClr val="0A50A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1" lang="ja-JP" altLang="en-US" sz="1400" b="0" i="0" u="none" strike="noStrike" kern="0" cap="none" spc="0" normalizeH="0" baseline="0" noProof="0" dirty="0">
                <a:ln>
                  <a:noFill/>
                </a:ln>
                <a:solidFill>
                  <a:srgbClr val="FFFFFF"/>
                </a:solidFill>
                <a:effectLst/>
                <a:uLnTx/>
                <a:uFillTx/>
                <a:latin typeface="+mn-ea"/>
              </a:rPr>
              <a:t>セルフマネジメントの具体例</a:t>
            </a:r>
          </a:p>
        </p:txBody>
      </p:sp>
      <p:sp>
        <p:nvSpPr>
          <p:cNvPr id="33" name="正方形/長方形 32">
            <a:extLst>
              <a:ext uri="{FF2B5EF4-FFF2-40B4-BE49-F238E27FC236}">
                <a16:creationId xmlns:a16="http://schemas.microsoft.com/office/drawing/2014/main" id="{65E6EE72-6105-D090-ABA9-950CA2AEDD1A}"/>
              </a:ext>
            </a:extLst>
          </p:cNvPr>
          <p:cNvSpPr/>
          <p:nvPr/>
        </p:nvSpPr>
        <p:spPr>
          <a:xfrm>
            <a:off x="364397" y="2312876"/>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pPr>
            <a:br>
              <a:rPr kumimoji="1" lang="en-US" altLang="ja-JP" sz="1400" dirty="0">
                <a:solidFill>
                  <a:srgbClr val="0A50A1"/>
                </a:solidFill>
                <a:latin typeface="+mn-ea"/>
              </a:rPr>
            </a:br>
            <a:r>
              <a:rPr kumimoji="1" lang="ja-JP" altLang="en-US" sz="1400" b="1" dirty="0">
                <a:solidFill>
                  <a:srgbClr val="0A50A1"/>
                </a:solidFill>
                <a:latin typeface="+mn-ea"/>
              </a:rPr>
              <a:t>時間管理</a:t>
            </a:r>
            <a:endParaRPr kumimoji="1" lang="en-US" altLang="ja-JP" sz="1400" b="1" dirty="0">
              <a:solidFill>
                <a:srgbClr val="0A50A1"/>
              </a:solidFill>
              <a:latin typeface="+mn-ea"/>
            </a:endParaRPr>
          </a:p>
          <a:p>
            <a:pPr algn="ctr" defTabSz="914400">
              <a:spcBef>
                <a:spcPts val="600"/>
              </a:spcBef>
            </a:pPr>
            <a:endParaRPr kumimoji="1" lang="en-US" altLang="ja-JP" sz="1400" dirty="0">
              <a:solidFill>
                <a:srgbClr val="0A50A1"/>
              </a:solidFill>
              <a:latin typeface="+mn-ea"/>
            </a:endParaRPr>
          </a:p>
          <a:p>
            <a:pPr algn="ctr" defTabSz="914400">
              <a:spcBef>
                <a:spcPts val="600"/>
              </a:spcBef>
            </a:pPr>
            <a:endParaRPr kumimoji="1" lang="en-US" altLang="ja-JP" sz="1400" dirty="0">
              <a:solidFill>
                <a:srgbClr val="0A50A1"/>
              </a:solidFill>
              <a:latin typeface="+mn-ea"/>
            </a:endParaRPr>
          </a:p>
          <a:p>
            <a:pPr algn="ctr" defTabSz="914400">
              <a:spcBef>
                <a:spcPts val="600"/>
              </a:spcBef>
            </a:pPr>
            <a:r>
              <a:rPr kumimoji="1" lang="ja-JP" altLang="en-US" sz="1200" dirty="0">
                <a:solidFill>
                  <a:srgbClr val="0A50A1"/>
                </a:solidFill>
                <a:latin typeface="+mn-ea"/>
              </a:rPr>
              <a:t>自分が何に時間を使っているのかを</a:t>
            </a:r>
            <a:br>
              <a:rPr kumimoji="1" lang="en-US" altLang="ja-JP" sz="1200" dirty="0">
                <a:solidFill>
                  <a:srgbClr val="0A50A1"/>
                </a:solidFill>
                <a:latin typeface="+mn-ea"/>
              </a:rPr>
            </a:br>
            <a:r>
              <a:rPr kumimoji="1" lang="ja-JP" altLang="en-US" sz="1200" dirty="0">
                <a:solidFill>
                  <a:srgbClr val="0A50A1"/>
                </a:solidFill>
                <a:latin typeface="+mn-ea"/>
              </a:rPr>
              <a:t>把握し、優先順位をつけて、</a:t>
            </a:r>
            <a:br>
              <a:rPr kumimoji="1" lang="en-US" altLang="ja-JP" sz="1200" dirty="0">
                <a:solidFill>
                  <a:srgbClr val="0A50A1"/>
                </a:solidFill>
                <a:latin typeface="+mn-ea"/>
              </a:rPr>
            </a:br>
            <a:r>
              <a:rPr kumimoji="1" lang="ja-JP" altLang="en-US" sz="1200" dirty="0">
                <a:solidFill>
                  <a:srgbClr val="0A50A1"/>
                </a:solidFill>
                <a:latin typeface="+mn-ea"/>
              </a:rPr>
              <a:t>自律的に効果・効率的に業務に取り組む</a:t>
            </a:r>
          </a:p>
        </p:txBody>
      </p:sp>
      <p:sp>
        <p:nvSpPr>
          <p:cNvPr id="34" name="正方形/長方形 33">
            <a:extLst>
              <a:ext uri="{FF2B5EF4-FFF2-40B4-BE49-F238E27FC236}">
                <a16:creationId xmlns:a16="http://schemas.microsoft.com/office/drawing/2014/main" id="{86AD0419-E723-664F-8305-F2B3621142AF}"/>
              </a:ext>
            </a:extLst>
          </p:cNvPr>
          <p:cNvSpPr/>
          <p:nvPr/>
        </p:nvSpPr>
        <p:spPr>
          <a:xfrm>
            <a:off x="3470003" y="2312876"/>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defRPr/>
            </a:pPr>
            <a:br>
              <a:rPr kumimoji="1" lang="en-US" altLang="ja-JP" sz="1400" dirty="0">
                <a:solidFill>
                  <a:srgbClr val="0A50A1"/>
                </a:solidFill>
                <a:latin typeface="+mn-ea"/>
              </a:rPr>
            </a:br>
            <a:r>
              <a:rPr kumimoji="1" lang="ja-JP" altLang="en-US" sz="1400" b="1" dirty="0">
                <a:solidFill>
                  <a:srgbClr val="0A50A1"/>
                </a:solidFill>
                <a:latin typeface="+mn-ea"/>
              </a:rPr>
              <a:t>ストレス管理</a:t>
            </a:r>
            <a:endParaRPr kumimoji="1" lang="en-US" altLang="ja-JP" sz="1400" b="1"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r>
              <a:rPr kumimoji="1" lang="ja-JP" altLang="en-US" sz="1200" dirty="0">
                <a:solidFill>
                  <a:srgbClr val="0A50A1"/>
                </a:solidFill>
                <a:latin typeface="+mn-ea"/>
              </a:rPr>
              <a:t>自らのストレスがかかる状況でも、</a:t>
            </a:r>
            <a:br>
              <a:rPr kumimoji="1" lang="en-US" altLang="ja-JP" sz="1200" dirty="0">
                <a:solidFill>
                  <a:srgbClr val="0A50A1"/>
                </a:solidFill>
                <a:latin typeface="+mn-ea"/>
              </a:rPr>
            </a:br>
            <a:r>
              <a:rPr kumimoji="1" lang="ja-JP" altLang="en-US" sz="1200" dirty="0">
                <a:solidFill>
                  <a:srgbClr val="0A50A1"/>
                </a:solidFill>
                <a:latin typeface="+mn-ea"/>
              </a:rPr>
              <a:t>冷静にストレス要因に対処したり、</a:t>
            </a:r>
            <a:br>
              <a:rPr kumimoji="1" lang="en-US" altLang="ja-JP" sz="1200" dirty="0">
                <a:solidFill>
                  <a:srgbClr val="0A50A1"/>
                </a:solidFill>
                <a:latin typeface="+mn-ea"/>
              </a:rPr>
            </a:br>
            <a:r>
              <a:rPr kumimoji="1" lang="ja-JP" altLang="en-US" sz="1200" dirty="0">
                <a:solidFill>
                  <a:srgbClr val="0A50A1"/>
                </a:solidFill>
                <a:latin typeface="+mn-ea"/>
              </a:rPr>
              <a:t>適切に解消法を見つけること</a:t>
            </a:r>
            <a:endParaRPr kumimoji="1" lang="ja-JP" altLang="en-US" sz="1400" dirty="0">
              <a:solidFill>
                <a:srgbClr val="0A50A1"/>
              </a:solidFill>
              <a:latin typeface="+mn-ea"/>
            </a:endParaRPr>
          </a:p>
        </p:txBody>
      </p:sp>
      <p:sp>
        <p:nvSpPr>
          <p:cNvPr id="35" name="正方形/長方形 34">
            <a:extLst>
              <a:ext uri="{FF2B5EF4-FFF2-40B4-BE49-F238E27FC236}">
                <a16:creationId xmlns:a16="http://schemas.microsoft.com/office/drawing/2014/main" id="{2AD77E84-A9BB-A990-6792-3C7C9C2ADC5D}"/>
              </a:ext>
            </a:extLst>
          </p:cNvPr>
          <p:cNvSpPr/>
          <p:nvPr/>
        </p:nvSpPr>
        <p:spPr>
          <a:xfrm>
            <a:off x="6584662" y="2312876"/>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defRPr/>
            </a:pPr>
            <a:br>
              <a:rPr kumimoji="1" lang="en-US" altLang="ja-JP" sz="1400" dirty="0">
                <a:solidFill>
                  <a:srgbClr val="0A50A1"/>
                </a:solidFill>
                <a:latin typeface="+mn-ea"/>
              </a:rPr>
            </a:br>
            <a:r>
              <a:rPr kumimoji="1" lang="ja-JP" altLang="en-US" sz="1400" b="1" dirty="0">
                <a:solidFill>
                  <a:srgbClr val="0A50A1"/>
                </a:solidFill>
                <a:latin typeface="+mn-ea"/>
              </a:rPr>
              <a:t>感情管理</a:t>
            </a:r>
            <a:endParaRPr kumimoji="1" lang="en-US" altLang="ja-JP" sz="1400" b="1"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r>
              <a:rPr kumimoji="1" lang="ja-JP" altLang="en-US" sz="1200" dirty="0">
                <a:solidFill>
                  <a:srgbClr val="0A50A1"/>
                </a:solidFill>
                <a:latin typeface="+mn-ea"/>
              </a:rPr>
              <a:t>ストレスや不安だけではなく、</a:t>
            </a:r>
            <a:br>
              <a:rPr kumimoji="1" lang="en-US" altLang="ja-JP" sz="1200" dirty="0">
                <a:solidFill>
                  <a:srgbClr val="0A50A1"/>
                </a:solidFill>
                <a:latin typeface="+mn-ea"/>
              </a:rPr>
            </a:br>
            <a:r>
              <a:rPr kumimoji="1" lang="ja-JP" altLang="en-US" sz="1200" dirty="0">
                <a:solidFill>
                  <a:srgbClr val="0A50A1"/>
                </a:solidFill>
                <a:latin typeface="+mn-ea"/>
              </a:rPr>
              <a:t>怒りや苛立ちの感情も含めて、</a:t>
            </a:r>
            <a:br>
              <a:rPr kumimoji="1" lang="en-US" altLang="ja-JP" sz="1200" dirty="0">
                <a:solidFill>
                  <a:srgbClr val="0A50A1"/>
                </a:solidFill>
                <a:latin typeface="+mn-ea"/>
              </a:rPr>
            </a:br>
            <a:r>
              <a:rPr kumimoji="1" lang="ja-JP" altLang="en-US" sz="1200" dirty="0">
                <a:solidFill>
                  <a:srgbClr val="0A50A1"/>
                </a:solidFill>
                <a:latin typeface="+mn-ea"/>
              </a:rPr>
              <a:t>適切に理解し、対処する</a:t>
            </a:r>
          </a:p>
        </p:txBody>
      </p:sp>
      <p:sp>
        <p:nvSpPr>
          <p:cNvPr id="36" name="正方形/長方形 35">
            <a:extLst>
              <a:ext uri="{FF2B5EF4-FFF2-40B4-BE49-F238E27FC236}">
                <a16:creationId xmlns:a16="http://schemas.microsoft.com/office/drawing/2014/main" id="{FBD56A91-2651-CFEC-469E-01EFA62A8774}"/>
              </a:ext>
            </a:extLst>
          </p:cNvPr>
          <p:cNvSpPr/>
          <p:nvPr/>
        </p:nvSpPr>
        <p:spPr>
          <a:xfrm>
            <a:off x="364397" y="4365104"/>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defRPr/>
            </a:pPr>
            <a:br>
              <a:rPr kumimoji="1" lang="en-US" altLang="ja-JP" sz="1400" dirty="0">
                <a:solidFill>
                  <a:srgbClr val="0A50A1"/>
                </a:solidFill>
                <a:latin typeface="+mn-ea"/>
              </a:rPr>
            </a:br>
            <a:r>
              <a:rPr kumimoji="1" lang="ja-JP" altLang="en-US" sz="1400" b="1" dirty="0">
                <a:solidFill>
                  <a:srgbClr val="0A50A1"/>
                </a:solidFill>
                <a:latin typeface="+mn-ea"/>
              </a:rPr>
              <a:t>モチベーション</a:t>
            </a:r>
            <a:endParaRPr kumimoji="1" lang="en-US" altLang="ja-JP" sz="1400" b="1"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r>
              <a:rPr kumimoji="1" lang="ja-JP" altLang="en-US" sz="1200" dirty="0">
                <a:solidFill>
                  <a:srgbClr val="0A50A1"/>
                </a:solidFill>
                <a:latin typeface="+mn-ea"/>
              </a:rPr>
              <a:t>自分がやりがいを持ちやすい状況を</a:t>
            </a:r>
            <a:br>
              <a:rPr kumimoji="1" lang="en-US" altLang="ja-JP" sz="1200" dirty="0">
                <a:solidFill>
                  <a:srgbClr val="0A50A1"/>
                </a:solidFill>
                <a:latin typeface="+mn-ea"/>
              </a:rPr>
            </a:br>
            <a:r>
              <a:rPr kumimoji="1" lang="ja-JP" altLang="en-US" sz="1200" dirty="0">
                <a:solidFill>
                  <a:srgbClr val="0A50A1"/>
                </a:solidFill>
                <a:latin typeface="+mn-ea"/>
              </a:rPr>
              <a:t>理解して、自律的に目の前の仕事や環境を意味づけ、自分事として考える</a:t>
            </a:r>
          </a:p>
        </p:txBody>
      </p:sp>
      <p:sp>
        <p:nvSpPr>
          <p:cNvPr id="38" name="正方形/長方形 37">
            <a:extLst>
              <a:ext uri="{FF2B5EF4-FFF2-40B4-BE49-F238E27FC236}">
                <a16:creationId xmlns:a16="http://schemas.microsoft.com/office/drawing/2014/main" id="{688D994C-F0E7-0803-E038-3AF229C30CCD}"/>
              </a:ext>
            </a:extLst>
          </p:cNvPr>
          <p:cNvSpPr/>
          <p:nvPr/>
        </p:nvSpPr>
        <p:spPr>
          <a:xfrm>
            <a:off x="3470003" y="4365104"/>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defRPr/>
            </a:pPr>
            <a:br>
              <a:rPr kumimoji="1" lang="en-US" altLang="ja-JP" sz="1400" dirty="0">
                <a:solidFill>
                  <a:srgbClr val="0A50A1"/>
                </a:solidFill>
                <a:latin typeface="+mn-ea"/>
              </a:rPr>
            </a:br>
            <a:r>
              <a:rPr kumimoji="1" lang="ja-JP" altLang="en-US" sz="1400" b="1" dirty="0">
                <a:solidFill>
                  <a:srgbClr val="0A50A1"/>
                </a:solidFill>
                <a:latin typeface="+mn-ea"/>
              </a:rPr>
              <a:t>自己開発</a:t>
            </a:r>
            <a:endParaRPr kumimoji="1" lang="en-US" altLang="ja-JP" sz="1400" b="1"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r>
              <a:rPr kumimoji="1" lang="ja-JP" altLang="en-US" sz="1200" dirty="0">
                <a:solidFill>
                  <a:srgbClr val="0A50A1"/>
                </a:solidFill>
                <a:latin typeface="+mn-ea"/>
              </a:rPr>
              <a:t>自分自身の強みや弱み等の特徴を理解し、</a:t>
            </a:r>
            <a:br>
              <a:rPr kumimoji="1" lang="en-US" altLang="ja-JP" sz="1200" dirty="0">
                <a:solidFill>
                  <a:srgbClr val="0A50A1"/>
                </a:solidFill>
                <a:latin typeface="+mn-ea"/>
              </a:rPr>
            </a:br>
            <a:r>
              <a:rPr kumimoji="1" lang="ja-JP" altLang="en-US" sz="1200" dirty="0">
                <a:solidFill>
                  <a:srgbClr val="0A50A1"/>
                </a:solidFill>
                <a:latin typeface="+mn-ea"/>
              </a:rPr>
              <a:t>更に伸ばしたり、克服することで、</a:t>
            </a:r>
            <a:br>
              <a:rPr kumimoji="1" lang="en-US" altLang="ja-JP" sz="1200" dirty="0">
                <a:solidFill>
                  <a:srgbClr val="0A50A1"/>
                </a:solidFill>
                <a:latin typeface="+mn-ea"/>
              </a:rPr>
            </a:br>
            <a:r>
              <a:rPr kumimoji="1" lang="ja-JP" altLang="en-US" sz="1200" dirty="0">
                <a:solidFill>
                  <a:srgbClr val="0A50A1"/>
                </a:solidFill>
                <a:latin typeface="+mn-ea"/>
              </a:rPr>
              <a:t>自律的に自分のスキル開発を行う</a:t>
            </a:r>
          </a:p>
        </p:txBody>
      </p:sp>
      <p:sp>
        <p:nvSpPr>
          <p:cNvPr id="39" name="正方形/長方形 38">
            <a:extLst>
              <a:ext uri="{FF2B5EF4-FFF2-40B4-BE49-F238E27FC236}">
                <a16:creationId xmlns:a16="http://schemas.microsoft.com/office/drawing/2014/main" id="{DE4C8BBA-A9F7-E38D-B493-998223452AD5}"/>
              </a:ext>
            </a:extLst>
          </p:cNvPr>
          <p:cNvSpPr/>
          <p:nvPr/>
        </p:nvSpPr>
        <p:spPr>
          <a:xfrm>
            <a:off x="6584662" y="4365104"/>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defRPr/>
            </a:pPr>
            <a:br>
              <a:rPr kumimoji="1" lang="en-US" altLang="ja-JP" sz="1400" dirty="0">
                <a:solidFill>
                  <a:srgbClr val="0A50A1"/>
                </a:solidFill>
                <a:latin typeface="+mn-ea"/>
              </a:rPr>
            </a:br>
            <a:r>
              <a:rPr kumimoji="1" lang="ja-JP" altLang="en-US" sz="1400" b="1" dirty="0">
                <a:solidFill>
                  <a:srgbClr val="0A50A1"/>
                </a:solidFill>
                <a:latin typeface="+mn-ea"/>
              </a:rPr>
              <a:t>キャリアデザイン</a:t>
            </a:r>
            <a:endParaRPr kumimoji="1" lang="en-US" altLang="ja-JP" sz="1400" b="1"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r>
              <a:rPr kumimoji="1" lang="ja-JP" altLang="en-US" sz="1200" dirty="0">
                <a:solidFill>
                  <a:srgbClr val="0A50A1"/>
                </a:solidFill>
                <a:latin typeface="+mn-ea"/>
              </a:rPr>
              <a:t>自分のなりたい姿や目標、</a:t>
            </a:r>
            <a:br>
              <a:rPr kumimoji="1" lang="en-US" altLang="ja-JP" sz="1200" dirty="0">
                <a:solidFill>
                  <a:srgbClr val="0A50A1"/>
                </a:solidFill>
                <a:latin typeface="+mn-ea"/>
              </a:rPr>
            </a:br>
            <a:r>
              <a:rPr kumimoji="1" lang="ja-JP" altLang="en-US" sz="1200" dirty="0">
                <a:solidFill>
                  <a:srgbClr val="0A50A1"/>
                </a:solidFill>
                <a:latin typeface="+mn-ea"/>
              </a:rPr>
              <a:t>望ましい働き方を自律的に描くことで、</a:t>
            </a:r>
            <a:br>
              <a:rPr kumimoji="1" lang="en-US" altLang="ja-JP" sz="1200" dirty="0">
                <a:solidFill>
                  <a:srgbClr val="0A50A1"/>
                </a:solidFill>
                <a:latin typeface="+mn-ea"/>
              </a:rPr>
            </a:br>
            <a:r>
              <a:rPr kumimoji="1" lang="ja-JP" altLang="en-US" sz="1200" dirty="0">
                <a:solidFill>
                  <a:srgbClr val="0A50A1"/>
                </a:solidFill>
                <a:latin typeface="+mn-ea"/>
              </a:rPr>
              <a:t>行動に移すこと</a:t>
            </a:r>
            <a:endParaRPr kumimoji="1" lang="ja-JP" altLang="en-US" sz="1400" dirty="0">
              <a:solidFill>
                <a:srgbClr val="0A50A1"/>
              </a:solidFill>
              <a:latin typeface="+mn-ea"/>
            </a:endParaRPr>
          </a:p>
        </p:txBody>
      </p:sp>
      <p:pic>
        <p:nvPicPr>
          <p:cNvPr id="40" name="Picture 2">
            <a:extLst>
              <a:ext uri="{FF2B5EF4-FFF2-40B4-BE49-F238E27FC236}">
                <a16:creationId xmlns:a16="http://schemas.microsoft.com/office/drawing/2014/main" id="{24B36776-C5D4-6A87-75CE-78D3F257D63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1371" y="2924944"/>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31D642CA-FAED-721E-D46B-42C7355E2EC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43252" y="2906013"/>
            <a:ext cx="448816" cy="44881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a:extLst>
              <a:ext uri="{FF2B5EF4-FFF2-40B4-BE49-F238E27FC236}">
                <a16:creationId xmlns:a16="http://schemas.microsoft.com/office/drawing/2014/main" id="{966EDE2F-935F-7C26-E5A5-3DB536953DA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18746" y="4941168"/>
            <a:ext cx="376808" cy="37680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a:extLst>
              <a:ext uri="{FF2B5EF4-FFF2-40B4-BE49-F238E27FC236}">
                <a16:creationId xmlns:a16="http://schemas.microsoft.com/office/drawing/2014/main" id="{B83A430A-6FDD-6ACF-796B-9025513B9E9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783289" y="4941168"/>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a:extLst>
              <a:ext uri="{FF2B5EF4-FFF2-40B4-BE49-F238E27FC236}">
                <a16:creationId xmlns:a16="http://schemas.microsoft.com/office/drawing/2014/main" id="{9A1AFDCE-932E-C257-2A54-366E21AFF3D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28592" y="4968788"/>
            <a:ext cx="448816" cy="44881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a:extLst>
              <a:ext uri="{FF2B5EF4-FFF2-40B4-BE49-F238E27FC236}">
                <a16:creationId xmlns:a16="http://schemas.microsoft.com/office/drawing/2014/main" id="{161286D5-2B2D-FCCE-48B4-CCBBC48CFD8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34178" y="2911599"/>
            <a:ext cx="443230" cy="443230"/>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48DF0375-71B3-76EB-5431-C5D3E51A3AE3}"/>
              </a:ext>
            </a:extLst>
          </p:cNvPr>
          <p:cNvSpPr/>
          <p:nvPr/>
        </p:nvSpPr>
        <p:spPr>
          <a:xfrm>
            <a:off x="5870393"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3" name="四角形: 角を丸くする 2">
            <a:extLst>
              <a:ext uri="{FF2B5EF4-FFF2-40B4-BE49-F238E27FC236}">
                <a16:creationId xmlns:a16="http://schemas.microsoft.com/office/drawing/2014/main" id="{2C74590B-00C0-899A-5287-DE1006F2530E}"/>
              </a:ext>
            </a:extLst>
          </p:cNvPr>
          <p:cNvSpPr/>
          <p:nvPr/>
        </p:nvSpPr>
        <p:spPr>
          <a:xfrm>
            <a:off x="6971398"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144007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ja-JP" dirty="0"/>
              <a:t>【</a:t>
            </a:r>
            <a:r>
              <a:rPr lang="ja-JP" altLang="en-US" dirty="0"/>
              <a:t>参考</a:t>
            </a:r>
            <a:r>
              <a:rPr lang="en-US" altLang="ja-JP" dirty="0"/>
              <a:t>】</a:t>
            </a:r>
            <a:r>
              <a:rPr lang="ja-JP" altLang="en-US" dirty="0"/>
              <a:t>セルフマネジメントのイメージ</a:t>
            </a:r>
          </a:p>
        </p:txBody>
      </p:sp>
      <p:cxnSp>
        <p:nvCxnSpPr>
          <p:cNvPr id="16" name="直線矢印コネクタ 15">
            <a:extLst>
              <a:ext uri="{FF2B5EF4-FFF2-40B4-BE49-F238E27FC236}">
                <a16:creationId xmlns:a16="http://schemas.microsoft.com/office/drawing/2014/main" id="{10338F9E-DCA3-4318-9383-2283BD2A3595}"/>
              </a:ext>
            </a:extLst>
          </p:cNvPr>
          <p:cNvCxnSpPr/>
          <p:nvPr/>
        </p:nvCxnSpPr>
        <p:spPr bwMode="auto">
          <a:xfrm flipH="1" flipV="1">
            <a:off x="755417" y="1324058"/>
            <a:ext cx="12461" cy="4710160"/>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17" name="正方形/長方形 16">
            <a:extLst>
              <a:ext uri="{FF2B5EF4-FFF2-40B4-BE49-F238E27FC236}">
                <a16:creationId xmlns:a16="http://schemas.microsoft.com/office/drawing/2014/main" id="{545091C6-21AA-4D16-BFCA-C9CDFFB859BF}"/>
              </a:ext>
            </a:extLst>
          </p:cNvPr>
          <p:cNvSpPr/>
          <p:nvPr/>
        </p:nvSpPr>
        <p:spPr>
          <a:xfrm>
            <a:off x="323066" y="6064800"/>
            <a:ext cx="954107" cy="276551"/>
          </a:xfrm>
          <a:prstGeom prst="rect">
            <a:avLst/>
          </a:prstGeom>
        </p:spPr>
        <p:txBody>
          <a:bodyPr wrap="none">
            <a:spAutoFit/>
          </a:bodyPr>
          <a:lstStyle/>
          <a:p>
            <a:pPr algn="ctr">
              <a:defRPr/>
            </a:pPr>
            <a:r>
              <a:rPr lang="ja-JP" altLang="en-US" sz="1197" b="1" kern="100" dirty="0">
                <a:solidFill>
                  <a:srgbClr val="FF0000"/>
                </a:solidFill>
                <a:latin typeface="+mn-ea"/>
                <a:cs typeface="Meiryo UI" panose="020B0604030504040204" pitchFamily="50" charset="-128"/>
              </a:rPr>
              <a:t>ネガティブ</a:t>
            </a:r>
            <a:endParaRPr lang="ja-JP" altLang="en-US" sz="1197" b="1" dirty="0">
              <a:latin typeface="+mn-ea"/>
            </a:endParaRPr>
          </a:p>
        </p:txBody>
      </p:sp>
      <p:sp>
        <p:nvSpPr>
          <p:cNvPr id="18" name="正方形/長方形 17">
            <a:extLst>
              <a:ext uri="{FF2B5EF4-FFF2-40B4-BE49-F238E27FC236}">
                <a16:creationId xmlns:a16="http://schemas.microsoft.com/office/drawing/2014/main" id="{6F17D891-F477-4B1A-A2EF-5BEAC1261C30}"/>
              </a:ext>
            </a:extLst>
          </p:cNvPr>
          <p:cNvSpPr/>
          <p:nvPr/>
        </p:nvSpPr>
        <p:spPr>
          <a:xfrm>
            <a:off x="308779" y="1029249"/>
            <a:ext cx="954107" cy="276551"/>
          </a:xfrm>
          <a:prstGeom prst="rect">
            <a:avLst/>
          </a:prstGeom>
        </p:spPr>
        <p:txBody>
          <a:bodyPr wrap="none">
            <a:spAutoFit/>
          </a:bodyPr>
          <a:lstStyle/>
          <a:p>
            <a:pPr algn="ctr">
              <a:defRPr/>
            </a:pPr>
            <a:r>
              <a:rPr lang="ja-JP" altLang="en-US" sz="1197" b="1" dirty="0">
                <a:solidFill>
                  <a:srgbClr val="2C67E9"/>
                </a:solidFill>
                <a:latin typeface="+mn-ea"/>
                <a:cs typeface="Meiryo UI" panose="020B0604030504040204" pitchFamily="50" charset="-128"/>
              </a:rPr>
              <a:t>ポジティブ</a:t>
            </a:r>
          </a:p>
        </p:txBody>
      </p:sp>
      <p:pic>
        <p:nvPicPr>
          <p:cNvPr id="25610" name="図 18">
            <a:extLst>
              <a:ext uri="{FF2B5EF4-FFF2-40B4-BE49-F238E27FC236}">
                <a16:creationId xmlns:a16="http://schemas.microsoft.com/office/drawing/2014/main" id="{9F42659C-1BF7-44F1-B868-9FDDC7925EE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18936" y="1029249"/>
            <a:ext cx="838200" cy="838200"/>
          </a:xfrm>
          <a:prstGeom prst="rect">
            <a:avLst/>
          </a:prstGeom>
          <a:solidFill>
            <a:schemeClr val="bg2"/>
          </a:solidFill>
          <a:ln>
            <a:noFill/>
          </a:ln>
        </p:spPr>
      </p:pic>
      <p:pic>
        <p:nvPicPr>
          <p:cNvPr id="25611" name="図 19">
            <a:extLst>
              <a:ext uri="{FF2B5EF4-FFF2-40B4-BE49-F238E27FC236}">
                <a16:creationId xmlns:a16="http://schemas.microsoft.com/office/drawing/2014/main" id="{9FF1A85D-927D-4A7C-9441-028F6AB1241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18936" y="2096049"/>
            <a:ext cx="838200" cy="836612"/>
          </a:xfrm>
          <a:prstGeom prst="rect">
            <a:avLst/>
          </a:prstGeom>
          <a:solidFill>
            <a:schemeClr val="bg2"/>
          </a:solidFill>
          <a:ln>
            <a:noFill/>
          </a:ln>
        </p:spPr>
      </p:pic>
      <p:pic>
        <p:nvPicPr>
          <p:cNvPr id="25612" name="図 20">
            <a:extLst>
              <a:ext uri="{FF2B5EF4-FFF2-40B4-BE49-F238E27FC236}">
                <a16:creationId xmlns:a16="http://schemas.microsoft.com/office/drawing/2014/main" id="{7A1C19A9-F11C-4E28-9495-DAF1A0855B7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18936" y="5318674"/>
            <a:ext cx="869950" cy="869950"/>
          </a:xfrm>
          <a:prstGeom prst="rect">
            <a:avLst/>
          </a:prstGeom>
          <a:solidFill>
            <a:schemeClr val="bg2"/>
          </a:solidFill>
          <a:ln>
            <a:noFill/>
          </a:ln>
        </p:spPr>
      </p:pic>
      <p:pic>
        <p:nvPicPr>
          <p:cNvPr id="25613" name="図 21">
            <a:extLst>
              <a:ext uri="{FF2B5EF4-FFF2-40B4-BE49-F238E27FC236}">
                <a16:creationId xmlns:a16="http://schemas.microsoft.com/office/drawing/2014/main" id="{3678EAE1-533E-4086-830C-53BE8053D30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18937" y="4243937"/>
            <a:ext cx="847725" cy="847725"/>
          </a:xfrm>
          <a:prstGeom prst="rect">
            <a:avLst/>
          </a:prstGeom>
          <a:solidFill>
            <a:schemeClr val="bg2"/>
          </a:solidFill>
          <a:ln>
            <a:noFill/>
          </a:ln>
        </p:spPr>
      </p:pic>
      <p:pic>
        <p:nvPicPr>
          <p:cNvPr id="25614" name="図 22">
            <a:extLst>
              <a:ext uri="{FF2B5EF4-FFF2-40B4-BE49-F238E27FC236}">
                <a16:creationId xmlns:a16="http://schemas.microsoft.com/office/drawing/2014/main" id="{FD221935-1F2C-4991-AA2D-0FAAC5D544B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18937" y="3161262"/>
            <a:ext cx="854075" cy="854075"/>
          </a:xfrm>
          <a:prstGeom prst="rect">
            <a:avLst/>
          </a:prstGeom>
          <a:solidFill>
            <a:schemeClr val="bg2"/>
          </a:solidFill>
          <a:ln>
            <a:noFill/>
          </a:ln>
        </p:spPr>
      </p:pic>
      <p:sp>
        <p:nvSpPr>
          <p:cNvPr id="3" name="正方形/長方形 2">
            <a:extLst>
              <a:ext uri="{FF2B5EF4-FFF2-40B4-BE49-F238E27FC236}">
                <a16:creationId xmlns:a16="http://schemas.microsoft.com/office/drawing/2014/main" id="{D0FCA844-059D-33CD-FEFD-90E5DDF3BF16}"/>
              </a:ext>
            </a:extLst>
          </p:cNvPr>
          <p:cNvSpPr/>
          <p:nvPr/>
        </p:nvSpPr>
        <p:spPr>
          <a:xfrm>
            <a:off x="2566157" y="3700511"/>
            <a:ext cx="6595533" cy="218773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rgbClr val="FF0000"/>
              </a:buClr>
              <a:defRPr/>
            </a:pPr>
            <a:r>
              <a:rPr lang="ja-JP" altLang="en-US" sz="1800" dirty="0">
                <a:solidFill>
                  <a:schemeClr val="tx1"/>
                </a:solidFill>
                <a:latin typeface="+mn-ea"/>
                <a:cs typeface="Meiryo UI" panose="020B0604030504040204" pitchFamily="50" charset="-128"/>
              </a:rPr>
              <a:t>全部自分でどうにかしなきゃと思って頑張っていたけど、やっぱり現状をポジティブに捉えることはできていないらしい。</a:t>
            </a:r>
            <a:br>
              <a:rPr lang="en-US" altLang="ja-JP" sz="1800" dirty="0">
                <a:solidFill>
                  <a:schemeClr val="tx1"/>
                </a:solidFill>
                <a:latin typeface="+mn-ea"/>
                <a:cs typeface="Meiryo UI" panose="020B0604030504040204" pitchFamily="50" charset="-128"/>
              </a:rPr>
            </a:br>
            <a:r>
              <a:rPr lang="ja-JP" altLang="en-US" sz="1800" dirty="0">
                <a:solidFill>
                  <a:schemeClr val="tx1"/>
                </a:solidFill>
                <a:latin typeface="+mn-ea"/>
                <a:cs typeface="Meiryo UI" panose="020B0604030504040204" pitchFamily="50" charset="-128"/>
              </a:rPr>
              <a:t>頑張り続けることも大事だとは思うけど、まずは今うまくいっていない要因を考えたり、</a:t>
            </a:r>
            <a:r>
              <a:rPr lang="ja-JP" altLang="en-US" sz="1800" b="1" dirty="0">
                <a:solidFill>
                  <a:schemeClr val="accent1"/>
                </a:solidFill>
                <a:latin typeface="+mn-ea"/>
                <a:cs typeface="Meiryo UI" panose="020B0604030504040204" pitchFamily="50" charset="-128"/>
              </a:rPr>
              <a:t>冷静に状況を考えて</a:t>
            </a:r>
            <a:r>
              <a:rPr lang="ja-JP" altLang="en-US" sz="1800" dirty="0">
                <a:solidFill>
                  <a:schemeClr val="tx1"/>
                </a:solidFill>
                <a:latin typeface="+mn-ea"/>
                <a:cs typeface="Meiryo UI" panose="020B0604030504040204" pitchFamily="50" charset="-128"/>
              </a:rPr>
              <a:t>みよう。</a:t>
            </a:r>
            <a:endParaRPr lang="en-US" altLang="ja-JP" sz="1800" dirty="0">
              <a:solidFill>
                <a:schemeClr val="tx1"/>
              </a:solidFill>
              <a:latin typeface="+mn-ea"/>
              <a:cs typeface="Meiryo UI" panose="020B0604030504040204" pitchFamily="50" charset="-128"/>
            </a:endParaRPr>
          </a:p>
          <a:p>
            <a:pPr>
              <a:buClr>
                <a:srgbClr val="FF0000"/>
              </a:buClr>
              <a:defRPr/>
            </a:pPr>
            <a:r>
              <a:rPr lang="ja-JP" altLang="en-US" dirty="0">
                <a:solidFill>
                  <a:schemeClr val="tx1"/>
                </a:solidFill>
                <a:latin typeface="+mn-ea"/>
                <a:cs typeface="Meiryo UI" panose="020B0604030504040204" pitchFamily="50" charset="-128"/>
              </a:rPr>
              <a:t>また、考える余裕もないことを</a:t>
            </a:r>
            <a:r>
              <a:rPr lang="ja-JP" altLang="en-US" b="1" dirty="0">
                <a:solidFill>
                  <a:schemeClr val="accent1"/>
                </a:solidFill>
                <a:latin typeface="+mn-ea"/>
                <a:cs typeface="Meiryo UI" panose="020B0604030504040204" pitchFamily="50" charset="-128"/>
              </a:rPr>
              <a:t>上司や周囲に伝えて、</a:t>
            </a:r>
            <a:r>
              <a:rPr lang="ja-JP" altLang="en-US" dirty="0">
                <a:solidFill>
                  <a:schemeClr val="tx1"/>
                </a:solidFill>
                <a:latin typeface="+mn-ea"/>
                <a:cs typeface="Meiryo UI" panose="020B0604030504040204" pitchFamily="50" charset="-128"/>
              </a:rPr>
              <a:t>一緒に考えてもらうように</a:t>
            </a:r>
            <a:r>
              <a:rPr lang="ja-JP" altLang="en-US" b="1" dirty="0">
                <a:solidFill>
                  <a:schemeClr val="accent1"/>
                </a:solidFill>
                <a:latin typeface="+mn-ea"/>
                <a:cs typeface="Meiryo UI" panose="020B0604030504040204" pitchFamily="50" charset="-128"/>
              </a:rPr>
              <a:t>助けを求めよう</a:t>
            </a:r>
            <a:r>
              <a:rPr lang="ja-JP" altLang="en-US" dirty="0">
                <a:solidFill>
                  <a:schemeClr val="tx1"/>
                </a:solidFill>
                <a:latin typeface="+mn-ea"/>
                <a:cs typeface="Meiryo UI" panose="020B0604030504040204" pitchFamily="50" charset="-128"/>
              </a:rPr>
              <a:t>。</a:t>
            </a:r>
            <a:endParaRPr lang="en-US" altLang="ja-JP" sz="1800" dirty="0">
              <a:solidFill>
                <a:schemeClr val="tx1"/>
              </a:solidFill>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2F1CC168-EEA3-8C3A-7AFE-D3099902EF78}"/>
              </a:ext>
            </a:extLst>
          </p:cNvPr>
          <p:cNvSpPr/>
          <p:nvPr/>
        </p:nvSpPr>
        <p:spPr>
          <a:xfrm>
            <a:off x="2555050" y="1029249"/>
            <a:ext cx="6595533" cy="2187738"/>
          </a:xfrm>
          <a:prstGeom prst="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buClr>
                <a:srgbClr val="2C67E9"/>
              </a:buClr>
              <a:defRPr/>
            </a:pPr>
            <a:r>
              <a:rPr lang="ja-JP" altLang="en-US" sz="1800" dirty="0">
                <a:solidFill>
                  <a:schemeClr val="tx1"/>
                </a:solidFill>
                <a:latin typeface="+mn-ea"/>
                <a:cs typeface="Meiryo UI" panose="020B0604030504040204" pitchFamily="50" charset="-128"/>
              </a:rPr>
              <a:t>仕事が大変とは思っていたが、改めて振り返ってみると、充実していたという捉え方ができるかもしれない。</a:t>
            </a:r>
            <a:endParaRPr lang="en-US" altLang="ja-JP" sz="1800" dirty="0">
              <a:solidFill>
                <a:schemeClr val="tx1"/>
              </a:solidFill>
              <a:latin typeface="+mn-ea"/>
              <a:cs typeface="Meiryo UI" panose="020B0604030504040204" pitchFamily="50" charset="-128"/>
            </a:endParaRPr>
          </a:p>
          <a:p>
            <a:pPr>
              <a:buClr>
                <a:srgbClr val="2C67E9"/>
              </a:buClr>
              <a:defRPr/>
            </a:pPr>
            <a:r>
              <a:rPr lang="ja-JP" altLang="en-US" dirty="0">
                <a:solidFill>
                  <a:schemeClr val="tx1"/>
                </a:solidFill>
                <a:latin typeface="+mn-ea"/>
                <a:cs typeface="Meiryo UI" panose="020B0604030504040204" pitchFamily="50" charset="-128"/>
              </a:rPr>
              <a:t>今、うまくいっている要因を考えたり、より良くなるために</a:t>
            </a:r>
            <a:r>
              <a:rPr lang="ja-JP" altLang="en-US" b="1" dirty="0">
                <a:solidFill>
                  <a:schemeClr val="accent5"/>
                </a:solidFill>
                <a:latin typeface="+mn-ea"/>
                <a:cs typeface="Meiryo UI" panose="020B0604030504040204" pitchFamily="50" charset="-128"/>
              </a:rPr>
              <a:t>行動を増やしてみたり</a:t>
            </a:r>
            <a:r>
              <a:rPr lang="ja-JP" altLang="en-US" dirty="0">
                <a:solidFill>
                  <a:schemeClr val="tx1"/>
                </a:solidFill>
                <a:latin typeface="+mn-ea"/>
                <a:cs typeface="Meiryo UI" panose="020B0604030504040204" pitchFamily="50" charset="-128"/>
              </a:rPr>
              <a:t>、</a:t>
            </a:r>
            <a:r>
              <a:rPr lang="ja-JP" altLang="en-US" b="1" dirty="0">
                <a:solidFill>
                  <a:schemeClr val="accent5"/>
                </a:solidFill>
                <a:latin typeface="+mn-ea"/>
                <a:cs typeface="Meiryo UI" panose="020B0604030504040204" pitchFamily="50" charset="-128"/>
              </a:rPr>
              <a:t>自分なりに工夫</a:t>
            </a:r>
            <a:r>
              <a:rPr lang="ja-JP" altLang="en-US" dirty="0">
                <a:solidFill>
                  <a:schemeClr val="tx1"/>
                </a:solidFill>
                <a:latin typeface="+mn-ea"/>
                <a:cs typeface="Meiryo UI" panose="020B0604030504040204" pitchFamily="50" charset="-128"/>
              </a:rPr>
              <a:t>できることはないか、考えてみよう。</a:t>
            </a:r>
          </a:p>
        </p:txBody>
      </p:sp>
      <p:sp>
        <p:nvSpPr>
          <p:cNvPr id="2" name="四角形: 角を丸くする 1">
            <a:extLst>
              <a:ext uri="{FF2B5EF4-FFF2-40B4-BE49-F238E27FC236}">
                <a16:creationId xmlns:a16="http://schemas.microsoft.com/office/drawing/2014/main" id="{0C46F027-362D-8770-5705-8A1741D4F2C4}"/>
              </a:ext>
            </a:extLst>
          </p:cNvPr>
          <p:cNvSpPr/>
          <p:nvPr/>
        </p:nvSpPr>
        <p:spPr>
          <a:xfrm>
            <a:off x="5870393"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E038D139-97C0-05FD-3387-3DA5953711F5}"/>
              </a:ext>
            </a:extLst>
          </p:cNvPr>
          <p:cNvSpPr/>
          <p:nvPr/>
        </p:nvSpPr>
        <p:spPr>
          <a:xfrm>
            <a:off x="6971398"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367369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アンケート結果の使い方</a:t>
            </a:r>
            <a:endParaRPr lang="ja-JP" altLang="en-US" dirty="0">
              <a:solidFill>
                <a:srgbClr val="002060"/>
              </a:solidFill>
            </a:endParaRPr>
          </a:p>
        </p:txBody>
      </p:sp>
      <p:sp>
        <p:nvSpPr>
          <p:cNvPr id="16" name="テキスト ボックス 15"/>
          <p:cNvSpPr txBox="1"/>
          <p:nvPr/>
        </p:nvSpPr>
        <p:spPr>
          <a:xfrm>
            <a:off x="409660" y="935944"/>
            <a:ext cx="9086680" cy="769441"/>
          </a:xfrm>
          <a:prstGeom prst="rect">
            <a:avLst/>
          </a:prstGeom>
          <a:noFill/>
        </p:spPr>
        <p:txBody>
          <a:bodyPr wrap="square" rtlCol="0">
            <a:spAutoFit/>
          </a:bodyPr>
          <a:lstStyle/>
          <a:p>
            <a:pPr algn="ctr"/>
            <a:r>
              <a:rPr kumimoji="1" lang="ja-JP" altLang="en-US" sz="2200" b="1" spc="110" dirty="0"/>
              <a:t>アンケート結果は、自分自身の状況を確認する材料に</a:t>
            </a:r>
            <a:endParaRPr kumimoji="1" lang="en-US" altLang="ja-JP" sz="2200" b="1" spc="110" dirty="0"/>
          </a:p>
          <a:p>
            <a:pPr algn="ctr"/>
            <a:r>
              <a:rPr kumimoji="1" lang="ja-JP" altLang="en-US" sz="2200" b="1" spc="110" dirty="0"/>
              <a:t>また、上司が閲覧し、メンバーの皆様を理解するきっかけにします</a:t>
            </a:r>
          </a:p>
        </p:txBody>
      </p:sp>
      <p:sp>
        <p:nvSpPr>
          <p:cNvPr id="3" name="正方形/長方形 2">
            <a:extLst>
              <a:ext uri="{FF2B5EF4-FFF2-40B4-BE49-F238E27FC236}">
                <a16:creationId xmlns:a16="http://schemas.microsoft.com/office/drawing/2014/main" id="{B2963565-0221-7C22-3B63-01804B430D03}"/>
              </a:ext>
            </a:extLst>
          </p:cNvPr>
          <p:cNvSpPr/>
          <p:nvPr/>
        </p:nvSpPr>
        <p:spPr>
          <a:xfrm>
            <a:off x="2943131" y="1946493"/>
            <a:ext cx="4019738" cy="9144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アンケート（ワークメンタリティ）の結果</a:t>
            </a:r>
          </a:p>
        </p:txBody>
      </p:sp>
      <p:grpSp>
        <p:nvGrpSpPr>
          <p:cNvPr id="4" name="グループ化 3">
            <a:extLst>
              <a:ext uri="{FF2B5EF4-FFF2-40B4-BE49-F238E27FC236}">
                <a16:creationId xmlns:a16="http://schemas.microsoft.com/office/drawing/2014/main" id="{95D6F666-DCFE-5E4B-75D6-250C0573EA19}"/>
              </a:ext>
            </a:extLst>
          </p:cNvPr>
          <p:cNvGrpSpPr/>
          <p:nvPr/>
        </p:nvGrpSpPr>
        <p:grpSpPr>
          <a:xfrm>
            <a:off x="7128037" y="3566284"/>
            <a:ext cx="920478" cy="920478"/>
            <a:chOff x="-1704515" y="-93574"/>
            <a:chExt cx="992734" cy="992734"/>
          </a:xfrm>
        </p:grpSpPr>
        <p:sp>
          <p:nvSpPr>
            <p:cNvPr id="5" name="楕円 4">
              <a:extLst>
                <a:ext uri="{FF2B5EF4-FFF2-40B4-BE49-F238E27FC236}">
                  <a16:creationId xmlns:a16="http://schemas.microsoft.com/office/drawing/2014/main" id="{7ADE0B66-E2B2-C192-2E28-DB99737B635D}"/>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6" name="図 5">
              <a:extLst>
                <a:ext uri="{FF2B5EF4-FFF2-40B4-BE49-F238E27FC236}">
                  <a16:creationId xmlns:a16="http://schemas.microsoft.com/office/drawing/2014/main" id="{E0751698-AE34-9304-74E6-B456C84B9F15}"/>
                </a:ext>
              </a:extLst>
            </p:cNvPr>
            <p:cNvPicPr>
              <a:picLocks noChangeAspect="1"/>
            </p:cNvPicPr>
            <p:nvPr/>
          </p:nvPicPr>
          <p:blipFill>
            <a:blip r:embed="rId3">
              <a:extLst>
                <a:ext uri="{28A0092B-C50C-407E-A947-70E740481C1C}">
                  <a14:useLocalDpi xmlns:a14="http://schemas.microsoft.com/office/drawing/2010/main"/>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pic>
        <p:nvPicPr>
          <p:cNvPr id="8" name="図 7">
            <a:extLst>
              <a:ext uri="{FF2B5EF4-FFF2-40B4-BE49-F238E27FC236}">
                <a16:creationId xmlns:a16="http://schemas.microsoft.com/office/drawing/2014/main" id="{4E466B12-5216-645E-A523-72842B7773FE}"/>
              </a:ext>
            </a:extLst>
          </p:cNvPr>
          <p:cNvPicPr>
            <a:picLocks noChangeAspect="1"/>
          </p:cNvPicPr>
          <p:nvPr/>
        </p:nvPicPr>
        <p:blipFill>
          <a:blip r:embed="rId4">
            <a:extLst>
              <a:ext uri="{28A0092B-C50C-407E-A947-70E740481C1C}">
                <a14:useLocalDpi xmlns:a14="http://schemas.microsoft.com/office/drawing/2010/main"/>
              </a:ext>
            </a:extLst>
          </a:blip>
          <a:srcRect l="33412" t="963" r="6892" b="19442"/>
          <a:stretch>
            <a:fillRect/>
          </a:stretch>
        </p:blipFill>
        <p:spPr>
          <a:xfrm>
            <a:off x="2108254" y="3566284"/>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9" name="テキスト ボックス 8">
            <a:extLst>
              <a:ext uri="{FF2B5EF4-FFF2-40B4-BE49-F238E27FC236}">
                <a16:creationId xmlns:a16="http://schemas.microsoft.com/office/drawing/2014/main" id="{02EA91BA-FDED-0C59-812F-0FB9743746BE}"/>
              </a:ext>
            </a:extLst>
          </p:cNvPr>
          <p:cNvSpPr txBox="1"/>
          <p:nvPr/>
        </p:nvSpPr>
        <p:spPr>
          <a:xfrm>
            <a:off x="6633092" y="4482061"/>
            <a:ext cx="1910368" cy="369332"/>
          </a:xfrm>
          <a:prstGeom prst="rect">
            <a:avLst/>
          </a:prstGeom>
          <a:noFill/>
        </p:spPr>
        <p:txBody>
          <a:bodyPr wrap="square" rtlCol="0">
            <a:spAutoFit/>
          </a:bodyPr>
          <a:lstStyle/>
          <a:p>
            <a:pPr algn="ctr"/>
            <a:r>
              <a:rPr kumimoji="1" lang="ja-JP" altLang="en-US" dirty="0"/>
              <a:t>メンバーの皆様</a:t>
            </a:r>
          </a:p>
        </p:txBody>
      </p:sp>
      <p:sp>
        <p:nvSpPr>
          <p:cNvPr id="10" name="テキスト ボックス 9">
            <a:extLst>
              <a:ext uri="{FF2B5EF4-FFF2-40B4-BE49-F238E27FC236}">
                <a16:creationId xmlns:a16="http://schemas.microsoft.com/office/drawing/2014/main" id="{BF299D54-49C8-3A75-985E-FE96111D7BE1}"/>
              </a:ext>
            </a:extLst>
          </p:cNvPr>
          <p:cNvSpPr txBox="1"/>
          <p:nvPr/>
        </p:nvSpPr>
        <p:spPr>
          <a:xfrm>
            <a:off x="1994735" y="4482061"/>
            <a:ext cx="1140736" cy="369332"/>
          </a:xfrm>
          <a:prstGeom prst="rect">
            <a:avLst/>
          </a:prstGeom>
          <a:noFill/>
        </p:spPr>
        <p:txBody>
          <a:bodyPr wrap="square" rtlCol="0">
            <a:spAutoFit/>
          </a:bodyPr>
          <a:lstStyle/>
          <a:p>
            <a:pPr algn="ctr"/>
            <a:r>
              <a:rPr kumimoji="1" lang="ja-JP" altLang="en-US" dirty="0"/>
              <a:t>上司</a:t>
            </a:r>
          </a:p>
        </p:txBody>
      </p:sp>
      <p:pic>
        <p:nvPicPr>
          <p:cNvPr id="11" name="図 18">
            <a:extLst>
              <a:ext uri="{FF2B5EF4-FFF2-40B4-BE49-F238E27FC236}">
                <a16:creationId xmlns:a16="http://schemas.microsoft.com/office/drawing/2014/main" id="{AA2F4F83-AA1E-B8E6-D1BF-5D00F3678B0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43460" y="2009033"/>
            <a:ext cx="337582" cy="337582"/>
          </a:xfrm>
          <a:prstGeom prst="rect">
            <a:avLst/>
          </a:prstGeom>
          <a:solidFill>
            <a:schemeClr val="bg2"/>
          </a:solidFill>
          <a:ln>
            <a:noFill/>
          </a:ln>
        </p:spPr>
      </p:pic>
      <p:pic>
        <p:nvPicPr>
          <p:cNvPr id="15" name="図 19">
            <a:extLst>
              <a:ext uri="{FF2B5EF4-FFF2-40B4-BE49-F238E27FC236}">
                <a16:creationId xmlns:a16="http://schemas.microsoft.com/office/drawing/2014/main" id="{28DED5EC-5249-35DD-2E41-22379629E25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509938" y="2009033"/>
            <a:ext cx="337582" cy="336942"/>
          </a:xfrm>
          <a:prstGeom prst="rect">
            <a:avLst/>
          </a:prstGeom>
          <a:solidFill>
            <a:schemeClr val="bg2"/>
          </a:solidFill>
          <a:ln>
            <a:noFill/>
          </a:ln>
        </p:spPr>
      </p:pic>
      <p:pic>
        <p:nvPicPr>
          <p:cNvPr id="17" name="図 20">
            <a:extLst>
              <a:ext uri="{FF2B5EF4-FFF2-40B4-BE49-F238E27FC236}">
                <a16:creationId xmlns:a16="http://schemas.microsoft.com/office/drawing/2014/main" id="{26C5A244-0AEC-A9BD-FD1C-38D4335BCE4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41259" y="2478648"/>
            <a:ext cx="350369" cy="350369"/>
          </a:xfrm>
          <a:prstGeom prst="rect">
            <a:avLst/>
          </a:prstGeom>
          <a:solidFill>
            <a:schemeClr val="bg2"/>
          </a:solidFill>
          <a:ln>
            <a:noFill/>
          </a:ln>
        </p:spPr>
      </p:pic>
      <p:pic>
        <p:nvPicPr>
          <p:cNvPr id="18" name="図 21">
            <a:extLst>
              <a:ext uri="{FF2B5EF4-FFF2-40B4-BE49-F238E27FC236}">
                <a16:creationId xmlns:a16="http://schemas.microsoft.com/office/drawing/2014/main" id="{BB04CBB3-EA19-A4D4-4DB2-8BF23FE9AE1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274781" y="2473350"/>
            <a:ext cx="341418" cy="341418"/>
          </a:xfrm>
          <a:prstGeom prst="rect">
            <a:avLst/>
          </a:prstGeom>
          <a:solidFill>
            <a:schemeClr val="bg2"/>
          </a:solidFill>
          <a:ln>
            <a:noFill/>
          </a:ln>
        </p:spPr>
      </p:pic>
      <p:pic>
        <p:nvPicPr>
          <p:cNvPr id="19" name="図 22">
            <a:extLst>
              <a:ext uri="{FF2B5EF4-FFF2-40B4-BE49-F238E27FC236}">
                <a16:creationId xmlns:a16="http://schemas.microsoft.com/office/drawing/2014/main" id="{D399BA2F-1537-C4B2-6D74-2673D8F3299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985368" y="2009033"/>
            <a:ext cx="343976" cy="343976"/>
          </a:xfrm>
          <a:prstGeom prst="rect">
            <a:avLst/>
          </a:prstGeom>
          <a:solidFill>
            <a:schemeClr val="bg2"/>
          </a:solidFill>
          <a:ln>
            <a:noFill/>
          </a:ln>
        </p:spPr>
      </p:pic>
      <p:cxnSp>
        <p:nvCxnSpPr>
          <p:cNvPr id="21" name="コネクタ: カギ線 20">
            <a:extLst>
              <a:ext uri="{FF2B5EF4-FFF2-40B4-BE49-F238E27FC236}">
                <a16:creationId xmlns:a16="http://schemas.microsoft.com/office/drawing/2014/main" id="{F8131E61-8AF1-64A6-E888-1716D1E69E4F}"/>
              </a:ext>
            </a:extLst>
          </p:cNvPr>
          <p:cNvCxnSpPr>
            <a:stCxn id="3" idx="2"/>
            <a:endCxn id="5" idx="0"/>
          </p:cNvCxnSpPr>
          <p:nvPr/>
        </p:nvCxnSpPr>
        <p:spPr>
          <a:xfrm rot="16200000" flipH="1">
            <a:off x="5917943" y="1895950"/>
            <a:ext cx="705391" cy="2635276"/>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コネクタ: カギ線 22">
            <a:extLst>
              <a:ext uri="{FF2B5EF4-FFF2-40B4-BE49-F238E27FC236}">
                <a16:creationId xmlns:a16="http://schemas.microsoft.com/office/drawing/2014/main" id="{06E6F6AF-E261-3537-79BF-E0F275091F78}"/>
              </a:ext>
            </a:extLst>
          </p:cNvPr>
          <p:cNvCxnSpPr>
            <a:cxnSpLocks/>
            <a:stCxn id="3" idx="2"/>
            <a:endCxn id="2" idx="0"/>
          </p:cNvCxnSpPr>
          <p:nvPr/>
        </p:nvCxnSpPr>
        <p:spPr>
          <a:xfrm rot="5400000">
            <a:off x="3374119" y="1987402"/>
            <a:ext cx="705391" cy="2452372"/>
          </a:xfrm>
          <a:prstGeom prst="bent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29" name="テキスト ボックス 28">
            <a:extLst>
              <a:ext uri="{FF2B5EF4-FFF2-40B4-BE49-F238E27FC236}">
                <a16:creationId xmlns:a16="http://schemas.microsoft.com/office/drawing/2014/main" id="{2E571EC9-2002-A86E-79C7-0C1024EC82A0}"/>
              </a:ext>
            </a:extLst>
          </p:cNvPr>
          <p:cNvSpPr txBox="1"/>
          <p:nvPr/>
        </p:nvSpPr>
        <p:spPr>
          <a:xfrm>
            <a:off x="5507487" y="5131110"/>
            <a:ext cx="4161578" cy="923330"/>
          </a:xfrm>
          <a:prstGeom prst="rect">
            <a:avLst/>
          </a:prstGeom>
          <a:noFill/>
        </p:spPr>
        <p:txBody>
          <a:bodyPr wrap="square" rtlCol="0">
            <a:spAutoFit/>
          </a:bodyPr>
          <a:lstStyle/>
          <a:p>
            <a:pPr algn="ctr"/>
            <a:r>
              <a:rPr kumimoji="1" lang="ja-JP" altLang="en-US" b="1" dirty="0"/>
              <a:t>セルフマネジメント</a:t>
            </a:r>
            <a:endParaRPr kumimoji="1" lang="en-US" altLang="ja-JP" b="1" dirty="0"/>
          </a:p>
          <a:p>
            <a:pPr algn="ctr"/>
            <a:r>
              <a:rPr kumimoji="1" lang="ja-JP" altLang="en-US" dirty="0"/>
              <a:t>・自己開発</a:t>
            </a:r>
            <a:br>
              <a:rPr kumimoji="1" lang="en-US" altLang="ja-JP" dirty="0"/>
            </a:br>
            <a:r>
              <a:rPr kumimoji="1" lang="ja-JP" altLang="en-US" dirty="0"/>
              <a:t>・ストレスコントロール　等</a:t>
            </a:r>
          </a:p>
        </p:txBody>
      </p:sp>
      <p:sp>
        <p:nvSpPr>
          <p:cNvPr id="30" name="テキスト ボックス 29">
            <a:extLst>
              <a:ext uri="{FF2B5EF4-FFF2-40B4-BE49-F238E27FC236}">
                <a16:creationId xmlns:a16="http://schemas.microsoft.com/office/drawing/2014/main" id="{0C3EDFF7-57B9-09B5-565D-437710B60378}"/>
              </a:ext>
            </a:extLst>
          </p:cNvPr>
          <p:cNvSpPr txBox="1"/>
          <p:nvPr/>
        </p:nvSpPr>
        <p:spPr>
          <a:xfrm>
            <a:off x="484314" y="5134592"/>
            <a:ext cx="4161578" cy="923330"/>
          </a:xfrm>
          <a:prstGeom prst="rect">
            <a:avLst/>
          </a:prstGeom>
          <a:noFill/>
        </p:spPr>
        <p:txBody>
          <a:bodyPr wrap="square" rtlCol="0">
            <a:spAutoFit/>
          </a:bodyPr>
          <a:lstStyle/>
          <a:p>
            <a:pPr algn="ctr"/>
            <a:r>
              <a:rPr kumimoji="1" lang="ja-JP" altLang="en-US" b="1" dirty="0"/>
              <a:t>マネジメント</a:t>
            </a:r>
            <a:endParaRPr kumimoji="1" lang="en-US" altLang="ja-JP" b="1" dirty="0"/>
          </a:p>
          <a:p>
            <a:pPr algn="ctr"/>
            <a:r>
              <a:rPr kumimoji="1" lang="ja-JP" altLang="en-US" dirty="0"/>
              <a:t>・面談</a:t>
            </a:r>
            <a:br>
              <a:rPr kumimoji="1" lang="en-US" altLang="ja-JP" dirty="0"/>
            </a:br>
            <a:r>
              <a:rPr kumimoji="1" lang="ja-JP" altLang="en-US" dirty="0"/>
              <a:t>・日常的な関わり　等</a:t>
            </a:r>
          </a:p>
        </p:txBody>
      </p:sp>
      <p:sp>
        <p:nvSpPr>
          <p:cNvPr id="32" name="テキスト ボックス 31">
            <a:extLst>
              <a:ext uri="{FF2B5EF4-FFF2-40B4-BE49-F238E27FC236}">
                <a16:creationId xmlns:a16="http://schemas.microsoft.com/office/drawing/2014/main" id="{6780FFD4-0EF1-5A93-9F38-28F07AC12995}"/>
              </a:ext>
            </a:extLst>
          </p:cNvPr>
          <p:cNvSpPr txBox="1"/>
          <p:nvPr/>
        </p:nvSpPr>
        <p:spPr>
          <a:xfrm>
            <a:off x="259807" y="2961690"/>
            <a:ext cx="2302605" cy="584775"/>
          </a:xfrm>
          <a:prstGeom prst="rect">
            <a:avLst/>
          </a:prstGeom>
          <a:noFill/>
        </p:spPr>
        <p:txBody>
          <a:bodyPr wrap="square" rtlCol="0">
            <a:spAutoFit/>
          </a:bodyPr>
          <a:lstStyle/>
          <a:p>
            <a:pPr algn="ctr"/>
            <a:r>
              <a:rPr kumimoji="1" lang="ja-JP" altLang="en-US" sz="1600" b="1" dirty="0">
                <a:solidFill>
                  <a:srgbClr val="FF0000"/>
                </a:solidFill>
              </a:rPr>
              <a:t>インサイズ実施後に</a:t>
            </a:r>
            <a:br>
              <a:rPr kumimoji="1" lang="en-US" altLang="ja-JP" sz="1600" b="1" dirty="0">
                <a:solidFill>
                  <a:srgbClr val="FF0000"/>
                </a:solidFill>
              </a:rPr>
            </a:br>
            <a:r>
              <a:rPr kumimoji="1" lang="ja-JP" altLang="en-US" sz="1600" b="1" dirty="0">
                <a:solidFill>
                  <a:srgbClr val="FF0000"/>
                </a:solidFill>
              </a:rPr>
              <a:t>面談を実施します</a:t>
            </a:r>
          </a:p>
        </p:txBody>
      </p:sp>
      <p:sp>
        <p:nvSpPr>
          <p:cNvPr id="2" name="正方形/長方形 1">
            <a:extLst>
              <a:ext uri="{FF2B5EF4-FFF2-40B4-BE49-F238E27FC236}">
                <a16:creationId xmlns:a16="http://schemas.microsoft.com/office/drawing/2014/main" id="{2EECA3F7-A561-EA60-9ACE-FC6A8250C853}"/>
              </a:ext>
            </a:extLst>
          </p:cNvPr>
          <p:cNvSpPr/>
          <p:nvPr/>
        </p:nvSpPr>
        <p:spPr>
          <a:xfrm>
            <a:off x="505870" y="3566284"/>
            <a:ext cx="3989516" cy="2687032"/>
          </a:xfrm>
          <a:prstGeom prst="rect">
            <a:avLst/>
          </a:pr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02021898-25D9-8561-1300-55A7F1FEDA4D}"/>
              </a:ext>
            </a:extLst>
          </p:cNvPr>
          <p:cNvSpPr/>
          <p:nvPr/>
        </p:nvSpPr>
        <p:spPr>
          <a:xfrm>
            <a:off x="5870393"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3" name="四角形: 角を丸くする 12">
            <a:extLst>
              <a:ext uri="{FF2B5EF4-FFF2-40B4-BE49-F238E27FC236}">
                <a16:creationId xmlns:a16="http://schemas.microsoft.com/office/drawing/2014/main" id="{8ACFE299-E7D7-0206-D570-C62BD994F13F}"/>
              </a:ext>
            </a:extLst>
          </p:cNvPr>
          <p:cNvSpPr/>
          <p:nvPr/>
        </p:nvSpPr>
        <p:spPr>
          <a:xfrm>
            <a:off x="6971398"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25558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9" grpId="0"/>
      <p:bldP spid="30" grpId="0"/>
      <p:bldP spid="32"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マネジメントでの活用</a:t>
            </a:r>
            <a:endParaRPr lang="ja-JP" altLang="en-US" dirty="0">
              <a:solidFill>
                <a:srgbClr val="002060"/>
              </a:solidFill>
            </a:endParaRPr>
          </a:p>
        </p:txBody>
      </p:sp>
      <p:cxnSp>
        <p:nvCxnSpPr>
          <p:cNvPr id="2" name="Straight Connector 12">
            <a:extLst>
              <a:ext uri="{FF2B5EF4-FFF2-40B4-BE49-F238E27FC236}">
                <a16:creationId xmlns:a16="http://schemas.microsoft.com/office/drawing/2014/main" id="{2E7D87E6-A4C7-84C4-2173-598B8F2FCF95}"/>
              </a:ext>
            </a:extLst>
          </p:cNvPr>
          <p:cNvCxnSpPr>
            <a:cxnSpLocks noChangeShapeType="1"/>
          </p:cNvCxnSpPr>
          <p:nvPr/>
        </p:nvCxnSpPr>
        <p:spPr bwMode="gray">
          <a:xfrm>
            <a:off x="470803" y="2452421"/>
            <a:ext cx="3960000" cy="0"/>
          </a:xfrm>
          <a:prstGeom prst="line">
            <a:avLst/>
          </a:prstGeom>
          <a:noFill/>
          <a:ln w="12700" algn="ctr">
            <a:solidFill>
              <a:schemeClr val="accent5"/>
            </a:solidFill>
            <a:round/>
            <a:headEnd/>
            <a:tailEnd/>
          </a:ln>
          <a:extLst>
            <a:ext uri="{909E8E84-426E-40DD-AFC4-6F175D3DCCD1}">
              <a14:hiddenFill xmlns:a14="http://schemas.microsoft.com/office/drawing/2010/main">
                <a:noFill/>
              </a14:hiddenFill>
            </a:ext>
          </a:extLst>
        </p:spPr>
      </p:cxnSp>
      <p:cxnSp>
        <p:nvCxnSpPr>
          <p:cNvPr id="3" name="直線コネクタ 35">
            <a:extLst>
              <a:ext uri="{FF2B5EF4-FFF2-40B4-BE49-F238E27FC236}">
                <a16:creationId xmlns:a16="http://schemas.microsoft.com/office/drawing/2014/main" id="{2579A211-590B-7F59-5EBC-1B1E62D5FD69}"/>
              </a:ext>
            </a:extLst>
          </p:cNvPr>
          <p:cNvCxnSpPr>
            <a:cxnSpLocks noChangeShapeType="1"/>
          </p:cNvCxnSpPr>
          <p:nvPr/>
        </p:nvCxnSpPr>
        <p:spPr bwMode="auto">
          <a:xfrm>
            <a:off x="4953000" y="2028691"/>
            <a:ext cx="0" cy="3997255"/>
          </a:xfrm>
          <a:prstGeom prst="line">
            <a:avLst/>
          </a:prstGeom>
          <a:noFill/>
          <a:ln w="9525" algn="ctr">
            <a:solidFill>
              <a:srgbClr val="0070C0"/>
            </a:solidFill>
            <a:round/>
            <a:headEnd/>
            <a:tailEnd/>
          </a:ln>
          <a:extLst>
            <a:ext uri="{909E8E84-426E-40DD-AFC4-6F175D3DCCD1}">
              <a14:hiddenFill xmlns:a14="http://schemas.microsoft.com/office/drawing/2010/main">
                <a:noFill/>
              </a14:hiddenFill>
            </a:ext>
          </a:extLst>
        </p:spPr>
      </p:cxnSp>
      <p:sp>
        <p:nvSpPr>
          <p:cNvPr id="4" name="Text Placeholder 5">
            <a:extLst>
              <a:ext uri="{FF2B5EF4-FFF2-40B4-BE49-F238E27FC236}">
                <a16:creationId xmlns:a16="http://schemas.microsoft.com/office/drawing/2014/main" id="{C420FBAB-4AF1-5756-B3FC-9897A9E6499E}"/>
              </a:ext>
            </a:extLst>
          </p:cNvPr>
          <p:cNvSpPr txBox="1">
            <a:spLocks/>
          </p:cNvSpPr>
          <p:nvPr/>
        </p:nvSpPr>
        <p:spPr bwMode="gray">
          <a:xfrm>
            <a:off x="444936" y="2564128"/>
            <a:ext cx="3859760" cy="62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spcBef>
                <a:spcPct val="20000"/>
              </a:spcBef>
            </a:pPr>
            <a:r>
              <a:rPr lang="en-US" altLang="ja-JP" sz="1800" spc="90" dirty="0">
                <a:solidFill>
                  <a:srgbClr val="000000"/>
                </a:solidFill>
                <a:latin typeface="+mn-ea"/>
                <a:ea typeface="+mn-ea"/>
                <a:cs typeface="Meiryo UI" panose="020B0604030504040204" pitchFamily="50" charset="-128"/>
              </a:rPr>
              <a:t>5</a:t>
            </a:r>
            <a:r>
              <a:rPr lang="ja-JP" altLang="en-US" sz="1800" spc="90" dirty="0">
                <a:solidFill>
                  <a:srgbClr val="000000"/>
                </a:solidFill>
                <a:latin typeface="+mn-ea"/>
                <a:ea typeface="+mn-ea"/>
                <a:cs typeface="Meiryo UI" panose="020B0604030504040204" pitchFamily="50" charset="-128"/>
              </a:rPr>
              <a:t>段階であらわされる心理状態。</a:t>
            </a:r>
            <a:endParaRPr lang="en-US" altLang="ja-JP" sz="1800" spc="90" dirty="0">
              <a:solidFill>
                <a:srgbClr val="000000"/>
              </a:solidFill>
              <a:latin typeface="+mn-ea"/>
              <a:ea typeface="+mn-ea"/>
              <a:cs typeface="Meiryo UI" panose="020B0604030504040204" pitchFamily="50" charset="-128"/>
            </a:endParaRPr>
          </a:p>
        </p:txBody>
      </p:sp>
      <p:sp>
        <p:nvSpPr>
          <p:cNvPr id="5" name="Text Placeholder 7">
            <a:extLst>
              <a:ext uri="{FF2B5EF4-FFF2-40B4-BE49-F238E27FC236}">
                <a16:creationId xmlns:a16="http://schemas.microsoft.com/office/drawing/2014/main" id="{8380ACAE-54A0-E35A-3799-615CBBE2FDDE}"/>
              </a:ext>
            </a:extLst>
          </p:cNvPr>
          <p:cNvSpPr txBox="1">
            <a:spLocks/>
          </p:cNvSpPr>
          <p:nvPr/>
        </p:nvSpPr>
        <p:spPr bwMode="gray">
          <a:xfrm>
            <a:off x="436395" y="1883209"/>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a:spcBef>
                <a:spcPts val="544"/>
              </a:spcBef>
            </a:pPr>
            <a:r>
              <a:rPr lang="ja-JP" altLang="en-US" sz="2177" b="1" dirty="0">
                <a:solidFill>
                  <a:schemeClr val="accent5"/>
                </a:solidFill>
                <a:latin typeface="+mn-ea"/>
                <a:ea typeface="+mn-ea"/>
                <a:cs typeface="Meiryo UI" panose="020B0604030504040204" pitchFamily="50" charset="-128"/>
              </a:rPr>
              <a:t>ワーク・メンタリティ（状態）</a:t>
            </a:r>
          </a:p>
        </p:txBody>
      </p:sp>
      <p:pic>
        <p:nvPicPr>
          <p:cNvPr id="6" name="図 5">
            <a:extLst>
              <a:ext uri="{FF2B5EF4-FFF2-40B4-BE49-F238E27FC236}">
                <a16:creationId xmlns:a16="http://schemas.microsoft.com/office/drawing/2014/main" id="{C6530A43-F439-5EC6-031A-FCE6CB0C0E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5607" y="4706013"/>
            <a:ext cx="816236" cy="816236"/>
          </a:xfrm>
          <a:prstGeom prst="rect">
            <a:avLst/>
          </a:prstGeom>
          <a:solidFill>
            <a:schemeClr val="bg2"/>
          </a:solidFill>
        </p:spPr>
      </p:pic>
      <p:pic>
        <p:nvPicPr>
          <p:cNvPr id="8" name="図 7">
            <a:extLst>
              <a:ext uri="{FF2B5EF4-FFF2-40B4-BE49-F238E27FC236}">
                <a16:creationId xmlns:a16="http://schemas.microsoft.com/office/drawing/2014/main" id="{4089EF5A-834C-6026-3212-98B60572D0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10382" y="4274696"/>
            <a:ext cx="795286" cy="795286"/>
          </a:xfrm>
          <a:prstGeom prst="rect">
            <a:avLst/>
          </a:prstGeom>
          <a:solidFill>
            <a:schemeClr val="bg2"/>
          </a:solidFill>
        </p:spPr>
      </p:pic>
      <p:pic>
        <p:nvPicPr>
          <p:cNvPr id="9" name="図 8">
            <a:extLst>
              <a:ext uri="{FF2B5EF4-FFF2-40B4-BE49-F238E27FC236}">
                <a16:creationId xmlns:a16="http://schemas.microsoft.com/office/drawing/2014/main" id="{CA7E9DDE-E6E0-CEB4-9A20-3A607D620C1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54207" y="3836989"/>
            <a:ext cx="801676" cy="801676"/>
          </a:xfrm>
          <a:prstGeom prst="rect">
            <a:avLst/>
          </a:prstGeom>
          <a:solidFill>
            <a:schemeClr val="bg2"/>
          </a:solidFill>
        </p:spPr>
      </p:pic>
      <p:pic>
        <p:nvPicPr>
          <p:cNvPr id="19" name="図 18">
            <a:extLst>
              <a:ext uri="{FF2B5EF4-FFF2-40B4-BE49-F238E27FC236}">
                <a16:creationId xmlns:a16="http://schemas.microsoft.com/office/drawing/2014/main" id="{6EB63DF7-F2BA-657C-71B8-EE362BBF19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04422" y="3414882"/>
            <a:ext cx="786076" cy="786076"/>
          </a:xfrm>
          <a:prstGeom prst="rect">
            <a:avLst/>
          </a:prstGeom>
          <a:solidFill>
            <a:schemeClr val="bg2"/>
          </a:solidFill>
        </p:spPr>
      </p:pic>
      <p:pic>
        <p:nvPicPr>
          <p:cNvPr id="20" name="図 19">
            <a:extLst>
              <a:ext uri="{FF2B5EF4-FFF2-40B4-BE49-F238E27FC236}">
                <a16:creationId xmlns:a16="http://schemas.microsoft.com/office/drawing/2014/main" id="{12719ED2-EED5-5ADB-66BB-63D2AB6B33D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39037" y="2992775"/>
            <a:ext cx="786075" cy="786075"/>
          </a:xfrm>
          <a:prstGeom prst="rect">
            <a:avLst/>
          </a:prstGeom>
          <a:solidFill>
            <a:schemeClr val="bg2"/>
          </a:solidFill>
        </p:spPr>
      </p:pic>
      <p:sp>
        <p:nvSpPr>
          <p:cNvPr id="21" name="Text Placeholder 7">
            <a:extLst>
              <a:ext uri="{FF2B5EF4-FFF2-40B4-BE49-F238E27FC236}">
                <a16:creationId xmlns:a16="http://schemas.microsoft.com/office/drawing/2014/main" id="{E4D8FD76-065F-9ABC-4603-ADAA93C98763}"/>
              </a:ext>
            </a:extLst>
          </p:cNvPr>
          <p:cNvSpPr txBox="1">
            <a:spLocks/>
          </p:cNvSpPr>
          <p:nvPr/>
        </p:nvSpPr>
        <p:spPr bwMode="gray">
          <a:xfrm>
            <a:off x="5290577" y="1883209"/>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eaLnBrk="1" hangingPunct="1">
              <a:spcBef>
                <a:spcPct val="20000"/>
              </a:spcBef>
              <a:buFont typeface="Arial" panose="020B0604020202020204" pitchFamily="34" charset="0"/>
              <a:buNone/>
            </a:pPr>
            <a:r>
              <a:rPr lang="ja-JP" altLang="en-US" sz="2177" b="1" dirty="0">
                <a:solidFill>
                  <a:schemeClr val="accent5"/>
                </a:solidFill>
                <a:latin typeface="+mn-ea"/>
                <a:ea typeface="+mn-ea"/>
                <a:cs typeface="Meiryo UI" panose="020B0604030504040204" pitchFamily="50" charset="-128"/>
              </a:rPr>
              <a:t>パーソナリティ（持ち味）</a:t>
            </a:r>
          </a:p>
        </p:txBody>
      </p:sp>
      <p:sp>
        <p:nvSpPr>
          <p:cNvPr id="22" name="Text Placeholder 5">
            <a:extLst>
              <a:ext uri="{FF2B5EF4-FFF2-40B4-BE49-F238E27FC236}">
                <a16:creationId xmlns:a16="http://schemas.microsoft.com/office/drawing/2014/main" id="{BE3AF995-45AE-42D9-2154-8FCDAD8DD441}"/>
              </a:ext>
            </a:extLst>
          </p:cNvPr>
          <p:cNvSpPr txBox="1">
            <a:spLocks/>
          </p:cNvSpPr>
          <p:nvPr/>
        </p:nvSpPr>
        <p:spPr bwMode="gray">
          <a:xfrm>
            <a:off x="5351813" y="2564128"/>
            <a:ext cx="4132718" cy="6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eaLnBrk="1" hangingPunct="1">
              <a:spcBef>
                <a:spcPct val="20000"/>
              </a:spcBef>
              <a:buFont typeface="Arial" panose="020B0604020202020204" pitchFamily="34" charset="0"/>
              <a:buNone/>
            </a:pPr>
            <a:r>
              <a:rPr lang="ja-JP" altLang="en-US" sz="1800" spc="90" dirty="0">
                <a:solidFill>
                  <a:srgbClr val="000000"/>
                </a:solidFill>
                <a:latin typeface="+mn-ea"/>
                <a:ea typeface="+mn-ea"/>
                <a:cs typeface="Meiryo UI" panose="020B0604030504040204" pitchFamily="50" charset="-128"/>
              </a:rPr>
              <a:t>仕事上で意識的・無意識的に</a:t>
            </a:r>
            <a:br>
              <a:rPr lang="en-US" altLang="ja-JP" sz="1800" spc="90" dirty="0">
                <a:solidFill>
                  <a:srgbClr val="000000"/>
                </a:solidFill>
                <a:latin typeface="+mn-ea"/>
                <a:ea typeface="+mn-ea"/>
                <a:cs typeface="Meiryo UI" panose="020B0604030504040204" pitchFamily="50" charset="-128"/>
              </a:rPr>
            </a:br>
            <a:r>
              <a:rPr lang="ja-JP" altLang="en-US" sz="1800" spc="90" dirty="0">
                <a:solidFill>
                  <a:srgbClr val="000000"/>
                </a:solidFill>
                <a:latin typeface="+mn-ea"/>
                <a:ea typeface="+mn-ea"/>
                <a:cs typeface="Meiryo UI" panose="020B0604030504040204" pitchFamily="50" charset="-128"/>
              </a:rPr>
              <a:t>発揮している傾向・パターン。</a:t>
            </a:r>
            <a:endParaRPr lang="en-US" altLang="ja-JP" sz="1800" spc="90" dirty="0">
              <a:solidFill>
                <a:srgbClr val="000000"/>
              </a:solidFill>
              <a:latin typeface="+mn-ea"/>
              <a:ea typeface="+mn-ea"/>
              <a:cs typeface="Meiryo UI" panose="020B0604030504040204" pitchFamily="50" charset="-128"/>
            </a:endParaRPr>
          </a:p>
        </p:txBody>
      </p:sp>
      <p:cxnSp>
        <p:nvCxnSpPr>
          <p:cNvPr id="23" name="Straight Connector 12">
            <a:extLst>
              <a:ext uri="{FF2B5EF4-FFF2-40B4-BE49-F238E27FC236}">
                <a16:creationId xmlns:a16="http://schemas.microsoft.com/office/drawing/2014/main" id="{FDB24AE6-DCDA-A63E-08CD-FDF31C35F7DE}"/>
              </a:ext>
            </a:extLst>
          </p:cNvPr>
          <p:cNvCxnSpPr>
            <a:cxnSpLocks noChangeShapeType="1"/>
          </p:cNvCxnSpPr>
          <p:nvPr/>
        </p:nvCxnSpPr>
        <p:spPr bwMode="gray">
          <a:xfrm>
            <a:off x="5393138" y="2452421"/>
            <a:ext cx="3960000" cy="0"/>
          </a:xfrm>
          <a:prstGeom prst="line">
            <a:avLst/>
          </a:prstGeom>
          <a:noFill/>
          <a:ln w="12700" algn="ctr">
            <a:solidFill>
              <a:schemeClr val="accent5"/>
            </a:solidFill>
            <a:round/>
            <a:headEnd/>
            <a:tailEnd/>
          </a:ln>
          <a:extLst>
            <a:ext uri="{909E8E84-426E-40DD-AFC4-6F175D3DCCD1}">
              <a14:hiddenFill xmlns:a14="http://schemas.microsoft.com/office/drawing/2010/main">
                <a:noFill/>
              </a14:hiddenFill>
            </a:ext>
          </a:extLst>
        </p:spPr>
      </p:cxnSp>
      <p:pic>
        <p:nvPicPr>
          <p:cNvPr id="24" name="図 23">
            <a:extLst>
              <a:ext uri="{FF2B5EF4-FFF2-40B4-BE49-F238E27FC236}">
                <a16:creationId xmlns:a16="http://schemas.microsoft.com/office/drawing/2014/main" id="{692E797A-F385-775F-6A72-30004E4C2C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692" t="8109" r="9986" b="10683"/>
          <a:stretch/>
        </p:blipFill>
        <p:spPr>
          <a:xfrm>
            <a:off x="5867621" y="3152901"/>
            <a:ext cx="3059313" cy="2485692"/>
          </a:xfrm>
          <a:prstGeom prst="rect">
            <a:avLst/>
          </a:prstGeom>
        </p:spPr>
      </p:pic>
      <p:sp>
        <p:nvSpPr>
          <p:cNvPr id="31" name="テキスト ボックス 30">
            <a:extLst>
              <a:ext uri="{FF2B5EF4-FFF2-40B4-BE49-F238E27FC236}">
                <a16:creationId xmlns:a16="http://schemas.microsoft.com/office/drawing/2014/main" id="{3794FCCE-8FE7-79FF-0350-83B4DBE83D95}"/>
              </a:ext>
            </a:extLst>
          </p:cNvPr>
          <p:cNvSpPr txBox="1"/>
          <p:nvPr/>
        </p:nvSpPr>
        <p:spPr>
          <a:xfrm>
            <a:off x="409660" y="935944"/>
            <a:ext cx="9086680" cy="769441"/>
          </a:xfrm>
          <a:prstGeom prst="rect">
            <a:avLst/>
          </a:prstGeom>
          <a:noFill/>
        </p:spPr>
        <p:txBody>
          <a:bodyPr wrap="square" rtlCol="0">
            <a:spAutoFit/>
          </a:bodyPr>
          <a:lstStyle/>
          <a:p>
            <a:pPr algn="ctr"/>
            <a:r>
              <a:rPr kumimoji="1" lang="ja-JP" altLang="en-US" sz="2200" b="1" spc="110" dirty="0"/>
              <a:t>アンケート結果を踏まえて、皆様との関わり方や</a:t>
            </a:r>
            <a:br>
              <a:rPr kumimoji="1" lang="en-US" altLang="ja-JP" sz="2200" b="1" spc="110" dirty="0"/>
            </a:br>
            <a:r>
              <a:rPr kumimoji="1" lang="ja-JP" altLang="en-US" sz="2200" b="1" spc="110" dirty="0"/>
              <a:t>声のかけ方のヒントを掴みます</a:t>
            </a:r>
            <a:endParaRPr kumimoji="1" lang="en-US" altLang="ja-JP" sz="2200" b="1" spc="110" dirty="0"/>
          </a:p>
        </p:txBody>
      </p:sp>
      <p:sp>
        <p:nvSpPr>
          <p:cNvPr id="7" name="正方形/長方形 6">
            <a:extLst>
              <a:ext uri="{FF2B5EF4-FFF2-40B4-BE49-F238E27FC236}">
                <a16:creationId xmlns:a16="http://schemas.microsoft.com/office/drawing/2014/main" id="{A2759BDC-F337-1D67-BE11-D15EAA9F22AF}"/>
              </a:ext>
            </a:extLst>
          </p:cNvPr>
          <p:cNvSpPr/>
          <p:nvPr/>
        </p:nvSpPr>
        <p:spPr>
          <a:xfrm>
            <a:off x="709482" y="5638593"/>
            <a:ext cx="8487037" cy="6832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大切なことは </a:t>
            </a:r>
            <a:r>
              <a:rPr kumimoji="1" lang="ja-JP" altLang="en-US" sz="3600" b="1" dirty="0">
                <a:solidFill>
                  <a:schemeClr val="bg2"/>
                </a:solidFill>
              </a:rPr>
              <a:t>対話 </a:t>
            </a:r>
            <a:r>
              <a:rPr kumimoji="1" lang="ja-JP" altLang="en-US" b="1" dirty="0">
                <a:solidFill>
                  <a:schemeClr val="bg2"/>
                </a:solidFill>
              </a:rPr>
              <a:t>です</a:t>
            </a:r>
          </a:p>
        </p:txBody>
      </p:sp>
      <p:sp>
        <p:nvSpPr>
          <p:cNvPr id="11" name="四角形: 角を丸くする 10">
            <a:extLst>
              <a:ext uri="{FF2B5EF4-FFF2-40B4-BE49-F238E27FC236}">
                <a16:creationId xmlns:a16="http://schemas.microsoft.com/office/drawing/2014/main" id="{F9877836-29A9-6DD7-0404-CFF1A23C7433}"/>
              </a:ext>
            </a:extLst>
          </p:cNvPr>
          <p:cNvSpPr/>
          <p:nvPr/>
        </p:nvSpPr>
        <p:spPr>
          <a:xfrm>
            <a:off x="5870393"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2" name="四角形: 角を丸くする 11">
            <a:extLst>
              <a:ext uri="{FF2B5EF4-FFF2-40B4-BE49-F238E27FC236}">
                <a16:creationId xmlns:a16="http://schemas.microsoft.com/office/drawing/2014/main" id="{419F4388-EBEE-7CE2-6D45-35D4A51BBE8A}"/>
              </a:ext>
            </a:extLst>
          </p:cNvPr>
          <p:cNvSpPr/>
          <p:nvPr/>
        </p:nvSpPr>
        <p:spPr>
          <a:xfrm>
            <a:off x="6971398"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210648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率直なご回答をおねがいします</a:t>
            </a:r>
          </a:p>
        </p:txBody>
      </p:sp>
      <p:sp>
        <p:nvSpPr>
          <p:cNvPr id="4" name="フッター プレースホルダー 3"/>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18</a:t>
            </a:fld>
            <a:endParaRPr kumimoji="1" lang="ja-JP" altLang="en-US"/>
          </a:p>
        </p:txBody>
      </p:sp>
      <p:sp>
        <p:nvSpPr>
          <p:cNvPr id="6" name="正方形/長方形 5"/>
          <p:cNvSpPr/>
          <p:nvPr/>
        </p:nvSpPr>
        <p:spPr>
          <a:xfrm>
            <a:off x="535040" y="1618484"/>
            <a:ext cx="8691406" cy="3385542"/>
          </a:xfrm>
          <a:prstGeom prst="rect">
            <a:avLst/>
          </a:prstGeom>
        </p:spPr>
        <p:txBody>
          <a:bodyPr wrap="square">
            <a:spAutoFit/>
          </a:bodyPr>
          <a:lstStyle/>
          <a:p>
            <a:pPr marL="360363" indent="-360363">
              <a:spcBef>
                <a:spcPts val="4200"/>
              </a:spcBef>
              <a:buClr>
                <a:srgbClr val="FF0000"/>
              </a:buClr>
              <a:buFont typeface="Wingdings" panose="05000000000000000000" pitchFamily="2" charset="2"/>
              <a:buChar char="ü"/>
            </a:pPr>
            <a:r>
              <a:rPr lang="ja-JP" altLang="en-US" sz="2400" spc="120" dirty="0"/>
              <a:t>回答結果が、評価や昇進昇格に影響するなど、</a:t>
            </a:r>
            <a:br>
              <a:rPr lang="en-US" altLang="ja-JP" sz="2400" spc="120" dirty="0"/>
            </a:br>
            <a:r>
              <a:rPr lang="ja-JP" altLang="en-US" sz="2400" b="1" u="sng" spc="120" dirty="0"/>
              <a:t>皆様の不利益になることはありません</a:t>
            </a:r>
            <a:r>
              <a:rPr lang="ja-JP" altLang="en-US" sz="2400" spc="120" dirty="0"/>
              <a:t>。</a:t>
            </a:r>
            <a:endParaRPr lang="en-US" altLang="ja-JP" sz="2400" spc="120" dirty="0"/>
          </a:p>
          <a:p>
            <a:pPr marL="360363" indent="-360363">
              <a:spcBef>
                <a:spcPts val="4200"/>
              </a:spcBef>
              <a:buClr>
                <a:srgbClr val="FF0000"/>
              </a:buClr>
              <a:buFont typeface="Wingdings" panose="05000000000000000000" pitchFamily="2" charset="2"/>
              <a:buChar char="ü"/>
            </a:pPr>
            <a:r>
              <a:rPr lang="ja-JP" altLang="en-US" sz="2400" spc="120" dirty="0"/>
              <a:t>万が一、不利益になったと感じたことがあれば、</a:t>
            </a:r>
            <a:br>
              <a:rPr lang="en-US" altLang="ja-JP" sz="2400" spc="120" dirty="0"/>
            </a:br>
            <a:r>
              <a:rPr lang="ja-JP" altLang="en-US" sz="2400" b="1" u="sng" spc="120" dirty="0"/>
              <a:t>人事までご相談</a:t>
            </a:r>
            <a:r>
              <a:rPr lang="ja-JP" altLang="en-US" sz="2400" spc="120" dirty="0"/>
              <a:t>ください。</a:t>
            </a:r>
            <a:endParaRPr lang="en-US" altLang="ja-JP" sz="2400" spc="120" dirty="0"/>
          </a:p>
          <a:p>
            <a:pPr marL="360363" indent="-360363">
              <a:spcBef>
                <a:spcPts val="4200"/>
              </a:spcBef>
              <a:buClr>
                <a:srgbClr val="FF0000"/>
              </a:buClr>
              <a:buFont typeface="Wingdings" panose="05000000000000000000" pitchFamily="2" charset="2"/>
              <a:buChar char="ü"/>
            </a:pPr>
            <a:r>
              <a:rPr lang="ja-JP" altLang="en-US" sz="2400" b="1" u="sng" spc="120" dirty="0"/>
              <a:t>皆様の状態を知ることが、組織改善の第一歩</a:t>
            </a:r>
            <a:r>
              <a:rPr lang="ja-JP" altLang="en-US" sz="2400" spc="120" dirty="0"/>
              <a:t>となります。</a:t>
            </a:r>
            <a:br>
              <a:rPr lang="en-US" altLang="ja-JP" sz="2400" spc="120" dirty="0"/>
            </a:br>
            <a:r>
              <a:rPr lang="ja-JP" altLang="en-US" sz="2400" spc="120" dirty="0"/>
              <a:t>真摯に向き合っていきますので、率直なご回答をお願いします。</a:t>
            </a:r>
          </a:p>
        </p:txBody>
      </p:sp>
      <p:sp>
        <p:nvSpPr>
          <p:cNvPr id="8" name="四角形: 角を丸くする 7">
            <a:extLst>
              <a:ext uri="{FF2B5EF4-FFF2-40B4-BE49-F238E27FC236}">
                <a16:creationId xmlns:a16="http://schemas.microsoft.com/office/drawing/2014/main" id="{C9E0DD81-2872-206F-5DF3-F9B99678F3DA}"/>
              </a:ext>
            </a:extLst>
          </p:cNvPr>
          <p:cNvSpPr/>
          <p:nvPr/>
        </p:nvSpPr>
        <p:spPr>
          <a:xfrm>
            <a:off x="5870393"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9" name="四角形: 角を丸くする 8">
            <a:extLst>
              <a:ext uri="{FF2B5EF4-FFF2-40B4-BE49-F238E27FC236}">
                <a16:creationId xmlns:a16="http://schemas.microsoft.com/office/drawing/2014/main" id="{87A55BBA-97D3-CF41-3866-7BC000CE459E}"/>
              </a:ext>
            </a:extLst>
          </p:cNvPr>
          <p:cNvSpPr/>
          <p:nvPr/>
        </p:nvSpPr>
        <p:spPr>
          <a:xfrm>
            <a:off x="6971398"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806151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buClr>
              <a:buFont typeface="+mj-lt"/>
              <a:buAutoNum type="arabicPeriod"/>
            </a:pPr>
            <a:r>
              <a:rPr lang="ja-JP" altLang="en-US" b="1" spc="160" dirty="0"/>
              <a:t>インサイズとは？・導入の背景</a:t>
            </a:r>
            <a:endParaRPr kumimoji="1"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3236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sp>
        <p:nvSpPr>
          <p:cNvPr id="7" name="四角形: 角を丸くする 6">
            <a:extLst>
              <a:ext uri="{FF2B5EF4-FFF2-40B4-BE49-F238E27FC236}">
                <a16:creationId xmlns:a16="http://schemas.microsoft.com/office/drawing/2014/main" id="{DBDB158F-D1AF-5C34-A2C8-3BFED7D0DE62}"/>
              </a:ext>
            </a:extLst>
          </p:cNvPr>
          <p:cNvSpPr/>
          <p:nvPr/>
        </p:nvSpPr>
        <p:spPr>
          <a:xfrm>
            <a:off x="70137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8" name="四角形: 角を丸くする 7">
            <a:extLst>
              <a:ext uri="{FF2B5EF4-FFF2-40B4-BE49-F238E27FC236}">
                <a16:creationId xmlns:a16="http://schemas.microsoft.com/office/drawing/2014/main" id="{BE625186-7710-216F-4B59-DBDF84D6CC9B}"/>
              </a:ext>
            </a:extLst>
          </p:cNvPr>
          <p:cNvSpPr/>
          <p:nvPr/>
        </p:nvSpPr>
        <p:spPr>
          <a:xfrm>
            <a:off x="5872426"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9" name="四角形: 角を丸くする 8">
            <a:extLst>
              <a:ext uri="{FF2B5EF4-FFF2-40B4-BE49-F238E27FC236}">
                <a16:creationId xmlns:a16="http://schemas.microsoft.com/office/drawing/2014/main" id="{2A56BE71-5329-EC44-1BA4-136244846521}"/>
              </a:ext>
            </a:extLst>
          </p:cNvPr>
          <p:cNvSpPr/>
          <p:nvPr/>
        </p:nvSpPr>
        <p:spPr>
          <a:xfrm>
            <a:off x="5872426"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0" name="四角形: 角を丸くする 9">
            <a:extLst>
              <a:ext uri="{FF2B5EF4-FFF2-40B4-BE49-F238E27FC236}">
                <a16:creationId xmlns:a16="http://schemas.microsoft.com/office/drawing/2014/main" id="{6CAE298A-85CB-E67D-F63F-52975E19661D}"/>
              </a:ext>
            </a:extLst>
          </p:cNvPr>
          <p:cNvSpPr/>
          <p:nvPr/>
        </p:nvSpPr>
        <p:spPr>
          <a:xfrm>
            <a:off x="6453413"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11" name="テキスト ボックス 10">
            <a:extLst>
              <a:ext uri="{FF2B5EF4-FFF2-40B4-BE49-F238E27FC236}">
                <a16:creationId xmlns:a16="http://schemas.microsoft.com/office/drawing/2014/main" id="{468FD3A6-C42C-2870-D1F4-B71A52909E28}"/>
              </a:ext>
            </a:extLst>
          </p:cNvPr>
          <p:cNvSpPr txBox="1"/>
          <p:nvPr/>
        </p:nvSpPr>
        <p:spPr>
          <a:xfrm>
            <a:off x="386392" y="793690"/>
            <a:ext cx="9072401" cy="1277273"/>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」から、回答依頼のメールが届きます。</a:t>
            </a:r>
            <a:br>
              <a:rPr kumimoji="1" lang="en-US" altLang="ja-JP" dirty="0"/>
            </a:br>
            <a:r>
              <a:rPr kumimoji="1" lang="ja-JP" altLang="en-US" dirty="0"/>
              <a:t>スマートフォン・パソコンいずれからでも回答できます。</a:t>
            </a:r>
            <a:endParaRPr kumimoji="1" lang="en-US" altLang="ja-JP" dirty="0"/>
          </a:p>
          <a:p>
            <a:pPr algn="ctr">
              <a:spcBef>
                <a:spcPts val="600"/>
              </a:spcBef>
            </a:pPr>
            <a:r>
              <a:rPr kumimoji="1" lang="ja-JP" altLang="en-US" dirty="0"/>
              <a:t>パスワードは通知されず、</a:t>
            </a:r>
            <a:br>
              <a:rPr kumimoji="1" lang="en-US" altLang="ja-JP" dirty="0"/>
            </a:br>
            <a:r>
              <a:rPr kumimoji="1" lang="ja-JP" altLang="en-US" dirty="0"/>
              <a:t>初回ログインの場合は</a:t>
            </a:r>
            <a:r>
              <a:rPr kumimoji="1" lang="en-US" altLang="ja-JP" dirty="0"/>
              <a:t>URL</a:t>
            </a:r>
            <a:r>
              <a:rPr kumimoji="1" lang="ja-JP" altLang="en-US" dirty="0"/>
              <a:t>をクリックするとパスワードを設定する画面に遷移します。</a:t>
            </a:r>
          </a:p>
        </p:txBody>
      </p:sp>
      <p:sp>
        <p:nvSpPr>
          <p:cNvPr id="12" name="正方形/長方形 11">
            <a:extLst>
              <a:ext uri="{FF2B5EF4-FFF2-40B4-BE49-F238E27FC236}">
                <a16:creationId xmlns:a16="http://schemas.microsoft.com/office/drawing/2014/main" id="{7031FFB7-328C-42FC-5081-51BFC726CB37}"/>
              </a:ext>
            </a:extLst>
          </p:cNvPr>
          <p:cNvSpPr/>
          <p:nvPr/>
        </p:nvSpPr>
        <p:spPr>
          <a:xfrm>
            <a:off x="1091469" y="2183616"/>
            <a:ext cx="77230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必ずご確認ください</a:t>
            </a:r>
            <a:r>
              <a:rPr kumimoji="1" lang="en-US" altLang="ja-JP" sz="1000" dirty="0">
                <a:solidFill>
                  <a:schemeClr val="tx1"/>
                </a:solidFill>
              </a:rPr>
              <a:t>】</a:t>
            </a:r>
            <a:r>
              <a:rPr kumimoji="1" lang="ja-JP" altLang="en-US" sz="1000" dirty="0">
                <a:solidFill>
                  <a:schemeClr val="tx1"/>
                </a:solidFill>
              </a:rPr>
              <a:t>あなたのコンディションに関するアンケート回答のお願い</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＜アンケートへの回答のお願い＞</a:t>
            </a:r>
          </a:p>
          <a:p>
            <a:r>
              <a:rPr kumimoji="1" lang="ja-JP" altLang="en-US" sz="1000" dirty="0">
                <a:solidFill>
                  <a:schemeClr val="tx1"/>
                </a:solidFill>
              </a:rPr>
              <a:t>このアンケート（インサイズ）は、</a:t>
            </a:r>
          </a:p>
          <a:p>
            <a:r>
              <a:rPr kumimoji="1" lang="ja-JP" altLang="en-US" sz="1000" dirty="0">
                <a:solidFill>
                  <a:schemeClr val="tx1"/>
                </a:solidFill>
              </a:rPr>
              <a:t>仕事に取り組むあなたのコンディションを確認するためのものです。</a:t>
            </a:r>
          </a:p>
          <a:p>
            <a:endParaRPr kumimoji="1" lang="ja-JP" altLang="en-US" sz="1000" dirty="0">
              <a:solidFill>
                <a:schemeClr val="tx1"/>
              </a:solidFill>
            </a:endParaRPr>
          </a:p>
          <a:p>
            <a:r>
              <a:rPr kumimoji="1" lang="ja-JP" altLang="en-US" sz="1000" dirty="0">
                <a:solidFill>
                  <a:schemeClr val="tx1"/>
                </a:solidFill>
              </a:rPr>
              <a:t>本アンケートの結果は集計されたうえで上長に共有し、</a:t>
            </a:r>
          </a:p>
          <a:p>
            <a:r>
              <a:rPr kumimoji="1" lang="ja-JP" altLang="en-US" sz="1000" dirty="0">
                <a:solidFill>
                  <a:schemeClr val="tx1"/>
                </a:solidFill>
              </a:rPr>
              <a:t>皆様をよりよい状態にマネジメントできるよう活用いたします。</a:t>
            </a:r>
          </a:p>
          <a:p>
            <a:r>
              <a:rPr kumimoji="1" lang="ja-JP" altLang="en-US" sz="1000" dirty="0">
                <a:solidFill>
                  <a:schemeClr val="tx1"/>
                </a:solidFill>
              </a:rPr>
              <a:t>上記の目的のみに利用し、人事評価等には活用いたしません。</a:t>
            </a:r>
          </a:p>
          <a:p>
            <a:endParaRPr kumimoji="1" lang="ja-JP" altLang="en-US" sz="1000" dirty="0">
              <a:solidFill>
                <a:schemeClr val="tx1"/>
              </a:solidFill>
            </a:endParaRPr>
          </a:p>
          <a:p>
            <a:r>
              <a:rPr kumimoji="1" lang="ja-JP" altLang="en-US" sz="1000" dirty="0">
                <a:solidFill>
                  <a:schemeClr val="tx1"/>
                </a:solidFill>
              </a:rPr>
              <a:t>あなた自身やあなたの職場について、</a:t>
            </a:r>
          </a:p>
          <a:p>
            <a:r>
              <a:rPr kumimoji="1" lang="ja-JP" altLang="en-US" sz="1000" dirty="0">
                <a:solidFill>
                  <a:schemeClr val="tx1"/>
                </a:solidFill>
              </a:rPr>
              <a:t>率直に回答いただきますようお願いいたします。</a:t>
            </a:r>
          </a:p>
          <a:p>
            <a:endParaRPr kumimoji="1" lang="ja-JP" altLang="en-US" sz="1000" dirty="0">
              <a:solidFill>
                <a:schemeClr val="tx1"/>
              </a:solidFill>
            </a:endParaRPr>
          </a:p>
          <a:p>
            <a:r>
              <a:rPr kumimoji="1" lang="ja-JP" altLang="en-US" sz="1000" dirty="0">
                <a:solidFill>
                  <a:schemeClr val="tx1"/>
                </a:solidFill>
              </a:rPr>
              <a:t>なお、</a:t>
            </a:r>
            <a:r>
              <a:rPr kumimoji="1" lang="en-US" altLang="ja-JP" sz="1000" dirty="0">
                <a:solidFill>
                  <a:schemeClr val="tx1"/>
                </a:solidFill>
              </a:rPr>
              <a:t>ID</a:t>
            </a:r>
            <a:r>
              <a:rPr kumimoji="1" lang="ja-JP" altLang="en-US" sz="1000" dirty="0">
                <a:solidFill>
                  <a:schemeClr val="tx1"/>
                </a:solidFill>
              </a:rPr>
              <a:t>は今後も利用しますので、本メールを保管いただきますようお願いいたします。</a:t>
            </a:r>
          </a:p>
          <a:p>
            <a:endParaRPr kumimoji="1" lang="ja-JP" altLang="en-US" sz="1000" dirty="0">
              <a:solidFill>
                <a:schemeClr val="tx1"/>
              </a:solidFill>
            </a:endParaRPr>
          </a:p>
          <a:p>
            <a:r>
              <a:rPr kumimoji="1" lang="ja-JP" altLang="en-US" sz="1000" dirty="0">
                <a:solidFill>
                  <a:schemeClr val="tx1"/>
                </a:solidFill>
              </a:rPr>
              <a:t>▼ログイン情報</a:t>
            </a:r>
          </a:p>
          <a:p>
            <a:r>
              <a:rPr kumimoji="1" lang="ja-JP" altLang="en-US" sz="1000" dirty="0">
                <a:solidFill>
                  <a:schemeClr val="tx1"/>
                </a:solidFill>
              </a:rPr>
              <a:t>初回</a:t>
            </a:r>
            <a:r>
              <a:rPr kumimoji="1" lang="en-US" altLang="ja-JP" sz="1000" dirty="0">
                <a:solidFill>
                  <a:schemeClr val="tx1"/>
                </a:solidFill>
              </a:rPr>
              <a:t>URL</a:t>
            </a:r>
            <a:r>
              <a:rPr kumimoji="1" lang="ja-JP" altLang="en-US" sz="1000" dirty="0">
                <a:solidFill>
                  <a:schemeClr val="tx1"/>
                </a:solidFill>
              </a:rPr>
              <a:t>：</a:t>
            </a:r>
            <a:r>
              <a:rPr kumimoji="1" lang="en-US" altLang="ja-JP" sz="1000" dirty="0">
                <a:solidFill>
                  <a:schemeClr val="tx1"/>
                </a:solidFill>
                <a:hlinkClick r:id="rId3"/>
              </a:rPr>
              <a:t>https://insides</a:t>
            </a:r>
            <a:r>
              <a:rPr kumimoji="1" lang="en-US" altLang="ja-JP" sz="1000" dirty="0">
                <a:solidFill>
                  <a:schemeClr val="tx1"/>
                </a:solidFill>
              </a:rPr>
              <a:t>....</a:t>
            </a:r>
          </a:p>
          <a:p>
            <a:r>
              <a:rPr kumimoji="1" lang="en-US" altLang="ja-JP" sz="1000" dirty="0">
                <a:solidFill>
                  <a:schemeClr val="tx1"/>
                </a:solidFill>
              </a:rPr>
              <a:t>※</a:t>
            </a:r>
            <a:r>
              <a:rPr kumimoji="1" lang="ja-JP" altLang="en-US" sz="1000" dirty="0">
                <a:solidFill>
                  <a:schemeClr val="tx1"/>
                </a:solidFill>
              </a:rPr>
              <a:t>この</a:t>
            </a:r>
            <a:r>
              <a:rPr kumimoji="1" lang="en-US" altLang="ja-JP" sz="1000" dirty="0">
                <a:solidFill>
                  <a:schemeClr val="tx1"/>
                </a:solidFill>
              </a:rPr>
              <a:t>URL</a:t>
            </a:r>
            <a:r>
              <a:rPr kumimoji="1" lang="ja-JP" altLang="en-US" sz="1000" dirty="0">
                <a:solidFill>
                  <a:schemeClr val="tx1"/>
                </a:solidFill>
              </a:rPr>
              <a:t>は</a:t>
            </a:r>
            <a:r>
              <a:rPr kumimoji="1" lang="en-US" altLang="ja-JP" sz="1000" dirty="0">
                <a:solidFill>
                  <a:schemeClr val="tx1"/>
                </a:solidFill>
              </a:rPr>
              <a:t>1</a:t>
            </a:r>
            <a:r>
              <a:rPr kumimoji="1" lang="ja-JP" altLang="en-US" sz="1000" dirty="0">
                <a:solidFill>
                  <a:schemeClr val="tx1"/>
                </a:solidFill>
              </a:rPr>
              <a:t>回限り有効です</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回答期間</a:t>
            </a:r>
          </a:p>
          <a:p>
            <a:r>
              <a:rPr kumimoji="1" lang="en-US" altLang="ja-JP" sz="1000" dirty="0" err="1">
                <a:solidFill>
                  <a:schemeClr val="tx1"/>
                </a:solidFill>
              </a:rPr>
              <a:t>yyyy</a:t>
            </a:r>
            <a:r>
              <a:rPr kumimoji="1" lang="en-US" altLang="ja-JP" sz="1000" dirty="0">
                <a:solidFill>
                  <a:schemeClr val="tx1"/>
                </a:solidFill>
              </a:rPr>
              <a:t>/mm/dd</a:t>
            </a:r>
            <a:r>
              <a:rPr kumimoji="1" lang="ja-JP" altLang="en-US" sz="1000" dirty="0">
                <a:solidFill>
                  <a:schemeClr val="tx1"/>
                </a:solidFill>
              </a:rPr>
              <a:t>～</a:t>
            </a:r>
            <a:r>
              <a:rPr kumimoji="1" lang="en-US" altLang="ja-JP" sz="1000" dirty="0" err="1">
                <a:solidFill>
                  <a:schemeClr val="tx1"/>
                </a:solidFill>
              </a:rPr>
              <a:t>yyyy</a:t>
            </a:r>
            <a:r>
              <a:rPr kumimoji="1" lang="en-US" altLang="ja-JP" sz="1000" dirty="0">
                <a:solidFill>
                  <a:schemeClr val="tx1"/>
                </a:solidFill>
              </a:rPr>
              <a:t>/mm/dd</a:t>
            </a:r>
          </a:p>
        </p:txBody>
      </p:sp>
      <p:sp>
        <p:nvSpPr>
          <p:cNvPr id="13" name="正方形/長方形 12">
            <a:extLst>
              <a:ext uri="{FF2B5EF4-FFF2-40B4-BE49-F238E27FC236}">
                <a16:creationId xmlns:a16="http://schemas.microsoft.com/office/drawing/2014/main" id="{204BA511-A891-2895-B5F6-DED5F1898622}"/>
              </a:ext>
            </a:extLst>
          </p:cNvPr>
          <p:cNvSpPr/>
          <p:nvPr/>
        </p:nvSpPr>
        <p:spPr>
          <a:xfrm>
            <a:off x="1091469" y="4845174"/>
            <a:ext cx="1987230"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7C3F38C-9873-F60B-447B-8AE16B2C7A7D}"/>
              </a:ext>
            </a:extLst>
          </p:cNvPr>
          <p:cNvSpPr/>
          <p:nvPr/>
        </p:nvSpPr>
        <p:spPr>
          <a:xfrm>
            <a:off x="6709986" y="6052903"/>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15" name="四角形: 角を丸くする 14">
            <a:hlinkClick r:id="rId4"/>
            <a:extLst>
              <a:ext uri="{FF2B5EF4-FFF2-40B4-BE49-F238E27FC236}">
                <a16:creationId xmlns:a16="http://schemas.microsoft.com/office/drawing/2014/main" id="{06DC5289-AD51-6FF0-332C-61039B3FDC53}"/>
              </a:ext>
            </a:extLst>
          </p:cNvPr>
          <p:cNvSpPr/>
          <p:nvPr/>
        </p:nvSpPr>
        <p:spPr>
          <a:xfrm>
            <a:off x="6709986" y="5240375"/>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318942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sp>
        <p:nvSpPr>
          <p:cNvPr id="2" name="テキスト ボックス 1">
            <a:extLst>
              <a:ext uri="{FF2B5EF4-FFF2-40B4-BE49-F238E27FC236}">
                <a16:creationId xmlns:a16="http://schemas.microsoft.com/office/drawing/2014/main" id="{BC80A672-7C72-818A-2A54-7F5F21B3F0B6}"/>
              </a:ext>
            </a:extLst>
          </p:cNvPr>
          <p:cNvSpPr txBox="1"/>
          <p:nvPr/>
        </p:nvSpPr>
        <p:spPr>
          <a:xfrm>
            <a:off x="607955" y="778215"/>
            <a:ext cx="8943907" cy="1077218"/>
          </a:xfrm>
          <a:prstGeom prst="rect">
            <a:avLst/>
          </a:prstGeom>
          <a:noFill/>
        </p:spPr>
        <p:txBody>
          <a:bodyPr wrap="square" rtlCol="0">
            <a:spAutoFit/>
          </a:bodyPr>
          <a:lstStyle/>
          <a:p>
            <a:pPr algn="ctr">
              <a:spcBef>
                <a:spcPts val="600"/>
              </a:spcBef>
            </a:pPr>
            <a:r>
              <a:rPr kumimoji="1" lang="ja-JP" altLang="en-US" dirty="0"/>
              <a:t>画面の指示にしたがってご回答ください。下記の設問が表示されます。</a:t>
            </a:r>
            <a:endParaRPr kumimoji="1" lang="en-US" altLang="ja-JP" dirty="0"/>
          </a:p>
          <a:p>
            <a:pPr algn="ctr">
              <a:spcBef>
                <a:spcPts val="600"/>
              </a:spcBef>
            </a:pPr>
            <a:r>
              <a:rPr kumimoji="1" lang="ja-JP" altLang="en-US" dirty="0"/>
              <a:t>①基本情報（入社年・採用区分</a:t>
            </a:r>
            <a:r>
              <a:rPr kumimoji="1" lang="en-US" altLang="ja-JP" dirty="0"/>
              <a:t>(</a:t>
            </a:r>
            <a:r>
              <a:rPr kumimoji="1" lang="ja-JP" altLang="en-US" dirty="0"/>
              <a:t>新卒・中途など</a:t>
            </a:r>
            <a:r>
              <a:rPr kumimoji="1" lang="en-US" altLang="ja-JP" dirty="0"/>
              <a:t>)</a:t>
            </a:r>
            <a:r>
              <a:rPr kumimoji="1" lang="ja-JP" altLang="en-US" dirty="0"/>
              <a:t>）</a:t>
            </a:r>
            <a:endParaRPr kumimoji="1" lang="en-US" altLang="ja-JP" dirty="0"/>
          </a:p>
          <a:p>
            <a:pPr algn="ctr">
              <a:spcBef>
                <a:spcPts val="600"/>
              </a:spcBef>
            </a:pPr>
            <a:r>
              <a:rPr kumimoji="1" lang="ja-JP" altLang="en-US" dirty="0"/>
              <a:t>②あなたのコンディション・仕事の進め方のタイプに関する設問</a:t>
            </a:r>
            <a:endParaRPr kumimoji="1" lang="en-US" altLang="ja-JP" dirty="0"/>
          </a:p>
        </p:txBody>
      </p:sp>
      <p:pic>
        <p:nvPicPr>
          <p:cNvPr id="3" name="図 2">
            <a:extLst>
              <a:ext uri="{FF2B5EF4-FFF2-40B4-BE49-F238E27FC236}">
                <a16:creationId xmlns:a16="http://schemas.microsoft.com/office/drawing/2014/main" id="{009D9D3A-7544-3B27-8A71-ACB19D55743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86498" y="1952611"/>
            <a:ext cx="9333005" cy="4078878"/>
          </a:xfrm>
          <a:prstGeom prst="rect">
            <a:avLst/>
          </a:prstGeom>
          <a:ln>
            <a:solidFill>
              <a:schemeClr val="tx1">
                <a:lumMod val="20000"/>
                <a:lumOff val="80000"/>
              </a:schemeClr>
            </a:solidFill>
          </a:ln>
        </p:spPr>
      </p:pic>
      <p:sp>
        <p:nvSpPr>
          <p:cNvPr id="9" name="四角形: 角を丸くする 8">
            <a:extLst>
              <a:ext uri="{FF2B5EF4-FFF2-40B4-BE49-F238E27FC236}">
                <a16:creationId xmlns:a16="http://schemas.microsoft.com/office/drawing/2014/main" id="{C80B415F-9AC9-8460-00EF-99488A2FA145}"/>
              </a:ext>
            </a:extLst>
          </p:cNvPr>
          <p:cNvSpPr/>
          <p:nvPr/>
        </p:nvSpPr>
        <p:spPr>
          <a:xfrm>
            <a:off x="70137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0" name="四角形: 角を丸くする 9">
            <a:extLst>
              <a:ext uri="{FF2B5EF4-FFF2-40B4-BE49-F238E27FC236}">
                <a16:creationId xmlns:a16="http://schemas.microsoft.com/office/drawing/2014/main" id="{28A74D64-ED7E-F61F-09A1-B7FD7F934A2F}"/>
              </a:ext>
            </a:extLst>
          </p:cNvPr>
          <p:cNvSpPr/>
          <p:nvPr/>
        </p:nvSpPr>
        <p:spPr>
          <a:xfrm>
            <a:off x="5872426"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1" name="四角形: 角を丸くする 10">
            <a:extLst>
              <a:ext uri="{FF2B5EF4-FFF2-40B4-BE49-F238E27FC236}">
                <a16:creationId xmlns:a16="http://schemas.microsoft.com/office/drawing/2014/main" id="{80BBDEF3-92AD-7213-9A3A-83097B7AA8E7}"/>
              </a:ext>
            </a:extLst>
          </p:cNvPr>
          <p:cNvSpPr/>
          <p:nvPr/>
        </p:nvSpPr>
        <p:spPr>
          <a:xfrm>
            <a:off x="5872426"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2" name="四角形: 角を丸くする 11">
            <a:extLst>
              <a:ext uri="{FF2B5EF4-FFF2-40B4-BE49-F238E27FC236}">
                <a16:creationId xmlns:a16="http://schemas.microsoft.com/office/drawing/2014/main" id="{B31DE0FB-759B-DFF1-C601-F24DD086EC37}"/>
              </a:ext>
            </a:extLst>
          </p:cNvPr>
          <p:cNvSpPr/>
          <p:nvPr/>
        </p:nvSpPr>
        <p:spPr>
          <a:xfrm>
            <a:off x="6453413"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796750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アンケート結果閲覧</a:t>
            </a:r>
          </a:p>
        </p:txBody>
      </p:sp>
      <p:sp>
        <p:nvSpPr>
          <p:cNvPr id="7" name="テキスト ボックス 6">
            <a:extLst>
              <a:ext uri="{FF2B5EF4-FFF2-40B4-BE49-F238E27FC236}">
                <a16:creationId xmlns:a16="http://schemas.microsoft.com/office/drawing/2014/main" id="{D231B95D-E1C0-48BD-D8FD-E6FA727298C0}"/>
              </a:ext>
            </a:extLst>
          </p:cNvPr>
          <p:cNvSpPr txBox="1"/>
          <p:nvPr/>
        </p:nvSpPr>
        <p:spPr>
          <a:xfrm>
            <a:off x="272456" y="844000"/>
            <a:ext cx="9361088" cy="723275"/>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」から、結果通知のメールが届きます。</a:t>
            </a:r>
            <a:endParaRPr kumimoji="1" lang="en-US" altLang="ja-JP" dirty="0"/>
          </a:p>
          <a:p>
            <a:pPr algn="ctr">
              <a:spcBef>
                <a:spcPts val="600"/>
              </a:spcBef>
            </a:pPr>
            <a:r>
              <a:rPr kumimoji="1" lang="en-US" altLang="ja-JP" dirty="0"/>
              <a:t>URL</a:t>
            </a:r>
            <a:r>
              <a:rPr kumimoji="1" lang="ja-JP" altLang="en-US" dirty="0"/>
              <a:t>をクリックしログインすると、レポートが開きます。</a:t>
            </a:r>
            <a:endParaRPr kumimoji="1" lang="en-US" altLang="ja-JP" dirty="0"/>
          </a:p>
        </p:txBody>
      </p:sp>
      <p:sp>
        <p:nvSpPr>
          <p:cNvPr id="8" name="正方形/長方形 7">
            <a:extLst>
              <a:ext uri="{FF2B5EF4-FFF2-40B4-BE49-F238E27FC236}">
                <a16:creationId xmlns:a16="http://schemas.microsoft.com/office/drawing/2014/main" id="{C19A6274-BDE6-57C7-E860-D26426FD183E}"/>
              </a:ext>
            </a:extLst>
          </p:cNvPr>
          <p:cNvSpPr/>
          <p:nvPr/>
        </p:nvSpPr>
        <p:spPr>
          <a:xfrm>
            <a:off x="1091469" y="1966947"/>
            <a:ext cx="7723062" cy="4361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ご確認ください</a:t>
            </a:r>
            <a:r>
              <a:rPr kumimoji="1" lang="en-US" altLang="ja-JP" sz="1000" dirty="0">
                <a:solidFill>
                  <a:schemeClr val="tx1"/>
                </a:solidFill>
              </a:rPr>
              <a:t>】</a:t>
            </a:r>
            <a:r>
              <a:rPr kumimoji="1" lang="ja-JP" altLang="en-US" sz="1000" dirty="0">
                <a:solidFill>
                  <a:schemeClr val="tx1"/>
                </a:solidFill>
              </a:rPr>
              <a:t>あなたのコンディションに関するアンケート結果</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先日はコンディションに関するアンケート（インサイズ）への回答協力を頂き、ありがとうございました。</a:t>
            </a:r>
          </a:p>
          <a:p>
            <a:r>
              <a:rPr kumimoji="1" lang="ja-JP" altLang="en-US" sz="1000" dirty="0">
                <a:solidFill>
                  <a:schemeClr val="tx1"/>
                </a:solidFill>
              </a:rPr>
              <a:t>以下よりログインして、アンケート結果レポートを確認してください。</a:t>
            </a:r>
          </a:p>
          <a:p>
            <a:endParaRPr kumimoji="1" lang="ja-JP" altLang="en-US" sz="1000" dirty="0">
              <a:solidFill>
                <a:schemeClr val="tx1"/>
              </a:solidFill>
            </a:endParaRPr>
          </a:p>
          <a:p>
            <a:r>
              <a:rPr kumimoji="1" lang="ja-JP" altLang="en-US" sz="1000" dirty="0">
                <a:solidFill>
                  <a:schemeClr val="tx1"/>
                </a:solidFill>
              </a:rPr>
              <a:t>▼ログイン情報</a:t>
            </a:r>
          </a:p>
          <a:p>
            <a:r>
              <a:rPr lang="ja-JP" altLang="en-US" sz="1000" dirty="0">
                <a:solidFill>
                  <a:schemeClr val="tx1"/>
                </a:solidFill>
              </a:rPr>
              <a:t>ログイン</a:t>
            </a:r>
            <a:r>
              <a:rPr lang="en-US" altLang="ja-JP" sz="1000" dirty="0">
                <a:solidFill>
                  <a:schemeClr val="tx1"/>
                </a:solidFill>
              </a:rPr>
              <a:t>URL: </a:t>
            </a:r>
            <a:r>
              <a:rPr lang="en-US" altLang="ja-JP" sz="1000" dirty="0">
                <a:solidFill>
                  <a:schemeClr val="tx1"/>
                </a:solidFill>
                <a:hlinkClick r:id="rId3"/>
              </a:rPr>
              <a:t>https://insides</a:t>
            </a:r>
            <a:r>
              <a:rPr lang="en-US" altLang="ja-JP" sz="1000" dirty="0">
                <a:solidFill>
                  <a:schemeClr val="tx1"/>
                </a:solidFill>
              </a:rPr>
              <a:t>...</a:t>
            </a:r>
          </a:p>
          <a:p>
            <a:r>
              <a:rPr lang="ja-JP" altLang="en-US" sz="1000" dirty="0">
                <a:solidFill>
                  <a:schemeClr val="tx1"/>
                </a:solidFill>
              </a:rPr>
              <a:t>企業</a:t>
            </a:r>
            <a:r>
              <a:rPr lang="en-US" altLang="ja-JP" sz="1000" dirty="0">
                <a:solidFill>
                  <a:schemeClr val="tx1"/>
                </a:solidFill>
              </a:rPr>
              <a:t>ID: XXXXXXXXX</a:t>
            </a:r>
          </a:p>
          <a:p>
            <a:r>
              <a:rPr lang="ja-JP" altLang="en-US" sz="1000" dirty="0">
                <a:solidFill>
                  <a:schemeClr val="tx1"/>
                </a:solidFill>
              </a:rPr>
              <a:t>ユーザー</a:t>
            </a:r>
            <a:r>
              <a:rPr lang="en-US" altLang="ja-JP" sz="1000" dirty="0">
                <a:solidFill>
                  <a:schemeClr val="tx1"/>
                </a:solidFill>
              </a:rPr>
              <a:t>ID: XXXXXXXXX</a:t>
            </a:r>
          </a:p>
          <a:p>
            <a:r>
              <a:rPr lang="ja-JP" altLang="en-US" sz="1000" dirty="0">
                <a:solidFill>
                  <a:schemeClr val="tx1"/>
                </a:solidFill>
              </a:rPr>
              <a:t>パスワード</a:t>
            </a:r>
            <a:r>
              <a:rPr lang="en-US" altLang="ja-JP" sz="1000" dirty="0">
                <a:solidFill>
                  <a:schemeClr val="tx1"/>
                </a:solidFill>
              </a:rPr>
              <a:t>: </a:t>
            </a:r>
            <a:r>
              <a:rPr lang="ja-JP" altLang="en-US" sz="1000" dirty="0">
                <a:solidFill>
                  <a:schemeClr val="tx1"/>
                </a:solidFill>
              </a:rPr>
              <a:t>ご自身で設定したパスワード</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＜結果をみるにあたっての心構え＞</a:t>
            </a:r>
          </a:p>
          <a:p>
            <a:r>
              <a:rPr kumimoji="1" lang="ja-JP" altLang="en-US" sz="1000" dirty="0">
                <a:solidFill>
                  <a:schemeClr val="tx1"/>
                </a:solidFill>
              </a:rPr>
              <a:t>結果には、現在のあなたのコンディションと、あなたの特徴を踏まえて</a:t>
            </a:r>
          </a:p>
          <a:p>
            <a:r>
              <a:rPr kumimoji="1" lang="ja-JP" altLang="en-US" sz="1000" dirty="0">
                <a:solidFill>
                  <a:schemeClr val="tx1"/>
                </a:solidFill>
              </a:rPr>
              <a:t>アルゴリズムから導かれたアドバイスが書かれています。</a:t>
            </a:r>
          </a:p>
          <a:p>
            <a:r>
              <a:rPr kumimoji="1" lang="ja-JP" altLang="en-US" sz="1000" dirty="0">
                <a:solidFill>
                  <a:schemeClr val="tx1"/>
                </a:solidFill>
              </a:rPr>
              <a:t>自己理解を深め、よりよい状態で仕事をしていくために活用してください。</a:t>
            </a:r>
          </a:p>
        </p:txBody>
      </p:sp>
      <p:sp>
        <p:nvSpPr>
          <p:cNvPr id="9" name="正方形/長方形 8">
            <a:extLst>
              <a:ext uri="{FF2B5EF4-FFF2-40B4-BE49-F238E27FC236}">
                <a16:creationId xmlns:a16="http://schemas.microsoft.com/office/drawing/2014/main" id="{9AE1BA69-CEE7-E9A1-74AF-78BA0A60E680}"/>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10" name="正方形/長方形 9">
            <a:extLst>
              <a:ext uri="{FF2B5EF4-FFF2-40B4-BE49-F238E27FC236}">
                <a16:creationId xmlns:a16="http://schemas.microsoft.com/office/drawing/2014/main" id="{D3B9F010-6B18-813F-656E-DC31B860B55E}"/>
              </a:ext>
            </a:extLst>
          </p:cNvPr>
          <p:cNvSpPr/>
          <p:nvPr/>
        </p:nvSpPr>
        <p:spPr>
          <a:xfrm>
            <a:off x="1091469" y="3773544"/>
            <a:ext cx="2513504" cy="98923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hlinkClick r:id="rId4"/>
            <a:extLst>
              <a:ext uri="{FF2B5EF4-FFF2-40B4-BE49-F238E27FC236}">
                <a16:creationId xmlns:a16="http://schemas.microsoft.com/office/drawing/2014/main" id="{BD24A1AB-49CD-F1D8-1801-86E7DDBE89FC}"/>
              </a:ext>
            </a:extLst>
          </p:cNvPr>
          <p:cNvSpPr/>
          <p:nvPr/>
        </p:nvSpPr>
        <p:spPr>
          <a:xfrm>
            <a:off x="6709986" y="5121963"/>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12" name="四角形: 角を丸くする 11">
            <a:extLst>
              <a:ext uri="{FF2B5EF4-FFF2-40B4-BE49-F238E27FC236}">
                <a16:creationId xmlns:a16="http://schemas.microsoft.com/office/drawing/2014/main" id="{4EC63E9E-20E2-CDB6-8314-1E8D15320EA5}"/>
              </a:ext>
            </a:extLst>
          </p:cNvPr>
          <p:cNvSpPr/>
          <p:nvPr/>
        </p:nvSpPr>
        <p:spPr>
          <a:xfrm>
            <a:off x="70137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3" name="四角形: 角を丸くする 12">
            <a:extLst>
              <a:ext uri="{FF2B5EF4-FFF2-40B4-BE49-F238E27FC236}">
                <a16:creationId xmlns:a16="http://schemas.microsoft.com/office/drawing/2014/main" id="{E1BAB21E-8575-5EDA-614A-2B8221DF994A}"/>
              </a:ext>
            </a:extLst>
          </p:cNvPr>
          <p:cNvSpPr/>
          <p:nvPr/>
        </p:nvSpPr>
        <p:spPr>
          <a:xfrm>
            <a:off x="5872426"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4" name="四角形: 角を丸くする 13">
            <a:extLst>
              <a:ext uri="{FF2B5EF4-FFF2-40B4-BE49-F238E27FC236}">
                <a16:creationId xmlns:a16="http://schemas.microsoft.com/office/drawing/2014/main" id="{006B4DDE-EA2C-7456-D742-45A55651D66A}"/>
              </a:ext>
            </a:extLst>
          </p:cNvPr>
          <p:cNvSpPr/>
          <p:nvPr/>
        </p:nvSpPr>
        <p:spPr>
          <a:xfrm>
            <a:off x="5872426"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5" name="四角形: 角を丸くする 14">
            <a:extLst>
              <a:ext uri="{FF2B5EF4-FFF2-40B4-BE49-F238E27FC236}">
                <a16:creationId xmlns:a16="http://schemas.microsoft.com/office/drawing/2014/main" id="{396849C0-AEDF-357B-0EE7-51BE9C964875}"/>
              </a:ext>
            </a:extLst>
          </p:cNvPr>
          <p:cNvSpPr/>
          <p:nvPr/>
        </p:nvSpPr>
        <p:spPr>
          <a:xfrm>
            <a:off x="6453413"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369702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アンケート結果閲覧</a:t>
            </a:r>
          </a:p>
        </p:txBody>
      </p:sp>
      <p:pic>
        <p:nvPicPr>
          <p:cNvPr id="3" name="図 2">
            <a:extLst>
              <a:ext uri="{FF2B5EF4-FFF2-40B4-BE49-F238E27FC236}">
                <a16:creationId xmlns:a16="http://schemas.microsoft.com/office/drawing/2014/main" id="{AA25B5B8-D654-4108-5E21-294FE2CAAFF9}"/>
              </a:ext>
            </a:extLst>
          </p:cNvPr>
          <p:cNvPicPr>
            <a:picLocks noChangeAspect="1"/>
          </p:cNvPicPr>
          <p:nvPr/>
        </p:nvPicPr>
        <p:blipFill>
          <a:blip r:embed="rId3"/>
          <a:stretch>
            <a:fillRect/>
          </a:stretch>
        </p:blipFill>
        <p:spPr>
          <a:xfrm>
            <a:off x="5771378" y="2552069"/>
            <a:ext cx="3394785" cy="3109549"/>
          </a:xfrm>
          <a:prstGeom prst="rect">
            <a:avLst/>
          </a:prstGeom>
          <a:ln>
            <a:solidFill>
              <a:srgbClr val="3F3F3F"/>
            </a:solidFill>
          </a:ln>
        </p:spPr>
      </p:pic>
      <p:cxnSp>
        <p:nvCxnSpPr>
          <p:cNvPr id="5" name="Straight Connector 16">
            <a:extLst>
              <a:ext uri="{FF2B5EF4-FFF2-40B4-BE49-F238E27FC236}">
                <a16:creationId xmlns:a16="http://schemas.microsoft.com/office/drawing/2014/main" id="{1CB8E82E-4151-8B3A-000A-4EB53C99E8A3}"/>
              </a:ext>
            </a:extLst>
          </p:cNvPr>
          <p:cNvCxnSpPr/>
          <p:nvPr/>
        </p:nvCxnSpPr>
        <p:spPr bwMode="gray">
          <a:xfrm>
            <a:off x="570933" y="1402629"/>
            <a:ext cx="4244105" cy="0"/>
          </a:xfrm>
          <a:prstGeom prst="line">
            <a:avLst/>
          </a:prstGeom>
          <a:noFill/>
          <a:ln w="12700" cap="flat" cmpd="sng" algn="ctr">
            <a:solidFill>
              <a:schemeClr val="accent5"/>
            </a:solidFill>
            <a:prstDash val="solid"/>
            <a:miter lim="800000"/>
          </a:ln>
          <a:effectLst/>
        </p:spPr>
      </p:cxnSp>
      <p:sp>
        <p:nvSpPr>
          <p:cNvPr id="6" name="Text Placeholder 7">
            <a:extLst>
              <a:ext uri="{FF2B5EF4-FFF2-40B4-BE49-F238E27FC236}">
                <a16:creationId xmlns:a16="http://schemas.microsoft.com/office/drawing/2014/main" id="{9CE45B55-F786-9D4D-3761-9E168106182F}"/>
              </a:ext>
            </a:extLst>
          </p:cNvPr>
          <p:cNvSpPr txBox="1">
            <a:spLocks/>
          </p:cNvSpPr>
          <p:nvPr/>
        </p:nvSpPr>
        <p:spPr bwMode="gray">
          <a:xfrm>
            <a:off x="1232485" y="757232"/>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a:spcBef>
                <a:spcPts val="663"/>
              </a:spcBef>
            </a:pPr>
            <a:r>
              <a:rPr lang="ja-JP" altLang="en-US" sz="2000" b="1" dirty="0">
                <a:solidFill>
                  <a:schemeClr val="accent5"/>
                </a:solidFill>
                <a:latin typeface="+mn-ea"/>
                <a:ea typeface="+mn-ea"/>
                <a:cs typeface="Meiryo UI" panose="020B0604030504040204" pitchFamily="50" charset="-128"/>
              </a:rPr>
              <a:t>パーソナルレポート</a:t>
            </a:r>
            <a:endParaRPr lang="en-US" altLang="ja-JP" sz="2000" b="1" dirty="0">
              <a:solidFill>
                <a:schemeClr val="accent5"/>
              </a:solidFill>
              <a:latin typeface="+mn-ea"/>
              <a:ea typeface="+mn-ea"/>
              <a:cs typeface="Meiryo UI" panose="020B0604030504040204" pitchFamily="50" charset="-128"/>
            </a:endParaRPr>
          </a:p>
        </p:txBody>
      </p:sp>
      <p:sp>
        <p:nvSpPr>
          <p:cNvPr id="7" name="Text Placeholder 5">
            <a:extLst>
              <a:ext uri="{FF2B5EF4-FFF2-40B4-BE49-F238E27FC236}">
                <a16:creationId xmlns:a16="http://schemas.microsoft.com/office/drawing/2014/main" id="{C3BC833D-B8EB-9A3D-E1DF-0735E4C5C812}"/>
              </a:ext>
            </a:extLst>
          </p:cNvPr>
          <p:cNvSpPr txBox="1">
            <a:spLocks/>
          </p:cNvSpPr>
          <p:nvPr/>
        </p:nvSpPr>
        <p:spPr bwMode="gray">
          <a:xfrm>
            <a:off x="492234" y="1529003"/>
            <a:ext cx="4401501" cy="87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lvl1pPr>
              <a:spcBef>
                <a:spcPct val="20000"/>
              </a:spcBef>
              <a:buChar char="•"/>
              <a:defRPr kumimoji="1" sz="3700">
                <a:solidFill>
                  <a:schemeClr val="tx1"/>
                </a:solidFill>
                <a:latin typeface="ＭＳ Ｐゴシック" panose="020B0600070205080204" pitchFamily="50" charset="-128"/>
                <a:ea typeface="ＭＳ Ｐゴシック" panose="020B0600070205080204" pitchFamily="50" charset="-128"/>
              </a:defRPr>
            </a:lvl1pPr>
            <a:lvl2pPr marL="179388" indent="-179388">
              <a:spcBef>
                <a:spcPct val="20000"/>
              </a:spcBef>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358775" indent="-179388">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lvl="1" indent="0" algn="ctr">
              <a:spcBef>
                <a:spcPts val="661"/>
              </a:spcBef>
              <a:buFontTx/>
              <a:buNone/>
              <a:defRPr/>
            </a:pPr>
            <a:r>
              <a:rPr lang="ja-JP" altLang="en-US" sz="1600" dirty="0">
                <a:solidFill>
                  <a:prstClr val="black"/>
                </a:solidFill>
                <a:latin typeface="+mn-ea"/>
                <a:ea typeface="+mn-ea"/>
                <a:cs typeface="Meiryo UI" panose="020B0604030504040204" pitchFamily="50" charset="-128"/>
              </a:rPr>
              <a:t>皆様のコンディションについての解説と、</a:t>
            </a:r>
            <a:br>
              <a:rPr lang="en-US" altLang="ja-JP" sz="1600" dirty="0">
                <a:solidFill>
                  <a:prstClr val="black"/>
                </a:solidFill>
                <a:latin typeface="+mn-ea"/>
                <a:ea typeface="+mn-ea"/>
                <a:cs typeface="Meiryo UI" panose="020B0604030504040204" pitchFamily="50" charset="-128"/>
              </a:rPr>
            </a:br>
            <a:r>
              <a:rPr lang="ja-JP" altLang="en-US" sz="1600" dirty="0">
                <a:solidFill>
                  <a:prstClr val="black"/>
                </a:solidFill>
                <a:latin typeface="+mn-ea"/>
                <a:ea typeface="+mn-ea"/>
                <a:cs typeface="Meiryo UI" panose="020B0604030504040204" pitchFamily="50" charset="-128"/>
              </a:rPr>
              <a:t>ワンポイントアドバイスが書かれた</a:t>
            </a:r>
            <a:br>
              <a:rPr lang="en-US" altLang="ja-JP" sz="1600" dirty="0">
                <a:solidFill>
                  <a:prstClr val="black"/>
                </a:solidFill>
                <a:latin typeface="+mn-ea"/>
                <a:ea typeface="+mn-ea"/>
                <a:cs typeface="Meiryo UI" panose="020B0604030504040204" pitchFamily="50" charset="-128"/>
              </a:rPr>
            </a:br>
            <a:r>
              <a:rPr lang="ja-JP" altLang="en-US" sz="1600" dirty="0">
                <a:solidFill>
                  <a:prstClr val="black"/>
                </a:solidFill>
                <a:latin typeface="+mn-ea"/>
                <a:ea typeface="+mn-ea"/>
                <a:cs typeface="Meiryo UI" panose="020B0604030504040204" pitchFamily="50" charset="-128"/>
              </a:rPr>
              <a:t>レポート</a:t>
            </a:r>
            <a:br>
              <a:rPr lang="en-US" altLang="ja-JP" sz="1600" dirty="0">
                <a:solidFill>
                  <a:prstClr val="black"/>
                </a:solidFill>
                <a:latin typeface="+mn-ea"/>
                <a:ea typeface="+mn-ea"/>
                <a:cs typeface="Meiryo UI" panose="020B0604030504040204" pitchFamily="50" charset="-128"/>
              </a:rPr>
            </a:br>
            <a:endParaRPr lang="ja-JP" altLang="en-US" sz="1600" dirty="0">
              <a:solidFill>
                <a:prstClr val="black"/>
              </a:solidFill>
              <a:latin typeface="+mn-ea"/>
              <a:ea typeface="+mn-ea"/>
              <a:cs typeface="Meiryo UI" panose="020B0604030504040204" pitchFamily="50" charset="-128"/>
            </a:endParaRPr>
          </a:p>
        </p:txBody>
      </p:sp>
      <p:sp>
        <p:nvSpPr>
          <p:cNvPr id="8" name="Text Placeholder 7">
            <a:extLst>
              <a:ext uri="{FF2B5EF4-FFF2-40B4-BE49-F238E27FC236}">
                <a16:creationId xmlns:a16="http://schemas.microsoft.com/office/drawing/2014/main" id="{87AD8C51-3489-7B23-3324-133FE0EF7431}"/>
              </a:ext>
            </a:extLst>
          </p:cNvPr>
          <p:cNvSpPr txBox="1">
            <a:spLocks/>
          </p:cNvSpPr>
          <p:nvPr/>
        </p:nvSpPr>
        <p:spPr bwMode="gray">
          <a:xfrm>
            <a:off x="6029338" y="757849"/>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a:spcBef>
                <a:spcPts val="663"/>
              </a:spcBef>
            </a:pPr>
            <a:r>
              <a:rPr lang="en-US" altLang="ja-JP" sz="2000" b="1" dirty="0">
                <a:solidFill>
                  <a:schemeClr val="accent5"/>
                </a:solidFill>
                <a:latin typeface="+mn-ea"/>
                <a:ea typeface="+mn-ea"/>
                <a:cs typeface="Meiryo UI" panose="020B0604030504040204" pitchFamily="50" charset="-128"/>
              </a:rPr>
              <a:t>AI</a:t>
            </a:r>
            <a:r>
              <a:rPr lang="ja-JP" altLang="en-US" sz="2000" b="1" dirty="0">
                <a:solidFill>
                  <a:schemeClr val="accent5"/>
                </a:solidFill>
                <a:latin typeface="+mn-ea"/>
                <a:ea typeface="+mn-ea"/>
                <a:cs typeface="Meiryo UI" panose="020B0604030504040204" pitchFamily="50" charset="-128"/>
              </a:rPr>
              <a:t>メンター機能</a:t>
            </a:r>
            <a:endParaRPr lang="en-US" altLang="ja-JP" sz="2000" b="1" dirty="0">
              <a:solidFill>
                <a:schemeClr val="accent5"/>
              </a:solidFill>
              <a:latin typeface="+mn-ea"/>
              <a:ea typeface="+mn-ea"/>
              <a:cs typeface="Meiryo UI" panose="020B0604030504040204" pitchFamily="50" charset="-128"/>
            </a:endParaRPr>
          </a:p>
        </p:txBody>
      </p:sp>
      <p:cxnSp>
        <p:nvCxnSpPr>
          <p:cNvPr id="9" name="Straight Connector 16">
            <a:extLst>
              <a:ext uri="{FF2B5EF4-FFF2-40B4-BE49-F238E27FC236}">
                <a16:creationId xmlns:a16="http://schemas.microsoft.com/office/drawing/2014/main" id="{3A27F6C8-49FB-F33F-9F3C-390A36B036A0}"/>
              </a:ext>
            </a:extLst>
          </p:cNvPr>
          <p:cNvCxnSpPr/>
          <p:nvPr/>
        </p:nvCxnSpPr>
        <p:spPr bwMode="gray">
          <a:xfrm>
            <a:off x="5367786" y="1402629"/>
            <a:ext cx="4244105" cy="0"/>
          </a:xfrm>
          <a:prstGeom prst="line">
            <a:avLst/>
          </a:prstGeom>
          <a:noFill/>
          <a:ln w="12700" cap="flat" cmpd="sng" algn="ctr">
            <a:solidFill>
              <a:schemeClr val="accent5"/>
            </a:solidFill>
            <a:prstDash val="solid"/>
            <a:miter lim="800000"/>
          </a:ln>
          <a:effectLst/>
        </p:spPr>
      </p:cxnSp>
      <p:sp>
        <p:nvSpPr>
          <p:cNvPr id="10" name="Text Placeholder 5">
            <a:extLst>
              <a:ext uri="{FF2B5EF4-FFF2-40B4-BE49-F238E27FC236}">
                <a16:creationId xmlns:a16="http://schemas.microsoft.com/office/drawing/2014/main" id="{58D30863-B9C0-6AF9-FB39-31473A780505}"/>
              </a:ext>
            </a:extLst>
          </p:cNvPr>
          <p:cNvSpPr txBox="1">
            <a:spLocks/>
          </p:cNvSpPr>
          <p:nvPr/>
        </p:nvSpPr>
        <p:spPr bwMode="gray">
          <a:xfrm>
            <a:off x="5527298" y="1540126"/>
            <a:ext cx="4016039" cy="99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t"/>
          <a:lstStyle>
            <a:defPPr>
              <a:defRPr lang="en-US"/>
            </a:defPPr>
            <a:lvl1pPr>
              <a:spcBef>
                <a:spcPct val="20000"/>
              </a:spcBef>
              <a:buChar char="•"/>
              <a:defRPr kumimoji="1" sz="3700">
                <a:latin typeface="ＭＳ Ｐゴシック" panose="020B0600070205080204" pitchFamily="50" charset="-128"/>
                <a:ea typeface="ＭＳ Ｐゴシック" panose="020B0600070205080204" pitchFamily="50" charset="-128"/>
              </a:defRPr>
            </a:lvl1pPr>
            <a:lvl2pPr marL="0" lvl="1" indent="0" algn="ctr">
              <a:spcBef>
                <a:spcPts val="661"/>
              </a:spcBef>
              <a:buFontTx/>
              <a:buNone/>
              <a:defRPr kumimoji="1" sz="1600">
                <a:solidFill>
                  <a:prstClr val="black"/>
                </a:solidFill>
                <a:latin typeface="+mn-ea"/>
                <a:cs typeface="Meiryo UI" panose="020B0604030504040204" pitchFamily="50" charset="-128"/>
              </a:defRPr>
            </a:lvl2pPr>
            <a:lvl3pPr marL="358775" indent="-179388">
              <a:spcBef>
                <a:spcPct val="20000"/>
              </a:spcBef>
              <a:buChar char="•"/>
              <a:defRPr kumimoji="1" sz="2400">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9pPr>
          </a:lstStyle>
          <a:p>
            <a:pPr lvl="1"/>
            <a:r>
              <a:rPr lang="ja-JP" altLang="en-US" dirty="0"/>
              <a:t>1on1の前に、</a:t>
            </a:r>
            <a:br>
              <a:rPr lang="en-US" altLang="ja-JP" dirty="0"/>
            </a:br>
            <a:r>
              <a:rPr lang="ja-JP" altLang="en-US" dirty="0"/>
              <a:t>上司への相談内容・相談の仕方を</a:t>
            </a:r>
            <a:br>
              <a:rPr lang="en-US" altLang="ja-JP" dirty="0"/>
            </a:br>
            <a:r>
              <a:rPr lang="ja-JP" altLang="en-US" dirty="0"/>
              <a:t>チャットで相談できます</a:t>
            </a:r>
          </a:p>
        </p:txBody>
      </p:sp>
      <p:pic>
        <p:nvPicPr>
          <p:cNvPr id="11" name="図 10">
            <a:extLst>
              <a:ext uri="{FF2B5EF4-FFF2-40B4-BE49-F238E27FC236}">
                <a16:creationId xmlns:a16="http://schemas.microsoft.com/office/drawing/2014/main" id="{D31C3720-DE86-2634-7547-5E7BDDD48A5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908004" y="2554004"/>
            <a:ext cx="3615942" cy="3209201"/>
          </a:xfrm>
          <a:prstGeom prst="rect">
            <a:avLst/>
          </a:prstGeom>
          <a:ln>
            <a:solidFill>
              <a:sysClr val="windowText" lastClr="000000"/>
            </a:solidFill>
          </a:ln>
        </p:spPr>
      </p:pic>
      <p:grpSp>
        <p:nvGrpSpPr>
          <p:cNvPr id="12" name="Group 68">
            <a:extLst>
              <a:ext uri="{FF2B5EF4-FFF2-40B4-BE49-F238E27FC236}">
                <a16:creationId xmlns:a16="http://schemas.microsoft.com/office/drawing/2014/main" id="{7C761330-9717-4390-D261-D237AEFF207D}"/>
              </a:ext>
            </a:extLst>
          </p:cNvPr>
          <p:cNvGrpSpPr>
            <a:grpSpLocks/>
          </p:cNvGrpSpPr>
          <p:nvPr/>
        </p:nvGrpSpPr>
        <p:grpSpPr bwMode="auto">
          <a:xfrm>
            <a:off x="5658875" y="5562185"/>
            <a:ext cx="3661925" cy="251857"/>
            <a:chOff x="1306" y="3095"/>
            <a:chExt cx="2268" cy="283"/>
          </a:xfrm>
        </p:grpSpPr>
        <p:sp>
          <p:nvSpPr>
            <p:cNvPr id="13" name="Freeform 69">
              <a:extLst>
                <a:ext uri="{FF2B5EF4-FFF2-40B4-BE49-F238E27FC236}">
                  <a16:creationId xmlns:a16="http://schemas.microsoft.com/office/drawing/2014/main" id="{B1B586C6-33B0-01F1-E7C5-3162B3A4D9E0}"/>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4" name="Freeform 70">
              <a:extLst>
                <a:ext uri="{FF2B5EF4-FFF2-40B4-BE49-F238E27FC236}">
                  <a16:creationId xmlns:a16="http://schemas.microsoft.com/office/drawing/2014/main" id="{BF1601A3-B698-A547-F22C-9A96AE58ADEE}"/>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5" name="Freeform 71">
              <a:extLst>
                <a:ext uri="{FF2B5EF4-FFF2-40B4-BE49-F238E27FC236}">
                  <a16:creationId xmlns:a16="http://schemas.microsoft.com/office/drawing/2014/main" id="{ACFECDA8-A3BD-386F-214A-D049507E3F9A}"/>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16" name="Group 68">
            <a:extLst>
              <a:ext uri="{FF2B5EF4-FFF2-40B4-BE49-F238E27FC236}">
                <a16:creationId xmlns:a16="http://schemas.microsoft.com/office/drawing/2014/main" id="{FB661381-AE46-4A70-2619-C1A8A6BF6A0B}"/>
              </a:ext>
            </a:extLst>
          </p:cNvPr>
          <p:cNvGrpSpPr>
            <a:grpSpLocks/>
          </p:cNvGrpSpPr>
          <p:nvPr/>
        </p:nvGrpSpPr>
        <p:grpSpPr bwMode="auto">
          <a:xfrm>
            <a:off x="862021" y="5654281"/>
            <a:ext cx="3661925" cy="251857"/>
            <a:chOff x="1306" y="3095"/>
            <a:chExt cx="2268" cy="283"/>
          </a:xfrm>
        </p:grpSpPr>
        <p:sp>
          <p:nvSpPr>
            <p:cNvPr id="17" name="Freeform 69">
              <a:extLst>
                <a:ext uri="{FF2B5EF4-FFF2-40B4-BE49-F238E27FC236}">
                  <a16:creationId xmlns:a16="http://schemas.microsoft.com/office/drawing/2014/main" id="{D1180938-6AC8-488B-78C1-3A1C4A8FBC98}"/>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8" name="Freeform 70">
              <a:extLst>
                <a:ext uri="{FF2B5EF4-FFF2-40B4-BE49-F238E27FC236}">
                  <a16:creationId xmlns:a16="http://schemas.microsoft.com/office/drawing/2014/main" id="{2D340CDE-E282-E6CF-BA59-EFD2282EF810}"/>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9" name="Freeform 71">
              <a:extLst>
                <a:ext uri="{FF2B5EF4-FFF2-40B4-BE49-F238E27FC236}">
                  <a16:creationId xmlns:a16="http://schemas.microsoft.com/office/drawing/2014/main" id="{DF4B15C5-68BF-B988-CA7F-0302FDF94B82}"/>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pic>
        <p:nvPicPr>
          <p:cNvPr id="20" name="図 19">
            <a:extLst>
              <a:ext uri="{FF2B5EF4-FFF2-40B4-BE49-F238E27FC236}">
                <a16:creationId xmlns:a16="http://schemas.microsoft.com/office/drawing/2014/main" id="{F9A6740C-11D2-9A2F-7105-135263E76E7B}"/>
              </a:ext>
            </a:extLst>
          </p:cNvPr>
          <p:cNvPicPr>
            <a:picLocks noChangeAspect="1"/>
          </p:cNvPicPr>
          <p:nvPr/>
        </p:nvPicPr>
        <p:blipFill>
          <a:blip r:embed="rId5"/>
          <a:stretch>
            <a:fillRect/>
          </a:stretch>
        </p:blipFill>
        <p:spPr>
          <a:xfrm>
            <a:off x="3730981" y="4876616"/>
            <a:ext cx="1037277" cy="1046971"/>
          </a:xfrm>
          <a:prstGeom prst="rect">
            <a:avLst/>
          </a:prstGeom>
        </p:spPr>
      </p:pic>
      <p:sp>
        <p:nvSpPr>
          <p:cNvPr id="21" name="楕円 20">
            <a:extLst>
              <a:ext uri="{FF2B5EF4-FFF2-40B4-BE49-F238E27FC236}">
                <a16:creationId xmlns:a16="http://schemas.microsoft.com/office/drawing/2014/main" id="{A91EDC61-CD8F-435E-06AA-A4EA2F6329E3}"/>
              </a:ext>
            </a:extLst>
          </p:cNvPr>
          <p:cNvSpPr/>
          <p:nvPr/>
        </p:nvSpPr>
        <p:spPr>
          <a:xfrm>
            <a:off x="3616130" y="4702380"/>
            <a:ext cx="1296144" cy="1296144"/>
          </a:xfrm>
          <a:prstGeom prst="ellipse">
            <a:avLst/>
          </a:prstGeom>
          <a:noFill/>
          <a:ln w="38100">
            <a:solidFill>
              <a:schemeClr val="accent5"/>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1" lang="ja-JP" altLang="en-US" sz="1400" b="0" i="0" u="none" strike="noStrike" kern="0" cap="none" spc="0" normalizeH="0" baseline="0" noProof="0" dirty="0">
              <a:ln>
                <a:noFill/>
              </a:ln>
              <a:solidFill>
                <a:srgbClr val="3F3F3F">
                  <a:lumMod val="75000"/>
                  <a:lumOff val="25000"/>
                </a:srgbClr>
              </a:solidFill>
              <a:effectLst/>
              <a:uLnTx/>
              <a:uFillTx/>
              <a:latin typeface="+mn-ea"/>
            </a:endParaRPr>
          </a:p>
        </p:txBody>
      </p:sp>
      <p:cxnSp>
        <p:nvCxnSpPr>
          <p:cNvPr id="22" name="直線矢印コネクタ 21">
            <a:extLst>
              <a:ext uri="{FF2B5EF4-FFF2-40B4-BE49-F238E27FC236}">
                <a16:creationId xmlns:a16="http://schemas.microsoft.com/office/drawing/2014/main" id="{4EB9478A-DC1B-F446-A7D7-5A71F45CB0B6}"/>
              </a:ext>
            </a:extLst>
          </p:cNvPr>
          <p:cNvCxnSpPr>
            <a:cxnSpLocks/>
          </p:cNvCxnSpPr>
          <p:nvPr/>
        </p:nvCxnSpPr>
        <p:spPr>
          <a:xfrm flipV="1">
            <a:off x="4876269" y="4477657"/>
            <a:ext cx="980245" cy="633617"/>
          </a:xfrm>
          <a:prstGeom prst="straightConnector1">
            <a:avLst/>
          </a:prstGeom>
          <a:noFill/>
          <a:ln w="38100" cap="flat" cmpd="sng" algn="ctr">
            <a:solidFill>
              <a:schemeClr val="accent5"/>
            </a:solidFill>
            <a:prstDash val="solid"/>
            <a:headEnd type="none" w="med" len="med"/>
            <a:tailEnd type="arrow" w="med" len="med"/>
          </a:ln>
          <a:effectLst/>
        </p:spPr>
      </p:cxnSp>
      <p:sp>
        <p:nvSpPr>
          <p:cNvPr id="25" name="吹き出し: 角を丸めた四角形 24">
            <a:extLst>
              <a:ext uri="{FF2B5EF4-FFF2-40B4-BE49-F238E27FC236}">
                <a16:creationId xmlns:a16="http://schemas.microsoft.com/office/drawing/2014/main" id="{476F86FE-D552-EFAB-68E3-15C53C92CB62}"/>
              </a:ext>
            </a:extLst>
          </p:cNvPr>
          <p:cNvSpPr/>
          <p:nvPr/>
        </p:nvSpPr>
        <p:spPr>
          <a:xfrm>
            <a:off x="3975173" y="4106873"/>
            <a:ext cx="1586170" cy="504056"/>
          </a:xfrm>
          <a:prstGeom prst="wedgeRoundRectCallout">
            <a:avLst>
              <a:gd name="adj1" fmla="val -14885"/>
              <a:gd name="adj2" fmla="val 105693"/>
              <a:gd name="adj3" fmla="val 16667"/>
            </a:avLst>
          </a:prstGeom>
          <a:solidFill>
            <a:schemeClr val="accent5"/>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1" lang="ja-JP" altLang="en-US" sz="1050" b="1" i="0" u="none" strike="noStrike" kern="0" cap="none" normalizeH="0" baseline="0" noProof="0" dirty="0">
                <a:ln>
                  <a:noFill/>
                </a:ln>
                <a:solidFill>
                  <a:srgbClr val="FFFFFF"/>
                </a:solidFill>
                <a:effectLst/>
                <a:uLnTx/>
                <a:uFillTx/>
                <a:latin typeface="+mn-ea"/>
              </a:rPr>
              <a:t>パーソナルレポートの</a:t>
            </a:r>
            <a:br>
              <a:rPr kumimoji="1" lang="en-US" altLang="ja-JP" sz="1050" b="1" i="0" u="none" strike="noStrike" kern="0" cap="none" normalizeH="0" baseline="0" noProof="0" dirty="0">
                <a:ln>
                  <a:noFill/>
                </a:ln>
                <a:solidFill>
                  <a:srgbClr val="FFFFFF"/>
                </a:solidFill>
                <a:effectLst/>
                <a:uLnTx/>
                <a:uFillTx/>
                <a:latin typeface="+mn-ea"/>
              </a:rPr>
            </a:br>
            <a:r>
              <a:rPr kumimoji="1" lang="ja-JP" altLang="en-US" sz="1050" b="1" i="0" u="none" strike="noStrike" kern="0" cap="none" normalizeH="0" baseline="0" noProof="0" dirty="0">
                <a:ln>
                  <a:noFill/>
                </a:ln>
                <a:solidFill>
                  <a:srgbClr val="FFFFFF"/>
                </a:solidFill>
                <a:effectLst/>
                <a:uLnTx/>
                <a:uFillTx/>
                <a:latin typeface="+mn-ea"/>
              </a:rPr>
              <a:t>右下のアイコンを</a:t>
            </a:r>
            <a:br>
              <a:rPr kumimoji="1" lang="en-US" altLang="ja-JP" sz="1050" b="1" i="0" u="none" strike="noStrike" kern="0" cap="none" normalizeH="0" baseline="0" noProof="0" dirty="0">
                <a:ln>
                  <a:noFill/>
                </a:ln>
                <a:solidFill>
                  <a:srgbClr val="FFFFFF"/>
                </a:solidFill>
                <a:effectLst/>
                <a:uLnTx/>
                <a:uFillTx/>
                <a:latin typeface="+mn-ea"/>
              </a:rPr>
            </a:br>
            <a:r>
              <a:rPr kumimoji="1" lang="ja-JP" altLang="en-US" sz="1050" b="1" i="0" u="none" strike="noStrike" kern="0" cap="none" normalizeH="0" baseline="0" noProof="0" dirty="0">
                <a:ln>
                  <a:noFill/>
                </a:ln>
                <a:solidFill>
                  <a:srgbClr val="FFFFFF"/>
                </a:solidFill>
                <a:effectLst/>
                <a:uLnTx/>
                <a:uFillTx/>
                <a:latin typeface="+mn-ea"/>
              </a:rPr>
              <a:t>クリック</a:t>
            </a:r>
          </a:p>
        </p:txBody>
      </p:sp>
      <p:sp>
        <p:nvSpPr>
          <p:cNvPr id="2" name="四角形: 角を丸くする 1">
            <a:extLst>
              <a:ext uri="{FF2B5EF4-FFF2-40B4-BE49-F238E27FC236}">
                <a16:creationId xmlns:a16="http://schemas.microsoft.com/office/drawing/2014/main" id="{E463A389-B1DE-D8A8-30DE-041D7562B9D1}"/>
              </a:ext>
            </a:extLst>
          </p:cNvPr>
          <p:cNvSpPr/>
          <p:nvPr/>
        </p:nvSpPr>
        <p:spPr>
          <a:xfrm>
            <a:off x="70137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3" name="四角形: 角を丸くする 22">
            <a:extLst>
              <a:ext uri="{FF2B5EF4-FFF2-40B4-BE49-F238E27FC236}">
                <a16:creationId xmlns:a16="http://schemas.microsoft.com/office/drawing/2014/main" id="{A386FD16-BBBB-0B15-4075-830320B14834}"/>
              </a:ext>
            </a:extLst>
          </p:cNvPr>
          <p:cNvSpPr/>
          <p:nvPr/>
        </p:nvSpPr>
        <p:spPr>
          <a:xfrm>
            <a:off x="5872426"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24" name="四角形: 角を丸くする 23">
            <a:extLst>
              <a:ext uri="{FF2B5EF4-FFF2-40B4-BE49-F238E27FC236}">
                <a16:creationId xmlns:a16="http://schemas.microsoft.com/office/drawing/2014/main" id="{109C7457-7F02-C540-B253-933331492452}"/>
              </a:ext>
            </a:extLst>
          </p:cNvPr>
          <p:cNvSpPr/>
          <p:nvPr/>
        </p:nvSpPr>
        <p:spPr>
          <a:xfrm>
            <a:off x="5872426"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26" name="四角形: 角を丸くする 25">
            <a:extLst>
              <a:ext uri="{FF2B5EF4-FFF2-40B4-BE49-F238E27FC236}">
                <a16:creationId xmlns:a16="http://schemas.microsoft.com/office/drawing/2014/main" id="{166292BB-0581-71B3-0249-2D77391AE2A6}"/>
              </a:ext>
            </a:extLst>
          </p:cNvPr>
          <p:cNvSpPr/>
          <p:nvPr/>
        </p:nvSpPr>
        <p:spPr>
          <a:xfrm>
            <a:off x="6453413"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27" name="正方形/長方形 26">
            <a:extLst>
              <a:ext uri="{FF2B5EF4-FFF2-40B4-BE49-F238E27FC236}">
                <a16:creationId xmlns:a16="http://schemas.microsoft.com/office/drawing/2014/main" id="{E06023F8-B6AB-33C2-EDC6-E63A1618A632}"/>
              </a:ext>
            </a:extLst>
          </p:cNvPr>
          <p:cNvSpPr/>
          <p:nvPr/>
        </p:nvSpPr>
        <p:spPr>
          <a:xfrm>
            <a:off x="6940722" y="6214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hlinkClick r:id="rId6"/>
              </a:rPr>
              <a:t>AI</a:t>
            </a:r>
            <a:r>
              <a:rPr lang="ja-JP" altLang="en-US" dirty="0">
                <a:solidFill>
                  <a:schemeClr val="tx1"/>
                </a:solidFill>
                <a:latin typeface="+mn-ea"/>
                <a:hlinkClick r:id="rId6"/>
              </a:rPr>
              <a:t>メンター</a:t>
            </a:r>
            <a:r>
              <a:rPr lang="ja-JP" altLang="en-US" dirty="0">
                <a:solidFill>
                  <a:schemeClr val="tx1"/>
                </a:solidFill>
                <a:latin typeface="+mn-ea"/>
              </a:rPr>
              <a:t>を</a:t>
            </a:r>
            <a:r>
              <a:rPr lang="en-US" altLang="ja-JP" dirty="0">
                <a:solidFill>
                  <a:schemeClr val="tx1"/>
                </a:solidFill>
                <a:latin typeface="+mn-ea"/>
              </a:rPr>
              <a:t>OFF</a:t>
            </a:r>
            <a:r>
              <a:rPr lang="ja-JP" altLang="en-US" dirty="0">
                <a:solidFill>
                  <a:schemeClr val="tx1"/>
                </a:solidFill>
                <a:latin typeface="+mn-ea"/>
              </a:rPr>
              <a:t>に</a:t>
            </a:r>
            <a:br>
              <a:rPr lang="en-US" altLang="ja-JP" dirty="0">
                <a:solidFill>
                  <a:schemeClr val="tx1"/>
                </a:solidFill>
                <a:latin typeface="+mn-ea"/>
              </a:rPr>
            </a:br>
            <a:r>
              <a:rPr lang="ja-JP" altLang="en-US" dirty="0">
                <a:solidFill>
                  <a:schemeClr val="tx1"/>
                </a:solidFill>
                <a:latin typeface="+mn-ea"/>
              </a:rPr>
              <a:t>している場合は削除</a:t>
            </a:r>
            <a:endParaRPr lang="en-US" altLang="ja-JP" dirty="0">
              <a:solidFill>
                <a:schemeClr val="tx1"/>
              </a:solidFill>
              <a:latin typeface="+mn-ea"/>
            </a:endParaRPr>
          </a:p>
        </p:txBody>
      </p:sp>
    </p:spTree>
    <p:extLst>
      <p:ext uri="{BB962C8B-B14F-4D97-AF65-F5344CB8AC3E}">
        <p14:creationId xmlns:p14="http://schemas.microsoft.com/office/powerpoint/2010/main" val="1170355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4B0A1-48E1-0ECE-B2B4-BCA35A17C7B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4CFF9C6-171C-EC8A-EAA2-2E15DBBCDBC7}"/>
              </a:ext>
            </a:extLst>
          </p:cNvPr>
          <p:cNvSpPr>
            <a:spLocks noGrp="1"/>
          </p:cNvSpPr>
          <p:nvPr>
            <p:ph type="title"/>
          </p:nvPr>
        </p:nvSpPr>
        <p:spPr/>
        <p:txBody>
          <a:bodyPr/>
          <a:lstStyle/>
          <a:p>
            <a:r>
              <a:rPr lang="ja-JP" altLang="en-US" dirty="0"/>
              <a:t>アンケート結果閲覧　～パーソナルレポート～</a:t>
            </a:r>
          </a:p>
        </p:txBody>
      </p:sp>
      <p:sp>
        <p:nvSpPr>
          <p:cNvPr id="7" name="Text Placeholder 5">
            <a:extLst>
              <a:ext uri="{FF2B5EF4-FFF2-40B4-BE49-F238E27FC236}">
                <a16:creationId xmlns:a16="http://schemas.microsoft.com/office/drawing/2014/main" id="{E248F434-B663-770B-D372-7BAED9BDC3E7}"/>
              </a:ext>
            </a:extLst>
          </p:cNvPr>
          <p:cNvSpPr txBox="1">
            <a:spLocks/>
          </p:cNvSpPr>
          <p:nvPr/>
        </p:nvSpPr>
        <p:spPr bwMode="gray">
          <a:xfrm>
            <a:off x="742030" y="807410"/>
            <a:ext cx="8793855" cy="87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lvl1pPr>
              <a:spcBef>
                <a:spcPct val="20000"/>
              </a:spcBef>
              <a:buChar char="•"/>
              <a:defRPr kumimoji="1" sz="3700">
                <a:solidFill>
                  <a:schemeClr val="tx1"/>
                </a:solidFill>
                <a:latin typeface="ＭＳ Ｐゴシック" panose="020B0600070205080204" pitchFamily="50" charset="-128"/>
                <a:ea typeface="ＭＳ Ｐゴシック" panose="020B0600070205080204" pitchFamily="50" charset="-128"/>
              </a:defRPr>
            </a:lvl1pPr>
            <a:lvl2pPr marL="179388" indent="-179388">
              <a:spcBef>
                <a:spcPct val="20000"/>
              </a:spcBef>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358775" indent="-179388">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lvl="1" indent="0" algn="ctr">
              <a:spcBef>
                <a:spcPts val="661"/>
              </a:spcBef>
              <a:buFontTx/>
              <a:buNone/>
              <a:defRPr/>
            </a:pPr>
            <a:r>
              <a:rPr lang="ja-JP" altLang="en-US" sz="1600" dirty="0">
                <a:solidFill>
                  <a:prstClr val="black"/>
                </a:solidFill>
                <a:latin typeface="+mn-ea"/>
                <a:ea typeface="+mn-ea"/>
                <a:cs typeface="Meiryo UI" panose="020B0604030504040204" pitchFamily="50" charset="-128"/>
              </a:rPr>
              <a:t>パーソナルレポートには、皆様のコンディション解説＆アドバイスに加え、</a:t>
            </a:r>
            <a:endParaRPr lang="en-US" altLang="ja-JP" sz="1600" dirty="0">
              <a:solidFill>
                <a:prstClr val="black"/>
              </a:solidFill>
              <a:latin typeface="+mn-ea"/>
              <a:ea typeface="+mn-ea"/>
              <a:cs typeface="Meiryo UI" panose="020B0604030504040204" pitchFamily="50" charset="-128"/>
            </a:endParaRPr>
          </a:p>
          <a:p>
            <a:pPr marL="0" lvl="1" indent="0" algn="ctr">
              <a:spcBef>
                <a:spcPts val="661"/>
              </a:spcBef>
              <a:buFontTx/>
              <a:buNone/>
              <a:defRPr/>
            </a:pPr>
            <a:r>
              <a:rPr lang="ja-JP" altLang="en-US" sz="1600" dirty="0">
                <a:solidFill>
                  <a:prstClr val="black"/>
                </a:solidFill>
                <a:latin typeface="+mn-ea"/>
                <a:ea typeface="+mn-ea"/>
                <a:cs typeface="Meiryo UI" panose="020B0604030504040204" pitchFamily="50" charset="-128"/>
              </a:rPr>
              <a:t>「あなたが感じている課題」「上司とメンバーの性格タイプ」が記載されています。</a:t>
            </a:r>
            <a:endParaRPr lang="en-US" altLang="ja-JP" sz="1600" dirty="0">
              <a:solidFill>
                <a:prstClr val="black"/>
              </a:solidFill>
              <a:latin typeface="+mn-ea"/>
              <a:ea typeface="+mn-ea"/>
              <a:cs typeface="Meiryo UI" panose="020B0604030504040204" pitchFamily="50" charset="-128"/>
            </a:endParaRPr>
          </a:p>
          <a:p>
            <a:pPr marL="0" lvl="1" indent="0" algn="ctr">
              <a:spcBef>
                <a:spcPts val="661"/>
              </a:spcBef>
              <a:buFontTx/>
              <a:buNone/>
              <a:defRPr/>
            </a:pPr>
            <a:r>
              <a:rPr lang="ja-JP" altLang="en-US" sz="1600" dirty="0">
                <a:solidFill>
                  <a:prstClr val="black"/>
                </a:solidFill>
                <a:latin typeface="+mn-ea"/>
                <a:ea typeface="+mn-ea"/>
                <a:cs typeface="Meiryo UI" panose="020B0604030504040204" pitchFamily="50" charset="-128"/>
              </a:rPr>
              <a:t>記載内容を参考に自分の状況を振り返り、上司と</a:t>
            </a:r>
            <a:r>
              <a:rPr lang="en-US" altLang="ja-JP" sz="1600" dirty="0">
                <a:solidFill>
                  <a:prstClr val="black"/>
                </a:solidFill>
                <a:latin typeface="+mn-ea"/>
                <a:ea typeface="+mn-ea"/>
                <a:cs typeface="Meiryo UI" panose="020B0604030504040204" pitchFamily="50" charset="-128"/>
              </a:rPr>
              <a:t>1on1</a:t>
            </a:r>
            <a:r>
              <a:rPr lang="ja-JP" altLang="en-US" sz="1600" dirty="0">
                <a:solidFill>
                  <a:prstClr val="black"/>
                </a:solidFill>
                <a:latin typeface="+mn-ea"/>
                <a:ea typeface="+mn-ea"/>
                <a:cs typeface="Meiryo UI" panose="020B0604030504040204" pitchFamily="50" charset="-128"/>
              </a:rPr>
              <a:t>で何を話すか考えてみてください。</a:t>
            </a:r>
            <a:br>
              <a:rPr lang="en-US" altLang="ja-JP" sz="1600" dirty="0">
                <a:solidFill>
                  <a:prstClr val="black"/>
                </a:solidFill>
                <a:latin typeface="+mn-ea"/>
                <a:ea typeface="+mn-ea"/>
                <a:cs typeface="Meiryo UI" panose="020B0604030504040204" pitchFamily="50" charset="-128"/>
              </a:rPr>
            </a:br>
            <a:endParaRPr lang="ja-JP" altLang="en-US" sz="1600" dirty="0">
              <a:solidFill>
                <a:prstClr val="black"/>
              </a:solidFill>
              <a:latin typeface="+mn-ea"/>
              <a:ea typeface="+mn-ea"/>
              <a:cs typeface="Meiryo UI" panose="020B0604030504040204" pitchFamily="50" charset="-128"/>
            </a:endParaRPr>
          </a:p>
        </p:txBody>
      </p:sp>
      <p:sp>
        <p:nvSpPr>
          <p:cNvPr id="2" name="四角形: 角を丸くする 1">
            <a:extLst>
              <a:ext uri="{FF2B5EF4-FFF2-40B4-BE49-F238E27FC236}">
                <a16:creationId xmlns:a16="http://schemas.microsoft.com/office/drawing/2014/main" id="{F62A004D-6968-2188-618C-37BCA9A7B190}"/>
              </a:ext>
            </a:extLst>
          </p:cNvPr>
          <p:cNvSpPr/>
          <p:nvPr/>
        </p:nvSpPr>
        <p:spPr>
          <a:xfrm>
            <a:off x="70137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3" name="四角形: 角を丸くする 22">
            <a:extLst>
              <a:ext uri="{FF2B5EF4-FFF2-40B4-BE49-F238E27FC236}">
                <a16:creationId xmlns:a16="http://schemas.microsoft.com/office/drawing/2014/main" id="{FD8021D4-8B01-692F-F010-AAC514ECFD88}"/>
              </a:ext>
            </a:extLst>
          </p:cNvPr>
          <p:cNvSpPr/>
          <p:nvPr/>
        </p:nvSpPr>
        <p:spPr>
          <a:xfrm>
            <a:off x="5872426"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24" name="四角形: 角を丸くする 23">
            <a:extLst>
              <a:ext uri="{FF2B5EF4-FFF2-40B4-BE49-F238E27FC236}">
                <a16:creationId xmlns:a16="http://schemas.microsoft.com/office/drawing/2014/main" id="{A5810BC9-EEA8-115C-C75C-B9D20D3CBC11}"/>
              </a:ext>
            </a:extLst>
          </p:cNvPr>
          <p:cNvSpPr/>
          <p:nvPr/>
        </p:nvSpPr>
        <p:spPr>
          <a:xfrm>
            <a:off x="5872426"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26" name="四角形: 角を丸くする 25">
            <a:extLst>
              <a:ext uri="{FF2B5EF4-FFF2-40B4-BE49-F238E27FC236}">
                <a16:creationId xmlns:a16="http://schemas.microsoft.com/office/drawing/2014/main" id="{FA594C65-D048-6BFE-D0FD-DACD11E4B34C}"/>
              </a:ext>
            </a:extLst>
          </p:cNvPr>
          <p:cNvSpPr/>
          <p:nvPr/>
        </p:nvSpPr>
        <p:spPr>
          <a:xfrm>
            <a:off x="6453413"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pic>
        <p:nvPicPr>
          <p:cNvPr id="28" name="図 27" descr="グラフィカル ユーザー インターフェイス, アプリケーション&#10;&#10;AI 生成コンテンツは誤りを含む可能性があります。">
            <a:extLst>
              <a:ext uri="{FF2B5EF4-FFF2-40B4-BE49-F238E27FC236}">
                <a16:creationId xmlns:a16="http://schemas.microsoft.com/office/drawing/2014/main" id="{A497102A-F5E2-EAFF-CD96-7F5FFA8D69D2}"/>
              </a:ext>
            </a:extLst>
          </p:cNvPr>
          <p:cNvPicPr>
            <a:picLocks noChangeAspect="1"/>
          </p:cNvPicPr>
          <p:nvPr/>
        </p:nvPicPr>
        <p:blipFill>
          <a:blip r:embed="rId3">
            <a:extLst>
              <a:ext uri="{28A0092B-C50C-407E-A947-70E740481C1C}">
                <a14:useLocalDpi xmlns:a14="http://schemas.microsoft.com/office/drawing/2010/main"/>
              </a:ext>
            </a:extLst>
          </a:blip>
          <a:srcRect l="5597" r="7449"/>
          <a:stretch>
            <a:fillRect/>
          </a:stretch>
        </p:blipFill>
        <p:spPr>
          <a:xfrm>
            <a:off x="5981578" y="2158404"/>
            <a:ext cx="3368350" cy="4011023"/>
          </a:xfrm>
          <a:prstGeom prst="rect">
            <a:avLst/>
          </a:prstGeom>
          <a:noFill/>
          <a:ln w="57150">
            <a:solidFill>
              <a:schemeClr val="accent5"/>
            </a:solidFill>
          </a:ln>
        </p:spPr>
      </p:pic>
      <p:grpSp>
        <p:nvGrpSpPr>
          <p:cNvPr id="31" name="グループ化 30">
            <a:extLst>
              <a:ext uri="{FF2B5EF4-FFF2-40B4-BE49-F238E27FC236}">
                <a16:creationId xmlns:a16="http://schemas.microsoft.com/office/drawing/2014/main" id="{F535B42C-3B8E-AED5-89E1-C3D470BFA546}"/>
              </a:ext>
            </a:extLst>
          </p:cNvPr>
          <p:cNvGrpSpPr/>
          <p:nvPr/>
        </p:nvGrpSpPr>
        <p:grpSpPr>
          <a:xfrm>
            <a:off x="370115" y="2438323"/>
            <a:ext cx="3709570" cy="1473044"/>
            <a:chOff x="722210" y="3154680"/>
            <a:chExt cx="3709570" cy="1473044"/>
          </a:xfrm>
        </p:grpSpPr>
        <p:pic>
          <p:nvPicPr>
            <p:cNvPr id="27" name="図 26" descr="グラフィカル ユーザー インターフェイス, アプリケーション&#10;&#10;AI 生成コンテンツは誤りを含む可能性があります。">
              <a:extLst>
                <a:ext uri="{FF2B5EF4-FFF2-40B4-BE49-F238E27FC236}">
                  <a16:creationId xmlns:a16="http://schemas.microsoft.com/office/drawing/2014/main" id="{C371CDCE-64B9-62E0-9F65-1BB5958C041F}"/>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722211" y="3429000"/>
              <a:ext cx="3709569" cy="647700"/>
            </a:xfrm>
            <a:prstGeom prst="rect">
              <a:avLst/>
            </a:prstGeom>
          </p:spPr>
        </p:pic>
        <p:pic>
          <p:nvPicPr>
            <p:cNvPr id="29" name="図 28" descr="グラフィカル ユーザー インターフェイス, アプリケーション&#10;&#10;AI 生成コンテンツは誤りを含む可能性があります。">
              <a:extLst>
                <a:ext uri="{FF2B5EF4-FFF2-40B4-BE49-F238E27FC236}">
                  <a16:creationId xmlns:a16="http://schemas.microsoft.com/office/drawing/2014/main" id="{1EC7346E-66D6-60DF-4494-3C9B679EDE25}"/>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722211" y="3980024"/>
              <a:ext cx="3709569" cy="647700"/>
            </a:xfrm>
            <a:prstGeom prst="rect">
              <a:avLst/>
            </a:prstGeom>
          </p:spPr>
        </p:pic>
        <p:pic>
          <p:nvPicPr>
            <p:cNvPr id="30" name="図 29" descr="グラフィカル ユーザー インターフェイス, アプリケーション&#10;&#10;AI 生成コンテンツは誤りを含む可能性があります。">
              <a:extLst>
                <a:ext uri="{FF2B5EF4-FFF2-40B4-BE49-F238E27FC236}">
                  <a16:creationId xmlns:a16="http://schemas.microsoft.com/office/drawing/2014/main" id="{E85808F6-AEA4-D7F7-55FA-265DEFE4BA38}"/>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a:xfrm>
              <a:off x="722210" y="3154680"/>
              <a:ext cx="3709569" cy="274320"/>
            </a:xfrm>
            <a:prstGeom prst="rect">
              <a:avLst/>
            </a:prstGeom>
          </p:spPr>
        </p:pic>
      </p:grpSp>
      <p:pic>
        <p:nvPicPr>
          <p:cNvPr id="40" name="図 39" descr="グラフィカル ユーザー インターフェイス, アプリケーション&#10;&#10;AI 生成コンテンツは誤りを含む可能性があります。">
            <a:extLst>
              <a:ext uri="{FF2B5EF4-FFF2-40B4-BE49-F238E27FC236}">
                <a16:creationId xmlns:a16="http://schemas.microsoft.com/office/drawing/2014/main" id="{17955889-1182-74C6-F9CE-29C36A24309E}"/>
              </a:ext>
            </a:extLst>
          </p:cNvPr>
          <p:cNvPicPr>
            <a:picLocks noChangeAspect="1"/>
          </p:cNvPicPr>
          <p:nvPr/>
        </p:nvPicPr>
        <p:blipFill>
          <a:blip r:embed="rId7">
            <a:extLst>
              <a:ext uri="{28A0092B-C50C-407E-A947-70E740481C1C}">
                <a14:useLocalDpi xmlns:a14="http://schemas.microsoft.com/office/drawing/2010/main" val="0"/>
              </a:ext>
            </a:extLst>
          </a:blip>
          <a:srcRect t="10374"/>
          <a:stretch>
            <a:fillRect/>
          </a:stretch>
        </p:blipFill>
        <p:spPr>
          <a:xfrm>
            <a:off x="4438145" y="3069460"/>
            <a:ext cx="1175676" cy="2981130"/>
          </a:xfrm>
          <a:prstGeom prst="rect">
            <a:avLst/>
          </a:prstGeom>
          <a:ln>
            <a:solidFill>
              <a:schemeClr val="tx1">
                <a:lumMod val="20000"/>
                <a:lumOff val="80000"/>
              </a:schemeClr>
            </a:solidFill>
          </a:ln>
        </p:spPr>
      </p:pic>
      <p:sp>
        <p:nvSpPr>
          <p:cNvPr id="41" name="正方形/長方形 40">
            <a:extLst>
              <a:ext uri="{FF2B5EF4-FFF2-40B4-BE49-F238E27FC236}">
                <a16:creationId xmlns:a16="http://schemas.microsoft.com/office/drawing/2014/main" id="{1B03BF5D-FFB6-899C-BA1A-D5DC75ACAC03}"/>
              </a:ext>
            </a:extLst>
          </p:cNvPr>
          <p:cNvSpPr/>
          <p:nvPr/>
        </p:nvSpPr>
        <p:spPr>
          <a:xfrm>
            <a:off x="323999" y="2369976"/>
            <a:ext cx="3787537" cy="154139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61FE91BE-9784-6190-1190-E3BB496B03D2}"/>
              </a:ext>
            </a:extLst>
          </p:cNvPr>
          <p:cNvCxnSpPr>
            <a:stCxn id="41" idx="3"/>
          </p:cNvCxnSpPr>
          <p:nvPr/>
        </p:nvCxnSpPr>
        <p:spPr>
          <a:xfrm>
            <a:off x="4111536" y="3140671"/>
            <a:ext cx="619084" cy="770695"/>
          </a:xfrm>
          <a:prstGeom prst="line">
            <a:avLst/>
          </a:prstGeom>
          <a:ln w="44450">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E295705A-B186-B106-E1FC-E4AEBC14D62D}"/>
              </a:ext>
            </a:extLst>
          </p:cNvPr>
          <p:cNvCxnSpPr>
            <a:cxnSpLocks/>
            <a:stCxn id="28" idx="1"/>
          </p:cNvCxnSpPr>
          <p:nvPr/>
        </p:nvCxnSpPr>
        <p:spPr>
          <a:xfrm flipH="1">
            <a:off x="4953000" y="4163916"/>
            <a:ext cx="1028578" cy="743986"/>
          </a:xfrm>
          <a:prstGeom prst="line">
            <a:avLst/>
          </a:prstGeom>
          <a:ln w="44450">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00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EF6FF-B9AA-9F91-8FCD-93692AE156C1}"/>
            </a:ext>
          </a:extLst>
        </p:cNvPr>
        <p:cNvGrpSpPr/>
        <p:nvPr/>
      </p:nvGrpSpPr>
      <p:grpSpPr>
        <a:xfrm>
          <a:off x="0" y="0"/>
          <a:ext cx="0" cy="0"/>
          <a:chOff x="0" y="0"/>
          <a:chExt cx="0" cy="0"/>
        </a:xfrm>
      </p:grpSpPr>
      <p:graphicFrame>
        <p:nvGraphicFramePr>
          <p:cNvPr id="46" name="think-cell data - do not delete" hidden="1">
            <a:extLst>
              <a:ext uri="{FF2B5EF4-FFF2-40B4-BE49-F238E27FC236}">
                <a16:creationId xmlns:a16="http://schemas.microsoft.com/office/drawing/2014/main" id="{A27F18CF-8BC8-C0F8-5E00-F19A5DC26FF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63" imgH="464" progId="TCLayout.ActiveDocument.1">
                  <p:embed/>
                </p:oleObj>
              </mc:Choice>
              <mc:Fallback>
                <p:oleObj name="think-cellスライド" r:id="rId4" imgW="463" imgH="464" progId="TCLayout.ActiveDocument.1">
                  <p:embed/>
                  <p:pic>
                    <p:nvPicPr>
                      <p:cNvPr id="46" name="think-cell data - do not delete" hidden="1">
                        <a:extLst>
                          <a:ext uri="{FF2B5EF4-FFF2-40B4-BE49-F238E27FC236}">
                            <a16:creationId xmlns:a16="http://schemas.microsoft.com/office/drawing/2014/main" id="{A27F18CF-8BC8-C0F8-5E00-F19A5DC26F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タイトル 1">
            <a:extLst>
              <a:ext uri="{FF2B5EF4-FFF2-40B4-BE49-F238E27FC236}">
                <a16:creationId xmlns:a16="http://schemas.microsoft.com/office/drawing/2014/main" id="{C096F5C9-87EB-C8BC-35BF-13DFC784668C}"/>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vert="horz" rIns="91440"/>
          <a:lstStyle/>
          <a:p>
            <a:r>
              <a:rPr lang="ja-JP" altLang="en-US" dirty="0"/>
              <a:t>アンケート結果閲覧　～</a:t>
            </a:r>
            <a:r>
              <a:rPr lang="en-US" altLang="ja-JP" dirty="0"/>
              <a:t>AI</a:t>
            </a:r>
            <a:r>
              <a:rPr lang="ja-JP" altLang="en-US" dirty="0"/>
              <a:t>メンター～</a:t>
            </a:r>
            <a:endParaRPr lang="ja-JP" altLang="en-US" dirty="0">
              <a:solidFill>
                <a:srgbClr val="002060"/>
              </a:solidFill>
            </a:endParaRPr>
          </a:p>
        </p:txBody>
      </p:sp>
      <p:sp>
        <p:nvSpPr>
          <p:cNvPr id="30" name="四角形: 角を丸くする 29">
            <a:extLst>
              <a:ext uri="{FF2B5EF4-FFF2-40B4-BE49-F238E27FC236}">
                <a16:creationId xmlns:a16="http://schemas.microsoft.com/office/drawing/2014/main" id="{5824FDD2-C70D-C1D7-41F6-D89F22ACBE61}"/>
              </a:ext>
            </a:extLst>
          </p:cNvPr>
          <p:cNvSpPr/>
          <p:nvPr/>
        </p:nvSpPr>
        <p:spPr>
          <a:xfrm>
            <a:off x="344488" y="900300"/>
            <a:ext cx="9217024" cy="1764197"/>
          </a:xfrm>
          <a:prstGeom prst="roundRect">
            <a:avLst>
              <a:gd name="adj" fmla="val 0"/>
            </a:avLst>
          </a:prstGeom>
          <a:solidFill>
            <a:schemeClr val="accent5">
              <a:lumMod val="20000"/>
              <a:lumOff val="80000"/>
            </a:schemeClr>
          </a:solidFill>
          <a:ln w="28575">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00000"/>
              </a:lnSpc>
              <a:spcBef>
                <a:spcPts val="600"/>
              </a:spcBef>
              <a:spcAft>
                <a:spcPts val="0"/>
              </a:spcAft>
              <a:buClrTx/>
              <a:buSzTx/>
              <a:buFont typeface="+mj-lt"/>
              <a:buAutoNum type="arabicPeriod"/>
              <a:tabLst/>
              <a:defRPr/>
            </a:pPr>
            <a:r>
              <a:rPr kumimoji="1" lang="ja-JP" altLang="en-US" b="1" i="0" u="none" strike="noStrike" kern="0" cap="none" spc="100" normalizeH="0" baseline="0" noProof="0" dirty="0">
                <a:ln>
                  <a:noFill/>
                </a:ln>
                <a:solidFill>
                  <a:schemeClr val="accent5"/>
                </a:solidFill>
                <a:effectLst/>
                <a:uLnTx/>
                <a:uFillTx/>
                <a:latin typeface="+mn-ea"/>
              </a:rPr>
              <a:t>考えや気持ちを、壁打ちして整理</a:t>
            </a:r>
            <a:br>
              <a:rPr kumimoji="1" lang="en-US" altLang="ja-JP" sz="1200" b="0" i="0" u="none" strike="noStrike" kern="0" cap="none" spc="0" normalizeH="0" baseline="0" noProof="0" dirty="0">
                <a:ln>
                  <a:noFill/>
                </a:ln>
                <a:solidFill>
                  <a:srgbClr val="3F3F3F">
                    <a:lumMod val="75000"/>
                    <a:lumOff val="25000"/>
                  </a:srgbClr>
                </a:solidFill>
                <a:effectLst/>
                <a:uLnTx/>
                <a:uFillTx/>
                <a:latin typeface="+mn-ea"/>
              </a:rPr>
            </a:br>
            <a:r>
              <a:rPr kumimoji="1" lang="ja-JP" altLang="en-US" sz="1200" b="0" i="0" u="none" strike="noStrike" kern="0" cap="none" spc="70" normalizeH="0" baseline="0" noProof="0" dirty="0">
                <a:ln>
                  <a:noFill/>
                </a:ln>
                <a:solidFill>
                  <a:srgbClr val="3F3F3F"/>
                </a:solidFill>
                <a:effectLst/>
                <a:uLnTx/>
                <a:uFillTx/>
                <a:latin typeface="+mn-ea"/>
              </a:rPr>
              <a:t>インサイズの結果をもとに、</a:t>
            </a:r>
            <a:r>
              <a:rPr kumimoji="1" lang="ja-JP" altLang="en-US" sz="1200" b="1" i="0" u="none" strike="noStrike" kern="0" cap="none" spc="70" normalizeH="0" baseline="0" noProof="0" dirty="0">
                <a:ln>
                  <a:noFill/>
                </a:ln>
                <a:solidFill>
                  <a:srgbClr val="3F3F3F"/>
                </a:solidFill>
                <a:effectLst/>
                <a:uLnTx/>
                <a:uFillTx/>
                <a:latin typeface="+mn-ea"/>
              </a:rPr>
              <a:t>業務状況・人間関係・キャリア・上司への相談の仕方</a:t>
            </a:r>
            <a:r>
              <a:rPr kumimoji="1" lang="ja-JP" altLang="en-US" sz="1200" b="0" i="0" u="none" strike="noStrike" kern="0" cap="none" spc="70" normalizeH="0" baseline="0" noProof="0" dirty="0">
                <a:ln>
                  <a:noFill/>
                </a:ln>
                <a:solidFill>
                  <a:srgbClr val="3F3F3F"/>
                </a:solidFill>
                <a:effectLst/>
                <a:uLnTx/>
                <a:uFillTx/>
                <a:latin typeface="+mn-ea"/>
              </a:rPr>
              <a:t>など、最適なテーマで相談できます。</a:t>
            </a:r>
            <a:endParaRPr kumimoji="1" lang="en-US" altLang="ja-JP" sz="1200" b="0" i="0" u="none" strike="noStrike" kern="0" cap="none" spc="70" normalizeH="0" baseline="0" noProof="0" dirty="0">
              <a:ln>
                <a:noFill/>
              </a:ln>
              <a:solidFill>
                <a:srgbClr val="3F3F3F"/>
              </a:solidFill>
              <a:effectLst/>
              <a:uLnTx/>
              <a:uFillTx/>
              <a:latin typeface="+mn-ea"/>
            </a:endParaRPr>
          </a:p>
          <a:p>
            <a:pPr marL="342900" marR="0" lvl="0" indent="-342900" defTabSz="914400" eaLnBrk="1" fontAlgn="auto" latinLnBrk="0" hangingPunct="1">
              <a:lnSpc>
                <a:spcPct val="100000"/>
              </a:lnSpc>
              <a:spcBef>
                <a:spcPts val="600"/>
              </a:spcBef>
              <a:spcAft>
                <a:spcPts val="0"/>
              </a:spcAft>
              <a:buClrTx/>
              <a:buSzTx/>
              <a:buFont typeface="+mj-lt"/>
              <a:buAutoNum type="arabicPeriod"/>
              <a:tabLst/>
              <a:defRPr/>
            </a:pPr>
            <a:r>
              <a:rPr kumimoji="1" lang="ja-JP" altLang="en-US" b="1" i="0" u="none" strike="noStrike" kern="0" cap="none" spc="100" normalizeH="0" baseline="0" noProof="0" dirty="0">
                <a:ln>
                  <a:noFill/>
                </a:ln>
                <a:solidFill>
                  <a:schemeClr val="accent5"/>
                </a:solidFill>
                <a:effectLst/>
                <a:uLnTx/>
                <a:uFillTx/>
                <a:latin typeface="+mn-ea"/>
              </a:rPr>
              <a:t>あなたに合わせたアドバイス</a:t>
            </a:r>
            <a:br>
              <a:rPr kumimoji="1" lang="en-US" altLang="ja-JP" sz="1200" b="0" i="0" u="none" strike="noStrike" kern="0" cap="none" spc="0" normalizeH="0" baseline="0" noProof="0" dirty="0">
                <a:ln>
                  <a:noFill/>
                </a:ln>
                <a:solidFill>
                  <a:srgbClr val="3F3F3F">
                    <a:lumMod val="75000"/>
                    <a:lumOff val="25000"/>
                  </a:srgbClr>
                </a:solidFill>
                <a:effectLst/>
                <a:uLnTx/>
                <a:uFillTx/>
                <a:latin typeface="+mn-ea"/>
              </a:rPr>
            </a:br>
            <a:r>
              <a:rPr kumimoji="1" lang="ja-JP" altLang="en-US" sz="1200" b="0" i="0" u="none" strike="noStrike" kern="0" cap="none" spc="70" normalizeH="0" baseline="0" noProof="0" dirty="0">
                <a:ln>
                  <a:noFill/>
                </a:ln>
                <a:solidFill>
                  <a:srgbClr val="3F3F3F"/>
                </a:solidFill>
                <a:effectLst/>
                <a:uLnTx/>
                <a:uFillTx/>
                <a:latin typeface="+mn-ea"/>
              </a:rPr>
              <a:t>汎用アドバイスではなく、インサイズの結果から、</a:t>
            </a:r>
            <a:r>
              <a:rPr kumimoji="1" lang="ja-JP" altLang="en-US" sz="1200" b="1" i="0" u="none" strike="noStrike" kern="0" cap="none" spc="70" normalizeH="0" baseline="0" noProof="0" dirty="0">
                <a:ln>
                  <a:noFill/>
                </a:ln>
                <a:solidFill>
                  <a:srgbClr val="3F3F3F"/>
                </a:solidFill>
                <a:effectLst/>
                <a:uLnTx/>
                <a:uFillTx/>
                <a:latin typeface="+mn-ea"/>
              </a:rPr>
              <a:t>あなたに寄り添った具体的で実現性のある</a:t>
            </a:r>
            <a:r>
              <a:rPr kumimoji="1" lang="ja-JP" altLang="en-US" sz="1200" b="0" i="0" u="none" strike="noStrike" kern="0" cap="none" spc="70" normalizeH="0" baseline="0" noProof="0" dirty="0">
                <a:ln>
                  <a:noFill/>
                </a:ln>
                <a:solidFill>
                  <a:srgbClr val="3F3F3F"/>
                </a:solidFill>
                <a:effectLst/>
                <a:uLnTx/>
                <a:uFillTx/>
                <a:latin typeface="+mn-ea"/>
              </a:rPr>
              <a:t>アドバイスを得られます。</a:t>
            </a:r>
            <a:endParaRPr kumimoji="1" lang="en-US" altLang="ja-JP" sz="1200" b="0" i="0" u="none" strike="noStrike" kern="0" cap="none" spc="70" normalizeH="0" baseline="0" noProof="0" dirty="0">
              <a:ln>
                <a:noFill/>
              </a:ln>
              <a:solidFill>
                <a:srgbClr val="3F3F3F"/>
              </a:solidFill>
              <a:effectLst/>
              <a:uLnTx/>
              <a:uFillTx/>
              <a:latin typeface="+mn-ea"/>
            </a:endParaRPr>
          </a:p>
          <a:p>
            <a:pPr marL="342900" marR="0" lvl="0" indent="-342900" defTabSz="914400" eaLnBrk="1" fontAlgn="auto" latinLnBrk="0" hangingPunct="1">
              <a:lnSpc>
                <a:spcPct val="100000"/>
              </a:lnSpc>
              <a:spcBef>
                <a:spcPts val="600"/>
              </a:spcBef>
              <a:spcAft>
                <a:spcPts val="0"/>
              </a:spcAft>
              <a:buClrTx/>
              <a:buSzTx/>
              <a:buFont typeface="+mj-lt"/>
              <a:buAutoNum type="arabicPeriod"/>
              <a:tabLst/>
              <a:defRPr/>
            </a:pPr>
            <a:r>
              <a:rPr kumimoji="1" lang="en-US" altLang="ja-JP" b="1" i="0" u="none" strike="noStrike" kern="0" cap="none" spc="100" normalizeH="0" baseline="0" noProof="0" dirty="0">
                <a:ln>
                  <a:noFill/>
                </a:ln>
                <a:solidFill>
                  <a:schemeClr val="accent5"/>
                </a:solidFill>
                <a:effectLst/>
                <a:uLnTx/>
                <a:uFillTx/>
                <a:latin typeface="+mn-ea"/>
              </a:rPr>
              <a:t>1on1</a:t>
            </a:r>
            <a:r>
              <a:rPr kumimoji="1" lang="ja-JP" altLang="en-US" b="1" i="0" u="none" strike="noStrike" kern="0" cap="none" spc="100" normalizeH="0" baseline="0" noProof="0" dirty="0">
                <a:ln>
                  <a:noFill/>
                </a:ln>
                <a:solidFill>
                  <a:schemeClr val="accent5"/>
                </a:solidFill>
                <a:effectLst/>
                <a:uLnTx/>
                <a:uFillTx/>
                <a:latin typeface="+mn-ea"/>
              </a:rPr>
              <a:t>が、もっと充実</a:t>
            </a:r>
            <a:br>
              <a:rPr kumimoji="1" lang="en-US" altLang="ja-JP" sz="1200" b="0" i="0" u="none" strike="noStrike" kern="0" cap="none" spc="0" normalizeH="0" baseline="0" noProof="0" dirty="0">
                <a:ln>
                  <a:noFill/>
                </a:ln>
                <a:solidFill>
                  <a:srgbClr val="3F3F3F">
                    <a:lumMod val="75000"/>
                    <a:lumOff val="25000"/>
                  </a:srgbClr>
                </a:solidFill>
                <a:effectLst/>
                <a:uLnTx/>
                <a:uFillTx/>
                <a:latin typeface="+mn-ea"/>
              </a:rPr>
            </a:br>
            <a:r>
              <a:rPr kumimoji="1" lang="en-US" altLang="ja-JP" sz="1200" b="1" i="0" u="none" strike="noStrike" kern="0" cap="none" spc="70" normalizeH="0" baseline="0" noProof="0" dirty="0">
                <a:ln>
                  <a:noFill/>
                </a:ln>
                <a:solidFill>
                  <a:srgbClr val="3F3F3F"/>
                </a:solidFill>
                <a:effectLst/>
                <a:uLnTx/>
                <a:uFillTx/>
                <a:latin typeface="+mn-ea"/>
              </a:rPr>
              <a:t>AI</a:t>
            </a:r>
            <a:r>
              <a:rPr kumimoji="1" lang="ja-JP" altLang="en-US" sz="1200" b="1" i="0" u="none" strike="noStrike" kern="0" cap="none" spc="70" normalizeH="0" baseline="0" noProof="0" dirty="0">
                <a:ln>
                  <a:noFill/>
                </a:ln>
                <a:solidFill>
                  <a:srgbClr val="3F3F3F"/>
                </a:solidFill>
                <a:effectLst/>
                <a:uLnTx/>
                <a:uFillTx/>
                <a:latin typeface="+mn-ea"/>
              </a:rPr>
              <a:t>で完結せず、上司との対話に接続可。</a:t>
            </a:r>
            <a:r>
              <a:rPr kumimoji="1" lang="ja-JP" altLang="en-US" sz="1200" b="0" i="0" u="none" strike="noStrike" kern="0" cap="none" spc="70" normalizeH="0" baseline="0" noProof="0" dirty="0">
                <a:ln>
                  <a:noFill/>
                </a:ln>
                <a:solidFill>
                  <a:srgbClr val="3F3F3F"/>
                </a:solidFill>
                <a:effectLst/>
                <a:uLnTx/>
                <a:uFillTx/>
                <a:latin typeface="+mn-ea"/>
              </a:rPr>
              <a:t>整理した内容を、</a:t>
            </a:r>
            <a:r>
              <a:rPr kumimoji="1" lang="en-US" altLang="ja-JP" sz="1200" b="0" i="0" u="none" strike="noStrike" kern="0" cap="none" spc="70" normalizeH="0" baseline="0" noProof="0" dirty="0">
                <a:ln>
                  <a:noFill/>
                </a:ln>
                <a:solidFill>
                  <a:srgbClr val="3F3F3F"/>
                </a:solidFill>
                <a:effectLst/>
                <a:uLnTx/>
                <a:uFillTx/>
                <a:latin typeface="+mn-ea"/>
              </a:rPr>
              <a:t>1</a:t>
            </a:r>
            <a:r>
              <a:rPr kumimoji="1" lang="ja-JP" altLang="en-US" sz="1200" b="0" i="0" u="none" strike="noStrike" kern="0" cap="none" spc="70" normalizeH="0" baseline="0" noProof="0" dirty="0">
                <a:ln>
                  <a:noFill/>
                </a:ln>
                <a:solidFill>
                  <a:srgbClr val="3F3F3F"/>
                </a:solidFill>
                <a:effectLst/>
                <a:uLnTx/>
                <a:uFillTx/>
                <a:latin typeface="+mn-ea"/>
              </a:rPr>
              <a:t>クリックで</a:t>
            </a:r>
            <a:r>
              <a:rPr kumimoji="1" lang="en-US" altLang="ja-JP" sz="1200" b="0" i="0" u="none" strike="noStrike" kern="0" cap="none" spc="70" normalizeH="0" baseline="0" noProof="0" dirty="0">
                <a:ln>
                  <a:noFill/>
                </a:ln>
                <a:solidFill>
                  <a:srgbClr val="3F3F3F"/>
                </a:solidFill>
                <a:effectLst/>
                <a:uLnTx/>
                <a:uFillTx/>
                <a:latin typeface="+mn-ea"/>
              </a:rPr>
              <a:t>1on1</a:t>
            </a:r>
            <a:r>
              <a:rPr kumimoji="1" lang="ja-JP" altLang="en-US" sz="1200" b="0" i="0" u="none" strike="noStrike" kern="0" cap="none" spc="70" normalizeH="0" baseline="0" noProof="0" dirty="0">
                <a:ln>
                  <a:noFill/>
                </a:ln>
                <a:solidFill>
                  <a:srgbClr val="3F3F3F"/>
                </a:solidFill>
                <a:effectLst/>
                <a:uLnTx/>
                <a:uFillTx/>
                <a:latin typeface="+mn-ea"/>
              </a:rPr>
              <a:t>トピックに転記でき、上司に相談できます。</a:t>
            </a:r>
          </a:p>
        </p:txBody>
      </p:sp>
      <p:grpSp>
        <p:nvGrpSpPr>
          <p:cNvPr id="57" name="グループ化 56">
            <a:extLst>
              <a:ext uri="{FF2B5EF4-FFF2-40B4-BE49-F238E27FC236}">
                <a16:creationId xmlns:a16="http://schemas.microsoft.com/office/drawing/2014/main" id="{193A4717-0D97-0E61-E302-4E20B8D9C03E}"/>
              </a:ext>
            </a:extLst>
          </p:cNvPr>
          <p:cNvGrpSpPr/>
          <p:nvPr/>
        </p:nvGrpSpPr>
        <p:grpSpPr>
          <a:xfrm>
            <a:off x="399056" y="2730115"/>
            <a:ext cx="4321789" cy="3576384"/>
            <a:chOff x="399056" y="647315"/>
            <a:chExt cx="4321789" cy="3576384"/>
          </a:xfrm>
        </p:grpSpPr>
        <p:sp>
          <p:nvSpPr>
            <p:cNvPr id="58" name="正方形/長方形 57">
              <a:extLst>
                <a:ext uri="{FF2B5EF4-FFF2-40B4-BE49-F238E27FC236}">
                  <a16:creationId xmlns:a16="http://schemas.microsoft.com/office/drawing/2014/main" id="{DC4597B9-7677-3833-AB7F-67573BD66D3D}"/>
                </a:ext>
              </a:extLst>
            </p:cNvPr>
            <p:cNvSpPr/>
            <p:nvPr/>
          </p:nvSpPr>
          <p:spPr>
            <a:xfrm>
              <a:off x="431819" y="884544"/>
              <a:ext cx="508083" cy="3339155"/>
            </a:xfrm>
            <a:prstGeom prst="rect">
              <a:avLst/>
            </a:prstGeom>
            <a:solidFill>
              <a:srgbClr val="F6F7F9"/>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spcBef>
                  <a:spcPts val="600"/>
                </a:spcBef>
                <a:defRPr/>
              </a:pPr>
              <a:endParaRPr kumimoji="1" lang="ja-JP" altLang="en-US" sz="1400" dirty="0">
                <a:solidFill>
                  <a:srgbClr val="3F3F3F">
                    <a:lumMod val="75000"/>
                    <a:lumOff val="25000"/>
                  </a:srgbClr>
                </a:solidFill>
                <a:latin typeface="Century Gothic"/>
                <a:ea typeface="Meiryo UI"/>
              </a:endParaRPr>
            </a:p>
          </p:txBody>
        </p:sp>
        <p:grpSp>
          <p:nvGrpSpPr>
            <p:cNvPr id="59" name="グループ化 58">
              <a:extLst>
                <a:ext uri="{FF2B5EF4-FFF2-40B4-BE49-F238E27FC236}">
                  <a16:creationId xmlns:a16="http://schemas.microsoft.com/office/drawing/2014/main" id="{0E044476-E029-9076-A8B0-019D6D6A58A8}"/>
                </a:ext>
              </a:extLst>
            </p:cNvPr>
            <p:cNvGrpSpPr/>
            <p:nvPr/>
          </p:nvGrpSpPr>
          <p:grpSpPr>
            <a:xfrm>
              <a:off x="399056" y="647315"/>
              <a:ext cx="4321789" cy="3576384"/>
              <a:chOff x="399056" y="836712"/>
              <a:chExt cx="5434624" cy="4497281"/>
            </a:xfrm>
          </p:grpSpPr>
          <p:pic>
            <p:nvPicPr>
              <p:cNvPr id="63" name="Picture 2">
                <a:extLst>
                  <a:ext uri="{FF2B5EF4-FFF2-40B4-BE49-F238E27FC236}">
                    <a16:creationId xmlns:a16="http://schemas.microsoft.com/office/drawing/2014/main" id="{DD9DA68F-07D3-B55A-2ED1-FBCB465CF97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6496" y="836712"/>
                <a:ext cx="5417184" cy="336143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2708A3B7-986A-3BC8-6979-2C1A8929C077}"/>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17549" y="4149080"/>
                <a:ext cx="5216131" cy="62687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a:extLst>
                  <a:ext uri="{FF2B5EF4-FFF2-40B4-BE49-F238E27FC236}">
                    <a16:creationId xmlns:a16="http://schemas.microsoft.com/office/drawing/2014/main" id="{E68B6723-D28E-2848-84DF-ADD2F932C2A8}"/>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a:fillRect/>
              </a:stretch>
            </p:blipFill>
            <p:spPr bwMode="auto">
              <a:xfrm>
                <a:off x="399056" y="4775954"/>
                <a:ext cx="5417185" cy="558039"/>
              </a:xfrm>
              <a:prstGeom prst="rect">
                <a:avLst/>
              </a:prstGeom>
              <a:noFill/>
              <a:extLst>
                <a:ext uri="{909E8E84-426E-40DD-AFC4-6F175D3DCCD1}">
                  <a14:hiddenFill xmlns:a14="http://schemas.microsoft.com/office/drawing/2010/main">
                    <a:solidFill>
                      <a:srgbClr val="FFFFFF"/>
                    </a:solidFill>
                  </a14:hiddenFill>
                </a:ext>
              </a:extLst>
            </p:spPr>
          </p:pic>
        </p:grpSp>
        <p:pic>
          <p:nvPicPr>
            <p:cNvPr id="61" name="図 60">
              <a:extLst>
                <a:ext uri="{FF2B5EF4-FFF2-40B4-BE49-F238E27FC236}">
                  <a16:creationId xmlns:a16="http://schemas.microsoft.com/office/drawing/2014/main" id="{CE3408F8-0CE2-82B8-F0E7-F7A9B94652EF}"/>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431819" y="1030167"/>
              <a:ext cx="367093" cy="418661"/>
            </a:xfrm>
            <a:prstGeom prst="rect">
              <a:avLst/>
            </a:prstGeom>
            <a:ln>
              <a:noFill/>
            </a:ln>
          </p:spPr>
        </p:pic>
        <p:pic>
          <p:nvPicPr>
            <p:cNvPr id="62" name="図 61">
              <a:extLst>
                <a:ext uri="{FF2B5EF4-FFF2-40B4-BE49-F238E27FC236}">
                  <a16:creationId xmlns:a16="http://schemas.microsoft.com/office/drawing/2014/main" id="{40289F68-437A-BF43-BB9B-CA7ADC669892}"/>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572809" y="3805038"/>
              <a:ext cx="367093" cy="418661"/>
            </a:xfrm>
            <a:prstGeom prst="rect">
              <a:avLst/>
            </a:prstGeom>
            <a:ln>
              <a:noFill/>
            </a:ln>
          </p:spPr>
        </p:pic>
      </p:grpSp>
      <p:grpSp>
        <p:nvGrpSpPr>
          <p:cNvPr id="66" name="グループ化 65">
            <a:extLst>
              <a:ext uri="{FF2B5EF4-FFF2-40B4-BE49-F238E27FC236}">
                <a16:creationId xmlns:a16="http://schemas.microsoft.com/office/drawing/2014/main" id="{8F21A96A-490A-589D-96EE-43259050B6F9}"/>
              </a:ext>
            </a:extLst>
          </p:cNvPr>
          <p:cNvGrpSpPr/>
          <p:nvPr/>
        </p:nvGrpSpPr>
        <p:grpSpPr>
          <a:xfrm>
            <a:off x="4894598" y="2905188"/>
            <a:ext cx="4331272" cy="3401311"/>
            <a:chOff x="4894598" y="822388"/>
            <a:chExt cx="4331272" cy="3401311"/>
          </a:xfrm>
        </p:grpSpPr>
        <p:pic>
          <p:nvPicPr>
            <p:cNvPr id="67" name="Picture 8">
              <a:extLst>
                <a:ext uri="{FF2B5EF4-FFF2-40B4-BE49-F238E27FC236}">
                  <a16:creationId xmlns:a16="http://schemas.microsoft.com/office/drawing/2014/main" id="{C4C5C4F6-2AE0-4BD7-1B0E-0FED4376D350}"/>
                </a:ext>
              </a:extLst>
            </p:cNvPr>
            <p:cNvPicPr>
              <a:picLocks noChangeAspect="1" noChangeArrowheads="1"/>
            </p:cNvPicPr>
            <p:nvPr/>
          </p:nvPicPr>
          <p:blipFill rotWithShape="1">
            <a:blip r:embed="rId10">
              <a:extLst>
                <a:ext uri="{28A0092B-C50C-407E-A947-70E740481C1C}">
                  <a14:useLocalDpi xmlns:a14="http://schemas.microsoft.com/office/drawing/2010/main"/>
                </a:ext>
              </a:extLst>
            </a:blip>
            <a:srcRect/>
            <a:stretch>
              <a:fillRect/>
            </a:stretch>
          </p:blipFill>
          <p:spPr bwMode="auto">
            <a:xfrm>
              <a:off x="4894598" y="1281706"/>
              <a:ext cx="4331272" cy="2941993"/>
            </a:xfrm>
            <a:prstGeom prst="rect">
              <a:avLst/>
            </a:prstGeom>
            <a:noFill/>
            <a:extLst>
              <a:ext uri="{909E8E84-426E-40DD-AFC4-6F175D3DCCD1}">
                <a14:hiddenFill xmlns:a14="http://schemas.microsoft.com/office/drawing/2010/main">
                  <a:solidFill>
                    <a:srgbClr val="FFFFFF"/>
                  </a:solidFill>
                </a14:hiddenFill>
              </a:ext>
            </a:extLst>
          </p:spPr>
        </p:pic>
        <p:pic>
          <p:nvPicPr>
            <p:cNvPr id="68" name="図 67">
              <a:extLst>
                <a:ext uri="{FF2B5EF4-FFF2-40B4-BE49-F238E27FC236}">
                  <a16:creationId xmlns:a16="http://schemas.microsoft.com/office/drawing/2014/main" id="{3AC6D3D4-D3E5-FD60-9B9D-AF275637F956}"/>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5097016" y="1359640"/>
              <a:ext cx="367093" cy="418661"/>
            </a:xfrm>
            <a:prstGeom prst="rect">
              <a:avLst/>
            </a:prstGeom>
            <a:ln>
              <a:noFill/>
            </a:ln>
          </p:spPr>
        </p:pic>
        <p:grpSp>
          <p:nvGrpSpPr>
            <p:cNvPr id="69" name="Group 64">
              <a:extLst>
                <a:ext uri="{FF2B5EF4-FFF2-40B4-BE49-F238E27FC236}">
                  <a16:creationId xmlns:a16="http://schemas.microsoft.com/office/drawing/2014/main" id="{F33856D9-4A08-28A7-FA5D-4D7AC755A274}"/>
                </a:ext>
              </a:extLst>
            </p:cNvPr>
            <p:cNvGrpSpPr>
              <a:grpSpLocks/>
            </p:cNvGrpSpPr>
            <p:nvPr/>
          </p:nvGrpSpPr>
          <p:grpSpPr bwMode="auto">
            <a:xfrm>
              <a:off x="4937220" y="1146292"/>
              <a:ext cx="4288650" cy="269875"/>
              <a:chOff x="1306" y="2614"/>
              <a:chExt cx="3175" cy="283"/>
            </a:xfrm>
          </p:grpSpPr>
          <p:sp>
            <p:nvSpPr>
              <p:cNvPr id="73" name="Freeform 65">
                <a:extLst>
                  <a:ext uri="{FF2B5EF4-FFF2-40B4-BE49-F238E27FC236}">
                    <a16:creationId xmlns:a16="http://schemas.microsoft.com/office/drawing/2014/main" id="{4101784C-DFE5-1F19-DD13-A5624D919991}"/>
                  </a:ext>
                </a:extLst>
              </p:cNvPr>
              <p:cNvSpPr>
                <a:spLocks/>
              </p:cNvSpPr>
              <p:nvPr/>
            </p:nvSpPr>
            <p:spPr bwMode="auto">
              <a:xfrm>
                <a:off x="1306" y="2614"/>
                <a:ext cx="3175" cy="283"/>
              </a:xfrm>
              <a:custGeom>
                <a:avLst/>
                <a:gdLst/>
                <a:ahLst/>
                <a:cxnLst>
                  <a:cxn ang="0">
                    <a:pos x="0" y="454"/>
                  </a:cxn>
                  <a:cxn ang="0">
                    <a:pos x="0" y="227"/>
                  </a:cxn>
                  <a:cxn ang="0">
                    <a:pos x="453" y="0"/>
                  </a:cxn>
                  <a:cxn ang="0">
                    <a:pos x="907" y="227"/>
                  </a:cxn>
                  <a:cxn ang="0">
                    <a:pos x="1360" y="0"/>
                  </a:cxn>
                  <a:cxn ang="0">
                    <a:pos x="1814" y="227"/>
                  </a:cxn>
                  <a:cxn ang="0">
                    <a:pos x="2268" y="0"/>
                  </a:cxn>
                  <a:cxn ang="0">
                    <a:pos x="2721" y="227"/>
                  </a:cxn>
                  <a:cxn ang="0">
                    <a:pos x="3175" y="0"/>
                  </a:cxn>
                  <a:cxn ang="0">
                    <a:pos x="3175" y="227"/>
                  </a:cxn>
                  <a:cxn ang="0">
                    <a:pos x="2721" y="454"/>
                  </a:cxn>
                  <a:cxn ang="0">
                    <a:pos x="2268" y="227"/>
                  </a:cxn>
                  <a:cxn ang="0">
                    <a:pos x="1814" y="454"/>
                  </a:cxn>
                  <a:cxn ang="0">
                    <a:pos x="1360" y="227"/>
                  </a:cxn>
                  <a:cxn ang="0">
                    <a:pos x="907" y="454"/>
                  </a:cxn>
                  <a:cxn ang="0">
                    <a:pos x="453" y="227"/>
                  </a:cxn>
                  <a:cxn ang="0">
                    <a:pos x="0" y="454"/>
                  </a:cxn>
                </a:cxnLst>
                <a:rect l="0" t="0" r="r" b="b"/>
                <a:pathLst>
                  <a:path w="3175" h="454">
                    <a:moveTo>
                      <a:pt x="0" y="454"/>
                    </a:moveTo>
                    <a:cubicBezTo>
                      <a:pt x="0" y="340"/>
                      <a:pt x="0" y="227"/>
                      <a:pt x="0" y="227"/>
                    </a:cubicBezTo>
                    <a:cubicBezTo>
                      <a:pt x="80" y="163"/>
                      <a:pt x="302" y="0"/>
                      <a:pt x="453" y="0"/>
                    </a:cubicBezTo>
                    <a:cubicBezTo>
                      <a:pt x="604" y="0"/>
                      <a:pt x="756" y="227"/>
                      <a:pt x="907" y="227"/>
                    </a:cubicBezTo>
                    <a:cubicBezTo>
                      <a:pt x="1058" y="227"/>
                      <a:pt x="1209" y="0"/>
                      <a:pt x="1360" y="0"/>
                    </a:cubicBezTo>
                    <a:cubicBezTo>
                      <a:pt x="1511" y="0"/>
                      <a:pt x="1663" y="227"/>
                      <a:pt x="1814" y="227"/>
                    </a:cubicBezTo>
                    <a:cubicBezTo>
                      <a:pt x="1965" y="227"/>
                      <a:pt x="2117" y="0"/>
                      <a:pt x="2268" y="0"/>
                    </a:cubicBezTo>
                    <a:cubicBezTo>
                      <a:pt x="2419" y="0"/>
                      <a:pt x="2570" y="227"/>
                      <a:pt x="2721" y="227"/>
                    </a:cubicBezTo>
                    <a:cubicBezTo>
                      <a:pt x="2872" y="227"/>
                      <a:pt x="3050" y="88"/>
                      <a:pt x="3175" y="0"/>
                    </a:cubicBezTo>
                    <a:cubicBezTo>
                      <a:pt x="3175" y="113"/>
                      <a:pt x="3175" y="227"/>
                      <a:pt x="3175" y="227"/>
                    </a:cubicBezTo>
                    <a:cubicBezTo>
                      <a:pt x="3175" y="227"/>
                      <a:pt x="2906" y="454"/>
                      <a:pt x="2721" y="454"/>
                    </a:cubicBezTo>
                    <a:cubicBezTo>
                      <a:pt x="2548" y="454"/>
                      <a:pt x="2419" y="227"/>
                      <a:pt x="2268" y="227"/>
                    </a:cubicBezTo>
                    <a:cubicBezTo>
                      <a:pt x="2117" y="227"/>
                      <a:pt x="1965" y="454"/>
                      <a:pt x="1814" y="454"/>
                    </a:cubicBezTo>
                    <a:cubicBezTo>
                      <a:pt x="1663" y="454"/>
                      <a:pt x="1511" y="227"/>
                      <a:pt x="1360" y="227"/>
                    </a:cubicBezTo>
                    <a:cubicBezTo>
                      <a:pt x="1209" y="227"/>
                      <a:pt x="1058" y="454"/>
                      <a:pt x="907" y="454"/>
                    </a:cubicBezTo>
                    <a:cubicBezTo>
                      <a:pt x="756" y="454"/>
                      <a:pt x="604" y="227"/>
                      <a:pt x="453" y="227"/>
                    </a:cubicBezTo>
                    <a:cubicBezTo>
                      <a:pt x="302" y="227"/>
                      <a:pt x="185" y="322"/>
                      <a:pt x="0" y="454"/>
                    </a:cubicBezTo>
                    <a:close/>
                  </a:path>
                </a:pathLst>
              </a:custGeom>
              <a:solidFill>
                <a:srgbClr val="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F3F3F"/>
                  </a:solidFill>
                  <a:effectLst/>
                  <a:uLnTx/>
                  <a:uFillTx/>
                  <a:latin typeface="Century Gothic"/>
                  <a:ea typeface="Meiryo UI"/>
                </a:endParaRPr>
              </a:p>
            </p:txBody>
          </p:sp>
          <p:sp>
            <p:nvSpPr>
              <p:cNvPr id="74" name="Freeform 66">
                <a:extLst>
                  <a:ext uri="{FF2B5EF4-FFF2-40B4-BE49-F238E27FC236}">
                    <a16:creationId xmlns:a16="http://schemas.microsoft.com/office/drawing/2014/main" id="{DEB9281F-1EBD-2CDC-C821-C16CA47F36EE}"/>
                  </a:ext>
                </a:extLst>
              </p:cNvPr>
              <p:cNvSpPr>
                <a:spLocks/>
              </p:cNvSpPr>
              <p:nvPr/>
            </p:nvSpPr>
            <p:spPr bwMode="auto">
              <a:xfrm>
                <a:off x="1306" y="2614"/>
                <a:ext cx="3175" cy="142"/>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rgbClr val="3F3F3F"/>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F3F3F"/>
                  </a:solidFill>
                  <a:effectLst/>
                  <a:uLnTx/>
                  <a:uFillTx/>
                  <a:latin typeface="Century Gothic"/>
                  <a:ea typeface="Meiryo UI"/>
                </a:endParaRPr>
              </a:p>
            </p:txBody>
          </p:sp>
          <p:sp>
            <p:nvSpPr>
              <p:cNvPr id="75" name="Freeform 67">
                <a:extLst>
                  <a:ext uri="{FF2B5EF4-FFF2-40B4-BE49-F238E27FC236}">
                    <a16:creationId xmlns:a16="http://schemas.microsoft.com/office/drawing/2014/main" id="{BAE180E6-691A-0BB5-87B2-C7D7075C326F}"/>
                  </a:ext>
                </a:extLst>
              </p:cNvPr>
              <p:cNvSpPr>
                <a:spLocks/>
              </p:cNvSpPr>
              <p:nvPr/>
            </p:nvSpPr>
            <p:spPr bwMode="auto">
              <a:xfrm>
                <a:off x="1306" y="2756"/>
                <a:ext cx="3175" cy="141"/>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rgbClr val="3F3F3F"/>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F3F3F"/>
                  </a:solidFill>
                  <a:effectLst/>
                  <a:uLnTx/>
                  <a:uFillTx/>
                  <a:latin typeface="Century Gothic"/>
                  <a:ea typeface="Meiryo UI"/>
                </a:endParaRPr>
              </a:p>
            </p:txBody>
          </p:sp>
        </p:grpSp>
        <p:sp>
          <p:nvSpPr>
            <p:cNvPr id="70" name="テキスト ボックス 69">
              <a:extLst>
                <a:ext uri="{FF2B5EF4-FFF2-40B4-BE49-F238E27FC236}">
                  <a16:creationId xmlns:a16="http://schemas.microsoft.com/office/drawing/2014/main" id="{497AD563-234C-50E9-CD8C-D134C973E2B5}"/>
                </a:ext>
              </a:extLst>
            </p:cNvPr>
            <p:cNvSpPr txBox="1"/>
            <p:nvPr/>
          </p:nvSpPr>
          <p:spPr>
            <a:xfrm>
              <a:off x="5169024" y="822388"/>
              <a:ext cx="3960440" cy="230832"/>
            </a:xfrm>
            <a:prstGeom prst="rect">
              <a:avLst/>
            </a:prstGeom>
          </p:spPr>
          <p:txBody>
            <a:bodyPr vert="horz" wrap="squar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70" normalizeH="0" baseline="0" noProof="0" dirty="0">
                  <a:ln>
                    <a:noFill/>
                  </a:ln>
                  <a:solidFill>
                    <a:srgbClr val="3F3F3F"/>
                  </a:solidFill>
                  <a:effectLst/>
                  <a:uLnTx/>
                  <a:uFillTx/>
                  <a:latin typeface="Century Gothic"/>
                  <a:ea typeface="Meiryo UI"/>
                </a:rPr>
                <a:t>中略　～大事にしたい価値観の整理と、現状満たされていない点の明確化～</a:t>
              </a:r>
            </a:p>
          </p:txBody>
        </p:sp>
      </p:grpSp>
      <p:sp>
        <p:nvSpPr>
          <p:cNvPr id="44" name="四角形: 角を丸くする 43">
            <a:extLst>
              <a:ext uri="{FF2B5EF4-FFF2-40B4-BE49-F238E27FC236}">
                <a16:creationId xmlns:a16="http://schemas.microsoft.com/office/drawing/2014/main" id="{E8BAAB18-56AD-B808-4D9A-FF1414BE0D0A}"/>
              </a:ext>
            </a:extLst>
          </p:cNvPr>
          <p:cNvSpPr/>
          <p:nvPr/>
        </p:nvSpPr>
        <p:spPr>
          <a:xfrm>
            <a:off x="8267058" y="4866339"/>
            <a:ext cx="1440160" cy="1440160"/>
          </a:xfrm>
          <a:prstGeom prst="roundRect">
            <a:avLst>
              <a:gd name="adj" fmla="val 11998"/>
            </a:avLst>
          </a:prstGeom>
          <a:solidFill>
            <a:srgbClr val="E9546B">
              <a:lumMod val="20000"/>
              <a:lumOff val="80000"/>
            </a:srgbClr>
          </a:solidFill>
          <a:ln>
            <a:solidFill>
              <a:srgbClr val="E9546B">
                <a:lumMod val="20000"/>
                <a:lumOff val="80000"/>
              </a:srgbClr>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1" lang="ja-JP" altLang="en-US" sz="1100" b="0" i="0" u="none" strike="noStrike" kern="0" cap="none" spc="0" normalizeH="0" baseline="0" noProof="0" dirty="0">
                <a:ln>
                  <a:noFill/>
                </a:ln>
                <a:solidFill>
                  <a:srgbClr val="3F3F3F">
                    <a:lumMod val="75000"/>
                    <a:lumOff val="25000"/>
                  </a:srgbClr>
                </a:solidFill>
                <a:effectLst/>
                <a:uLnTx/>
                <a:uFillTx/>
                <a:latin typeface="+mn-ea"/>
              </a:rPr>
              <a:t>会話内容が、上司や人事に知られる事はありません。</a:t>
            </a:r>
            <a:endParaRPr kumimoji="1" lang="en-US" altLang="ja-JP" sz="1100" b="0" i="0" u="none" strike="noStrike" kern="0" cap="none" spc="0" normalizeH="0" baseline="0" noProof="0" dirty="0">
              <a:ln>
                <a:noFill/>
              </a:ln>
              <a:solidFill>
                <a:srgbClr val="3F3F3F">
                  <a:lumMod val="75000"/>
                  <a:lumOff val="25000"/>
                </a:srgbClr>
              </a:solidFill>
              <a:effectLst/>
              <a:uLnTx/>
              <a:uFillTx/>
              <a:latin typeface="+mn-ea"/>
            </a:endParaRPr>
          </a:p>
          <a:p>
            <a:pPr marL="0" marR="0" lvl="0" indent="0" defTabSz="914400" eaLnBrk="1" fontAlgn="auto" latinLnBrk="0" hangingPunct="1">
              <a:lnSpc>
                <a:spcPct val="100000"/>
              </a:lnSpc>
              <a:spcBef>
                <a:spcPts val="600"/>
              </a:spcBef>
              <a:spcAft>
                <a:spcPts val="0"/>
              </a:spcAft>
              <a:buClrTx/>
              <a:buSzTx/>
              <a:buFontTx/>
              <a:buNone/>
              <a:tabLst/>
              <a:defRPr/>
            </a:pPr>
            <a:r>
              <a:rPr kumimoji="1" lang="ja-JP" altLang="en-US" sz="1100" b="0" i="0" u="none" strike="noStrike" kern="0" cap="none" spc="0" normalizeH="0" baseline="0" noProof="0" dirty="0">
                <a:ln>
                  <a:noFill/>
                </a:ln>
                <a:solidFill>
                  <a:srgbClr val="3F3F3F">
                    <a:lumMod val="75000"/>
                    <a:lumOff val="25000"/>
                  </a:srgbClr>
                </a:solidFill>
                <a:effectLst/>
                <a:uLnTx/>
                <a:uFillTx/>
                <a:latin typeface="+mn-ea"/>
              </a:rPr>
              <a:t>会話内容が、</a:t>
            </a:r>
            <a:r>
              <a:rPr kumimoji="1" lang="en-US" altLang="ja-JP" sz="1100" b="0" i="0" u="none" strike="noStrike" kern="0" cap="none" spc="0" normalizeH="0" baseline="0" noProof="0" dirty="0">
                <a:ln>
                  <a:noFill/>
                </a:ln>
                <a:solidFill>
                  <a:srgbClr val="3F3F3F">
                    <a:lumMod val="75000"/>
                    <a:lumOff val="25000"/>
                  </a:srgbClr>
                </a:solidFill>
                <a:effectLst/>
                <a:uLnTx/>
                <a:uFillTx/>
                <a:latin typeface="+mn-ea"/>
              </a:rPr>
              <a:t>AI</a:t>
            </a:r>
            <a:r>
              <a:rPr kumimoji="1" lang="ja-JP" altLang="en-US" sz="1100" b="0" i="0" u="none" strike="noStrike" kern="0" cap="none" spc="0" normalizeH="0" baseline="0" noProof="0" dirty="0">
                <a:ln>
                  <a:noFill/>
                </a:ln>
                <a:solidFill>
                  <a:srgbClr val="3F3F3F">
                    <a:lumMod val="75000"/>
                    <a:lumOff val="25000"/>
                  </a:srgbClr>
                </a:solidFill>
                <a:effectLst/>
                <a:uLnTx/>
                <a:uFillTx/>
                <a:latin typeface="+mn-ea"/>
              </a:rPr>
              <a:t>の学習に利用されることはありません。</a:t>
            </a:r>
          </a:p>
        </p:txBody>
      </p:sp>
      <p:sp>
        <p:nvSpPr>
          <p:cNvPr id="45" name="テキスト ボックス 44">
            <a:extLst>
              <a:ext uri="{FF2B5EF4-FFF2-40B4-BE49-F238E27FC236}">
                <a16:creationId xmlns:a16="http://schemas.microsoft.com/office/drawing/2014/main" id="{F2987275-B5F1-CBE0-6D83-72FF4F9FA27A}"/>
              </a:ext>
            </a:extLst>
          </p:cNvPr>
          <p:cNvSpPr txBox="1"/>
          <p:nvPr/>
        </p:nvSpPr>
        <p:spPr>
          <a:xfrm>
            <a:off x="8332280" y="4614312"/>
            <a:ext cx="1296144" cy="261610"/>
          </a:xfrm>
          <a:prstGeom prst="rect">
            <a:avLst/>
          </a:prstGeom>
        </p:spPr>
        <p:txBody>
          <a:bodyPr vert="horz" wrap="square" lIns="91440" tIns="45720" rIns="91440" bIns="45720" rtlCol="0" anchor="ctr" anchorCtr="0">
            <a:spAutoFit/>
          </a:bodyPr>
          <a:lstStyle/>
          <a:p>
            <a:pPr algn="ctr" defTabSz="914400"/>
            <a:r>
              <a:rPr kumimoji="1" lang="ja-JP" altLang="en-US" sz="1100" spc="70" dirty="0">
                <a:solidFill>
                  <a:srgbClr val="3F3F3F">
                    <a:lumMod val="75000"/>
                    <a:lumOff val="25000"/>
                  </a:srgbClr>
                </a:solidFill>
                <a:latin typeface="+mn-ea"/>
              </a:rPr>
              <a:t>ご安心ください</a:t>
            </a:r>
          </a:p>
        </p:txBody>
      </p:sp>
      <p:sp>
        <p:nvSpPr>
          <p:cNvPr id="3" name="四角形: 角を丸くする 2">
            <a:extLst>
              <a:ext uri="{FF2B5EF4-FFF2-40B4-BE49-F238E27FC236}">
                <a16:creationId xmlns:a16="http://schemas.microsoft.com/office/drawing/2014/main" id="{A7AF3E0C-3C3F-0989-1C13-C05BB8D94F3B}"/>
              </a:ext>
            </a:extLst>
          </p:cNvPr>
          <p:cNvSpPr/>
          <p:nvPr/>
        </p:nvSpPr>
        <p:spPr>
          <a:xfrm>
            <a:off x="70137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4" name="四角形: 角を丸くする 3">
            <a:extLst>
              <a:ext uri="{FF2B5EF4-FFF2-40B4-BE49-F238E27FC236}">
                <a16:creationId xmlns:a16="http://schemas.microsoft.com/office/drawing/2014/main" id="{1270D000-BE35-086A-1974-0FB8BF63A5FF}"/>
              </a:ext>
            </a:extLst>
          </p:cNvPr>
          <p:cNvSpPr/>
          <p:nvPr/>
        </p:nvSpPr>
        <p:spPr>
          <a:xfrm>
            <a:off x="5872426"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5" name="四角形: 角を丸くする 4">
            <a:extLst>
              <a:ext uri="{FF2B5EF4-FFF2-40B4-BE49-F238E27FC236}">
                <a16:creationId xmlns:a16="http://schemas.microsoft.com/office/drawing/2014/main" id="{ED146D1A-3953-2AD0-F2F6-8899A4C0D287}"/>
              </a:ext>
            </a:extLst>
          </p:cNvPr>
          <p:cNvSpPr/>
          <p:nvPr/>
        </p:nvSpPr>
        <p:spPr>
          <a:xfrm>
            <a:off x="5872426"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6" name="四角形: 角を丸くする 5">
            <a:extLst>
              <a:ext uri="{FF2B5EF4-FFF2-40B4-BE49-F238E27FC236}">
                <a16:creationId xmlns:a16="http://schemas.microsoft.com/office/drawing/2014/main" id="{5A8D0647-68DC-F566-697E-BEC51B8FE655}"/>
              </a:ext>
            </a:extLst>
          </p:cNvPr>
          <p:cNvSpPr/>
          <p:nvPr/>
        </p:nvSpPr>
        <p:spPr>
          <a:xfrm>
            <a:off x="6453413"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2" name="正方形/長方形 1">
            <a:extLst>
              <a:ext uri="{FF2B5EF4-FFF2-40B4-BE49-F238E27FC236}">
                <a16:creationId xmlns:a16="http://schemas.microsoft.com/office/drawing/2014/main" id="{50F7D762-9B87-0634-D46F-6D556D49A909}"/>
              </a:ext>
            </a:extLst>
          </p:cNvPr>
          <p:cNvSpPr/>
          <p:nvPr/>
        </p:nvSpPr>
        <p:spPr>
          <a:xfrm>
            <a:off x="6940722" y="6214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hlinkClick r:id="rId11"/>
              </a:rPr>
              <a:t>AI</a:t>
            </a:r>
            <a:r>
              <a:rPr lang="ja-JP" altLang="en-US" dirty="0">
                <a:solidFill>
                  <a:schemeClr val="tx1"/>
                </a:solidFill>
                <a:latin typeface="+mn-ea"/>
                <a:hlinkClick r:id="rId11"/>
              </a:rPr>
              <a:t>メンター</a:t>
            </a:r>
            <a:r>
              <a:rPr lang="ja-JP" altLang="en-US" dirty="0">
                <a:solidFill>
                  <a:schemeClr val="tx1"/>
                </a:solidFill>
                <a:latin typeface="+mn-ea"/>
              </a:rPr>
              <a:t>を</a:t>
            </a:r>
            <a:r>
              <a:rPr lang="en-US" altLang="ja-JP" dirty="0">
                <a:solidFill>
                  <a:schemeClr val="tx1"/>
                </a:solidFill>
                <a:latin typeface="+mn-ea"/>
              </a:rPr>
              <a:t>OFF</a:t>
            </a:r>
            <a:r>
              <a:rPr lang="ja-JP" altLang="en-US" dirty="0">
                <a:solidFill>
                  <a:schemeClr val="tx1"/>
                </a:solidFill>
                <a:latin typeface="+mn-ea"/>
              </a:rPr>
              <a:t>に</a:t>
            </a:r>
            <a:br>
              <a:rPr lang="en-US" altLang="ja-JP" dirty="0">
                <a:solidFill>
                  <a:schemeClr val="tx1"/>
                </a:solidFill>
                <a:latin typeface="+mn-ea"/>
              </a:rPr>
            </a:br>
            <a:r>
              <a:rPr lang="ja-JP" altLang="en-US" dirty="0">
                <a:solidFill>
                  <a:schemeClr val="tx1"/>
                </a:solidFill>
                <a:latin typeface="+mn-ea"/>
              </a:rPr>
              <a:t>している場合は削除</a:t>
            </a:r>
            <a:endParaRPr lang="en-US" altLang="ja-JP" dirty="0">
              <a:solidFill>
                <a:schemeClr val="tx1"/>
              </a:solidFill>
              <a:latin typeface="+mn-ea"/>
            </a:endParaRPr>
          </a:p>
        </p:txBody>
      </p:sp>
    </p:spTree>
    <p:extLst>
      <p:ext uri="{BB962C8B-B14F-4D97-AF65-F5344CB8AC3E}">
        <p14:creationId xmlns:p14="http://schemas.microsoft.com/office/powerpoint/2010/main" val="1304980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en-US" altLang="ja-JP" b="1" spc="160" dirty="0"/>
              <a:t>1on1</a:t>
            </a:r>
            <a:r>
              <a:rPr lang="ja-JP" altLang="en-US" b="1" spc="160" dirty="0"/>
              <a:t>機能の使い方</a:t>
            </a:r>
            <a:endParaRPr lang="en-US" altLang="ja-JP" b="1" spc="160" dirty="0"/>
          </a:p>
        </p:txBody>
      </p:sp>
    </p:spTree>
    <p:extLst>
      <p:ext uri="{BB962C8B-B14F-4D97-AF65-F5344CB8AC3E}">
        <p14:creationId xmlns:p14="http://schemas.microsoft.com/office/powerpoint/2010/main" val="2536426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84586E62-6B1F-87F8-EF75-454B6C9510B4}"/>
              </a:ext>
            </a:extLst>
          </p:cNvPr>
          <p:cNvSpPr/>
          <p:nvPr/>
        </p:nvSpPr>
        <p:spPr>
          <a:xfrm>
            <a:off x="5892354"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8" name="四角形: 角を丸くする 17">
            <a:extLst>
              <a:ext uri="{FF2B5EF4-FFF2-40B4-BE49-F238E27FC236}">
                <a16:creationId xmlns:a16="http://schemas.microsoft.com/office/drawing/2014/main" id="{C226BA28-44AB-37DD-606B-CC6EF5C676AE}"/>
              </a:ext>
            </a:extLst>
          </p:cNvPr>
          <p:cNvSpPr/>
          <p:nvPr/>
        </p:nvSpPr>
        <p:spPr>
          <a:xfrm>
            <a:off x="7016039" y="134781"/>
            <a:ext cx="1078860" cy="4572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normAutofit/>
          </a:bodyPr>
          <a:lstStyle/>
          <a:p>
            <a:r>
              <a:rPr lang="en-US" altLang="ja-JP" dirty="0"/>
              <a:t>1on1</a:t>
            </a:r>
            <a:r>
              <a:rPr lang="ja-JP" altLang="en-US" dirty="0"/>
              <a:t>の</a:t>
            </a:r>
            <a:r>
              <a:rPr lang="en-US" altLang="ja-JP" dirty="0"/>
              <a:t>5</a:t>
            </a:r>
            <a:r>
              <a:rPr lang="ja-JP" altLang="en-US" dirty="0"/>
              <a:t>つの機能</a:t>
            </a:r>
          </a:p>
        </p:txBody>
      </p:sp>
      <p:sp>
        <p:nvSpPr>
          <p:cNvPr id="3" name="正方形/長方形 2">
            <a:extLst>
              <a:ext uri="{FF2B5EF4-FFF2-40B4-BE49-F238E27FC236}">
                <a16:creationId xmlns:a16="http://schemas.microsoft.com/office/drawing/2014/main" id="{4F4100AC-BB9E-B2C5-AB33-8BC217D5B2C0}"/>
              </a:ext>
            </a:extLst>
          </p:cNvPr>
          <p:cNvSpPr/>
          <p:nvPr/>
        </p:nvSpPr>
        <p:spPr>
          <a:xfrm>
            <a:off x="834828" y="977112"/>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の予定作成</a:t>
            </a:r>
          </a:p>
        </p:txBody>
      </p:sp>
      <p:sp>
        <p:nvSpPr>
          <p:cNvPr id="5" name="正方形/長方形 4">
            <a:extLst>
              <a:ext uri="{FF2B5EF4-FFF2-40B4-BE49-F238E27FC236}">
                <a16:creationId xmlns:a16="http://schemas.microsoft.com/office/drawing/2014/main" id="{84CA2B21-5B15-A030-D02F-E1BA965BF200}"/>
              </a:ext>
            </a:extLst>
          </p:cNvPr>
          <p:cNvSpPr/>
          <p:nvPr/>
        </p:nvSpPr>
        <p:spPr>
          <a:xfrm>
            <a:off x="834828" y="2157546"/>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Teams/</a:t>
            </a:r>
            <a:br>
              <a:rPr kumimoji="1" lang="en-US" altLang="ja-JP" b="1" dirty="0">
                <a:solidFill>
                  <a:schemeClr val="tx1"/>
                </a:solidFill>
              </a:rPr>
            </a:br>
            <a:r>
              <a:rPr kumimoji="1" lang="en-US" altLang="ja-JP" b="1" dirty="0">
                <a:solidFill>
                  <a:schemeClr val="tx1"/>
                </a:solidFill>
              </a:rPr>
              <a:t>Outlook</a:t>
            </a:r>
            <a:r>
              <a:rPr kumimoji="1" lang="ja-JP" altLang="en-US" b="1" dirty="0">
                <a:solidFill>
                  <a:schemeClr val="tx1"/>
                </a:solidFill>
              </a:rPr>
              <a:t>連携</a:t>
            </a:r>
            <a:endParaRPr kumimoji="1" lang="en-US" altLang="ja-JP" b="1" dirty="0">
              <a:solidFill>
                <a:schemeClr val="tx1"/>
              </a:solidFill>
            </a:endParaRPr>
          </a:p>
        </p:txBody>
      </p:sp>
      <p:sp>
        <p:nvSpPr>
          <p:cNvPr id="6" name="正方形/長方形 5">
            <a:extLst>
              <a:ext uri="{FF2B5EF4-FFF2-40B4-BE49-F238E27FC236}">
                <a16:creationId xmlns:a16="http://schemas.microsoft.com/office/drawing/2014/main" id="{99795493-4E4A-1AD0-231F-0AF4F3477229}"/>
              </a:ext>
            </a:extLst>
          </p:cNvPr>
          <p:cNvSpPr/>
          <p:nvPr/>
        </p:nvSpPr>
        <p:spPr>
          <a:xfrm>
            <a:off x="834828" y="3222653"/>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a:t>
            </a:r>
            <a:br>
              <a:rPr kumimoji="1" lang="en-US" altLang="ja-JP" b="1" dirty="0">
                <a:solidFill>
                  <a:schemeClr val="tx1"/>
                </a:solidFill>
              </a:rPr>
            </a:br>
            <a:r>
              <a:rPr kumimoji="1" lang="ja-JP" altLang="en-US" b="1" dirty="0">
                <a:solidFill>
                  <a:schemeClr val="tx1"/>
                </a:solidFill>
              </a:rPr>
              <a:t>トピック設定</a:t>
            </a:r>
          </a:p>
        </p:txBody>
      </p:sp>
      <p:sp>
        <p:nvSpPr>
          <p:cNvPr id="7" name="正方形/長方形 6">
            <a:extLst>
              <a:ext uri="{FF2B5EF4-FFF2-40B4-BE49-F238E27FC236}">
                <a16:creationId xmlns:a16="http://schemas.microsoft.com/office/drawing/2014/main" id="{88E9848A-D1BF-F443-5188-9062A8BC25B6}"/>
              </a:ext>
            </a:extLst>
          </p:cNvPr>
          <p:cNvSpPr/>
          <p:nvPr/>
        </p:nvSpPr>
        <p:spPr>
          <a:xfrm>
            <a:off x="834828" y="4285418"/>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のメモ作成</a:t>
            </a:r>
          </a:p>
        </p:txBody>
      </p:sp>
      <p:sp>
        <p:nvSpPr>
          <p:cNvPr id="8" name="正方形/長方形 7">
            <a:extLst>
              <a:ext uri="{FF2B5EF4-FFF2-40B4-BE49-F238E27FC236}">
                <a16:creationId xmlns:a16="http://schemas.microsoft.com/office/drawing/2014/main" id="{A7CFC7FD-B17C-3064-AA8F-C61E9594E8D1}"/>
              </a:ext>
            </a:extLst>
          </p:cNvPr>
          <p:cNvSpPr/>
          <p:nvPr/>
        </p:nvSpPr>
        <p:spPr>
          <a:xfrm>
            <a:off x="834828" y="5348183"/>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の履歴確認</a:t>
            </a:r>
          </a:p>
        </p:txBody>
      </p:sp>
      <p:sp>
        <p:nvSpPr>
          <p:cNvPr id="9" name="四角形: 角を丸くする 8">
            <a:extLst>
              <a:ext uri="{FF2B5EF4-FFF2-40B4-BE49-F238E27FC236}">
                <a16:creationId xmlns:a16="http://schemas.microsoft.com/office/drawing/2014/main" id="{CDF4B3C4-72A0-5B23-41AD-58E756C48BC7}"/>
              </a:ext>
            </a:extLst>
          </p:cNvPr>
          <p:cNvSpPr/>
          <p:nvPr/>
        </p:nvSpPr>
        <p:spPr>
          <a:xfrm>
            <a:off x="600828" y="2042219"/>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2</a:t>
            </a:r>
            <a:endParaRPr kumimoji="1" lang="ja-JP" altLang="en-US" sz="1000" b="1" dirty="0">
              <a:solidFill>
                <a:schemeClr val="bg2"/>
              </a:solidFill>
            </a:endParaRPr>
          </a:p>
        </p:txBody>
      </p:sp>
      <p:sp>
        <p:nvSpPr>
          <p:cNvPr id="10" name="四角形: 角を丸くする 9">
            <a:extLst>
              <a:ext uri="{FF2B5EF4-FFF2-40B4-BE49-F238E27FC236}">
                <a16:creationId xmlns:a16="http://schemas.microsoft.com/office/drawing/2014/main" id="{724F7BE8-428A-86A3-53D5-450ACE5910E2}"/>
              </a:ext>
            </a:extLst>
          </p:cNvPr>
          <p:cNvSpPr/>
          <p:nvPr/>
        </p:nvSpPr>
        <p:spPr>
          <a:xfrm>
            <a:off x="600828" y="861785"/>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1</a:t>
            </a:r>
            <a:endParaRPr kumimoji="1" lang="ja-JP" altLang="en-US" sz="1000" b="1" dirty="0">
              <a:solidFill>
                <a:schemeClr val="bg2"/>
              </a:solidFill>
            </a:endParaRPr>
          </a:p>
        </p:txBody>
      </p:sp>
      <p:sp>
        <p:nvSpPr>
          <p:cNvPr id="11" name="四角形: 角を丸くする 10">
            <a:extLst>
              <a:ext uri="{FF2B5EF4-FFF2-40B4-BE49-F238E27FC236}">
                <a16:creationId xmlns:a16="http://schemas.microsoft.com/office/drawing/2014/main" id="{5B76C359-19AD-97C0-DF70-5FA51D07F3EB}"/>
              </a:ext>
            </a:extLst>
          </p:cNvPr>
          <p:cNvSpPr/>
          <p:nvPr/>
        </p:nvSpPr>
        <p:spPr>
          <a:xfrm>
            <a:off x="600828" y="3113016"/>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3</a:t>
            </a:r>
            <a:endParaRPr kumimoji="1" lang="ja-JP" altLang="en-US" sz="1000" b="1" dirty="0">
              <a:solidFill>
                <a:schemeClr val="bg2"/>
              </a:solidFill>
            </a:endParaRPr>
          </a:p>
        </p:txBody>
      </p:sp>
      <p:sp>
        <p:nvSpPr>
          <p:cNvPr id="12" name="四角形: 角を丸くする 11">
            <a:extLst>
              <a:ext uri="{FF2B5EF4-FFF2-40B4-BE49-F238E27FC236}">
                <a16:creationId xmlns:a16="http://schemas.microsoft.com/office/drawing/2014/main" id="{21C049DA-C029-9363-9BD0-876B3C72AE40}"/>
              </a:ext>
            </a:extLst>
          </p:cNvPr>
          <p:cNvSpPr/>
          <p:nvPr/>
        </p:nvSpPr>
        <p:spPr>
          <a:xfrm>
            <a:off x="600828" y="4191068"/>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4</a:t>
            </a:r>
            <a:endParaRPr kumimoji="1" lang="ja-JP" altLang="en-US" sz="1000" b="1" dirty="0">
              <a:solidFill>
                <a:schemeClr val="bg2"/>
              </a:solidFill>
            </a:endParaRPr>
          </a:p>
        </p:txBody>
      </p:sp>
      <p:sp>
        <p:nvSpPr>
          <p:cNvPr id="13" name="四角形: 角を丸くする 12">
            <a:extLst>
              <a:ext uri="{FF2B5EF4-FFF2-40B4-BE49-F238E27FC236}">
                <a16:creationId xmlns:a16="http://schemas.microsoft.com/office/drawing/2014/main" id="{CE6AEAE4-97A5-7131-EFE3-B235AB02BCD8}"/>
              </a:ext>
            </a:extLst>
          </p:cNvPr>
          <p:cNvSpPr/>
          <p:nvPr/>
        </p:nvSpPr>
        <p:spPr>
          <a:xfrm>
            <a:off x="600828" y="5232856"/>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5</a:t>
            </a:r>
            <a:endParaRPr kumimoji="1" lang="ja-JP" altLang="en-US" sz="1000" b="1" dirty="0">
              <a:solidFill>
                <a:schemeClr val="bg2"/>
              </a:solidFill>
            </a:endParaRPr>
          </a:p>
        </p:txBody>
      </p:sp>
      <p:sp>
        <p:nvSpPr>
          <p:cNvPr id="14" name="テキスト ボックス 13">
            <a:extLst>
              <a:ext uri="{FF2B5EF4-FFF2-40B4-BE49-F238E27FC236}">
                <a16:creationId xmlns:a16="http://schemas.microsoft.com/office/drawing/2014/main" id="{0851BD32-7622-60C1-C5C5-56AB8DDE1D8F}"/>
              </a:ext>
            </a:extLst>
          </p:cNvPr>
          <p:cNvSpPr txBox="1"/>
          <p:nvPr/>
        </p:nvSpPr>
        <p:spPr>
          <a:xfrm>
            <a:off x="3592195" y="1254659"/>
            <a:ext cx="5712977" cy="1554272"/>
          </a:xfrm>
          <a:prstGeom prst="rect">
            <a:avLst/>
          </a:prstGeom>
          <a:noFill/>
        </p:spPr>
        <p:txBody>
          <a:bodyPr wrap="square" rtlCol="0">
            <a:spAutoFit/>
          </a:bodyPr>
          <a:lstStyle/>
          <a:p>
            <a:pPr>
              <a:spcBef>
                <a:spcPts val="600"/>
              </a:spcBef>
            </a:pPr>
            <a:r>
              <a:rPr kumimoji="1" lang="ja-JP" altLang="en-US" dirty="0"/>
              <a:t>インサイズ上から</a:t>
            </a:r>
            <a:r>
              <a:rPr kumimoji="1" lang="en-US" altLang="ja-JP" b="1" dirty="0"/>
              <a:t>1on1</a:t>
            </a:r>
            <a:r>
              <a:rPr kumimoji="1" lang="ja-JP" altLang="en-US" b="1" dirty="0"/>
              <a:t>の日時を設定</a:t>
            </a:r>
            <a:r>
              <a:rPr kumimoji="1" lang="ja-JP" altLang="en-US" dirty="0"/>
              <a:t>し、</a:t>
            </a:r>
            <a:br>
              <a:rPr kumimoji="1" lang="en-US" altLang="ja-JP" dirty="0"/>
            </a:br>
            <a:r>
              <a:rPr kumimoji="1" lang="en-US" altLang="ja-JP" b="1" dirty="0"/>
              <a:t>Outlook</a:t>
            </a:r>
            <a:r>
              <a:rPr kumimoji="1" lang="ja-JP" altLang="en-US" b="1" dirty="0"/>
              <a:t>の予定表に連携・</a:t>
            </a:r>
            <a:r>
              <a:rPr kumimoji="1" lang="en-US" altLang="ja-JP" b="1" dirty="0"/>
              <a:t>Teams</a:t>
            </a:r>
            <a:r>
              <a:rPr kumimoji="1" lang="ja-JP" altLang="en-US" b="1" dirty="0"/>
              <a:t>会議</a:t>
            </a:r>
            <a:r>
              <a:rPr kumimoji="1" lang="en-US" altLang="ja-JP" b="1" dirty="0"/>
              <a:t>URL</a:t>
            </a:r>
            <a:r>
              <a:rPr kumimoji="1" lang="ja-JP" altLang="en-US" b="1" dirty="0"/>
              <a:t>を発行</a:t>
            </a:r>
            <a:r>
              <a:rPr kumimoji="1" lang="ja-JP" altLang="en-US" dirty="0"/>
              <a:t>することができます。</a:t>
            </a:r>
            <a:endParaRPr kumimoji="1" lang="en-US" altLang="ja-JP" dirty="0"/>
          </a:p>
          <a:p>
            <a:pPr>
              <a:spcBef>
                <a:spcPts val="600"/>
              </a:spcBef>
            </a:pPr>
            <a:r>
              <a:rPr kumimoji="1" lang="ja-JP" altLang="en-US" dirty="0"/>
              <a:t>日時を設定することで、その</a:t>
            </a:r>
            <a:r>
              <a:rPr kumimoji="1" lang="en-US" altLang="ja-JP" dirty="0"/>
              <a:t>1on1</a:t>
            </a:r>
            <a:r>
              <a:rPr kumimoji="1" lang="ja-JP" altLang="en-US" dirty="0"/>
              <a:t>の</a:t>
            </a:r>
            <a:br>
              <a:rPr kumimoji="1" lang="en-US" altLang="ja-JP" dirty="0"/>
            </a:br>
            <a:r>
              <a:rPr kumimoji="1" lang="ja-JP" altLang="en-US" dirty="0"/>
              <a:t>トピック設定・メモ作成ができるようになります。</a:t>
            </a:r>
            <a:endParaRPr kumimoji="1" lang="en-US" altLang="ja-JP" dirty="0"/>
          </a:p>
        </p:txBody>
      </p:sp>
      <p:sp>
        <p:nvSpPr>
          <p:cNvPr id="15" name="テキスト ボックス 14">
            <a:extLst>
              <a:ext uri="{FF2B5EF4-FFF2-40B4-BE49-F238E27FC236}">
                <a16:creationId xmlns:a16="http://schemas.microsoft.com/office/drawing/2014/main" id="{189C789B-16EC-51FB-31BD-D6F3D178428B}"/>
              </a:ext>
            </a:extLst>
          </p:cNvPr>
          <p:cNvSpPr txBox="1"/>
          <p:nvPr/>
        </p:nvSpPr>
        <p:spPr>
          <a:xfrm>
            <a:off x="3592195" y="3314201"/>
            <a:ext cx="5712977" cy="646331"/>
          </a:xfrm>
          <a:prstGeom prst="rect">
            <a:avLst/>
          </a:prstGeom>
          <a:noFill/>
        </p:spPr>
        <p:txBody>
          <a:bodyPr wrap="square" rtlCol="0">
            <a:spAutoFit/>
          </a:bodyPr>
          <a:lstStyle/>
          <a:p>
            <a:r>
              <a:rPr kumimoji="1" lang="ja-JP" altLang="en-US" dirty="0"/>
              <a:t>その日の</a:t>
            </a:r>
            <a:r>
              <a:rPr kumimoji="1" lang="en-US" altLang="ja-JP" b="1" dirty="0"/>
              <a:t>1on1</a:t>
            </a:r>
            <a:r>
              <a:rPr kumimoji="1" lang="ja-JP" altLang="en-US" b="1" dirty="0"/>
              <a:t>で話したいトピック</a:t>
            </a:r>
            <a:r>
              <a:rPr kumimoji="1" lang="ja-JP" altLang="en-US" dirty="0"/>
              <a:t>を</a:t>
            </a:r>
            <a:br>
              <a:rPr kumimoji="1" lang="en-US" altLang="ja-JP" dirty="0"/>
            </a:br>
            <a:r>
              <a:rPr kumimoji="1" lang="ja-JP" altLang="en-US" dirty="0"/>
              <a:t>事前に申請できます。</a:t>
            </a:r>
            <a:endParaRPr kumimoji="1" lang="en-US" altLang="ja-JP" dirty="0"/>
          </a:p>
        </p:txBody>
      </p:sp>
      <p:sp>
        <p:nvSpPr>
          <p:cNvPr id="16" name="テキスト ボックス 15">
            <a:extLst>
              <a:ext uri="{FF2B5EF4-FFF2-40B4-BE49-F238E27FC236}">
                <a16:creationId xmlns:a16="http://schemas.microsoft.com/office/drawing/2014/main" id="{0C64A893-48F4-10F5-508C-75CFD35C6B3A}"/>
              </a:ext>
            </a:extLst>
          </p:cNvPr>
          <p:cNvSpPr txBox="1"/>
          <p:nvPr/>
        </p:nvSpPr>
        <p:spPr>
          <a:xfrm>
            <a:off x="3592195" y="4236447"/>
            <a:ext cx="5712977" cy="923330"/>
          </a:xfrm>
          <a:prstGeom prst="rect">
            <a:avLst/>
          </a:prstGeom>
          <a:noFill/>
        </p:spPr>
        <p:txBody>
          <a:bodyPr wrap="square" rtlCol="0">
            <a:spAutoFit/>
          </a:bodyPr>
          <a:lstStyle/>
          <a:p>
            <a:r>
              <a:rPr kumimoji="1" lang="en-US" altLang="ja-JP" dirty="0"/>
              <a:t>1on1</a:t>
            </a:r>
            <a:r>
              <a:rPr kumimoji="1" lang="ja-JP" altLang="en-US" dirty="0"/>
              <a:t>の記録を残せる機能です。</a:t>
            </a:r>
            <a:endParaRPr kumimoji="1" lang="en-US" altLang="ja-JP" dirty="0"/>
          </a:p>
          <a:p>
            <a:r>
              <a:rPr kumimoji="1" lang="ja-JP" altLang="en-US" b="1" dirty="0"/>
              <a:t>自分だけが見られるメモ、</a:t>
            </a:r>
            <a:r>
              <a:rPr kumimoji="1" lang="en-US" altLang="ja-JP" b="1" dirty="0"/>
              <a:t>1on1</a:t>
            </a:r>
            <a:r>
              <a:rPr kumimoji="1" lang="ja-JP" altLang="en-US" b="1" dirty="0"/>
              <a:t>相手と共有するメモ、上司・閲覧者・管理者に共有するメモ</a:t>
            </a:r>
            <a:r>
              <a:rPr kumimoji="1" lang="ja-JP" altLang="en-US" dirty="0"/>
              <a:t>があります。</a:t>
            </a:r>
            <a:endParaRPr kumimoji="1" lang="en-US" altLang="ja-JP" dirty="0"/>
          </a:p>
        </p:txBody>
      </p:sp>
      <p:sp>
        <p:nvSpPr>
          <p:cNvPr id="17" name="テキスト ボックス 16">
            <a:extLst>
              <a:ext uri="{FF2B5EF4-FFF2-40B4-BE49-F238E27FC236}">
                <a16:creationId xmlns:a16="http://schemas.microsoft.com/office/drawing/2014/main" id="{21479F5C-D1EA-87EE-DDF5-D1F91DD8ECD1}"/>
              </a:ext>
            </a:extLst>
          </p:cNvPr>
          <p:cNvSpPr txBox="1"/>
          <p:nvPr/>
        </p:nvSpPr>
        <p:spPr>
          <a:xfrm>
            <a:off x="3592195" y="5576211"/>
            <a:ext cx="5712977" cy="369332"/>
          </a:xfrm>
          <a:prstGeom prst="rect">
            <a:avLst/>
          </a:prstGeom>
          <a:noFill/>
        </p:spPr>
        <p:txBody>
          <a:bodyPr wrap="square" rtlCol="0">
            <a:spAutoFit/>
          </a:bodyPr>
          <a:lstStyle/>
          <a:p>
            <a:r>
              <a:rPr kumimoji="1" lang="en-US" altLang="ja-JP" dirty="0"/>
              <a:t>1on1</a:t>
            </a:r>
            <a:r>
              <a:rPr kumimoji="1" lang="ja-JP" altLang="en-US" dirty="0"/>
              <a:t>の履歴を</a:t>
            </a:r>
            <a:r>
              <a:rPr kumimoji="1" lang="ja-JP" altLang="en-US" b="1" dirty="0"/>
              <a:t>振り返る</a:t>
            </a:r>
            <a:r>
              <a:rPr kumimoji="1" lang="ja-JP" altLang="en-US" dirty="0"/>
              <a:t>ことができます。</a:t>
            </a:r>
            <a:endParaRPr kumimoji="1" lang="en-US" altLang="ja-JP" dirty="0"/>
          </a:p>
        </p:txBody>
      </p:sp>
      <p:sp>
        <p:nvSpPr>
          <p:cNvPr id="19" name="右中かっこ 18">
            <a:extLst>
              <a:ext uri="{FF2B5EF4-FFF2-40B4-BE49-F238E27FC236}">
                <a16:creationId xmlns:a16="http://schemas.microsoft.com/office/drawing/2014/main" id="{ABB4E4AE-DC99-1AC4-3C68-B1413B5B66F3}"/>
              </a:ext>
            </a:extLst>
          </p:cNvPr>
          <p:cNvSpPr/>
          <p:nvPr/>
        </p:nvSpPr>
        <p:spPr>
          <a:xfrm>
            <a:off x="3091158" y="1281574"/>
            <a:ext cx="299405" cy="1521289"/>
          </a:xfrm>
          <a:prstGeom prst="rightBrace">
            <a:avLst>
              <a:gd name="adj1" fmla="val 29729"/>
              <a:gd name="adj2"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AC0EF76-87A5-256F-AEDB-AF6EBEEC9DB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貴社で利用する機能に</a:t>
            </a:r>
            <a:br>
              <a:rPr lang="en-US" altLang="ja-JP" dirty="0">
                <a:solidFill>
                  <a:schemeClr val="tx1"/>
                </a:solidFill>
                <a:latin typeface="+mn-ea"/>
              </a:rPr>
            </a:br>
            <a:r>
              <a:rPr lang="ja-JP" altLang="en-US" dirty="0">
                <a:solidFill>
                  <a:schemeClr val="tx1"/>
                </a:solidFill>
                <a:latin typeface="+mn-ea"/>
              </a:rPr>
              <a:t>合わせて</a:t>
            </a:r>
            <a:br>
              <a:rPr lang="en-US" altLang="ja-JP" dirty="0">
                <a:solidFill>
                  <a:schemeClr val="tx1"/>
                </a:solidFill>
                <a:latin typeface="+mn-ea"/>
              </a:rPr>
            </a:br>
            <a:r>
              <a:rPr lang="ja-JP" altLang="en-US" dirty="0">
                <a:solidFill>
                  <a:schemeClr val="tx1"/>
                </a:solidFill>
                <a:latin typeface="+mn-ea"/>
              </a:rPr>
              <a:t>修正してください</a:t>
            </a:r>
            <a:endParaRPr lang="en-US" altLang="ja-JP" dirty="0">
              <a:solidFill>
                <a:schemeClr val="tx1"/>
              </a:solidFill>
              <a:latin typeface="+mn-ea"/>
            </a:endParaRPr>
          </a:p>
        </p:txBody>
      </p:sp>
    </p:spTree>
    <p:extLst>
      <p:ext uri="{BB962C8B-B14F-4D97-AF65-F5344CB8AC3E}">
        <p14:creationId xmlns:p14="http://schemas.microsoft.com/office/powerpoint/2010/main" val="402744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normAutofit/>
          </a:bodyPr>
          <a:lstStyle/>
          <a:p>
            <a:r>
              <a:rPr lang="ja-JP" altLang="en-US" dirty="0"/>
              <a:t>利用開始時に、案内メールが届きます</a:t>
            </a:r>
          </a:p>
        </p:txBody>
      </p:sp>
      <p:sp>
        <p:nvSpPr>
          <p:cNvPr id="7" name="テキスト ボックス 6">
            <a:extLst>
              <a:ext uri="{FF2B5EF4-FFF2-40B4-BE49-F238E27FC236}">
                <a16:creationId xmlns:a16="http://schemas.microsoft.com/office/drawing/2014/main" id="{B45DF2B3-5599-1903-55B8-C8D2EB1B5C15}"/>
              </a:ext>
            </a:extLst>
          </p:cNvPr>
          <p:cNvSpPr txBox="1"/>
          <p:nvPr/>
        </p:nvSpPr>
        <p:spPr>
          <a:xfrm>
            <a:off x="154045" y="1962330"/>
            <a:ext cx="3931153" cy="1831271"/>
          </a:xfrm>
          <a:prstGeom prst="rect">
            <a:avLst/>
          </a:prstGeom>
          <a:noFill/>
        </p:spPr>
        <p:txBody>
          <a:bodyPr wrap="square" rtlCol="0">
            <a:spAutoFit/>
          </a:bodyPr>
          <a:lstStyle/>
          <a:p>
            <a:pPr>
              <a:spcBef>
                <a:spcPts val="600"/>
              </a:spcBef>
            </a:pPr>
            <a:r>
              <a:rPr kumimoji="1" lang="ja-JP" altLang="en-US" dirty="0"/>
              <a:t>「</a:t>
            </a:r>
            <a:r>
              <a:rPr kumimoji="1" lang="ja-JP" altLang="en-US" b="1" dirty="0"/>
              <a:t>インサイズ事務局</a:t>
            </a:r>
            <a:r>
              <a:rPr kumimoji="1" lang="ja-JP" altLang="en-US" dirty="0"/>
              <a:t>」から、</a:t>
            </a:r>
            <a:br>
              <a:rPr kumimoji="1" lang="en-US" altLang="ja-JP" dirty="0"/>
            </a:br>
            <a:r>
              <a:rPr kumimoji="1" lang="en-US" altLang="ja-JP" dirty="0"/>
              <a:t>1on1</a:t>
            </a:r>
            <a:r>
              <a:rPr kumimoji="1" lang="ja-JP" altLang="en-US" dirty="0"/>
              <a:t>の案内メールが届きます。</a:t>
            </a:r>
            <a:endParaRPr kumimoji="1" lang="en-US" altLang="ja-JP" dirty="0"/>
          </a:p>
          <a:p>
            <a:pPr>
              <a:spcBef>
                <a:spcPts val="600"/>
              </a:spcBef>
            </a:pPr>
            <a:r>
              <a:rPr kumimoji="1" lang="ja-JP" altLang="en-US" b="1" dirty="0"/>
              <a:t>パスワードは通知されず</a:t>
            </a:r>
            <a:r>
              <a:rPr kumimoji="1" lang="ja-JP" altLang="en-US" dirty="0"/>
              <a:t>、</a:t>
            </a:r>
            <a:br>
              <a:rPr kumimoji="1" lang="en-US" altLang="ja-JP" dirty="0"/>
            </a:br>
            <a:r>
              <a:rPr kumimoji="1" lang="ja-JP" altLang="en-US" dirty="0"/>
              <a:t>初回ログインの場合は</a:t>
            </a:r>
            <a:r>
              <a:rPr kumimoji="1" lang="en-US" altLang="ja-JP" dirty="0"/>
              <a:t>URL</a:t>
            </a:r>
            <a:r>
              <a:rPr kumimoji="1" lang="ja-JP" altLang="en-US" dirty="0"/>
              <a:t>を</a:t>
            </a:r>
            <a:br>
              <a:rPr kumimoji="1" lang="en-US" altLang="ja-JP" dirty="0"/>
            </a:br>
            <a:r>
              <a:rPr kumimoji="1" lang="ja-JP" altLang="en-US" dirty="0"/>
              <a:t>クリックするとパスワードを</a:t>
            </a:r>
            <a:br>
              <a:rPr kumimoji="1" lang="en-US" altLang="ja-JP" dirty="0"/>
            </a:br>
            <a:r>
              <a:rPr kumimoji="1" lang="ja-JP" altLang="en-US" dirty="0"/>
              <a:t>設定する画面に遷移します。</a:t>
            </a:r>
          </a:p>
        </p:txBody>
      </p:sp>
      <p:sp>
        <p:nvSpPr>
          <p:cNvPr id="8" name="正方形/長方形 7">
            <a:extLst>
              <a:ext uri="{FF2B5EF4-FFF2-40B4-BE49-F238E27FC236}">
                <a16:creationId xmlns:a16="http://schemas.microsoft.com/office/drawing/2014/main" id="{E7717817-0582-0358-8AE2-BC1EAE831FFC}"/>
              </a:ext>
            </a:extLst>
          </p:cNvPr>
          <p:cNvSpPr/>
          <p:nvPr/>
        </p:nvSpPr>
        <p:spPr>
          <a:xfrm>
            <a:off x="4308315" y="1242902"/>
            <a:ext cx="55132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1on1</a:t>
            </a:r>
            <a:r>
              <a:rPr kumimoji="1" lang="ja-JP" altLang="en-US" sz="1000" dirty="0">
                <a:solidFill>
                  <a:schemeClr val="tx1"/>
                </a:solidFill>
              </a:rPr>
              <a:t>支援システム「インサイズ」で、</a:t>
            </a:r>
            <a:r>
              <a:rPr kumimoji="1" lang="en-US" altLang="ja-JP" sz="1000" dirty="0">
                <a:solidFill>
                  <a:schemeClr val="tx1"/>
                </a:solidFill>
              </a:rPr>
              <a:t>1on1</a:t>
            </a:r>
            <a:r>
              <a:rPr kumimoji="1" lang="ja-JP" altLang="en-US" sz="1000" dirty="0">
                <a:solidFill>
                  <a:schemeClr val="tx1"/>
                </a:solidFill>
              </a:rPr>
              <a:t>を設定してください</a:t>
            </a:r>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r>
              <a:rPr kumimoji="1" lang="en-US" altLang="ja-JP" sz="1000" dirty="0">
                <a:solidFill>
                  <a:schemeClr val="tx1"/>
                </a:solidFill>
              </a:rPr>
              <a:t>1on1</a:t>
            </a:r>
            <a:r>
              <a:rPr kumimoji="1" lang="ja-JP" altLang="en-US" sz="1000" dirty="0">
                <a:solidFill>
                  <a:schemeClr val="tx1"/>
                </a:solidFill>
              </a:rPr>
              <a:t>ツール「インサイズ」を利用して、</a:t>
            </a:r>
            <a:r>
              <a:rPr kumimoji="1" lang="en-US" altLang="ja-JP" sz="1000" dirty="0">
                <a:solidFill>
                  <a:schemeClr val="tx1"/>
                </a:solidFill>
              </a:rPr>
              <a:t>1on1</a:t>
            </a:r>
            <a:r>
              <a:rPr kumimoji="1" lang="ja-JP" altLang="en-US" sz="1000" dirty="0">
                <a:solidFill>
                  <a:schemeClr val="tx1"/>
                </a:solidFill>
              </a:rPr>
              <a:t>設定を行いましょう！</a:t>
            </a:r>
          </a:p>
          <a:p>
            <a:r>
              <a:rPr kumimoji="1" lang="ja-JP" altLang="en-US" sz="1000" dirty="0">
                <a:solidFill>
                  <a:schemeClr val="tx1"/>
                </a:solidFill>
              </a:rPr>
              <a:t>インサイズでは、</a:t>
            </a:r>
            <a:r>
              <a:rPr kumimoji="1" lang="en-US" altLang="ja-JP" sz="1000" dirty="0">
                <a:solidFill>
                  <a:schemeClr val="tx1"/>
                </a:solidFill>
              </a:rPr>
              <a:t>1on1</a:t>
            </a:r>
            <a:r>
              <a:rPr kumimoji="1" lang="ja-JP" altLang="en-US" sz="1000" dirty="0">
                <a:solidFill>
                  <a:schemeClr val="tx1"/>
                </a:solidFill>
              </a:rPr>
              <a:t>のスケジュール設定・トピック設定・メモの記録や共有ができます。</a:t>
            </a:r>
          </a:p>
          <a:p>
            <a:r>
              <a:rPr kumimoji="1" lang="en-US" altLang="ja-JP" sz="1000" dirty="0">
                <a:solidFill>
                  <a:schemeClr val="tx1"/>
                </a:solidFill>
              </a:rPr>
              <a:t>1on1</a:t>
            </a:r>
            <a:r>
              <a:rPr kumimoji="1" lang="ja-JP" altLang="en-US" sz="1000" dirty="0">
                <a:solidFill>
                  <a:schemeClr val="tx1"/>
                </a:solidFill>
              </a:rPr>
              <a:t>を有効な時間にするため、ぜひ日常的にご活用ください！</a:t>
            </a:r>
          </a:p>
          <a:p>
            <a:endParaRPr kumimoji="1" lang="ja-JP" altLang="en-US" sz="1000" dirty="0">
              <a:solidFill>
                <a:schemeClr val="tx1"/>
              </a:solidFill>
            </a:endParaRPr>
          </a:p>
          <a:p>
            <a:r>
              <a:rPr kumimoji="1" lang="en-US" altLang="ja-JP" sz="1000" dirty="0">
                <a:solidFill>
                  <a:schemeClr val="tx1"/>
                </a:solidFill>
              </a:rPr>
              <a:t>================================</a:t>
            </a:r>
          </a:p>
          <a:p>
            <a:r>
              <a:rPr kumimoji="1" lang="en-US" altLang="ja-JP" sz="1000" dirty="0">
                <a:solidFill>
                  <a:schemeClr val="tx1"/>
                </a:solidFill>
                <a:hlinkClick r:id="rId3"/>
              </a:rPr>
              <a:t>https://www.insides.~~~~</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XXXXXXXXXX</a:t>
            </a:r>
          </a:p>
          <a:p>
            <a:r>
              <a:rPr kumimoji="1" lang="en-US" altLang="ja-JP" sz="1000" dirty="0">
                <a:solidFill>
                  <a:schemeClr val="tx1"/>
                </a:solidFill>
              </a:rPr>
              <a:t>================================</a:t>
            </a:r>
          </a:p>
          <a:p>
            <a:endParaRPr kumimoji="1" lang="en-US" altLang="ja-JP" sz="1000" dirty="0">
              <a:solidFill>
                <a:schemeClr val="tx1"/>
              </a:solidFill>
            </a:endParaRPr>
          </a:p>
          <a:p>
            <a:r>
              <a:rPr kumimoji="1" lang="en-US" altLang="ja-JP" sz="1000" dirty="0">
                <a:solidFill>
                  <a:schemeClr val="tx1"/>
                </a:solidFill>
              </a:rPr>
              <a:t>▼ </a:t>
            </a:r>
            <a:r>
              <a:rPr kumimoji="1" lang="ja-JP" altLang="en-US" sz="1000" dirty="0">
                <a:solidFill>
                  <a:schemeClr val="tx1"/>
                </a:solidFill>
              </a:rPr>
              <a:t>初めて利用する場合は、初期設定を行いましょう。</a:t>
            </a:r>
          </a:p>
          <a:p>
            <a:r>
              <a:rPr kumimoji="1" lang="ja-JP" altLang="en-US" sz="1000" dirty="0">
                <a:solidFill>
                  <a:schemeClr val="tx1"/>
                </a:solidFill>
              </a:rPr>
              <a:t>上記</a:t>
            </a:r>
            <a:r>
              <a:rPr kumimoji="1" lang="en-US" altLang="ja-JP" sz="1000" dirty="0">
                <a:solidFill>
                  <a:schemeClr val="tx1"/>
                </a:solidFill>
              </a:rPr>
              <a:t>URL</a:t>
            </a:r>
            <a:r>
              <a:rPr kumimoji="1" lang="ja-JP" altLang="en-US" sz="1000" dirty="0">
                <a:solidFill>
                  <a:schemeClr val="tx1"/>
                </a:solidFill>
              </a:rPr>
              <a:t>をクリックし画面の指示に従って、</a:t>
            </a:r>
          </a:p>
          <a:p>
            <a:r>
              <a:rPr kumimoji="1" lang="ja-JP" altLang="en-US" sz="1000" dirty="0">
                <a:solidFill>
                  <a:schemeClr val="tx1"/>
                </a:solidFill>
              </a:rPr>
              <a:t>・初期パスワードの設定</a:t>
            </a:r>
          </a:p>
          <a:p>
            <a:r>
              <a:rPr kumimoji="1" lang="ja-JP" altLang="en-US" sz="1000" dirty="0">
                <a:solidFill>
                  <a:schemeClr val="tx1"/>
                </a:solidFill>
              </a:rPr>
              <a:t>・</a:t>
            </a:r>
            <a:r>
              <a:rPr kumimoji="1" lang="en-US" altLang="ja-JP" sz="1000" dirty="0">
                <a:solidFill>
                  <a:schemeClr val="tx1"/>
                </a:solidFill>
              </a:rPr>
              <a:t>Outlook</a:t>
            </a:r>
            <a:r>
              <a:rPr kumimoji="1" lang="ja-JP" altLang="en-US" sz="1000" dirty="0">
                <a:solidFill>
                  <a:schemeClr val="tx1"/>
                </a:solidFill>
              </a:rPr>
              <a:t>の連携設定</a:t>
            </a:r>
          </a:p>
          <a:p>
            <a:r>
              <a:rPr kumimoji="1" lang="ja-JP" altLang="en-US" sz="1000" dirty="0">
                <a:solidFill>
                  <a:schemeClr val="tx1"/>
                </a:solidFill>
              </a:rPr>
              <a:t>・通知設定</a:t>
            </a:r>
          </a:p>
          <a:p>
            <a:r>
              <a:rPr kumimoji="1" lang="ja-JP" altLang="en-US" sz="1000" dirty="0">
                <a:solidFill>
                  <a:schemeClr val="tx1"/>
                </a:solidFill>
              </a:rPr>
              <a:t>を行ってください。</a:t>
            </a:r>
          </a:p>
          <a:p>
            <a:endParaRPr kumimoji="1" lang="ja-JP" altLang="en-US" sz="1000" dirty="0">
              <a:solidFill>
                <a:schemeClr val="tx1"/>
              </a:solidFill>
            </a:endParaRPr>
          </a:p>
          <a:p>
            <a:r>
              <a:rPr kumimoji="1" lang="ja-JP" altLang="en-US" sz="1000" dirty="0">
                <a:solidFill>
                  <a:schemeClr val="tx1"/>
                </a:solidFill>
              </a:rPr>
              <a:t>▼ 初期設定が終わったら、</a:t>
            </a:r>
            <a:r>
              <a:rPr kumimoji="1" lang="en-US" altLang="ja-JP" sz="1000" dirty="0">
                <a:solidFill>
                  <a:schemeClr val="tx1"/>
                </a:solidFill>
              </a:rPr>
              <a:t>1on1</a:t>
            </a:r>
            <a:r>
              <a:rPr kumimoji="1" lang="ja-JP" altLang="en-US" sz="1000" dirty="0">
                <a:solidFill>
                  <a:schemeClr val="tx1"/>
                </a:solidFill>
              </a:rPr>
              <a:t>の設定を行いましょう。</a:t>
            </a:r>
          </a:p>
          <a:p>
            <a:r>
              <a:rPr kumimoji="1" lang="ja-JP" altLang="en-US" sz="1000" dirty="0">
                <a:solidFill>
                  <a:schemeClr val="tx1"/>
                </a:solidFill>
              </a:rPr>
              <a:t>・メンバー向け </a:t>
            </a:r>
            <a:r>
              <a:rPr kumimoji="1" lang="en-US" altLang="ja-JP" sz="1000" dirty="0">
                <a:solidFill>
                  <a:schemeClr val="tx1"/>
                </a:solidFill>
              </a:rPr>
              <a:t>1on1</a:t>
            </a:r>
            <a:r>
              <a:rPr kumimoji="1" lang="ja-JP" altLang="en-US" sz="1000" dirty="0">
                <a:solidFill>
                  <a:schemeClr val="tx1"/>
                </a:solidFill>
              </a:rPr>
              <a:t>設定方法</a:t>
            </a:r>
          </a:p>
          <a:p>
            <a:r>
              <a:rPr kumimoji="1" lang="ja-JP" altLang="en-US" sz="1000" dirty="0">
                <a:solidFill>
                  <a:schemeClr val="tx1"/>
                </a:solidFill>
              </a:rPr>
              <a:t>　</a:t>
            </a:r>
            <a:r>
              <a:rPr kumimoji="1" lang="en-US" altLang="ja-JP" sz="1000" dirty="0">
                <a:solidFill>
                  <a:schemeClr val="tx1"/>
                </a:solidFill>
              </a:rPr>
              <a:t>https://user.support.recruit-insides.net/hc/ja/articles/38395606899993</a:t>
            </a:r>
          </a:p>
          <a:p>
            <a:r>
              <a:rPr kumimoji="1" lang="ja-JP" altLang="en-US" sz="1000" dirty="0">
                <a:solidFill>
                  <a:schemeClr val="tx1"/>
                </a:solidFill>
              </a:rPr>
              <a:t>・上司向け </a:t>
            </a:r>
            <a:r>
              <a:rPr kumimoji="1" lang="en-US" altLang="ja-JP" sz="1000" dirty="0">
                <a:solidFill>
                  <a:schemeClr val="tx1"/>
                </a:solidFill>
              </a:rPr>
              <a:t>1on1</a:t>
            </a:r>
            <a:r>
              <a:rPr kumimoji="1" lang="ja-JP" altLang="en-US" sz="1000" dirty="0">
                <a:solidFill>
                  <a:schemeClr val="tx1"/>
                </a:solidFill>
              </a:rPr>
              <a:t>設定方法</a:t>
            </a:r>
          </a:p>
          <a:p>
            <a:r>
              <a:rPr kumimoji="1" lang="ja-JP" altLang="en-US" sz="1000" dirty="0">
                <a:solidFill>
                  <a:schemeClr val="tx1"/>
                </a:solidFill>
              </a:rPr>
              <a:t>　</a:t>
            </a:r>
            <a:r>
              <a:rPr kumimoji="1" lang="en-US" altLang="ja-JP" sz="1000" dirty="0">
                <a:solidFill>
                  <a:schemeClr val="tx1"/>
                </a:solidFill>
              </a:rPr>
              <a:t>https://admin.support.recruit-insides.net/hc/ja/articles/39089571339929</a:t>
            </a:r>
          </a:p>
        </p:txBody>
      </p:sp>
      <p:sp>
        <p:nvSpPr>
          <p:cNvPr id="9" name="正方形/長方形 8">
            <a:extLst>
              <a:ext uri="{FF2B5EF4-FFF2-40B4-BE49-F238E27FC236}">
                <a16:creationId xmlns:a16="http://schemas.microsoft.com/office/drawing/2014/main" id="{1770D07E-987E-DFEC-0870-4BF16E65BE53}"/>
              </a:ext>
            </a:extLst>
          </p:cNvPr>
          <p:cNvSpPr/>
          <p:nvPr/>
        </p:nvSpPr>
        <p:spPr>
          <a:xfrm>
            <a:off x="6834976" y="5329276"/>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2" name="正方形/長方形 1">
            <a:extLst>
              <a:ext uri="{FF2B5EF4-FFF2-40B4-BE49-F238E27FC236}">
                <a16:creationId xmlns:a16="http://schemas.microsoft.com/office/drawing/2014/main" id="{70C6631F-51A9-9332-9B71-007A3CEA3B8B}"/>
              </a:ext>
            </a:extLst>
          </p:cNvPr>
          <p:cNvSpPr/>
          <p:nvPr/>
        </p:nvSpPr>
        <p:spPr>
          <a:xfrm>
            <a:off x="4308315" y="2351782"/>
            <a:ext cx="2513504" cy="107721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3E95E8A7-9598-A11A-5E1C-C29A1DC13040}"/>
              </a:ext>
            </a:extLst>
          </p:cNvPr>
          <p:cNvSpPr/>
          <p:nvPr/>
        </p:nvSpPr>
        <p:spPr>
          <a:xfrm>
            <a:off x="5892354"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405CADD6-78AD-4D34-6FCD-2CC237502D8A}"/>
              </a:ext>
            </a:extLst>
          </p:cNvPr>
          <p:cNvSpPr/>
          <p:nvPr/>
        </p:nvSpPr>
        <p:spPr>
          <a:xfrm>
            <a:off x="7016039" y="134781"/>
            <a:ext cx="1078860" cy="4572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320225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の予定作成</a:t>
            </a:r>
          </a:p>
        </p:txBody>
      </p:sp>
      <p:grpSp>
        <p:nvGrpSpPr>
          <p:cNvPr id="23" name="グループ化 22">
            <a:extLst>
              <a:ext uri="{FF2B5EF4-FFF2-40B4-BE49-F238E27FC236}">
                <a16:creationId xmlns:a16="http://schemas.microsoft.com/office/drawing/2014/main" id="{BE9E7AB0-A0CF-744E-2137-048DBA7CEDAF}"/>
              </a:ext>
            </a:extLst>
          </p:cNvPr>
          <p:cNvGrpSpPr/>
          <p:nvPr/>
        </p:nvGrpSpPr>
        <p:grpSpPr>
          <a:xfrm>
            <a:off x="3517901" y="792517"/>
            <a:ext cx="6052624" cy="5390385"/>
            <a:chOff x="3517901" y="792517"/>
            <a:chExt cx="6052624" cy="5390385"/>
          </a:xfrm>
        </p:grpSpPr>
        <p:pic>
          <p:nvPicPr>
            <p:cNvPr id="6" name="図 5">
              <a:extLst>
                <a:ext uri="{FF2B5EF4-FFF2-40B4-BE49-F238E27FC236}">
                  <a16:creationId xmlns:a16="http://schemas.microsoft.com/office/drawing/2014/main" id="{E2698F4B-5E8C-B46E-CA26-1C6B77FB361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517901" y="792517"/>
              <a:ext cx="6052624" cy="5390385"/>
            </a:xfrm>
            <a:prstGeom prst="rect">
              <a:avLst/>
            </a:prstGeom>
            <a:ln>
              <a:solidFill>
                <a:schemeClr val="tx1"/>
              </a:solidFill>
            </a:ln>
          </p:spPr>
        </p:pic>
        <p:sp>
          <p:nvSpPr>
            <p:cNvPr id="10" name="テキスト ボックス 9">
              <a:extLst>
                <a:ext uri="{FF2B5EF4-FFF2-40B4-BE49-F238E27FC236}">
                  <a16:creationId xmlns:a16="http://schemas.microsoft.com/office/drawing/2014/main" id="{BFAEE4E3-9DB4-B041-6CBB-619FBBCE4F73}"/>
                </a:ext>
              </a:extLst>
            </p:cNvPr>
            <p:cNvSpPr txBox="1"/>
            <p:nvPr/>
          </p:nvSpPr>
          <p:spPr>
            <a:xfrm>
              <a:off x="4141873" y="5269486"/>
              <a:ext cx="821206" cy="1494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a:defRPr kumimoji="1" sz="5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900" dirty="0"/>
                <a:t>上司 敦</a:t>
              </a:r>
            </a:p>
          </p:txBody>
        </p:sp>
        <p:pic>
          <p:nvPicPr>
            <p:cNvPr id="13" name="図 12">
              <a:extLst>
                <a:ext uri="{FF2B5EF4-FFF2-40B4-BE49-F238E27FC236}">
                  <a16:creationId xmlns:a16="http://schemas.microsoft.com/office/drawing/2014/main" id="{D3E71F7E-FA29-9F88-5D0A-901A4765C56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172229" y="1221088"/>
              <a:ext cx="2398296" cy="707188"/>
            </a:xfrm>
            <a:prstGeom prst="rect">
              <a:avLst/>
            </a:prstGeom>
          </p:spPr>
        </p:pic>
        <p:sp>
          <p:nvSpPr>
            <p:cNvPr id="14" name="正方形/長方形 13">
              <a:extLst>
                <a:ext uri="{FF2B5EF4-FFF2-40B4-BE49-F238E27FC236}">
                  <a16:creationId xmlns:a16="http://schemas.microsoft.com/office/drawing/2014/main" id="{C3B3582A-F374-3F17-9028-F1E179A9FDF2}"/>
                </a:ext>
              </a:extLst>
            </p:cNvPr>
            <p:cNvSpPr/>
            <p:nvPr/>
          </p:nvSpPr>
          <p:spPr>
            <a:xfrm>
              <a:off x="5057243" y="1471031"/>
              <a:ext cx="2114986" cy="46668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5530155-5F48-3D31-3D12-3FCC340AD827}"/>
                </a:ext>
              </a:extLst>
            </p:cNvPr>
            <p:cNvSpPr txBox="1"/>
            <p:nvPr/>
          </p:nvSpPr>
          <p:spPr>
            <a:xfrm>
              <a:off x="3638521" y="4680020"/>
              <a:ext cx="1847849" cy="307777"/>
            </a:xfrm>
            <a:prstGeom prst="rect">
              <a:avLst/>
            </a:prstGeom>
            <a:solidFill>
              <a:schemeClr val="bg2"/>
            </a:solidFill>
          </p:spPr>
          <p:txBody>
            <a:bodyPr wrap="square" rtlCol="0">
              <a:spAutoFit/>
            </a:bodyPr>
            <a:lstStyle/>
            <a:p>
              <a:r>
                <a:rPr kumimoji="1" lang="ja-JP" altLang="en-US" sz="1400" b="1" dirty="0"/>
                <a:t>未設定の</a:t>
              </a:r>
              <a:r>
                <a:rPr kumimoji="1" lang="en-US" altLang="ja-JP" sz="1400" b="1" dirty="0"/>
                <a:t>1on1</a:t>
              </a:r>
              <a:endParaRPr kumimoji="1" lang="ja-JP" altLang="en-US" sz="1400" b="1" dirty="0"/>
            </a:p>
          </p:txBody>
        </p:sp>
      </p:grpSp>
      <p:sp>
        <p:nvSpPr>
          <p:cNvPr id="22" name="テキスト ボックス 21">
            <a:extLst>
              <a:ext uri="{FF2B5EF4-FFF2-40B4-BE49-F238E27FC236}">
                <a16:creationId xmlns:a16="http://schemas.microsoft.com/office/drawing/2014/main" id="{677DD6A5-8129-C090-A03E-9BE409626AF9}"/>
              </a:ext>
            </a:extLst>
          </p:cNvPr>
          <p:cNvSpPr txBox="1"/>
          <p:nvPr/>
        </p:nvSpPr>
        <p:spPr>
          <a:xfrm>
            <a:off x="190500" y="1187430"/>
            <a:ext cx="3162300" cy="2862322"/>
          </a:xfrm>
          <a:prstGeom prst="rect">
            <a:avLst/>
          </a:prstGeom>
          <a:noFill/>
        </p:spPr>
        <p:txBody>
          <a:bodyPr wrap="square" rtlCol="0">
            <a:spAutoFit/>
          </a:bodyPr>
          <a:lstStyle/>
          <a:p>
            <a:r>
              <a:rPr kumimoji="1" lang="ja-JP" altLang="en-US" dirty="0"/>
              <a:t>案内メールをクリックすると、</a:t>
            </a:r>
            <a:r>
              <a:rPr kumimoji="1" lang="en-US" altLang="ja-JP" dirty="0"/>
              <a:t>1on1</a:t>
            </a:r>
            <a:r>
              <a:rPr kumimoji="1" lang="ja-JP" altLang="en-US" dirty="0"/>
              <a:t>の</a:t>
            </a:r>
            <a:r>
              <a:rPr kumimoji="1" lang="ja-JP" altLang="en-US" b="1" dirty="0"/>
              <a:t>スケジュール画面</a:t>
            </a:r>
            <a:r>
              <a:rPr kumimoji="1" lang="ja-JP" altLang="en-US" dirty="0"/>
              <a:t>が開きます。</a:t>
            </a:r>
            <a:endParaRPr kumimoji="1" lang="en-US" altLang="ja-JP" dirty="0"/>
          </a:p>
          <a:p>
            <a:endParaRPr kumimoji="1" lang="en-US" altLang="ja-JP" dirty="0"/>
          </a:p>
          <a:p>
            <a:r>
              <a:rPr kumimoji="1" lang="ja-JP" altLang="en-US" dirty="0"/>
              <a:t>右上の「</a:t>
            </a:r>
            <a:r>
              <a:rPr kumimoji="1" lang="ja-JP" altLang="en-US" b="1" dirty="0"/>
              <a:t>連携設定</a:t>
            </a:r>
            <a:r>
              <a:rPr kumimoji="1" lang="ja-JP" altLang="en-US" dirty="0"/>
              <a:t>」から</a:t>
            </a:r>
            <a:r>
              <a:rPr kumimoji="1" lang="en-US" altLang="ja-JP" dirty="0"/>
              <a:t>Outlook</a:t>
            </a:r>
            <a:r>
              <a:rPr kumimoji="1" lang="ja-JP" altLang="en-US" dirty="0"/>
              <a:t>・</a:t>
            </a:r>
            <a:r>
              <a:rPr kumimoji="1" lang="en-US" altLang="ja-JP" dirty="0"/>
              <a:t>Teams</a:t>
            </a:r>
            <a:r>
              <a:rPr kumimoji="1" lang="ja-JP" altLang="en-US" dirty="0"/>
              <a:t>連携が</a:t>
            </a:r>
            <a:br>
              <a:rPr kumimoji="1" lang="en-US" altLang="ja-JP" dirty="0"/>
            </a:br>
            <a:r>
              <a:rPr kumimoji="1" lang="ja-JP" altLang="en-US" dirty="0"/>
              <a:t>できます。</a:t>
            </a:r>
            <a:endParaRPr kumimoji="1" lang="en-US" altLang="ja-JP" dirty="0"/>
          </a:p>
          <a:p>
            <a:endParaRPr kumimoji="1" lang="en-US" altLang="ja-JP" dirty="0"/>
          </a:p>
          <a:p>
            <a:r>
              <a:rPr kumimoji="1" lang="ja-JP" altLang="en-US" dirty="0"/>
              <a:t>「</a:t>
            </a:r>
            <a:r>
              <a:rPr kumimoji="1" lang="ja-JP" altLang="en-US" b="1" dirty="0"/>
              <a:t>未設定の</a:t>
            </a:r>
            <a:r>
              <a:rPr kumimoji="1" lang="en-US" altLang="ja-JP" b="1" dirty="0"/>
              <a:t>1on1</a:t>
            </a:r>
            <a:r>
              <a:rPr kumimoji="1" lang="ja-JP" altLang="en-US" dirty="0"/>
              <a:t>」から、</a:t>
            </a:r>
            <a:br>
              <a:rPr kumimoji="1" lang="en-US" altLang="ja-JP" dirty="0"/>
            </a:br>
            <a:r>
              <a:rPr kumimoji="1" lang="en-US" altLang="ja-JP" dirty="0"/>
              <a:t>1on1</a:t>
            </a:r>
            <a:r>
              <a:rPr kumimoji="1" lang="ja-JP" altLang="en-US" dirty="0"/>
              <a:t>予定を作成できます。</a:t>
            </a:r>
            <a:endParaRPr kumimoji="1" lang="en-US" altLang="ja-JP" dirty="0"/>
          </a:p>
        </p:txBody>
      </p:sp>
      <p:sp>
        <p:nvSpPr>
          <p:cNvPr id="8" name="正方形/長方形 7">
            <a:extLst>
              <a:ext uri="{FF2B5EF4-FFF2-40B4-BE49-F238E27FC236}">
                <a16:creationId xmlns:a16="http://schemas.microsoft.com/office/drawing/2014/main" id="{27ABAAED-1126-B1DB-0486-0D900248C443}"/>
              </a:ext>
            </a:extLst>
          </p:cNvPr>
          <p:cNvSpPr/>
          <p:nvPr/>
        </p:nvSpPr>
        <p:spPr>
          <a:xfrm>
            <a:off x="3638521" y="4603750"/>
            <a:ext cx="3092479" cy="153163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0DCB268-3F89-DF5C-8881-272559F4D434}"/>
              </a:ext>
            </a:extLst>
          </p:cNvPr>
          <p:cNvSpPr/>
          <p:nvPr/>
        </p:nvSpPr>
        <p:spPr>
          <a:xfrm>
            <a:off x="7151231" y="1240981"/>
            <a:ext cx="2412295" cy="80182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9FF852B-391D-DD6E-77E2-4C22DA27334C}"/>
              </a:ext>
            </a:extLst>
          </p:cNvPr>
          <p:cNvSpPr/>
          <p:nvPr/>
        </p:nvSpPr>
        <p:spPr>
          <a:xfrm>
            <a:off x="4032250" y="5708650"/>
            <a:ext cx="920750" cy="116564"/>
          </a:xfrm>
          <a:prstGeom prst="rect">
            <a:avLst/>
          </a:prstGeom>
          <a:solidFill>
            <a:srgbClr val="287ECF"/>
          </a:solidFill>
          <a:ln>
            <a:solidFill>
              <a:srgbClr val="287ECF"/>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kumimoji="1" lang="ja-JP" altLang="en-US" sz="500" b="1" dirty="0">
                <a:solidFill>
                  <a:schemeClr val="bg2"/>
                </a:solidFill>
              </a:rPr>
              <a:t>上司との</a:t>
            </a:r>
            <a:r>
              <a:rPr kumimoji="1" lang="en-US" altLang="ja-JP" sz="500" b="1" dirty="0">
                <a:solidFill>
                  <a:schemeClr val="bg2"/>
                </a:solidFill>
              </a:rPr>
              <a:t>1on1</a:t>
            </a:r>
            <a:r>
              <a:rPr kumimoji="1" lang="ja-JP" altLang="en-US" sz="500" b="1" dirty="0">
                <a:solidFill>
                  <a:schemeClr val="bg2"/>
                </a:solidFill>
              </a:rPr>
              <a:t>を設定する</a:t>
            </a:r>
          </a:p>
        </p:txBody>
      </p:sp>
      <p:sp>
        <p:nvSpPr>
          <p:cNvPr id="37" name="四角形: 角を丸くする 36">
            <a:hlinkClick r:id="rId5"/>
            <a:extLst>
              <a:ext uri="{FF2B5EF4-FFF2-40B4-BE49-F238E27FC236}">
                <a16:creationId xmlns:a16="http://schemas.microsoft.com/office/drawing/2014/main" id="{45E88A03-513A-6675-7AD9-D305F156CF11}"/>
              </a:ext>
            </a:extLst>
          </p:cNvPr>
          <p:cNvSpPr/>
          <p:nvPr/>
        </p:nvSpPr>
        <p:spPr>
          <a:xfrm>
            <a:off x="467068" y="5429579"/>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2" name="四角形吹き出し 15">
            <a:extLst>
              <a:ext uri="{FF2B5EF4-FFF2-40B4-BE49-F238E27FC236}">
                <a16:creationId xmlns:a16="http://schemas.microsoft.com/office/drawing/2014/main" id="{287B63FE-64A7-D80F-2093-C7D3C3748BA2}"/>
              </a:ext>
            </a:extLst>
          </p:cNvPr>
          <p:cNvSpPr/>
          <p:nvPr/>
        </p:nvSpPr>
        <p:spPr>
          <a:xfrm>
            <a:off x="6544213" y="5125956"/>
            <a:ext cx="2396662" cy="680284"/>
          </a:xfrm>
          <a:prstGeom prst="wedgeRectCallout">
            <a:avLst>
              <a:gd name="adj1" fmla="val -61033"/>
              <a:gd name="adj2" fmla="val -676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a:solidFill>
                  <a:schemeClr val="bg2"/>
                </a:solidFill>
              </a:rPr>
              <a:t>1on1</a:t>
            </a:r>
            <a:r>
              <a:rPr kumimoji="1" lang="ja-JP" altLang="en-US" sz="1050" b="1">
                <a:solidFill>
                  <a:schemeClr val="bg2"/>
                </a:solidFill>
              </a:rPr>
              <a:t>を設定できる相手の一覧が</a:t>
            </a:r>
            <a:br>
              <a:rPr kumimoji="1" lang="en-US" altLang="ja-JP" sz="1050" b="1">
                <a:solidFill>
                  <a:schemeClr val="bg2"/>
                </a:solidFill>
              </a:rPr>
            </a:br>
            <a:r>
              <a:rPr kumimoji="1" lang="ja-JP" altLang="en-US" sz="1050" b="1">
                <a:solidFill>
                  <a:schemeClr val="bg2"/>
                </a:solidFill>
              </a:rPr>
              <a:t>表示されます。</a:t>
            </a:r>
            <a:endParaRPr kumimoji="1" lang="en-US" altLang="ja-JP" sz="800">
              <a:solidFill>
                <a:schemeClr val="bg2"/>
              </a:solidFill>
            </a:endParaRPr>
          </a:p>
        </p:txBody>
      </p:sp>
      <p:sp>
        <p:nvSpPr>
          <p:cNvPr id="3" name="四角形: 角を丸くする 2">
            <a:extLst>
              <a:ext uri="{FF2B5EF4-FFF2-40B4-BE49-F238E27FC236}">
                <a16:creationId xmlns:a16="http://schemas.microsoft.com/office/drawing/2014/main" id="{3DBAD4A3-780D-AEE6-DF1C-30EC11BE910A}"/>
              </a:ext>
            </a:extLst>
          </p:cNvPr>
          <p:cNvSpPr/>
          <p:nvPr/>
        </p:nvSpPr>
        <p:spPr>
          <a:xfrm>
            <a:off x="4795155"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E103E85B-EEB9-9CF2-C9A7-3543BC8C00C3}"/>
              </a:ext>
            </a:extLst>
          </p:cNvPr>
          <p:cNvSpPr/>
          <p:nvPr/>
        </p:nvSpPr>
        <p:spPr>
          <a:xfrm>
            <a:off x="591583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7" name="四角形: 角を丸くする 6">
            <a:extLst>
              <a:ext uri="{FF2B5EF4-FFF2-40B4-BE49-F238E27FC236}">
                <a16:creationId xmlns:a16="http://schemas.microsoft.com/office/drawing/2014/main" id="{C4FE136D-E1F0-51E0-EDC4-11DB8E49529C}"/>
              </a:ext>
            </a:extLst>
          </p:cNvPr>
          <p:cNvSpPr/>
          <p:nvPr/>
        </p:nvSpPr>
        <p:spPr>
          <a:xfrm>
            <a:off x="6471289"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9" name="四角形: 角を丸くする 8">
            <a:extLst>
              <a:ext uri="{FF2B5EF4-FFF2-40B4-BE49-F238E27FC236}">
                <a16:creationId xmlns:a16="http://schemas.microsoft.com/office/drawing/2014/main" id="{A3DF1AE3-9D76-B11A-1B29-45E58E58B583}"/>
              </a:ext>
            </a:extLst>
          </p:cNvPr>
          <p:cNvSpPr/>
          <p:nvPr/>
        </p:nvSpPr>
        <p:spPr>
          <a:xfrm>
            <a:off x="7026747"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11" name="四角形: 角を丸くする 10">
            <a:extLst>
              <a:ext uri="{FF2B5EF4-FFF2-40B4-BE49-F238E27FC236}">
                <a16:creationId xmlns:a16="http://schemas.microsoft.com/office/drawing/2014/main" id="{F3AFA7CC-4555-A987-4F79-B378E4992BB8}"/>
              </a:ext>
            </a:extLst>
          </p:cNvPr>
          <p:cNvSpPr/>
          <p:nvPr/>
        </p:nvSpPr>
        <p:spPr>
          <a:xfrm>
            <a:off x="7582204"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12" name="四角形: 角を丸くする 11">
            <a:extLst>
              <a:ext uri="{FF2B5EF4-FFF2-40B4-BE49-F238E27FC236}">
                <a16:creationId xmlns:a16="http://schemas.microsoft.com/office/drawing/2014/main" id="{B6C4865C-D0E2-EFCD-F88C-0784B25FDB10}"/>
              </a:ext>
            </a:extLst>
          </p:cNvPr>
          <p:cNvSpPr/>
          <p:nvPr/>
        </p:nvSpPr>
        <p:spPr>
          <a:xfrm>
            <a:off x="5915831"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279625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インサイズ導入の背景</a:t>
            </a:r>
          </a:p>
        </p:txBody>
      </p:sp>
      <p:sp>
        <p:nvSpPr>
          <p:cNvPr id="2" name="正方形/長方形 1">
            <a:extLst>
              <a:ext uri="{FF2B5EF4-FFF2-40B4-BE49-F238E27FC236}">
                <a16:creationId xmlns:a16="http://schemas.microsoft.com/office/drawing/2014/main" id="{867FAC48-04D1-C433-E075-7A41089A05E8}"/>
              </a:ext>
            </a:extLst>
          </p:cNvPr>
          <p:cNvSpPr/>
          <p:nvPr/>
        </p:nvSpPr>
        <p:spPr>
          <a:xfrm>
            <a:off x="493381" y="940714"/>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目指す状態</a:t>
            </a:r>
            <a:endParaRPr kumimoji="1" lang="en-US" altLang="ja-JP" b="1" dirty="0">
              <a:solidFill>
                <a:schemeClr val="bg2"/>
              </a:solidFill>
            </a:endParaRPr>
          </a:p>
        </p:txBody>
      </p:sp>
      <p:sp>
        <p:nvSpPr>
          <p:cNvPr id="7" name="正方形/長方形 6">
            <a:extLst>
              <a:ext uri="{FF2B5EF4-FFF2-40B4-BE49-F238E27FC236}">
                <a16:creationId xmlns:a16="http://schemas.microsoft.com/office/drawing/2014/main" id="{A9753DE2-4485-13B5-9CB2-FF46708DA44C}"/>
              </a:ext>
            </a:extLst>
          </p:cNvPr>
          <p:cNvSpPr/>
          <p:nvPr/>
        </p:nvSpPr>
        <p:spPr>
          <a:xfrm>
            <a:off x="1052547" y="2325880"/>
            <a:ext cx="1217007" cy="108050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課題</a:t>
            </a:r>
          </a:p>
        </p:txBody>
      </p:sp>
      <p:sp>
        <p:nvSpPr>
          <p:cNvPr id="8" name="テキスト ボックス 7">
            <a:extLst>
              <a:ext uri="{FF2B5EF4-FFF2-40B4-BE49-F238E27FC236}">
                <a16:creationId xmlns:a16="http://schemas.microsoft.com/office/drawing/2014/main" id="{E8A02FF6-12E6-84A4-84D1-0DA22AD1BE36}"/>
              </a:ext>
            </a:extLst>
          </p:cNvPr>
          <p:cNvSpPr txBox="1"/>
          <p:nvPr/>
        </p:nvSpPr>
        <p:spPr>
          <a:xfrm>
            <a:off x="2585317" y="1065467"/>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例）中期経営計画「◯◯◯」実現のため、社員一人ひとりに「◯◯◯」な行動が求められている。</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例）これを実現するため、</a:t>
            </a:r>
            <a:r>
              <a:rPr kumimoji="1" lang="en-US" altLang="ja-JP" sz="1200" dirty="0"/>
              <a:t>1on1</a:t>
            </a:r>
            <a:r>
              <a:rPr kumimoji="1" lang="ja-JP" altLang="en-US" sz="1200" dirty="0"/>
              <a:t>を通じて一人ひとりの従業員が主体的・自律的な課題設定・業務推進ができることを目指す。</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a:t>
            </a:r>
            <a:r>
              <a:rPr kumimoji="1" lang="en-US" altLang="ja-JP" sz="1200" dirty="0"/>
              <a:t>1on1</a:t>
            </a:r>
            <a:r>
              <a:rPr kumimoji="1" lang="ja-JP" altLang="en-US" sz="1200" dirty="0"/>
              <a:t>を通じて、「上司と部下が安心感をもって本音を話せる場」づくりを目指す。</a:t>
            </a:r>
            <a:endParaRPr kumimoji="1" lang="en-US" altLang="ja-JP" sz="1200" dirty="0"/>
          </a:p>
        </p:txBody>
      </p:sp>
      <p:sp>
        <p:nvSpPr>
          <p:cNvPr id="9" name="正方形/長方形 8">
            <a:extLst>
              <a:ext uri="{FF2B5EF4-FFF2-40B4-BE49-F238E27FC236}">
                <a16:creationId xmlns:a16="http://schemas.microsoft.com/office/drawing/2014/main" id="{69923576-342B-5AC9-E937-1C7E52FFD355}"/>
              </a:ext>
            </a:extLst>
          </p:cNvPr>
          <p:cNvSpPr/>
          <p:nvPr/>
        </p:nvSpPr>
        <p:spPr>
          <a:xfrm>
            <a:off x="493381" y="3711046"/>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現状</a:t>
            </a:r>
          </a:p>
        </p:txBody>
      </p:sp>
      <p:sp>
        <p:nvSpPr>
          <p:cNvPr id="10" name="テキスト ボックス 9">
            <a:extLst>
              <a:ext uri="{FF2B5EF4-FFF2-40B4-BE49-F238E27FC236}">
                <a16:creationId xmlns:a16="http://schemas.microsoft.com/office/drawing/2014/main" id="{D955DBEF-10BF-E33E-1063-937274E62D56}"/>
              </a:ext>
            </a:extLst>
          </p:cNvPr>
          <p:cNvSpPr txBox="1"/>
          <p:nvPr/>
        </p:nvSpPr>
        <p:spPr>
          <a:xfrm>
            <a:off x="2585317" y="3618305"/>
            <a:ext cx="7045487" cy="1200329"/>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例）メンバーからは「何を話せばよいかわからない」「上司も忙しそうで、話す機会がなく相談できる雰囲気ではない」「特定の社員としか接点がなく、キャリアや仕事の広がりが見えない」との声。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例）◯◯調査では、◯◯な結果。「上司ともっと話したい」メンバーが◯％。</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例）エンゲージメント調査の結果が◯◯。現状は把握できたが、調査結果だけでは何にどう取り組むべきなのか検討することは難しい。</a:t>
            </a:r>
          </a:p>
        </p:txBody>
      </p:sp>
      <p:sp>
        <p:nvSpPr>
          <p:cNvPr id="11" name="テキスト ボックス 10">
            <a:extLst>
              <a:ext uri="{FF2B5EF4-FFF2-40B4-BE49-F238E27FC236}">
                <a16:creationId xmlns:a16="http://schemas.microsoft.com/office/drawing/2014/main" id="{4BA740D3-EDD7-AE9E-3CB8-C647A8A7AFA9}"/>
              </a:ext>
            </a:extLst>
          </p:cNvPr>
          <p:cNvSpPr txBox="1"/>
          <p:nvPr/>
        </p:nvSpPr>
        <p:spPr>
          <a:xfrm>
            <a:off x="2585317" y="2450633"/>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例）皆様が自律的に</a:t>
            </a:r>
            <a:r>
              <a:rPr kumimoji="1" lang="en-US" altLang="ja-JP" sz="1200" dirty="0"/>
              <a:t>1on1</a:t>
            </a:r>
            <a:r>
              <a:rPr kumimoji="1" lang="ja-JP" altLang="en-US" sz="1200" dirty="0"/>
              <a:t>の機会を活かし、上司が効果的に支援するための仕組みづくり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例）皆様・上司双方にとって有意義な時間</a:t>
            </a:r>
            <a:r>
              <a:rPr kumimoji="1" lang="en-US" altLang="ja-JP" sz="1200" dirty="0"/>
              <a:t>/</a:t>
            </a:r>
            <a:r>
              <a:rPr kumimoji="1" lang="ja-JP" altLang="en-US" sz="1200" dirty="0"/>
              <a:t>本音を吐き出せる時間となる</a:t>
            </a:r>
            <a:r>
              <a:rPr kumimoji="1" lang="en-US" altLang="ja-JP" sz="1200" dirty="0"/>
              <a:t>1on1</a:t>
            </a:r>
            <a:r>
              <a:rPr kumimoji="1" lang="ja-JP" altLang="en-US" sz="1200" dirty="0"/>
              <a:t>実行の支援</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例）直属マネジャーに閉じない、職場ぐるみのフォロー体制の構築</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例）組織改善・エンゲージメント向上のための「打ち手」を検討するための支援</a:t>
            </a:r>
          </a:p>
        </p:txBody>
      </p:sp>
      <p:sp>
        <p:nvSpPr>
          <p:cNvPr id="12" name="矢印: 上下 11">
            <a:extLst>
              <a:ext uri="{FF2B5EF4-FFF2-40B4-BE49-F238E27FC236}">
                <a16:creationId xmlns:a16="http://schemas.microsoft.com/office/drawing/2014/main" id="{2D27FC36-0D5D-BD6E-715D-89A4EF55B1D8}"/>
              </a:ext>
            </a:extLst>
          </p:cNvPr>
          <p:cNvSpPr/>
          <p:nvPr/>
        </p:nvSpPr>
        <p:spPr>
          <a:xfrm>
            <a:off x="559165" y="2110265"/>
            <a:ext cx="322343" cy="1521021"/>
          </a:xfrm>
          <a:prstGeom prst="up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A7061DA-316C-1886-4F82-522623B3B17A}"/>
              </a:ext>
            </a:extLst>
          </p:cNvPr>
          <p:cNvSpPr/>
          <p:nvPr/>
        </p:nvSpPr>
        <p:spPr>
          <a:xfrm>
            <a:off x="3852486" y="5119473"/>
            <a:ext cx="2201029" cy="397581"/>
          </a:xfrm>
          <a:prstGeom prst="downArrow">
            <a:avLst>
              <a:gd name="adj1" fmla="val 50000"/>
              <a:gd name="adj2" fmla="val 63954"/>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4" name="テキスト ボックス 13">
            <a:extLst>
              <a:ext uri="{FF2B5EF4-FFF2-40B4-BE49-F238E27FC236}">
                <a16:creationId xmlns:a16="http://schemas.microsoft.com/office/drawing/2014/main" id="{769E6CAD-216F-92D4-6751-AE1931BB78CF}"/>
              </a:ext>
            </a:extLst>
          </p:cNvPr>
          <p:cNvSpPr txBox="1"/>
          <p:nvPr/>
        </p:nvSpPr>
        <p:spPr>
          <a:xfrm>
            <a:off x="559165" y="5572557"/>
            <a:ext cx="8926913" cy="707886"/>
          </a:xfrm>
          <a:prstGeom prst="rect">
            <a:avLst/>
          </a:prstGeom>
          <a:noFill/>
        </p:spPr>
        <p:txBody>
          <a:bodyPr wrap="square" rtlCol="0">
            <a:spAutoFit/>
          </a:bodyPr>
          <a:lstStyle/>
          <a:p>
            <a:pPr algn="ctr"/>
            <a:r>
              <a:rPr kumimoji="1" lang="ja-JP" altLang="en-US" sz="2000" b="1" dirty="0"/>
              <a:t>効果的な対話をサポートする</a:t>
            </a:r>
            <a:r>
              <a:rPr kumimoji="1" lang="en-US" altLang="ja-JP" sz="2000" b="1" dirty="0"/>
              <a:t>1on1</a:t>
            </a:r>
            <a:r>
              <a:rPr kumimoji="1" lang="ja-JP" altLang="en-US" sz="2000" b="1" dirty="0"/>
              <a:t>支援ツール</a:t>
            </a:r>
            <a:br>
              <a:rPr kumimoji="1" lang="en-US" altLang="ja-JP" sz="2000" b="1" dirty="0"/>
            </a:br>
            <a:r>
              <a:rPr kumimoji="1" lang="ja-JP" altLang="en-US" sz="2000" b="1" dirty="0"/>
              <a:t>「インサイズ」を導入します</a:t>
            </a:r>
          </a:p>
        </p:txBody>
      </p:sp>
      <p:sp>
        <p:nvSpPr>
          <p:cNvPr id="15" name="正方形/長方形 14">
            <a:extLst>
              <a:ext uri="{FF2B5EF4-FFF2-40B4-BE49-F238E27FC236}">
                <a16:creationId xmlns:a16="http://schemas.microsoft.com/office/drawing/2014/main" id="{B1522468-037D-DB5F-6112-277F6D28C08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貴社の目的に合わせて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1690768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F43223C-FF3F-C86C-69B2-07076B2CB492}"/>
              </a:ext>
            </a:extLst>
          </p:cNvPr>
          <p:cNvGrpSpPr/>
          <p:nvPr/>
        </p:nvGrpSpPr>
        <p:grpSpPr>
          <a:xfrm>
            <a:off x="3424165" y="973605"/>
            <a:ext cx="6363201" cy="4038408"/>
            <a:chOff x="3424165" y="973605"/>
            <a:chExt cx="6363201" cy="4038408"/>
          </a:xfrm>
        </p:grpSpPr>
        <p:grpSp>
          <p:nvGrpSpPr>
            <p:cNvPr id="23" name="グループ化 22">
              <a:extLst>
                <a:ext uri="{FF2B5EF4-FFF2-40B4-BE49-F238E27FC236}">
                  <a16:creationId xmlns:a16="http://schemas.microsoft.com/office/drawing/2014/main" id="{4D9147CD-6B22-4BC5-2C7C-409C4774DBA6}"/>
                </a:ext>
              </a:extLst>
            </p:cNvPr>
            <p:cNvGrpSpPr/>
            <p:nvPr/>
          </p:nvGrpSpPr>
          <p:grpSpPr>
            <a:xfrm>
              <a:off x="3424165" y="973605"/>
              <a:ext cx="6363201" cy="4038408"/>
              <a:chOff x="3655456" y="925008"/>
              <a:chExt cx="7890933" cy="5007984"/>
            </a:xfrm>
          </p:grpSpPr>
          <p:grpSp>
            <p:nvGrpSpPr>
              <p:cNvPr id="10" name="グループ化 9">
                <a:extLst>
                  <a:ext uri="{FF2B5EF4-FFF2-40B4-BE49-F238E27FC236}">
                    <a16:creationId xmlns:a16="http://schemas.microsoft.com/office/drawing/2014/main" id="{02364807-8E36-A2BA-7509-286A1E3FF1AF}"/>
                  </a:ext>
                </a:extLst>
              </p:cNvPr>
              <p:cNvGrpSpPr/>
              <p:nvPr/>
            </p:nvGrpSpPr>
            <p:grpSpPr>
              <a:xfrm>
                <a:off x="3655456" y="925008"/>
                <a:ext cx="7890933" cy="5007984"/>
                <a:chOff x="976992" y="1392906"/>
                <a:chExt cx="7890933" cy="5007984"/>
              </a:xfrm>
            </p:grpSpPr>
            <p:grpSp>
              <p:nvGrpSpPr>
                <p:cNvPr id="11" name="グループ化 10">
                  <a:extLst>
                    <a:ext uri="{FF2B5EF4-FFF2-40B4-BE49-F238E27FC236}">
                      <a16:creationId xmlns:a16="http://schemas.microsoft.com/office/drawing/2014/main" id="{E90DEB1E-6321-4A55-745E-88C800E46E56}"/>
                    </a:ext>
                  </a:extLst>
                </p:cNvPr>
                <p:cNvGrpSpPr/>
                <p:nvPr/>
              </p:nvGrpSpPr>
              <p:grpSpPr>
                <a:xfrm>
                  <a:off x="976992" y="1392906"/>
                  <a:ext cx="7890933" cy="5007984"/>
                  <a:chOff x="976992" y="1392906"/>
                  <a:chExt cx="7890933" cy="5007984"/>
                </a:xfrm>
              </p:grpSpPr>
              <p:pic>
                <p:nvPicPr>
                  <p:cNvPr id="13" name="図 12">
                    <a:extLst>
                      <a:ext uri="{FF2B5EF4-FFF2-40B4-BE49-F238E27FC236}">
                        <a16:creationId xmlns:a16="http://schemas.microsoft.com/office/drawing/2014/main" id="{F0BFCA73-0B82-3749-4DC4-A2AE33D112E4}"/>
                      </a:ext>
                    </a:extLst>
                  </p:cNvPr>
                  <p:cNvPicPr>
                    <a:picLocks noChangeAspect="1"/>
                  </p:cNvPicPr>
                  <p:nvPr/>
                </p:nvPicPr>
                <p:blipFill>
                  <a:blip r:embed="rId3"/>
                  <a:stretch>
                    <a:fillRect/>
                  </a:stretch>
                </p:blipFill>
                <p:spPr>
                  <a:xfrm>
                    <a:off x="976992" y="1392906"/>
                    <a:ext cx="7890933" cy="5007984"/>
                  </a:xfrm>
                  <a:prstGeom prst="rect">
                    <a:avLst/>
                  </a:prstGeom>
                  <a:ln>
                    <a:solidFill>
                      <a:schemeClr val="tx1"/>
                    </a:solidFill>
                  </a:ln>
                </p:spPr>
              </p:pic>
              <p:sp>
                <p:nvSpPr>
                  <p:cNvPr id="14" name="正方形/長方形 13">
                    <a:extLst>
                      <a:ext uri="{FF2B5EF4-FFF2-40B4-BE49-F238E27FC236}">
                        <a16:creationId xmlns:a16="http://schemas.microsoft.com/office/drawing/2014/main" id="{5B93AFD3-4461-E79B-5AD8-E9E249CE438A}"/>
                      </a:ext>
                    </a:extLst>
                  </p:cNvPr>
                  <p:cNvSpPr/>
                  <p:nvPr/>
                </p:nvSpPr>
                <p:spPr>
                  <a:xfrm>
                    <a:off x="1301661" y="2453271"/>
                    <a:ext cx="1452745" cy="17702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上司 敦 </a:t>
                    </a:r>
                    <a:r>
                      <a:rPr kumimoji="1" lang="ja-JP" altLang="en-US" sz="900" b="1" dirty="0">
                        <a:solidFill>
                          <a:schemeClr val="tx1"/>
                        </a:solidFill>
                      </a:rPr>
                      <a:t>さん</a:t>
                    </a:r>
                    <a:endParaRPr kumimoji="1" lang="ja-JP" altLang="en-US" sz="1400" b="1" dirty="0">
                      <a:solidFill>
                        <a:schemeClr val="tx1"/>
                      </a:solidFill>
                    </a:endParaRPr>
                  </a:p>
                </p:txBody>
              </p:sp>
            </p:grpSp>
            <p:sp>
              <p:nvSpPr>
                <p:cNvPr id="12" name="正方形/長方形 11">
                  <a:extLst>
                    <a:ext uri="{FF2B5EF4-FFF2-40B4-BE49-F238E27FC236}">
                      <a16:creationId xmlns:a16="http://schemas.microsoft.com/office/drawing/2014/main" id="{7A1FED1A-327D-76CD-70E5-A864F0B6C2D0}"/>
                    </a:ext>
                  </a:extLst>
                </p:cNvPr>
                <p:cNvSpPr/>
                <p:nvPr/>
              </p:nvSpPr>
              <p:spPr>
                <a:xfrm>
                  <a:off x="7158051" y="4931872"/>
                  <a:ext cx="1269675" cy="13165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700" b="1">
                      <a:solidFill>
                        <a:schemeClr val="tx1"/>
                      </a:solidFill>
                    </a:rPr>
                    <a:t>上司 敦</a:t>
                  </a:r>
                </a:p>
              </p:txBody>
            </p:sp>
          </p:grpSp>
          <p:sp>
            <p:nvSpPr>
              <p:cNvPr id="15" name="四角形吹き出し 15">
                <a:extLst>
                  <a:ext uri="{FF2B5EF4-FFF2-40B4-BE49-F238E27FC236}">
                    <a16:creationId xmlns:a16="http://schemas.microsoft.com/office/drawing/2014/main" id="{11EDA526-6F45-4FE0-D472-18E30356B965}"/>
                  </a:ext>
                </a:extLst>
              </p:cNvPr>
              <p:cNvSpPr/>
              <p:nvPr/>
            </p:nvSpPr>
            <p:spPr>
              <a:xfrm>
                <a:off x="5552568" y="2794045"/>
                <a:ext cx="1151428" cy="469990"/>
              </a:xfrm>
              <a:prstGeom prst="wedgeRectCallout">
                <a:avLst>
                  <a:gd name="adj1" fmla="val -64379"/>
                  <a:gd name="adj2" fmla="val 5769"/>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rPr>
                  <a:t>1on1</a:t>
                </a:r>
                <a:r>
                  <a:rPr kumimoji="1" lang="ja-JP" altLang="en-US" sz="1050" b="1" dirty="0">
                    <a:solidFill>
                      <a:schemeClr val="tx1"/>
                    </a:solidFill>
                  </a:rPr>
                  <a:t>の日時</a:t>
                </a:r>
                <a:endParaRPr kumimoji="1" lang="en-US" altLang="ja-JP" sz="1050" b="1" dirty="0">
                  <a:solidFill>
                    <a:schemeClr val="tx1"/>
                  </a:solidFill>
                </a:endParaRPr>
              </a:p>
            </p:txBody>
          </p:sp>
          <p:sp>
            <p:nvSpPr>
              <p:cNvPr id="17" name="四角形吹き出し 15">
                <a:extLst>
                  <a:ext uri="{FF2B5EF4-FFF2-40B4-BE49-F238E27FC236}">
                    <a16:creationId xmlns:a16="http://schemas.microsoft.com/office/drawing/2014/main" id="{0781A680-7EDE-9AA4-E044-24E8DD04D35D}"/>
                  </a:ext>
                </a:extLst>
              </p:cNvPr>
              <p:cNvSpPr/>
              <p:nvPr/>
            </p:nvSpPr>
            <p:spPr>
              <a:xfrm>
                <a:off x="5432871" y="1838891"/>
                <a:ext cx="1436667" cy="469990"/>
              </a:xfrm>
              <a:prstGeom prst="wedgeRectCallout">
                <a:avLst>
                  <a:gd name="adj1" fmla="val -64379"/>
                  <a:gd name="adj2" fmla="val 5769"/>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a:solidFill>
                      <a:schemeClr val="tx1"/>
                    </a:solidFill>
                  </a:rPr>
                  <a:t>1on1</a:t>
                </a:r>
                <a:r>
                  <a:rPr kumimoji="1" lang="ja-JP" altLang="en-US" sz="1050" b="1">
                    <a:solidFill>
                      <a:schemeClr val="tx1"/>
                    </a:solidFill>
                  </a:rPr>
                  <a:t>の相手名</a:t>
                </a:r>
                <a:endParaRPr kumimoji="1" lang="en-US" altLang="ja-JP" sz="1050" b="1">
                  <a:solidFill>
                    <a:schemeClr val="tx1"/>
                  </a:solidFill>
                </a:endParaRPr>
              </a:p>
            </p:txBody>
          </p:sp>
          <p:sp>
            <p:nvSpPr>
              <p:cNvPr id="18" name="フリーフォーム: 図形 17">
                <a:extLst>
                  <a:ext uri="{FF2B5EF4-FFF2-40B4-BE49-F238E27FC236}">
                    <a16:creationId xmlns:a16="http://schemas.microsoft.com/office/drawing/2014/main" id="{554B1BA6-86BE-3B89-ABCE-ACF3A11DE293}"/>
                  </a:ext>
                </a:extLst>
              </p:cNvPr>
              <p:cNvSpPr/>
              <p:nvPr/>
            </p:nvSpPr>
            <p:spPr>
              <a:xfrm>
                <a:off x="3679636" y="3806517"/>
                <a:ext cx="6182279" cy="1578223"/>
              </a:xfrm>
              <a:custGeom>
                <a:avLst/>
                <a:gdLst>
                  <a:gd name="connsiteX0" fmla="*/ 0 w 6182279"/>
                  <a:gd name="connsiteY0" fmla="*/ 0 h 1578223"/>
                  <a:gd name="connsiteX1" fmla="*/ 6182279 w 6182279"/>
                  <a:gd name="connsiteY1" fmla="*/ 0 h 1578223"/>
                  <a:gd name="connsiteX2" fmla="*/ 6182279 w 6182279"/>
                  <a:gd name="connsiteY2" fmla="*/ 612453 h 1578223"/>
                  <a:gd name="connsiteX3" fmla="*/ 3905057 w 6182279"/>
                  <a:gd name="connsiteY3" fmla="*/ 612453 h 1578223"/>
                  <a:gd name="connsiteX4" fmla="*/ 3905057 w 6182279"/>
                  <a:gd name="connsiteY4" fmla="*/ 1578223 h 1578223"/>
                  <a:gd name="connsiteX5" fmla="*/ 0 w 6182279"/>
                  <a:gd name="connsiteY5" fmla="*/ 1578223 h 1578223"/>
                  <a:gd name="connsiteX6" fmla="*/ 0 w 6182279"/>
                  <a:gd name="connsiteY6" fmla="*/ 612453 h 1578223"/>
                  <a:gd name="connsiteX7" fmla="*/ 0 w 6182279"/>
                  <a:gd name="connsiteY7" fmla="*/ 469991 h 157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2279" h="1578223">
                    <a:moveTo>
                      <a:pt x="0" y="0"/>
                    </a:moveTo>
                    <a:lnTo>
                      <a:pt x="6182279" y="0"/>
                    </a:lnTo>
                    <a:lnTo>
                      <a:pt x="6182279" y="612453"/>
                    </a:lnTo>
                    <a:lnTo>
                      <a:pt x="3905057" y="612453"/>
                    </a:lnTo>
                    <a:lnTo>
                      <a:pt x="3905057" y="1578223"/>
                    </a:lnTo>
                    <a:lnTo>
                      <a:pt x="0" y="1578223"/>
                    </a:lnTo>
                    <a:lnTo>
                      <a:pt x="0" y="612453"/>
                    </a:lnTo>
                    <a:lnTo>
                      <a:pt x="0" y="469991"/>
                    </a:lnTo>
                    <a:close/>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四角形吹き出し 15">
                <a:extLst>
                  <a:ext uri="{FF2B5EF4-FFF2-40B4-BE49-F238E27FC236}">
                    <a16:creationId xmlns:a16="http://schemas.microsoft.com/office/drawing/2014/main" id="{33B72194-8C39-6D9A-2294-0206E471FA0E}"/>
                  </a:ext>
                </a:extLst>
              </p:cNvPr>
              <p:cNvSpPr/>
              <p:nvPr/>
            </p:nvSpPr>
            <p:spPr>
              <a:xfrm>
                <a:off x="4961397" y="3514204"/>
                <a:ext cx="1326897"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①トピックを選択</a:t>
                </a:r>
                <a:endParaRPr kumimoji="1" lang="en-US" altLang="ja-JP" sz="1050" b="1" dirty="0">
                  <a:solidFill>
                    <a:schemeClr val="bg2"/>
                  </a:solidFill>
                </a:endParaRPr>
              </a:p>
            </p:txBody>
          </p:sp>
          <p:sp>
            <p:nvSpPr>
              <p:cNvPr id="20" name="四角形吹き出し 15">
                <a:extLst>
                  <a:ext uri="{FF2B5EF4-FFF2-40B4-BE49-F238E27FC236}">
                    <a16:creationId xmlns:a16="http://schemas.microsoft.com/office/drawing/2014/main" id="{64508100-8B75-970C-FD70-AB695FEDB871}"/>
                  </a:ext>
                </a:extLst>
              </p:cNvPr>
              <p:cNvSpPr/>
              <p:nvPr/>
            </p:nvSpPr>
            <p:spPr>
              <a:xfrm>
                <a:off x="6941398" y="3514204"/>
                <a:ext cx="1408760"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②サブトピックを選択</a:t>
                </a:r>
                <a:endParaRPr kumimoji="1" lang="en-US" altLang="ja-JP" sz="1050" b="1" dirty="0">
                  <a:solidFill>
                    <a:schemeClr val="bg2"/>
                  </a:solidFill>
                </a:endParaRPr>
              </a:p>
            </p:txBody>
          </p:sp>
          <p:sp>
            <p:nvSpPr>
              <p:cNvPr id="21" name="四角形吹き出し 15">
                <a:extLst>
                  <a:ext uri="{FF2B5EF4-FFF2-40B4-BE49-F238E27FC236}">
                    <a16:creationId xmlns:a16="http://schemas.microsoft.com/office/drawing/2014/main" id="{8A2D7888-6D4B-6E05-96B5-1BED953F3363}"/>
                  </a:ext>
                </a:extLst>
              </p:cNvPr>
              <p:cNvSpPr/>
              <p:nvPr/>
            </p:nvSpPr>
            <p:spPr>
              <a:xfrm>
                <a:off x="7368589" y="4360633"/>
                <a:ext cx="1663783"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③必要に応じて話したい内容を記載</a:t>
                </a:r>
                <a:endParaRPr kumimoji="1" lang="en-US" altLang="ja-JP" sz="1050" b="1" dirty="0">
                  <a:solidFill>
                    <a:schemeClr val="bg2"/>
                  </a:solidFill>
                </a:endParaRPr>
              </a:p>
            </p:txBody>
          </p:sp>
        </p:grpSp>
        <p:sp>
          <p:nvSpPr>
            <p:cNvPr id="2" name="正方形/長方形 1">
              <a:extLst>
                <a:ext uri="{FF2B5EF4-FFF2-40B4-BE49-F238E27FC236}">
                  <a16:creationId xmlns:a16="http://schemas.microsoft.com/office/drawing/2014/main" id="{DC108AAF-1795-86D8-A593-F989CD5707C2}"/>
                </a:ext>
              </a:extLst>
            </p:cNvPr>
            <p:cNvSpPr/>
            <p:nvPr/>
          </p:nvSpPr>
          <p:spPr>
            <a:xfrm>
              <a:off x="7959012" y="2304661"/>
              <a:ext cx="1756488" cy="72593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のトピック設定</a:t>
            </a:r>
          </a:p>
        </p:txBody>
      </p:sp>
      <p:sp>
        <p:nvSpPr>
          <p:cNvPr id="9" name="テキスト ボックス 8">
            <a:extLst>
              <a:ext uri="{FF2B5EF4-FFF2-40B4-BE49-F238E27FC236}">
                <a16:creationId xmlns:a16="http://schemas.microsoft.com/office/drawing/2014/main" id="{599B20DC-9A2E-760F-AADF-172BF2A5BA17}"/>
              </a:ext>
            </a:extLst>
          </p:cNvPr>
          <p:cNvSpPr txBox="1"/>
          <p:nvPr/>
        </p:nvSpPr>
        <p:spPr>
          <a:xfrm>
            <a:off x="190500" y="1187430"/>
            <a:ext cx="3162300" cy="3693319"/>
          </a:xfrm>
          <a:prstGeom prst="rect">
            <a:avLst/>
          </a:prstGeom>
          <a:noFill/>
        </p:spPr>
        <p:txBody>
          <a:bodyPr wrap="square" rtlCol="0">
            <a:spAutoFit/>
          </a:bodyPr>
          <a:lstStyle/>
          <a:p>
            <a:r>
              <a:rPr kumimoji="1" lang="en-US" altLang="ja-JP" dirty="0"/>
              <a:t>1on1</a:t>
            </a:r>
            <a:r>
              <a:rPr kumimoji="1" lang="ja-JP" altLang="en-US" dirty="0"/>
              <a:t>予定を作成すると、</a:t>
            </a:r>
            <a:endParaRPr kumimoji="1" lang="en-US" altLang="ja-JP" dirty="0"/>
          </a:p>
          <a:p>
            <a:r>
              <a:rPr kumimoji="1" lang="ja-JP" altLang="en-US" dirty="0"/>
              <a:t>もしくは上司が作成した</a:t>
            </a:r>
            <a:r>
              <a:rPr kumimoji="1" lang="en-US" altLang="ja-JP" dirty="0"/>
              <a:t>1on1</a:t>
            </a:r>
            <a:r>
              <a:rPr kumimoji="1" lang="ja-JP" altLang="en-US" dirty="0"/>
              <a:t>予定の通知メールを</a:t>
            </a:r>
            <a:br>
              <a:rPr kumimoji="1" lang="en-US" altLang="ja-JP" dirty="0"/>
            </a:br>
            <a:r>
              <a:rPr kumimoji="1" lang="ja-JP" altLang="en-US" dirty="0"/>
              <a:t>クリックすると、</a:t>
            </a:r>
            <a:endParaRPr kumimoji="1" lang="en-US" altLang="ja-JP" dirty="0"/>
          </a:p>
          <a:p>
            <a:r>
              <a:rPr kumimoji="1" lang="ja-JP" altLang="en-US" dirty="0"/>
              <a:t>トピック設定画面が</a:t>
            </a:r>
            <a:br>
              <a:rPr kumimoji="1" lang="en-US" altLang="ja-JP" dirty="0"/>
            </a:br>
            <a:r>
              <a:rPr kumimoji="1" lang="ja-JP" altLang="en-US" dirty="0"/>
              <a:t>開きます。</a:t>
            </a:r>
            <a:endParaRPr kumimoji="1" lang="en-US" altLang="ja-JP" dirty="0"/>
          </a:p>
          <a:p>
            <a:endParaRPr kumimoji="1" lang="en-US" altLang="ja-JP" dirty="0"/>
          </a:p>
          <a:p>
            <a:r>
              <a:rPr kumimoji="1" lang="ja-JP" altLang="en-US" dirty="0"/>
              <a:t>トピックは複数設定することもできます。</a:t>
            </a:r>
            <a:endParaRPr kumimoji="1" lang="en-US" altLang="ja-JP" dirty="0"/>
          </a:p>
          <a:p>
            <a:endParaRPr kumimoji="1" lang="en-US" altLang="ja-JP" dirty="0"/>
          </a:p>
          <a:p>
            <a:r>
              <a:rPr kumimoji="1" lang="ja-JP" altLang="en-US" dirty="0"/>
              <a:t>相手が通知設定をしている場合、</a:t>
            </a:r>
            <a:r>
              <a:rPr kumimoji="1" lang="en-US" altLang="ja-JP" dirty="0"/>
              <a:t>1on1</a:t>
            </a:r>
            <a:r>
              <a:rPr kumimoji="1" lang="ja-JP" altLang="en-US" dirty="0"/>
              <a:t>当日にトピック通知メールが送られます。</a:t>
            </a:r>
            <a:endParaRPr kumimoji="1" lang="en-US" altLang="ja-JP" dirty="0"/>
          </a:p>
        </p:txBody>
      </p:sp>
      <p:sp>
        <p:nvSpPr>
          <p:cNvPr id="25" name="四角形: 角を丸くする 24">
            <a:hlinkClick r:id="rId4"/>
            <a:extLst>
              <a:ext uri="{FF2B5EF4-FFF2-40B4-BE49-F238E27FC236}">
                <a16:creationId xmlns:a16="http://schemas.microsoft.com/office/drawing/2014/main" id="{8CCF8809-B62A-72EB-2ACA-4A600307C5CD}"/>
              </a:ext>
            </a:extLst>
          </p:cNvPr>
          <p:cNvSpPr/>
          <p:nvPr/>
        </p:nvSpPr>
        <p:spPr>
          <a:xfrm>
            <a:off x="276950" y="5259919"/>
            <a:ext cx="3009861" cy="1036368"/>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a:t>
            </a:r>
            <a:br>
              <a:rPr kumimoji="1" lang="en-US" altLang="ja-JP" dirty="0">
                <a:solidFill>
                  <a:schemeClr val="bg2"/>
                </a:solidFill>
              </a:rPr>
            </a:br>
            <a:r>
              <a:rPr kumimoji="1" lang="ja-JP" altLang="en-US" dirty="0">
                <a:solidFill>
                  <a:schemeClr val="bg2"/>
                </a:solidFill>
              </a:rPr>
              <a:t>設定できるトピック一覧はこちら</a:t>
            </a:r>
          </a:p>
        </p:txBody>
      </p:sp>
      <p:sp>
        <p:nvSpPr>
          <p:cNvPr id="5" name="四角形: 角を丸くする 4">
            <a:extLst>
              <a:ext uri="{FF2B5EF4-FFF2-40B4-BE49-F238E27FC236}">
                <a16:creationId xmlns:a16="http://schemas.microsoft.com/office/drawing/2014/main" id="{7512B88A-AF45-7103-6755-E674A9059556}"/>
              </a:ext>
            </a:extLst>
          </p:cNvPr>
          <p:cNvSpPr/>
          <p:nvPr/>
        </p:nvSpPr>
        <p:spPr>
          <a:xfrm>
            <a:off x="589828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6" name="四角形: 角を丸くする 5">
            <a:extLst>
              <a:ext uri="{FF2B5EF4-FFF2-40B4-BE49-F238E27FC236}">
                <a16:creationId xmlns:a16="http://schemas.microsoft.com/office/drawing/2014/main" id="{298533CC-19B1-0FC9-DF12-201C6EE916A5}"/>
              </a:ext>
            </a:extLst>
          </p:cNvPr>
          <p:cNvSpPr/>
          <p:nvPr/>
        </p:nvSpPr>
        <p:spPr>
          <a:xfrm>
            <a:off x="4797715"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7" name="四角形: 角を丸くする 6">
            <a:extLst>
              <a:ext uri="{FF2B5EF4-FFF2-40B4-BE49-F238E27FC236}">
                <a16:creationId xmlns:a16="http://schemas.microsoft.com/office/drawing/2014/main" id="{8626DE01-2351-BC79-74CD-F28A8D57820A}"/>
              </a:ext>
            </a:extLst>
          </p:cNvPr>
          <p:cNvSpPr/>
          <p:nvPr/>
        </p:nvSpPr>
        <p:spPr>
          <a:xfrm>
            <a:off x="6453739"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8" name="四角形: 角を丸くする 7">
            <a:extLst>
              <a:ext uri="{FF2B5EF4-FFF2-40B4-BE49-F238E27FC236}">
                <a16:creationId xmlns:a16="http://schemas.microsoft.com/office/drawing/2014/main" id="{65BC72D3-193F-5A6D-8951-D27BB9EF4F7B}"/>
              </a:ext>
            </a:extLst>
          </p:cNvPr>
          <p:cNvSpPr/>
          <p:nvPr/>
        </p:nvSpPr>
        <p:spPr>
          <a:xfrm>
            <a:off x="7009197"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16" name="四角形: 角を丸くする 15">
            <a:extLst>
              <a:ext uri="{FF2B5EF4-FFF2-40B4-BE49-F238E27FC236}">
                <a16:creationId xmlns:a16="http://schemas.microsoft.com/office/drawing/2014/main" id="{D82FFF37-B4E8-BB6C-FF7D-B82E982B6030}"/>
              </a:ext>
            </a:extLst>
          </p:cNvPr>
          <p:cNvSpPr/>
          <p:nvPr/>
        </p:nvSpPr>
        <p:spPr>
          <a:xfrm>
            <a:off x="7564654"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22" name="四角形: 角を丸くする 21">
            <a:extLst>
              <a:ext uri="{FF2B5EF4-FFF2-40B4-BE49-F238E27FC236}">
                <a16:creationId xmlns:a16="http://schemas.microsoft.com/office/drawing/2014/main" id="{0824095D-8BC0-797A-08A5-CF8C5B0D96E7}"/>
              </a:ext>
            </a:extLst>
          </p:cNvPr>
          <p:cNvSpPr/>
          <p:nvPr/>
        </p:nvSpPr>
        <p:spPr>
          <a:xfrm>
            <a:off x="5898281"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2522272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メモの作成</a:t>
            </a:r>
          </a:p>
        </p:txBody>
      </p:sp>
      <p:sp>
        <p:nvSpPr>
          <p:cNvPr id="31" name="テキスト ボックス 30">
            <a:extLst>
              <a:ext uri="{FF2B5EF4-FFF2-40B4-BE49-F238E27FC236}">
                <a16:creationId xmlns:a16="http://schemas.microsoft.com/office/drawing/2014/main" id="{E964A439-C19E-776B-7E78-00594CA8501C}"/>
              </a:ext>
            </a:extLst>
          </p:cNvPr>
          <p:cNvSpPr txBox="1"/>
          <p:nvPr/>
        </p:nvSpPr>
        <p:spPr>
          <a:xfrm>
            <a:off x="285665" y="971832"/>
            <a:ext cx="3162300" cy="369332"/>
          </a:xfrm>
          <a:prstGeom prst="rect">
            <a:avLst/>
          </a:prstGeom>
          <a:noFill/>
        </p:spPr>
        <p:txBody>
          <a:bodyPr wrap="square" rtlCol="0">
            <a:spAutoFit/>
          </a:bodyPr>
          <a:lstStyle/>
          <a:p>
            <a:r>
              <a:rPr kumimoji="1" lang="en-US" altLang="ja-JP" dirty="0"/>
              <a:t>1on1</a:t>
            </a:r>
            <a:r>
              <a:rPr kumimoji="1" lang="ja-JP" altLang="en-US" dirty="0"/>
              <a:t>メモには</a:t>
            </a:r>
            <a:r>
              <a:rPr kumimoji="1" lang="en-US" altLang="ja-JP" dirty="0"/>
              <a:t>3</a:t>
            </a:r>
            <a:r>
              <a:rPr kumimoji="1" lang="ja-JP" altLang="en-US" dirty="0"/>
              <a:t>種類あります。</a:t>
            </a:r>
            <a:endParaRPr kumimoji="1" lang="en-US" altLang="ja-JP" dirty="0"/>
          </a:p>
        </p:txBody>
      </p:sp>
      <p:sp>
        <p:nvSpPr>
          <p:cNvPr id="32" name="正方形/長方形 31">
            <a:extLst>
              <a:ext uri="{FF2B5EF4-FFF2-40B4-BE49-F238E27FC236}">
                <a16:creationId xmlns:a16="http://schemas.microsoft.com/office/drawing/2014/main" id="{23C69D8E-6ADF-49F5-9EF8-366C600D35BF}"/>
              </a:ext>
            </a:extLst>
          </p:cNvPr>
          <p:cNvSpPr/>
          <p:nvPr/>
        </p:nvSpPr>
        <p:spPr>
          <a:xfrm>
            <a:off x="834828" y="1977031"/>
            <a:ext cx="2144390" cy="825388"/>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2"/>
                </a:solidFill>
              </a:rPr>
              <a:t>1on1</a:t>
            </a:r>
            <a:r>
              <a:rPr kumimoji="1" lang="ja-JP" altLang="en-US" sz="1600" b="1" dirty="0">
                <a:solidFill>
                  <a:schemeClr val="bg2"/>
                </a:solidFill>
              </a:rPr>
              <a:t>トピックメモ</a:t>
            </a:r>
          </a:p>
        </p:txBody>
      </p:sp>
      <p:sp>
        <p:nvSpPr>
          <p:cNvPr id="33" name="正方形/長方形 32">
            <a:extLst>
              <a:ext uri="{FF2B5EF4-FFF2-40B4-BE49-F238E27FC236}">
                <a16:creationId xmlns:a16="http://schemas.microsoft.com/office/drawing/2014/main" id="{1B217314-78E3-0D6A-210F-7102ED4CA0EC}"/>
              </a:ext>
            </a:extLst>
          </p:cNvPr>
          <p:cNvSpPr/>
          <p:nvPr/>
        </p:nvSpPr>
        <p:spPr>
          <a:xfrm>
            <a:off x="834828" y="3282757"/>
            <a:ext cx="2144390" cy="82538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申し送りメモ</a:t>
            </a:r>
            <a:endParaRPr kumimoji="1" lang="en-US" altLang="ja-JP" b="1" dirty="0">
              <a:solidFill>
                <a:schemeClr val="tx1"/>
              </a:solidFill>
            </a:endParaRPr>
          </a:p>
        </p:txBody>
      </p:sp>
      <p:sp>
        <p:nvSpPr>
          <p:cNvPr id="34" name="正方形/長方形 33">
            <a:extLst>
              <a:ext uri="{FF2B5EF4-FFF2-40B4-BE49-F238E27FC236}">
                <a16:creationId xmlns:a16="http://schemas.microsoft.com/office/drawing/2014/main" id="{31770CD8-C7E6-D623-B086-F8B33CB06B38}"/>
              </a:ext>
            </a:extLst>
          </p:cNvPr>
          <p:cNvSpPr/>
          <p:nvPr/>
        </p:nvSpPr>
        <p:spPr>
          <a:xfrm>
            <a:off x="834828" y="4588482"/>
            <a:ext cx="2144390" cy="825388"/>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あなただけのメモ</a:t>
            </a:r>
          </a:p>
        </p:txBody>
      </p:sp>
      <p:sp>
        <p:nvSpPr>
          <p:cNvPr id="38" name="テキスト ボックス 37">
            <a:extLst>
              <a:ext uri="{FF2B5EF4-FFF2-40B4-BE49-F238E27FC236}">
                <a16:creationId xmlns:a16="http://schemas.microsoft.com/office/drawing/2014/main" id="{667059DF-49D7-547E-A865-9B78A8CDDD08}"/>
              </a:ext>
            </a:extLst>
          </p:cNvPr>
          <p:cNvSpPr txBox="1"/>
          <p:nvPr/>
        </p:nvSpPr>
        <p:spPr>
          <a:xfrm>
            <a:off x="3447965" y="1788805"/>
            <a:ext cx="5761819" cy="1200329"/>
          </a:xfrm>
          <a:prstGeom prst="rect">
            <a:avLst/>
          </a:prstGeom>
          <a:noFill/>
        </p:spPr>
        <p:txBody>
          <a:bodyPr wrap="square" rtlCol="0">
            <a:spAutoFit/>
          </a:bodyPr>
          <a:lstStyle/>
          <a:p>
            <a:r>
              <a:rPr kumimoji="1" lang="en-US" altLang="ja-JP" b="1" dirty="0"/>
              <a:t>1on1</a:t>
            </a:r>
            <a:r>
              <a:rPr kumimoji="1" lang="ja-JP" altLang="en-US" b="1" dirty="0"/>
              <a:t>相手とリアルタイムで共有</a:t>
            </a:r>
            <a:r>
              <a:rPr kumimoji="1" lang="ja-JP" altLang="en-US" dirty="0"/>
              <a:t>できるメモです。</a:t>
            </a:r>
            <a:endParaRPr kumimoji="1" lang="en-US" altLang="ja-JP" dirty="0"/>
          </a:p>
          <a:p>
            <a:r>
              <a:rPr kumimoji="1" lang="ja-JP" altLang="en-US" dirty="0"/>
              <a:t>各トピックについて話したことを記載するのが</a:t>
            </a:r>
            <a:br>
              <a:rPr kumimoji="1" lang="en-US" altLang="ja-JP" dirty="0"/>
            </a:br>
            <a:r>
              <a:rPr kumimoji="1" lang="ja-JP" altLang="en-US" dirty="0"/>
              <a:t>おすすめです。</a:t>
            </a:r>
            <a:endParaRPr kumimoji="1" lang="en-US" altLang="ja-JP" dirty="0"/>
          </a:p>
          <a:p>
            <a:r>
              <a:rPr kumimoji="1" lang="ja-JP" altLang="en-US" dirty="0"/>
              <a:t>◯◯にも共有されます。</a:t>
            </a:r>
          </a:p>
        </p:txBody>
      </p:sp>
      <p:sp>
        <p:nvSpPr>
          <p:cNvPr id="39" name="テキスト ボックス 38">
            <a:extLst>
              <a:ext uri="{FF2B5EF4-FFF2-40B4-BE49-F238E27FC236}">
                <a16:creationId xmlns:a16="http://schemas.microsoft.com/office/drawing/2014/main" id="{A864CC10-00D5-5B26-F9EA-50FBC41C6F7C}"/>
              </a:ext>
            </a:extLst>
          </p:cNvPr>
          <p:cNvSpPr txBox="1"/>
          <p:nvPr/>
        </p:nvSpPr>
        <p:spPr>
          <a:xfrm>
            <a:off x="3447965" y="3233786"/>
            <a:ext cx="5761819" cy="923330"/>
          </a:xfrm>
          <a:prstGeom prst="rect">
            <a:avLst/>
          </a:prstGeom>
          <a:noFill/>
        </p:spPr>
        <p:txBody>
          <a:bodyPr wrap="square" rtlCol="0">
            <a:spAutoFit/>
          </a:bodyPr>
          <a:lstStyle/>
          <a:p>
            <a:r>
              <a:rPr kumimoji="1" lang="ja-JP" altLang="en-US" b="1" dirty="0"/>
              <a:t>管理者・閲覧者・上司に共有</a:t>
            </a:r>
            <a:r>
              <a:rPr kumimoji="1" lang="ja-JP" altLang="en-US" dirty="0"/>
              <a:t>できるメモです。</a:t>
            </a:r>
            <a:endParaRPr kumimoji="1" lang="en-US" altLang="ja-JP" dirty="0"/>
          </a:p>
          <a:p>
            <a:r>
              <a:rPr kumimoji="1" lang="ja-JP" altLang="en-US" dirty="0"/>
              <a:t>申し送り事項・相談したいこと・支援してほしいことを記載するのがおすすめです。</a:t>
            </a:r>
          </a:p>
        </p:txBody>
      </p:sp>
      <p:sp>
        <p:nvSpPr>
          <p:cNvPr id="40" name="テキスト ボックス 39">
            <a:extLst>
              <a:ext uri="{FF2B5EF4-FFF2-40B4-BE49-F238E27FC236}">
                <a16:creationId xmlns:a16="http://schemas.microsoft.com/office/drawing/2014/main" id="{8FE0BECD-ABAA-3CE0-2C0D-B690A3748190}"/>
              </a:ext>
            </a:extLst>
          </p:cNvPr>
          <p:cNvSpPr txBox="1"/>
          <p:nvPr/>
        </p:nvSpPr>
        <p:spPr>
          <a:xfrm>
            <a:off x="3447965" y="4539511"/>
            <a:ext cx="5761819" cy="923330"/>
          </a:xfrm>
          <a:prstGeom prst="rect">
            <a:avLst/>
          </a:prstGeom>
          <a:noFill/>
        </p:spPr>
        <p:txBody>
          <a:bodyPr wrap="square" rtlCol="0">
            <a:spAutoFit/>
          </a:bodyPr>
          <a:lstStyle/>
          <a:p>
            <a:r>
              <a:rPr kumimoji="1" lang="ja-JP" altLang="en-US" b="1" dirty="0"/>
              <a:t>記入者本人のみ閲覧</a:t>
            </a:r>
            <a:r>
              <a:rPr kumimoji="1" lang="ja-JP" altLang="en-US" dirty="0"/>
              <a:t>できるメモです。</a:t>
            </a:r>
            <a:endParaRPr kumimoji="1" lang="en-US" altLang="ja-JP" dirty="0"/>
          </a:p>
          <a:p>
            <a:r>
              <a:rPr kumimoji="1" lang="ja-JP" altLang="en-US" dirty="0"/>
              <a:t>自分で</a:t>
            </a:r>
            <a:r>
              <a:rPr kumimoji="1" lang="en-US" altLang="ja-JP" dirty="0"/>
              <a:t>1on1</a:t>
            </a:r>
            <a:r>
              <a:rPr kumimoji="1" lang="ja-JP" altLang="en-US" dirty="0"/>
              <a:t>での会話内容を振り返るために</a:t>
            </a:r>
            <a:br>
              <a:rPr kumimoji="1" lang="en-US" altLang="ja-JP" dirty="0"/>
            </a:br>
            <a:r>
              <a:rPr kumimoji="1" lang="ja-JP" altLang="en-US" dirty="0"/>
              <a:t>記載するのがおすすめです。</a:t>
            </a:r>
          </a:p>
        </p:txBody>
      </p:sp>
      <p:sp>
        <p:nvSpPr>
          <p:cNvPr id="42" name="正方形/長方形 41">
            <a:extLst>
              <a:ext uri="{FF2B5EF4-FFF2-40B4-BE49-F238E27FC236}">
                <a16:creationId xmlns:a16="http://schemas.microsoft.com/office/drawing/2014/main" id="{F941A0C1-C61A-90E2-981F-65405DEC764D}"/>
              </a:ext>
            </a:extLst>
          </p:cNvPr>
          <p:cNvSpPr/>
          <p:nvPr/>
        </p:nvSpPr>
        <p:spPr>
          <a:xfrm>
            <a:off x="6637623" y="1185758"/>
            <a:ext cx="4250355" cy="19257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rPr>
              <a:t>1on1</a:t>
            </a:r>
            <a:r>
              <a:rPr lang="ja-JP" altLang="en-US" dirty="0">
                <a:solidFill>
                  <a:schemeClr val="tx1"/>
                </a:solidFill>
                <a:latin typeface="+mn-ea"/>
              </a:rPr>
              <a:t>トピックを、</a:t>
            </a:r>
            <a:r>
              <a:rPr lang="en-US" altLang="ja-JP" dirty="0">
                <a:solidFill>
                  <a:schemeClr val="tx1"/>
                </a:solidFill>
                <a:latin typeface="+mn-ea"/>
              </a:rPr>
              <a:t>1on1</a:t>
            </a:r>
            <a:r>
              <a:rPr lang="ja-JP" altLang="en-US" dirty="0">
                <a:solidFill>
                  <a:schemeClr val="tx1"/>
                </a:solidFill>
                <a:latin typeface="+mn-ea"/>
              </a:rPr>
              <a:t>当事者以外にも共有する設定にしている場合は、誰に閲覧できるようにしているかご記入ください。</a:t>
            </a:r>
            <a:endParaRPr lang="en-US" altLang="ja-JP" dirty="0">
              <a:solidFill>
                <a:schemeClr val="tx1"/>
              </a:solidFill>
              <a:latin typeface="+mn-ea"/>
            </a:endParaRPr>
          </a:p>
          <a:p>
            <a:pPr algn="ctr"/>
            <a:r>
              <a:rPr lang="en-US" altLang="ja-JP" dirty="0">
                <a:solidFill>
                  <a:schemeClr val="tx1"/>
                </a:solidFill>
                <a:latin typeface="+mn-ea"/>
              </a:rPr>
              <a:t>Ex</a:t>
            </a:r>
            <a:r>
              <a:rPr lang="ja-JP" altLang="en-US" dirty="0">
                <a:solidFill>
                  <a:schemeClr val="tx1"/>
                </a:solidFill>
                <a:latin typeface="+mn-ea"/>
              </a:rPr>
              <a:t>）管理者・関係する閲覧者にも共有されます。</a:t>
            </a:r>
            <a:endParaRPr lang="en-US" altLang="ja-JP" dirty="0">
              <a:solidFill>
                <a:schemeClr val="tx1"/>
              </a:solidFill>
              <a:latin typeface="+mn-ea"/>
            </a:endParaRPr>
          </a:p>
        </p:txBody>
      </p:sp>
      <p:sp>
        <p:nvSpPr>
          <p:cNvPr id="9" name="四角形: 角を丸くする 8">
            <a:extLst>
              <a:ext uri="{FF2B5EF4-FFF2-40B4-BE49-F238E27FC236}">
                <a16:creationId xmlns:a16="http://schemas.microsoft.com/office/drawing/2014/main" id="{AE9E541C-6C0E-4DA8-90A3-1539B625DBED}"/>
              </a:ext>
            </a:extLst>
          </p:cNvPr>
          <p:cNvSpPr/>
          <p:nvPr/>
        </p:nvSpPr>
        <p:spPr>
          <a:xfrm>
            <a:off x="5924795"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10" name="四角形: 角を丸くする 9">
            <a:extLst>
              <a:ext uri="{FF2B5EF4-FFF2-40B4-BE49-F238E27FC236}">
                <a16:creationId xmlns:a16="http://schemas.microsoft.com/office/drawing/2014/main" id="{64B0DBB6-68CE-69A0-3681-1A4DCC220FEA}"/>
              </a:ext>
            </a:extLst>
          </p:cNvPr>
          <p:cNvSpPr/>
          <p:nvPr/>
        </p:nvSpPr>
        <p:spPr>
          <a:xfrm>
            <a:off x="480411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1" name="四角形: 角を丸くする 10">
            <a:extLst>
              <a:ext uri="{FF2B5EF4-FFF2-40B4-BE49-F238E27FC236}">
                <a16:creationId xmlns:a16="http://schemas.microsoft.com/office/drawing/2014/main" id="{52966AD2-BAA9-BECF-C4B5-1DC82F1C82E7}"/>
              </a:ext>
            </a:extLst>
          </p:cNvPr>
          <p:cNvSpPr/>
          <p:nvPr/>
        </p:nvSpPr>
        <p:spPr>
          <a:xfrm>
            <a:off x="648025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12" name="四角形: 角を丸くする 11">
            <a:extLst>
              <a:ext uri="{FF2B5EF4-FFF2-40B4-BE49-F238E27FC236}">
                <a16:creationId xmlns:a16="http://schemas.microsoft.com/office/drawing/2014/main" id="{6C1076D6-8E81-A7B3-680B-CEAAD5A90693}"/>
              </a:ext>
            </a:extLst>
          </p:cNvPr>
          <p:cNvSpPr/>
          <p:nvPr/>
        </p:nvSpPr>
        <p:spPr>
          <a:xfrm>
            <a:off x="703571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13" name="四角形: 角を丸くする 12">
            <a:extLst>
              <a:ext uri="{FF2B5EF4-FFF2-40B4-BE49-F238E27FC236}">
                <a16:creationId xmlns:a16="http://schemas.microsoft.com/office/drawing/2014/main" id="{BDC54E27-13A6-E9DC-C46E-4C1D2E78EF49}"/>
              </a:ext>
            </a:extLst>
          </p:cNvPr>
          <p:cNvSpPr/>
          <p:nvPr/>
        </p:nvSpPr>
        <p:spPr>
          <a:xfrm>
            <a:off x="7591168"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14" name="四角形: 角を丸くする 13">
            <a:extLst>
              <a:ext uri="{FF2B5EF4-FFF2-40B4-BE49-F238E27FC236}">
                <a16:creationId xmlns:a16="http://schemas.microsoft.com/office/drawing/2014/main" id="{0755CD89-A7E2-BFD7-0CBD-FCA23B8C25AF}"/>
              </a:ext>
            </a:extLst>
          </p:cNvPr>
          <p:cNvSpPr/>
          <p:nvPr/>
        </p:nvSpPr>
        <p:spPr>
          <a:xfrm>
            <a:off x="5924795"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3740691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A38CFB55-B1F1-1B83-938D-A3FF3A820744}"/>
              </a:ext>
            </a:extLst>
          </p:cNvPr>
          <p:cNvGrpSpPr/>
          <p:nvPr/>
        </p:nvGrpSpPr>
        <p:grpSpPr>
          <a:xfrm>
            <a:off x="4035651" y="1009688"/>
            <a:ext cx="5702312" cy="4075429"/>
            <a:chOff x="4035651" y="1009688"/>
            <a:chExt cx="5702312" cy="4075429"/>
          </a:xfrm>
        </p:grpSpPr>
        <p:grpSp>
          <p:nvGrpSpPr>
            <p:cNvPr id="27" name="グループ化 26">
              <a:extLst>
                <a:ext uri="{FF2B5EF4-FFF2-40B4-BE49-F238E27FC236}">
                  <a16:creationId xmlns:a16="http://schemas.microsoft.com/office/drawing/2014/main" id="{15C7798B-974A-5A41-80C9-D0ABAE507404}"/>
                </a:ext>
              </a:extLst>
            </p:cNvPr>
            <p:cNvGrpSpPr/>
            <p:nvPr/>
          </p:nvGrpSpPr>
          <p:grpSpPr>
            <a:xfrm>
              <a:off x="4035651" y="1009688"/>
              <a:ext cx="5702312" cy="4075429"/>
              <a:chOff x="2639226" y="1009688"/>
              <a:chExt cx="7098737" cy="5073451"/>
            </a:xfrm>
          </p:grpSpPr>
          <p:grpSp>
            <p:nvGrpSpPr>
              <p:cNvPr id="2" name="グループ化 1">
                <a:extLst>
                  <a:ext uri="{FF2B5EF4-FFF2-40B4-BE49-F238E27FC236}">
                    <a16:creationId xmlns:a16="http://schemas.microsoft.com/office/drawing/2014/main" id="{5517A8AC-0959-B390-3923-7075CC7AB1DD}"/>
                  </a:ext>
                </a:extLst>
              </p:cNvPr>
              <p:cNvGrpSpPr/>
              <p:nvPr/>
            </p:nvGrpSpPr>
            <p:grpSpPr>
              <a:xfrm>
                <a:off x="2639226" y="1009688"/>
                <a:ext cx="7098737" cy="5073451"/>
                <a:chOff x="323998" y="1878366"/>
                <a:chExt cx="5118258" cy="3658007"/>
              </a:xfrm>
            </p:grpSpPr>
            <p:grpSp>
              <p:nvGrpSpPr>
                <p:cNvPr id="3" name="グループ化 2">
                  <a:extLst>
                    <a:ext uri="{FF2B5EF4-FFF2-40B4-BE49-F238E27FC236}">
                      <a16:creationId xmlns:a16="http://schemas.microsoft.com/office/drawing/2014/main" id="{C3ABFF82-F261-EF61-83CD-676EAA019625}"/>
                    </a:ext>
                  </a:extLst>
                </p:cNvPr>
                <p:cNvGrpSpPr/>
                <p:nvPr/>
              </p:nvGrpSpPr>
              <p:grpSpPr>
                <a:xfrm>
                  <a:off x="323999" y="1878366"/>
                  <a:ext cx="5118257" cy="3658007"/>
                  <a:chOff x="5260199" y="1817217"/>
                  <a:chExt cx="3893496" cy="2782673"/>
                </a:xfrm>
              </p:grpSpPr>
              <p:pic>
                <p:nvPicPr>
                  <p:cNvPr id="9" name="図 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3F84299-31D8-3DA4-B49A-CF2FBBD2B3E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260199" y="1817217"/>
                    <a:ext cx="3893496" cy="2782673"/>
                  </a:xfrm>
                  <a:prstGeom prst="rect">
                    <a:avLst/>
                  </a:prstGeom>
                  <a:ln>
                    <a:solidFill>
                      <a:schemeClr val="tx1"/>
                    </a:solidFill>
                  </a:ln>
                </p:spPr>
              </p:pic>
              <p:pic>
                <p:nvPicPr>
                  <p:cNvPr id="10" name="Picture 2">
                    <a:extLst>
                      <a:ext uri="{FF2B5EF4-FFF2-40B4-BE49-F238E27FC236}">
                        <a16:creationId xmlns:a16="http://schemas.microsoft.com/office/drawing/2014/main" id="{74E668AD-0925-50A4-9685-A2B62893A929}"/>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5401435" y="4245345"/>
                    <a:ext cx="3466490" cy="347883"/>
                  </a:xfrm>
                  <a:prstGeom prst="rect">
                    <a:avLst/>
                  </a:prstGeom>
                  <a:ln>
                    <a:noFill/>
                  </a:ln>
                  <a:extLst>
                    <a:ext uri="{909E8E84-426E-40DD-AFC4-6F175D3DCCD1}">
                      <a14:hiddenFill xmlns:a14="http://schemas.microsoft.com/office/drawing/2010/main">
                        <a:solidFill>
                          <a:srgbClr val="FFFFFF"/>
                        </a:solidFill>
                      </a14:hiddenFill>
                    </a:ext>
                  </a:extLst>
                </p:spPr>
              </p:pic>
            </p:grpSp>
            <p:pic>
              <p:nvPicPr>
                <p:cNvPr id="5" name="図 4">
                  <a:extLst>
                    <a:ext uri="{FF2B5EF4-FFF2-40B4-BE49-F238E27FC236}">
                      <a16:creationId xmlns:a16="http://schemas.microsoft.com/office/drawing/2014/main" id="{44B1DA29-FE7E-07C9-4D6C-72E40EB092BE}"/>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23998" y="4084423"/>
                  <a:ext cx="5108687" cy="977120"/>
                </a:xfrm>
                <a:prstGeom prst="rect">
                  <a:avLst/>
                </a:prstGeom>
                <a:ln>
                  <a:noFill/>
                </a:ln>
              </p:spPr>
            </p:pic>
            <p:sp>
              <p:nvSpPr>
                <p:cNvPr id="6" name="正方形/長方形 5">
                  <a:extLst>
                    <a:ext uri="{FF2B5EF4-FFF2-40B4-BE49-F238E27FC236}">
                      <a16:creationId xmlns:a16="http://schemas.microsoft.com/office/drawing/2014/main" id="{4788DF89-142A-84FB-40DC-D58766E4AE19}"/>
                    </a:ext>
                  </a:extLst>
                </p:cNvPr>
                <p:cNvSpPr/>
                <p:nvPr/>
              </p:nvSpPr>
              <p:spPr>
                <a:xfrm>
                  <a:off x="323998" y="2702253"/>
                  <a:ext cx="5118257" cy="26056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F52E096-AA1D-B24B-70C9-DBAE1695A65E}"/>
                    </a:ext>
                  </a:extLst>
                </p:cNvPr>
                <p:cNvSpPr/>
                <p:nvPr/>
              </p:nvSpPr>
              <p:spPr>
                <a:xfrm>
                  <a:off x="581499" y="2427153"/>
                  <a:ext cx="1269675" cy="27450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rPr>
                    <a:t>上司 敦 </a:t>
                  </a:r>
                  <a:r>
                    <a:rPr kumimoji="1" lang="ja-JP" altLang="en-US" sz="700" b="1">
                      <a:solidFill>
                        <a:schemeClr val="tx1"/>
                      </a:solidFill>
                    </a:rPr>
                    <a:t>さん</a:t>
                  </a:r>
                  <a:endParaRPr kumimoji="1" lang="ja-JP" altLang="en-US" sz="1100" b="1">
                    <a:solidFill>
                      <a:schemeClr val="tx1"/>
                    </a:solidFill>
                  </a:endParaRPr>
                </a:p>
              </p:txBody>
            </p:sp>
            <p:sp>
              <p:nvSpPr>
                <p:cNvPr id="8" name="正方形/長方形 7">
                  <a:extLst>
                    <a:ext uri="{FF2B5EF4-FFF2-40B4-BE49-F238E27FC236}">
                      <a16:creationId xmlns:a16="http://schemas.microsoft.com/office/drawing/2014/main" id="{89ECC8E0-53C9-B42C-C2DA-32B97857281F}"/>
                    </a:ext>
                  </a:extLst>
                </p:cNvPr>
                <p:cNvSpPr/>
                <p:nvPr/>
              </p:nvSpPr>
              <p:spPr>
                <a:xfrm>
                  <a:off x="3929099" y="4462749"/>
                  <a:ext cx="1269675" cy="13165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400" b="1">
                      <a:solidFill>
                        <a:schemeClr val="tx1"/>
                      </a:solidFill>
                    </a:rPr>
                    <a:t>上司敦</a:t>
                  </a:r>
                </a:p>
              </p:txBody>
            </p:sp>
          </p:grpSp>
          <p:sp>
            <p:nvSpPr>
              <p:cNvPr id="18" name="正方形/長方形 17">
                <a:extLst>
                  <a:ext uri="{FF2B5EF4-FFF2-40B4-BE49-F238E27FC236}">
                    <a16:creationId xmlns:a16="http://schemas.microsoft.com/office/drawing/2014/main" id="{A9145A4E-C44A-F0B6-FCBF-792CA40F6A12}"/>
                  </a:ext>
                </a:extLst>
              </p:cNvPr>
              <p:cNvSpPr/>
              <p:nvPr/>
            </p:nvSpPr>
            <p:spPr>
              <a:xfrm>
                <a:off x="2712547" y="4525951"/>
                <a:ext cx="3458008" cy="89862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66E52C3-938C-5BF9-9E89-17C20CF27AF1}"/>
                  </a:ext>
                </a:extLst>
              </p:cNvPr>
              <p:cNvSpPr/>
              <p:nvPr/>
            </p:nvSpPr>
            <p:spPr>
              <a:xfrm>
                <a:off x="3384977" y="4380748"/>
                <a:ext cx="2106350" cy="348784"/>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r>
                  <a:rPr kumimoji="1" lang="ja-JP" altLang="en-US" sz="1200" b="1" dirty="0">
                    <a:solidFill>
                      <a:schemeClr val="bg2"/>
                    </a:solidFill>
                  </a:rPr>
                  <a:t>トピックメモ</a:t>
                </a:r>
              </a:p>
            </p:txBody>
          </p:sp>
          <p:sp>
            <p:nvSpPr>
              <p:cNvPr id="20" name="正方形/長方形 19">
                <a:extLst>
                  <a:ext uri="{FF2B5EF4-FFF2-40B4-BE49-F238E27FC236}">
                    <a16:creationId xmlns:a16="http://schemas.microsoft.com/office/drawing/2014/main" id="{CF03EE4D-052F-E140-7767-F3E7C2821ACB}"/>
                  </a:ext>
                </a:extLst>
              </p:cNvPr>
              <p:cNvSpPr/>
              <p:nvPr/>
            </p:nvSpPr>
            <p:spPr>
              <a:xfrm>
                <a:off x="3212507" y="5662173"/>
                <a:ext cx="2701490" cy="40453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AAD8B6E-2127-D569-BA3A-D049D2AE14B7}"/>
                  </a:ext>
                </a:extLst>
              </p:cNvPr>
              <p:cNvSpPr/>
              <p:nvPr/>
            </p:nvSpPr>
            <p:spPr>
              <a:xfrm>
                <a:off x="5968557" y="5673841"/>
                <a:ext cx="2787315" cy="40453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C15BF57-37A2-E5B1-7B40-F331C70DEC2F}"/>
                  </a:ext>
                </a:extLst>
              </p:cNvPr>
              <p:cNvSpPr/>
              <p:nvPr/>
            </p:nvSpPr>
            <p:spPr>
              <a:xfrm>
                <a:off x="3510077" y="5537627"/>
                <a:ext cx="2106350" cy="27242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申し送りメモ</a:t>
                </a:r>
                <a:endParaRPr kumimoji="1" lang="en-US" altLang="ja-JP" sz="1400" b="1" dirty="0">
                  <a:solidFill>
                    <a:schemeClr val="tx1"/>
                  </a:solidFill>
                </a:endParaRPr>
              </a:p>
            </p:txBody>
          </p:sp>
          <p:sp>
            <p:nvSpPr>
              <p:cNvPr id="23" name="正方形/長方形 22">
                <a:extLst>
                  <a:ext uri="{FF2B5EF4-FFF2-40B4-BE49-F238E27FC236}">
                    <a16:creationId xmlns:a16="http://schemas.microsoft.com/office/drawing/2014/main" id="{C3C867CD-A5A2-0C5E-1736-C112A7B7E1C1}"/>
                  </a:ext>
                </a:extLst>
              </p:cNvPr>
              <p:cNvSpPr/>
              <p:nvPr/>
            </p:nvSpPr>
            <p:spPr>
              <a:xfrm>
                <a:off x="6300536" y="5549295"/>
                <a:ext cx="2106350" cy="272427"/>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あなただけのメモ</a:t>
                </a:r>
              </a:p>
            </p:txBody>
          </p:sp>
        </p:grpSp>
        <p:sp>
          <p:nvSpPr>
            <p:cNvPr id="12" name="正方形/長方形 11">
              <a:extLst>
                <a:ext uri="{FF2B5EF4-FFF2-40B4-BE49-F238E27FC236}">
                  <a16:creationId xmlns:a16="http://schemas.microsoft.com/office/drawing/2014/main" id="{AFC359B4-E189-AB75-9FC9-D56D7EAF8D67}"/>
                </a:ext>
              </a:extLst>
            </p:cNvPr>
            <p:cNvSpPr/>
            <p:nvPr/>
          </p:nvSpPr>
          <p:spPr>
            <a:xfrm>
              <a:off x="7959012" y="2409858"/>
              <a:ext cx="1756488" cy="72593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メモの作成</a:t>
            </a:r>
          </a:p>
        </p:txBody>
      </p:sp>
      <p:sp>
        <p:nvSpPr>
          <p:cNvPr id="24" name="吹き出し: 四角形 23">
            <a:extLst>
              <a:ext uri="{FF2B5EF4-FFF2-40B4-BE49-F238E27FC236}">
                <a16:creationId xmlns:a16="http://schemas.microsoft.com/office/drawing/2014/main" id="{CECC9FB2-A9E4-6C84-491C-4219D68A180A}"/>
              </a:ext>
            </a:extLst>
          </p:cNvPr>
          <p:cNvSpPr/>
          <p:nvPr/>
        </p:nvSpPr>
        <p:spPr>
          <a:xfrm>
            <a:off x="85519" y="4217511"/>
            <a:ext cx="3863193" cy="2184035"/>
          </a:xfrm>
          <a:prstGeom prst="wedgeRectCallout">
            <a:avLst>
              <a:gd name="adj1" fmla="val 66182"/>
              <a:gd name="adj2" fmla="val -15157"/>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CF3290C1-23A4-1307-A8BF-68CD96855C2C}"/>
              </a:ext>
            </a:extLst>
          </p:cNvPr>
          <p:cNvSpPr txBox="1"/>
          <p:nvPr/>
        </p:nvSpPr>
        <p:spPr>
          <a:xfrm>
            <a:off x="285664" y="4288909"/>
            <a:ext cx="3444299" cy="276999"/>
          </a:xfrm>
          <a:prstGeom prst="rect">
            <a:avLst/>
          </a:prstGeom>
          <a:noFill/>
        </p:spPr>
        <p:txBody>
          <a:bodyPr wrap="square" rtlCol="0">
            <a:spAutoFit/>
          </a:bodyPr>
          <a:lstStyle/>
          <a:p>
            <a:r>
              <a:rPr kumimoji="1" lang="ja-JP" altLang="en-US" sz="1200" dirty="0"/>
              <a:t>クリックすると入力欄が表示されます</a:t>
            </a:r>
            <a:endParaRPr kumimoji="1" lang="en-US" altLang="ja-JP" sz="1200" dirty="0"/>
          </a:p>
        </p:txBody>
      </p:sp>
      <p:pic>
        <p:nvPicPr>
          <p:cNvPr id="26" name="図 25">
            <a:extLst>
              <a:ext uri="{FF2B5EF4-FFF2-40B4-BE49-F238E27FC236}">
                <a16:creationId xmlns:a16="http://schemas.microsoft.com/office/drawing/2014/main" id="{68D55443-3C56-098A-3B2D-A0FA46059F72}"/>
              </a:ext>
            </a:extLst>
          </p:cNvPr>
          <p:cNvPicPr>
            <a:picLocks noChangeAspect="1"/>
          </p:cNvPicPr>
          <p:nvPr/>
        </p:nvPicPr>
        <p:blipFill>
          <a:blip r:embed="rId6"/>
          <a:stretch>
            <a:fillRect/>
          </a:stretch>
        </p:blipFill>
        <p:spPr>
          <a:xfrm>
            <a:off x="168966" y="4769351"/>
            <a:ext cx="3619385" cy="1565662"/>
          </a:xfrm>
          <a:prstGeom prst="rect">
            <a:avLst/>
          </a:prstGeom>
        </p:spPr>
      </p:pic>
      <p:sp>
        <p:nvSpPr>
          <p:cNvPr id="28" name="テキスト ボックス 27">
            <a:extLst>
              <a:ext uri="{FF2B5EF4-FFF2-40B4-BE49-F238E27FC236}">
                <a16:creationId xmlns:a16="http://schemas.microsoft.com/office/drawing/2014/main" id="{574A019A-8020-EBFD-C71C-BBCCAC3DE773}"/>
              </a:ext>
            </a:extLst>
          </p:cNvPr>
          <p:cNvSpPr txBox="1"/>
          <p:nvPr/>
        </p:nvSpPr>
        <p:spPr>
          <a:xfrm>
            <a:off x="285664" y="971832"/>
            <a:ext cx="3444299" cy="2031325"/>
          </a:xfrm>
          <a:prstGeom prst="rect">
            <a:avLst/>
          </a:prstGeom>
          <a:noFill/>
        </p:spPr>
        <p:txBody>
          <a:bodyPr wrap="square" rtlCol="0">
            <a:spAutoFit/>
          </a:bodyPr>
          <a:lstStyle/>
          <a:p>
            <a:r>
              <a:rPr kumimoji="1" lang="ja-JP" altLang="en-US" dirty="0"/>
              <a:t>［</a:t>
            </a:r>
            <a:r>
              <a:rPr kumimoji="1" lang="en-US" altLang="ja-JP" dirty="0"/>
              <a:t>1on1</a:t>
            </a:r>
            <a:r>
              <a:rPr kumimoji="1" lang="ja-JP" altLang="en-US" dirty="0"/>
              <a:t>］メニュー＞画面最下部</a:t>
            </a:r>
            <a:br>
              <a:rPr kumimoji="1" lang="en-US" altLang="ja-JP" dirty="0"/>
            </a:br>
            <a:r>
              <a:rPr kumimoji="1" lang="ja-JP" altLang="en-US" dirty="0"/>
              <a:t>設定済みの</a:t>
            </a:r>
            <a:r>
              <a:rPr kumimoji="1" lang="en-US" altLang="ja-JP" dirty="0"/>
              <a:t>1on1</a:t>
            </a:r>
            <a:r>
              <a:rPr kumimoji="1" lang="ja-JP" altLang="en-US" dirty="0"/>
              <a:t> （</a:t>
            </a:r>
            <a:r>
              <a:rPr kumimoji="1" lang="en-US" altLang="ja-JP" dirty="0"/>
              <a:t>※</a:t>
            </a:r>
            <a:r>
              <a:rPr kumimoji="1" lang="ja-JP" altLang="en-US" dirty="0"/>
              <a:t>）から、</a:t>
            </a:r>
            <a:br>
              <a:rPr kumimoji="1" lang="en-US" altLang="ja-JP" dirty="0"/>
            </a:br>
            <a:r>
              <a:rPr kumimoji="1" lang="en-US" altLang="ja-JP" dirty="0"/>
              <a:t>1on1</a:t>
            </a:r>
            <a:r>
              <a:rPr kumimoji="1" lang="ja-JP" altLang="en-US" dirty="0"/>
              <a:t>相手の名前をクリックすると、直近の</a:t>
            </a:r>
            <a:r>
              <a:rPr kumimoji="1" lang="en-US" altLang="ja-JP" dirty="0"/>
              <a:t>1on1</a:t>
            </a:r>
            <a:r>
              <a:rPr kumimoji="1" lang="ja-JP" altLang="en-US" dirty="0"/>
              <a:t>予定が開きます。</a:t>
            </a:r>
            <a:endParaRPr kumimoji="1" lang="en-US" altLang="ja-JP" dirty="0"/>
          </a:p>
          <a:p>
            <a:endParaRPr kumimoji="1" lang="en-US" altLang="ja-JP" dirty="0"/>
          </a:p>
          <a:p>
            <a:r>
              <a:rPr kumimoji="1" lang="en-US" altLang="ja-JP" dirty="0"/>
              <a:t>1on1</a:t>
            </a:r>
            <a:r>
              <a:rPr kumimoji="1" lang="ja-JP" altLang="en-US" dirty="0"/>
              <a:t>実施時にこの画面を開き、</a:t>
            </a:r>
            <a:br>
              <a:rPr kumimoji="1" lang="en-US" altLang="ja-JP" dirty="0"/>
            </a:br>
            <a:r>
              <a:rPr kumimoji="1" lang="ja-JP" altLang="en-US" dirty="0"/>
              <a:t>各メモを記入してください。</a:t>
            </a:r>
            <a:endParaRPr kumimoji="1" lang="en-US" altLang="ja-JP" dirty="0"/>
          </a:p>
        </p:txBody>
      </p:sp>
      <p:sp>
        <p:nvSpPr>
          <p:cNvPr id="29" name="四角形: 角を丸くする 28">
            <a:hlinkClick r:id="rId7"/>
            <a:extLst>
              <a:ext uri="{FF2B5EF4-FFF2-40B4-BE49-F238E27FC236}">
                <a16:creationId xmlns:a16="http://schemas.microsoft.com/office/drawing/2014/main" id="{04235380-17FF-14E2-E5D5-23876B98E490}"/>
              </a:ext>
            </a:extLst>
          </p:cNvPr>
          <p:cNvSpPr/>
          <p:nvPr/>
        </p:nvSpPr>
        <p:spPr>
          <a:xfrm>
            <a:off x="752807" y="3332143"/>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11" name="テキスト ボックス 10">
            <a:extLst>
              <a:ext uri="{FF2B5EF4-FFF2-40B4-BE49-F238E27FC236}">
                <a16:creationId xmlns:a16="http://schemas.microsoft.com/office/drawing/2014/main" id="{E12C03B0-5F2D-F6F0-9550-A901C3599EBE}"/>
              </a:ext>
            </a:extLst>
          </p:cNvPr>
          <p:cNvSpPr txBox="1"/>
          <p:nvPr/>
        </p:nvSpPr>
        <p:spPr>
          <a:xfrm>
            <a:off x="4432515" y="5924930"/>
            <a:ext cx="5034182" cy="430887"/>
          </a:xfrm>
          <a:prstGeom prst="rect">
            <a:avLst/>
          </a:prstGeom>
          <a:noFill/>
        </p:spPr>
        <p:txBody>
          <a:bodyPr wrap="square" rtlCol="0">
            <a:spAutoFit/>
          </a:bodyPr>
          <a:lstStyle/>
          <a:p>
            <a:r>
              <a:rPr kumimoji="1" lang="en-US" altLang="ja-JP" sz="1100" dirty="0"/>
              <a:t>※1on1</a:t>
            </a:r>
            <a:r>
              <a:rPr kumimoji="1" lang="ja-JP" altLang="en-US" sz="1100" dirty="0"/>
              <a:t>の予定を事前に作成していない場合は、</a:t>
            </a:r>
            <a:r>
              <a:rPr lang="ja-JP" altLang="en-US" sz="1100" dirty="0"/>
              <a:t> ［未設定の</a:t>
            </a:r>
            <a:r>
              <a:rPr lang="en-US" altLang="ja-JP" sz="1100" dirty="0"/>
              <a:t>1on1</a:t>
            </a:r>
            <a:r>
              <a:rPr lang="ja-JP" altLang="en-US" sz="1100" dirty="0"/>
              <a:t>］から相手を選び、</a:t>
            </a:r>
            <a:r>
              <a:rPr lang="en-US" altLang="ja-JP" sz="1100" dirty="0"/>
              <a:t>1on1</a:t>
            </a:r>
            <a:r>
              <a:rPr lang="ja-JP" altLang="en-US" sz="1100" dirty="0"/>
              <a:t>の実施日時を入力すると、メモ入力画面になります。</a:t>
            </a:r>
            <a:endParaRPr kumimoji="1" lang="ja-JP" altLang="en-US" sz="1100" dirty="0"/>
          </a:p>
        </p:txBody>
      </p:sp>
      <p:sp>
        <p:nvSpPr>
          <p:cNvPr id="14" name="四角形: 角を丸くする 13">
            <a:extLst>
              <a:ext uri="{FF2B5EF4-FFF2-40B4-BE49-F238E27FC236}">
                <a16:creationId xmlns:a16="http://schemas.microsoft.com/office/drawing/2014/main" id="{79ABDB76-1B13-1FCC-75AA-5FA95F2CBAFD}"/>
              </a:ext>
            </a:extLst>
          </p:cNvPr>
          <p:cNvSpPr/>
          <p:nvPr/>
        </p:nvSpPr>
        <p:spPr>
          <a:xfrm>
            <a:off x="5924795"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15" name="四角形: 角を丸くする 14">
            <a:extLst>
              <a:ext uri="{FF2B5EF4-FFF2-40B4-BE49-F238E27FC236}">
                <a16:creationId xmlns:a16="http://schemas.microsoft.com/office/drawing/2014/main" id="{16DDF197-978F-3716-DBBD-E2FE4C990F0E}"/>
              </a:ext>
            </a:extLst>
          </p:cNvPr>
          <p:cNvSpPr/>
          <p:nvPr/>
        </p:nvSpPr>
        <p:spPr>
          <a:xfrm>
            <a:off x="480411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6" name="四角形: 角を丸くする 15">
            <a:extLst>
              <a:ext uri="{FF2B5EF4-FFF2-40B4-BE49-F238E27FC236}">
                <a16:creationId xmlns:a16="http://schemas.microsoft.com/office/drawing/2014/main" id="{A1082C5F-5503-312D-ED23-AE1645DCA243}"/>
              </a:ext>
            </a:extLst>
          </p:cNvPr>
          <p:cNvSpPr/>
          <p:nvPr/>
        </p:nvSpPr>
        <p:spPr>
          <a:xfrm>
            <a:off x="648025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17" name="四角形: 角を丸くする 16">
            <a:extLst>
              <a:ext uri="{FF2B5EF4-FFF2-40B4-BE49-F238E27FC236}">
                <a16:creationId xmlns:a16="http://schemas.microsoft.com/office/drawing/2014/main" id="{FEB31D37-ADC9-C43F-B483-BA2713206389}"/>
              </a:ext>
            </a:extLst>
          </p:cNvPr>
          <p:cNvSpPr/>
          <p:nvPr/>
        </p:nvSpPr>
        <p:spPr>
          <a:xfrm>
            <a:off x="703571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36" name="四角形: 角を丸くする 35">
            <a:extLst>
              <a:ext uri="{FF2B5EF4-FFF2-40B4-BE49-F238E27FC236}">
                <a16:creationId xmlns:a16="http://schemas.microsoft.com/office/drawing/2014/main" id="{ECEE17B4-1238-24ED-F0E8-CD32BF433411}"/>
              </a:ext>
            </a:extLst>
          </p:cNvPr>
          <p:cNvSpPr/>
          <p:nvPr/>
        </p:nvSpPr>
        <p:spPr>
          <a:xfrm>
            <a:off x="7591168"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37" name="四角形: 角を丸くする 36">
            <a:extLst>
              <a:ext uri="{FF2B5EF4-FFF2-40B4-BE49-F238E27FC236}">
                <a16:creationId xmlns:a16="http://schemas.microsoft.com/office/drawing/2014/main" id="{6A9739F0-EED8-1D73-A25B-F472467406D6}"/>
              </a:ext>
            </a:extLst>
          </p:cNvPr>
          <p:cNvSpPr/>
          <p:nvPr/>
        </p:nvSpPr>
        <p:spPr>
          <a:xfrm>
            <a:off x="5924795"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2663184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履歴の振り返り</a:t>
            </a:r>
          </a:p>
        </p:txBody>
      </p:sp>
      <p:sp>
        <p:nvSpPr>
          <p:cNvPr id="7" name="テキスト ボックス 6">
            <a:extLst>
              <a:ext uri="{FF2B5EF4-FFF2-40B4-BE49-F238E27FC236}">
                <a16:creationId xmlns:a16="http://schemas.microsoft.com/office/drawing/2014/main" id="{63B76C17-F8D1-F647-99AD-8C0AFCAAA856}"/>
              </a:ext>
            </a:extLst>
          </p:cNvPr>
          <p:cNvSpPr txBox="1"/>
          <p:nvPr/>
        </p:nvSpPr>
        <p:spPr>
          <a:xfrm>
            <a:off x="285664" y="971832"/>
            <a:ext cx="2306231" cy="1200329"/>
          </a:xfrm>
          <a:prstGeom prst="rect">
            <a:avLst/>
          </a:prstGeom>
          <a:noFill/>
        </p:spPr>
        <p:txBody>
          <a:bodyPr wrap="square" rtlCol="0">
            <a:spAutoFit/>
          </a:bodyPr>
          <a:lstStyle/>
          <a:p>
            <a:r>
              <a:rPr kumimoji="1" lang="ja-JP" altLang="en-US" dirty="0"/>
              <a:t>［</a:t>
            </a:r>
            <a:r>
              <a:rPr kumimoji="1" lang="en-US" altLang="ja-JP" dirty="0"/>
              <a:t>1on1</a:t>
            </a:r>
            <a:r>
              <a:rPr kumimoji="1" lang="ja-JP" altLang="en-US" dirty="0"/>
              <a:t>］メニュー＞［履歴］から、</a:t>
            </a:r>
            <a:endParaRPr kumimoji="1" lang="en-US" altLang="ja-JP" dirty="0"/>
          </a:p>
          <a:p>
            <a:r>
              <a:rPr kumimoji="1" lang="ja-JP" altLang="en-US" dirty="0"/>
              <a:t>全メモを確認することができます。</a:t>
            </a:r>
            <a:endParaRPr kumimoji="1" lang="en-US" altLang="ja-JP" dirty="0"/>
          </a:p>
        </p:txBody>
      </p:sp>
      <p:sp>
        <p:nvSpPr>
          <p:cNvPr id="15" name="四角形: 角を丸くする 14">
            <a:hlinkClick r:id="rId3"/>
            <a:extLst>
              <a:ext uri="{FF2B5EF4-FFF2-40B4-BE49-F238E27FC236}">
                <a16:creationId xmlns:a16="http://schemas.microsoft.com/office/drawing/2014/main" id="{4AE9F015-C2FA-B6A1-F4A5-782223366919}"/>
              </a:ext>
            </a:extLst>
          </p:cNvPr>
          <p:cNvSpPr/>
          <p:nvPr/>
        </p:nvSpPr>
        <p:spPr>
          <a:xfrm>
            <a:off x="324000" y="5572857"/>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grpSp>
        <p:nvGrpSpPr>
          <p:cNvPr id="2" name="グループ化 1">
            <a:extLst>
              <a:ext uri="{FF2B5EF4-FFF2-40B4-BE49-F238E27FC236}">
                <a16:creationId xmlns:a16="http://schemas.microsoft.com/office/drawing/2014/main" id="{3BA9C508-19C4-20DB-DF9B-1C0172DFD64A}"/>
              </a:ext>
            </a:extLst>
          </p:cNvPr>
          <p:cNvGrpSpPr/>
          <p:nvPr/>
        </p:nvGrpSpPr>
        <p:grpSpPr>
          <a:xfrm>
            <a:off x="3118170" y="884774"/>
            <a:ext cx="6458956" cy="5471901"/>
            <a:chOff x="2654913" y="1592517"/>
            <a:chExt cx="4767493" cy="4038926"/>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C7A2E514-CD1D-2522-62D5-DF8BF754370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654913" y="1592517"/>
              <a:ext cx="4767493" cy="712636"/>
            </a:xfrm>
            <a:prstGeom prst="rect">
              <a:avLst/>
            </a:prstGeom>
          </p:spPr>
        </p:pic>
        <p:pic>
          <p:nvPicPr>
            <p:cNvPr id="5" name="図 4">
              <a:extLst>
                <a:ext uri="{FF2B5EF4-FFF2-40B4-BE49-F238E27FC236}">
                  <a16:creationId xmlns:a16="http://schemas.microsoft.com/office/drawing/2014/main" id="{A337BE4D-DDDB-114F-32A3-84BCC083F757}"/>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654913" y="2374620"/>
              <a:ext cx="4767493" cy="3256823"/>
            </a:xfrm>
            <a:prstGeom prst="rect">
              <a:avLst/>
            </a:prstGeom>
          </p:spPr>
        </p:pic>
        <p:sp>
          <p:nvSpPr>
            <p:cNvPr id="16" name="正方形/長方形 15">
              <a:extLst>
                <a:ext uri="{FF2B5EF4-FFF2-40B4-BE49-F238E27FC236}">
                  <a16:creationId xmlns:a16="http://schemas.microsoft.com/office/drawing/2014/main" id="{9F658409-79D5-BF57-CFB7-B45D54EBC90F}"/>
                </a:ext>
              </a:extLst>
            </p:cNvPr>
            <p:cNvSpPr/>
            <p:nvPr/>
          </p:nvSpPr>
          <p:spPr>
            <a:xfrm>
              <a:off x="2654913" y="1592517"/>
              <a:ext cx="4767493" cy="40389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a:extLst>
              <a:ext uri="{FF2B5EF4-FFF2-40B4-BE49-F238E27FC236}">
                <a16:creationId xmlns:a16="http://schemas.microsoft.com/office/drawing/2014/main" id="{F00950F9-3AAA-FB18-F5F1-5DCD47E5A7E8}"/>
              </a:ext>
            </a:extLst>
          </p:cNvPr>
          <p:cNvSpPr/>
          <p:nvPr/>
        </p:nvSpPr>
        <p:spPr>
          <a:xfrm>
            <a:off x="4028766" y="971832"/>
            <a:ext cx="497186" cy="33856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D5BE3AC-9220-E258-6875-FFEA612BC017}"/>
              </a:ext>
            </a:extLst>
          </p:cNvPr>
          <p:cNvSpPr/>
          <p:nvPr/>
        </p:nvSpPr>
        <p:spPr>
          <a:xfrm>
            <a:off x="3579531" y="1332845"/>
            <a:ext cx="497186" cy="33856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08A7A3EC-7BB3-BF88-E4B6-1A0BF9B4D54E}"/>
              </a:ext>
            </a:extLst>
          </p:cNvPr>
          <p:cNvSpPr/>
          <p:nvPr/>
        </p:nvSpPr>
        <p:spPr>
          <a:xfrm>
            <a:off x="5924795"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8" name="四角形: 角を丸くする 7">
            <a:extLst>
              <a:ext uri="{FF2B5EF4-FFF2-40B4-BE49-F238E27FC236}">
                <a16:creationId xmlns:a16="http://schemas.microsoft.com/office/drawing/2014/main" id="{E74357CA-B9C1-DEEE-A6C8-6712BF7CF355}"/>
              </a:ext>
            </a:extLst>
          </p:cNvPr>
          <p:cNvSpPr/>
          <p:nvPr/>
        </p:nvSpPr>
        <p:spPr>
          <a:xfrm>
            <a:off x="480411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9" name="四角形: 角を丸くする 18">
            <a:extLst>
              <a:ext uri="{FF2B5EF4-FFF2-40B4-BE49-F238E27FC236}">
                <a16:creationId xmlns:a16="http://schemas.microsoft.com/office/drawing/2014/main" id="{BDFC4BBA-DDB0-B53B-FBEA-CA02E738B309}"/>
              </a:ext>
            </a:extLst>
          </p:cNvPr>
          <p:cNvSpPr/>
          <p:nvPr/>
        </p:nvSpPr>
        <p:spPr>
          <a:xfrm>
            <a:off x="648025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20" name="四角形: 角を丸くする 19">
            <a:extLst>
              <a:ext uri="{FF2B5EF4-FFF2-40B4-BE49-F238E27FC236}">
                <a16:creationId xmlns:a16="http://schemas.microsoft.com/office/drawing/2014/main" id="{6410E3BC-BB0A-7228-9873-ADC4104A692C}"/>
              </a:ext>
            </a:extLst>
          </p:cNvPr>
          <p:cNvSpPr/>
          <p:nvPr/>
        </p:nvSpPr>
        <p:spPr>
          <a:xfrm>
            <a:off x="703571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21" name="四角形: 角を丸くする 20">
            <a:extLst>
              <a:ext uri="{FF2B5EF4-FFF2-40B4-BE49-F238E27FC236}">
                <a16:creationId xmlns:a16="http://schemas.microsoft.com/office/drawing/2014/main" id="{149E9DE8-D927-DEA8-67C0-F80ABF52881A}"/>
              </a:ext>
            </a:extLst>
          </p:cNvPr>
          <p:cNvSpPr/>
          <p:nvPr/>
        </p:nvSpPr>
        <p:spPr>
          <a:xfrm>
            <a:off x="7591168"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22" name="四角形: 角を丸くする 21">
            <a:extLst>
              <a:ext uri="{FF2B5EF4-FFF2-40B4-BE49-F238E27FC236}">
                <a16:creationId xmlns:a16="http://schemas.microsoft.com/office/drawing/2014/main" id="{BBE36CC2-AA4B-E9FE-1167-7111AD627BAE}"/>
              </a:ext>
            </a:extLst>
          </p:cNvPr>
          <p:cNvSpPr/>
          <p:nvPr/>
        </p:nvSpPr>
        <p:spPr>
          <a:xfrm>
            <a:off x="5924795"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1704567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F02203-1250-0A62-3489-B0BB9A694D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2266" y="2505665"/>
            <a:ext cx="4461468" cy="3346101"/>
          </a:xfrm>
          <a:prstGeom prst="rect">
            <a:avLst/>
          </a:prstGeom>
        </p:spPr>
      </p:pic>
      <p:sp>
        <p:nvSpPr>
          <p:cNvPr id="9" name="コンテンツ プレースホルダー 2">
            <a:extLst>
              <a:ext uri="{FF2B5EF4-FFF2-40B4-BE49-F238E27FC236}">
                <a16:creationId xmlns:a16="http://schemas.microsoft.com/office/drawing/2014/main" id="{CEC61E48-A824-9724-F66D-8CAADFD01DC8}"/>
              </a:ext>
            </a:extLst>
          </p:cNvPr>
          <p:cNvSpPr txBox="1">
            <a:spLocks/>
          </p:cNvSpPr>
          <p:nvPr/>
        </p:nvSpPr>
        <p:spPr>
          <a:xfrm>
            <a:off x="1658409" y="1006234"/>
            <a:ext cx="6589183" cy="1231126"/>
          </a:xfrm>
          <a:prstGeom prst="rect">
            <a:avLst/>
          </a:prstGeom>
        </p:spPr>
        <p:txBody>
          <a:bodyPr>
            <a:normAutofit fontScale="77500" lnSpcReduction="20000"/>
          </a:bodyPr>
          <a:lst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a:lstStyle>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より良い組織作りのため、</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皆様を少しでもご支援したいと考えています。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よろしくお願いいたします。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1804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インサイズを使うと変わること</a:t>
            </a:r>
          </a:p>
        </p:txBody>
      </p:sp>
      <p:sp>
        <p:nvSpPr>
          <p:cNvPr id="9" name="四角形: 角を丸くする 8">
            <a:extLst>
              <a:ext uri="{FF2B5EF4-FFF2-40B4-BE49-F238E27FC236}">
                <a16:creationId xmlns:a16="http://schemas.microsoft.com/office/drawing/2014/main" id="{599CC5E7-3D46-9536-D5BE-9F77B1B71967}"/>
              </a:ext>
            </a:extLst>
          </p:cNvPr>
          <p:cNvSpPr/>
          <p:nvPr/>
        </p:nvSpPr>
        <p:spPr>
          <a:xfrm>
            <a:off x="5040480" y="899544"/>
            <a:ext cx="4464000" cy="5472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0" name="四角形: 角を丸くする 9">
            <a:extLst>
              <a:ext uri="{FF2B5EF4-FFF2-40B4-BE49-F238E27FC236}">
                <a16:creationId xmlns:a16="http://schemas.microsoft.com/office/drawing/2014/main" id="{0BECEEBD-DBE4-8085-41C7-11D5AE4DD4FE}"/>
              </a:ext>
            </a:extLst>
          </p:cNvPr>
          <p:cNvSpPr/>
          <p:nvPr/>
        </p:nvSpPr>
        <p:spPr>
          <a:xfrm>
            <a:off x="401520" y="899544"/>
            <a:ext cx="4464000" cy="547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1" name="吹き出し: 角を丸めた四角形 10">
            <a:extLst>
              <a:ext uri="{FF2B5EF4-FFF2-40B4-BE49-F238E27FC236}">
                <a16:creationId xmlns:a16="http://schemas.microsoft.com/office/drawing/2014/main" id="{70327A93-3F91-EA62-8D32-831C6A2B932C}"/>
              </a:ext>
            </a:extLst>
          </p:cNvPr>
          <p:cNvSpPr/>
          <p:nvPr/>
        </p:nvSpPr>
        <p:spPr>
          <a:xfrm>
            <a:off x="783124" y="2389292"/>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打合せ時のようなピリピリ感がなかった。</a:t>
            </a:r>
            <a:r>
              <a:rPr lang="ja-JP" altLang="en-US" sz="1100" b="1" dirty="0">
                <a:solidFill>
                  <a:srgbClr val="597AF7"/>
                </a:solidFill>
              </a:rPr>
              <a:t>業務以外のことを聞くという雰囲気</a:t>
            </a:r>
            <a:r>
              <a:rPr lang="ja-JP" altLang="en-US" sz="1100" dirty="0">
                <a:solidFill>
                  <a:srgbClr val="333333"/>
                </a:solidFill>
              </a:rPr>
              <a:t>があった。</a:t>
            </a:r>
          </a:p>
        </p:txBody>
      </p:sp>
      <p:sp>
        <p:nvSpPr>
          <p:cNvPr id="12" name="吹き出し: 角を丸めた四角形 11">
            <a:extLst>
              <a:ext uri="{FF2B5EF4-FFF2-40B4-BE49-F238E27FC236}">
                <a16:creationId xmlns:a16="http://schemas.microsoft.com/office/drawing/2014/main" id="{0C5B8A93-5F37-BD33-89C8-9A4283BF055F}"/>
              </a:ext>
            </a:extLst>
          </p:cNvPr>
          <p:cNvSpPr/>
          <p:nvPr/>
        </p:nvSpPr>
        <p:spPr>
          <a:xfrm>
            <a:off x="783124" y="3233546"/>
            <a:ext cx="3705000" cy="767355"/>
          </a:xfrm>
          <a:prstGeom prst="wedgeRoundRectCallout">
            <a:avLst>
              <a:gd name="adj1" fmla="val 52721"/>
              <a:gd name="adj2" fmla="val -3505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家族の話なども話題にでき、</a:t>
            </a:r>
            <a:r>
              <a:rPr lang="ja-JP" altLang="en-US" sz="1100" b="1" dirty="0">
                <a:solidFill>
                  <a:srgbClr val="597AF7"/>
                </a:solidFill>
              </a:rPr>
              <a:t>話がしやすくなりありがたいです</a:t>
            </a:r>
            <a:r>
              <a:rPr lang="ja-JP" altLang="en-US" sz="1100" dirty="0">
                <a:solidFill>
                  <a:srgbClr val="333333"/>
                </a:solidFill>
              </a:rPr>
              <a:t>。仕事とプライベートの両立について、考慮していただけたことが印象的でした。</a:t>
            </a:r>
          </a:p>
        </p:txBody>
      </p:sp>
      <p:grpSp>
        <p:nvGrpSpPr>
          <p:cNvPr id="13" name="グループ化 12">
            <a:extLst>
              <a:ext uri="{FF2B5EF4-FFF2-40B4-BE49-F238E27FC236}">
                <a16:creationId xmlns:a16="http://schemas.microsoft.com/office/drawing/2014/main" id="{6568B161-BC78-DBF9-5963-B73AF45B315B}"/>
              </a:ext>
            </a:extLst>
          </p:cNvPr>
          <p:cNvGrpSpPr/>
          <p:nvPr/>
        </p:nvGrpSpPr>
        <p:grpSpPr>
          <a:xfrm>
            <a:off x="2164281" y="1378433"/>
            <a:ext cx="920478" cy="920478"/>
            <a:chOff x="-1704515" y="-93574"/>
            <a:chExt cx="992734" cy="992734"/>
          </a:xfrm>
        </p:grpSpPr>
        <p:sp>
          <p:nvSpPr>
            <p:cNvPr id="14" name="楕円 13">
              <a:extLst>
                <a:ext uri="{FF2B5EF4-FFF2-40B4-BE49-F238E27FC236}">
                  <a16:creationId xmlns:a16="http://schemas.microsoft.com/office/drawing/2014/main" id="{C8BBAF46-7CC6-4071-10B6-55A605360CF5}"/>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15" name="図 14">
              <a:extLst>
                <a:ext uri="{FF2B5EF4-FFF2-40B4-BE49-F238E27FC236}">
                  <a16:creationId xmlns:a16="http://schemas.microsoft.com/office/drawing/2014/main" id="{D1F4EB93-CD06-3B8E-FF38-90A2EE26260F}"/>
                </a:ext>
              </a:extLst>
            </p:cNvPr>
            <p:cNvPicPr>
              <a:picLocks noChangeAspect="1"/>
            </p:cNvPicPr>
            <p:nvPr/>
          </p:nvPicPr>
          <p:blipFill>
            <a:blip r:embed="rId3">
              <a:extLst>
                <a:ext uri="{28A0092B-C50C-407E-A947-70E740481C1C}">
                  <a14:useLocalDpi xmlns:a14="http://schemas.microsoft.com/office/drawing/2010/main"/>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sp>
        <p:nvSpPr>
          <p:cNvPr id="16" name="吹き出し: 角を丸めた四角形 15">
            <a:extLst>
              <a:ext uri="{FF2B5EF4-FFF2-40B4-BE49-F238E27FC236}">
                <a16:creationId xmlns:a16="http://schemas.microsoft.com/office/drawing/2014/main" id="{27243B9D-A5E4-A23C-391D-4EFBF07187F7}"/>
              </a:ext>
            </a:extLst>
          </p:cNvPr>
          <p:cNvSpPr/>
          <p:nvPr/>
        </p:nvSpPr>
        <p:spPr>
          <a:xfrm>
            <a:off x="783124" y="4080278"/>
            <a:ext cx="3705000" cy="767355"/>
          </a:xfrm>
          <a:prstGeom prst="wedgeRoundRectCallout">
            <a:avLst>
              <a:gd name="adj1" fmla="val -53112"/>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事前アンケートと面談シートは</a:t>
            </a:r>
            <a:r>
              <a:rPr lang="ja-JP" altLang="en-US" sz="1100" b="1" dirty="0">
                <a:solidFill>
                  <a:srgbClr val="597AF7"/>
                </a:solidFill>
              </a:rPr>
              <a:t>何を話すべきか考えるきっかけに</a:t>
            </a:r>
            <a:r>
              <a:rPr lang="ja-JP" altLang="en-US" sz="1100" dirty="0">
                <a:solidFill>
                  <a:srgbClr val="333333"/>
                </a:solidFill>
              </a:rPr>
              <a:t>なって良かった。</a:t>
            </a:r>
          </a:p>
        </p:txBody>
      </p:sp>
      <p:sp>
        <p:nvSpPr>
          <p:cNvPr id="17" name="吹き出し: 角を丸めた四角形 16">
            <a:extLst>
              <a:ext uri="{FF2B5EF4-FFF2-40B4-BE49-F238E27FC236}">
                <a16:creationId xmlns:a16="http://schemas.microsoft.com/office/drawing/2014/main" id="{E50DE0F7-FB0B-2BF6-D3D7-72BD7844EC64}"/>
              </a:ext>
            </a:extLst>
          </p:cNvPr>
          <p:cNvSpPr/>
          <p:nvPr/>
        </p:nvSpPr>
        <p:spPr>
          <a:xfrm>
            <a:off x="783124" y="4924239"/>
            <a:ext cx="3705000" cy="440711"/>
          </a:xfrm>
          <a:prstGeom prst="wedgeRoundRectCallout">
            <a:avLst>
              <a:gd name="adj1" fmla="val 52721"/>
              <a:gd name="adj2" fmla="val -44926"/>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面談メモをもとに</a:t>
            </a:r>
            <a:r>
              <a:rPr lang="ja-JP" altLang="en-US" sz="1100" b="1" dirty="0">
                <a:solidFill>
                  <a:srgbClr val="597AF7"/>
                </a:solidFill>
              </a:rPr>
              <a:t>普段とは異なる会話</a:t>
            </a:r>
            <a:r>
              <a:rPr lang="ja-JP" altLang="en-US" sz="1100" dirty="0">
                <a:solidFill>
                  <a:srgbClr val="333333"/>
                </a:solidFill>
              </a:rPr>
              <a:t>ができました。</a:t>
            </a:r>
          </a:p>
        </p:txBody>
      </p:sp>
      <p:sp>
        <p:nvSpPr>
          <p:cNvPr id="18" name="吹き出し: 角を丸めた四角形 17">
            <a:extLst>
              <a:ext uri="{FF2B5EF4-FFF2-40B4-BE49-F238E27FC236}">
                <a16:creationId xmlns:a16="http://schemas.microsoft.com/office/drawing/2014/main" id="{F2BF4334-058F-E376-0409-4BCC2D34A0A6}"/>
              </a:ext>
            </a:extLst>
          </p:cNvPr>
          <p:cNvSpPr/>
          <p:nvPr/>
        </p:nvSpPr>
        <p:spPr>
          <a:xfrm>
            <a:off x="783124" y="5438633"/>
            <a:ext cx="3705000" cy="765818"/>
          </a:xfrm>
          <a:prstGeom prst="wedgeRoundRectCallout">
            <a:avLst>
              <a:gd name="adj1" fmla="val -53558"/>
              <a:gd name="adj2" fmla="val -35192"/>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面談そのものというより、</a:t>
            </a:r>
            <a:r>
              <a:rPr lang="ja-JP" altLang="en-US" sz="1100" b="1" dirty="0">
                <a:solidFill>
                  <a:srgbClr val="597AF7"/>
                </a:solidFill>
              </a:rPr>
              <a:t>普段の接し方が変わった</a:t>
            </a:r>
            <a:r>
              <a:rPr lang="ja-JP" altLang="en-US" sz="1100" dirty="0">
                <a:solidFill>
                  <a:srgbClr val="333333"/>
                </a:solidFill>
              </a:rPr>
              <a:t>。初回の結果が良くなかったためかランチに誘ってもらい、色々話した。</a:t>
            </a:r>
          </a:p>
        </p:txBody>
      </p:sp>
      <p:pic>
        <p:nvPicPr>
          <p:cNvPr id="19" name="図 18">
            <a:extLst>
              <a:ext uri="{FF2B5EF4-FFF2-40B4-BE49-F238E27FC236}">
                <a16:creationId xmlns:a16="http://schemas.microsoft.com/office/drawing/2014/main" id="{1DFFB589-A817-F8D7-D97C-1D4DB72AEEFF}"/>
              </a:ext>
            </a:extLst>
          </p:cNvPr>
          <p:cNvPicPr>
            <a:picLocks noChangeAspect="1"/>
          </p:cNvPicPr>
          <p:nvPr/>
        </p:nvPicPr>
        <p:blipFill>
          <a:blip r:embed="rId4">
            <a:extLst>
              <a:ext uri="{28A0092B-C50C-407E-A947-70E740481C1C}">
                <a14:useLocalDpi xmlns:a14="http://schemas.microsoft.com/office/drawing/2010/main"/>
              </a:ext>
            </a:extLst>
          </a:blip>
          <a:srcRect l="33412" t="963" r="6892" b="19442"/>
          <a:stretch>
            <a:fillRect/>
          </a:stretch>
        </p:blipFill>
        <p:spPr>
          <a:xfrm>
            <a:off x="6814592" y="1378433"/>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20" name="吹き出し: 角を丸めた四角形 19">
            <a:extLst>
              <a:ext uri="{FF2B5EF4-FFF2-40B4-BE49-F238E27FC236}">
                <a16:creationId xmlns:a16="http://schemas.microsoft.com/office/drawing/2014/main" id="{F644699C-2516-47FB-E846-26BEA2A6F15A}"/>
              </a:ext>
            </a:extLst>
          </p:cNvPr>
          <p:cNvSpPr/>
          <p:nvPr/>
        </p:nvSpPr>
        <p:spPr>
          <a:xfrm>
            <a:off x="5448543" y="2387577"/>
            <a:ext cx="3705000" cy="440711"/>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評価と関係なく、</a:t>
            </a:r>
            <a:r>
              <a:rPr lang="ja-JP" altLang="en-US" sz="1100" b="1" dirty="0">
                <a:solidFill>
                  <a:schemeClr val="accent4">
                    <a:lumMod val="75000"/>
                  </a:schemeClr>
                </a:solidFill>
              </a:rPr>
              <a:t>気負わず本音の話</a:t>
            </a:r>
            <a:r>
              <a:rPr lang="ja-JP" altLang="en-US" sz="1100" dirty="0">
                <a:solidFill>
                  <a:srgbClr val="333333"/>
                </a:solidFill>
              </a:rPr>
              <a:t>が聞けました。</a:t>
            </a:r>
          </a:p>
        </p:txBody>
      </p:sp>
      <p:sp>
        <p:nvSpPr>
          <p:cNvPr id="21" name="吹き出し: 角を丸めた四角形 20">
            <a:extLst>
              <a:ext uri="{FF2B5EF4-FFF2-40B4-BE49-F238E27FC236}">
                <a16:creationId xmlns:a16="http://schemas.microsoft.com/office/drawing/2014/main" id="{81FDDD80-EC0F-03CC-7136-0073130E6DDD}"/>
              </a:ext>
            </a:extLst>
          </p:cNvPr>
          <p:cNvSpPr/>
          <p:nvPr/>
        </p:nvSpPr>
        <p:spPr>
          <a:xfrm>
            <a:off x="5448543" y="2905503"/>
            <a:ext cx="3705000" cy="767355"/>
          </a:xfrm>
          <a:prstGeom prst="wedgeRoundRectCallout">
            <a:avLst>
              <a:gd name="adj1" fmla="val 53437"/>
              <a:gd name="adj2" fmla="val -4064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担当業務、職場環境、他のメンバーとの関わりにおける、自身の立場と</a:t>
            </a:r>
            <a:r>
              <a:rPr lang="ja-JP" altLang="en-US" sz="1100" b="1" dirty="0">
                <a:solidFill>
                  <a:schemeClr val="accent4">
                    <a:lumMod val="75000"/>
                  </a:schemeClr>
                </a:solidFill>
              </a:rPr>
              <a:t>困っている事を聞けた</a:t>
            </a:r>
            <a:r>
              <a:rPr lang="ja-JP" altLang="en-US" sz="1100" dirty="0">
                <a:solidFill>
                  <a:srgbClr val="333333"/>
                </a:solidFill>
              </a:rPr>
              <a:t>。</a:t>
            </a:r>
          </a:p>
        </p:txBody>
      </p:sp>
      <p:sp>
        <p:nvSpPr>
          <p:cNvPr id="22" name="吹き出し: 角を丸めた四角形 21">
            <a:extLst>
              <a:ext uri="{FF2B5EF4-FFF2-40B4-BE49-F238E27FC236}">
                <a16:creationId xmlns:a16="http://schemas.microsoft.com/office/drawing/2014/main" id="{C8A68027-9874-47A4-49EF-CF6A30B191D3}"/>
              </a:ext>
            </a:extLst>
          </p:cNvPr>
          <p:cNvSpPr/>
          <p:nvPr/>
        </p:nvSpPr>
        <p:spPr>
          <a:xfrm>
            <a:off x="5453307" y="3750073"/>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b="1" dirty="0">
                <a:solidFill>
                  <a:schemeClr val="accent4">
                    <a:lumMod val="75000"/>
                  </a:schemeClr>
                </a:solidFill>
              </a:rPr>
              <a:t>性格タイプ</a:t>
            </a:r>
            <a:r>
              <a:rPr lang="ja-JP" altLang="en-US" sz="1100" dirty="0">
                <a:solidFill>
                  <a:srgbClr val="333333"/>
                </a:solidFill>
              </a:rPr>
              <a:t>による、部下一人ひとりとの</a:t>
            </a:r>
            <a:r>
              <a:rPr lang="ja-JP" altLang="en-US" sz="1100" b="1" dirty="0">
                <a:solidFill>
                  <a:schemeClr val="accent4">
                    <a:lumMod val="75000"/>
                  </a:schemeClr>
                </a:solidFill>
              </a:rPr>
              <a:t>コミュニケーションのポイント</a:t>
            </a:r>
            <a:r>
              <a:rPr lang="ja-JP" altLang="en-US" sz="1100" dirty="0">
                <a:solidFill>
                  <a:srgbClr val="333333"/>
                </a:solidFill>
              </a:rPr>
              <a:t>がわかり、声掛けしやすくなった。</a:t>
            </a:r>
          </a:p>
        </p:txBody>
      </p:sp>
      <p:sp>
        <p:nvSpPr>
          <p:cNvPr id="23" name="吹き出し: 角を丸めた四角形 22">
            <a:extLst>
              <a:ext uri="{FF2B5EF4-FFF2-40B4-BE49-F238E27FC236}">
                <a16:creationId xmlns:a16="http://schemas.microsoft.com/office/drawing/2014/main" id="{D6113EAD-36FF-AE48-E6D4-5CFF541DF148}"/>
              </a:ext>
            </a:extLst>
          </p:cNvPr>
          <p:cNvSpPr/>
          <p:nvPr/>
        </p:nvSpPr>
        <p:spPr>
          <a:xfrm>
            <a:off x="5453307" y="4597595"/>
            <a:ext cx="3705000" cy="767355"/>
          </a:xfrm>
          <a:prstGeom prst="wedgeRoundRectCallout">
            <a:avLst>
              <a:gd name="adj1" fmla="val 53022"/>
              <a:gd name="adj2" fmla="val -379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原因を振り返り、お互い認識することで、今後の</a:t>
            </a:r>
            <a:r>
              <a:rPr lang="ja-JP" altLang="en-US" sz="1100" b="1" dirty="0">
                <a:solidFill>
                  <a:schemeClr val="accent4">
                    <a:lumMod val="75000"/>
                  </a:schemeClr>
                </a:solidFill>
              </a:rPr>
              <a:t>信頼関係が築けていける感覚</a:t>
            </a:r>
            <a:r>
              <a:rPr lang="ja-JP" altLang="en-US" sz="1100" dirty="0">
                <a:solidFill>
                  <a:srgbClr val="333333"/>
                </a:solidFill>
              </a:rPr>
              <a:t>があった。</a:t>
            </a:r>
          </a:p>
        </p:txBody>
      </p:sp>
      <p:sp>
        <p:nvSpPr>
          <p:cNvPr id="24" name="吹き出し: 角を丸めた四角形 23">
            <a:extLst>
              <a:ext uri="{FF2B5EF4-FFF2-40B4-BE49-F238E27FC236}">
                <a16:creationId xmlns:a16="http://schemas.microsoft.com/office/drawing/2014/main" id="{72C15AC1-9A0F-8346-BB84-14FCC12B61ED}"/>
              </a:ext>
            </a:extLst>
          </p:cNvPr>
          <p:cNvSpPr/>
          <p:nvPr/>
        </p:nvSpPr>
        <p:spPr>
          <a:xfrm>
            <a:off x="5448543" y="5447085"/>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客観的データがあることで</a:t>
            </a:r>
            <a:r>
              <a:rPr lang="ja-JP" altLang="en-US" sz="1100" b="1" dirty="0">
                <a:solidFill>
                  <a:schemeClr val="accent4">
                    <a:lumMod val="75000"/>
                  </a:schemeClr>
                </a:solidFill>
              </a:rPr>
              <a:t>主観的</a:t>
            </a:r>
            <a:r>
              <a:rPr lang="en-US" altLang="ja-JP" sz="1100" b="1" dirty="0">
                <a:solidFill>
                  <a:schemeClr val="accent4">
                    <a:lumMod val="75000"/>
                  </a:schemeClr>
                </a:solidFill>
              </a:rPr>
              <a:t>1on1</a:t>
            </a:r>
            <a:r>
              <a:rPr lang="ja-JP" altLang="en-US" sz="1100" b="1" dirty="0">
                <a:solidFill>
                  <a:schemeClr val="accent4">
                    <a:lumMod val="75000"/>
                  </a:schemeClr>
                </a:solidFill>
              </a:rPr>
              <a:t>から脱却</a:t>
            </a:r>
            <a:r>
              <a:rPr lang="ja-JP" altLang="en-US" sz="1100" dirty="0">
                <a:solidFill>
                  <a:srgbClr val="333333"/>
                </a:solidFill>
              </a:rPr>
              <a:t>できる。また、状態把握＝こちらも業務の振り返りが出来る。</a:t>
            </a:r>
          </a:p>
        </p:txBody>
      </p:sp>
      <p:sp>
        <p:nvSpPr>
          <p:cNvPr id="25" name="テキスト ボックス 24">
            <a:extLst>
              <a:ext uri="{FF2B5EF4-FFF2-40B4-BE49-F238E27FC236}">
                <a16:creationId xmlns:a16="http://schemas.microsoft.com/office/drawing/2014/main" id="{3EFAE00B-4BF6-57F6-9269-58D3C89927E9}"/>
              </a:ext>
            </a:extLst>
          </p:cNvPr>
          <p:cNvSpPr txBox="1"/>
          <p:nvPr/>
        </p:nvSpPr>
        <p:spPr>
          <a:xfrm>
            <a:off x="2002578" y="1041248"/>
            <a:ext cx="1261884" cy="307777"/>
          </a:xfrm>
          <a:prstGeom prst="rect">
            <a:avLst/>
          </a:prstGeom>
          <a:noFill/>
        </p:spPr>
        <p:txBody>
          <a:bodyPr wrap="none" rtlCol="0">
            <a:spAutoFit/>
          </a:bodyPr>
          <a:lstStyle/>
          <a:p>
            <a:r>
              <a:rPr kumimoji="1" lang="en-US" altLang="ja-JP" sz="1400" b="1" dirty="0"/>
              <a:t>〈</a:t>
            </a:r>
            <a:r>
              <a:rPr kumimoji="1" lang="ja-JP" altLang="en-US" sz="1400" b="1" dirty="0"/>
              <a:t>メンバー</a:t>
            </a:r>
            <a:r>
              <a:rPr kumimoji="1" lang="en-US" altLang="ja-JP" sz="1400" b="1" dirty="0"/>
              <a:t>〉</a:t>
            </a:r>
            <a:endParaRPr kumimoji="1" lang="ja-JP" altLang="en-US" sz="1400" b="1" dirty="0"/>
          </a:p>
        </p:txBody>
      </p:sp>
      <p:sp>
        <p:nvSpPr>
          <p:cNvPr id="26" name="テキスト ボックス 25">
            <a:extLst>
              <a:ext uri="{FF2B5EF4-FFF2-40B4-BE49-F238E27FC236}">
                <a16:creationId xmlns:a16="http://schemas.microsoft.com/office/drawing/2014/main" id="{A30CAB47-3FCE-C068-A60C-0A4E39E73800}"/>
              </a:ext>
            </a:extLst>
          </p:cNvPr>
          <p:cNvSpPr txBox="1"/>
          <p:nvPr/>
        </p:nvSpPr>
        <p:spPr>
          <a:xfrm>
            <a:off x="6821075" y="1042036"/>
            <a:ext cx="902811" cy="307777"/>
          </a:xfrm>
          <a:prstGeom prst="rect">
            <a:avLst/>
          </a:prstGeom>
          <a:noFill/>
        </p:spPr>
        <p:txBody>
          <a:bodyPr wrap="none" rtlCol="0">
            <a:spAutoFit/>
          </a:bodyPr>
          <a:lstStyle/>
          <a:p>
            <a:r>
              <a:rPr kumimoji="1" lang="en-US" altLang="ja-JP" sz="1400" b="1" dirty="0"/>
              <a:t>〈</a:t>
            </a:r>
            <a:r>
              <a:rPr kumimoji="1" lang="ja-JP" altLang="en-US" sz="1400" b="1" dirty="0"/>
              <a:t>上司</a:t>
            </a:r>
            <a:r>
              <a:rPr kumimoji="1" lang="en-US" altLang="ja-JP" sz="1400" b="1" dirty="0"/>
              <a:t>〉</a:t>
            </a:r>
            <a:endParaRPr kumimoji="1" lang="ja-JP" altLang="en-US" sz="1400" b="1" dirty="0"/>
          </a:p>
        </p:txBody>
      </p:sp>
    </p:spTree>
    <p:extLst>
      <p:ext uri="{BB962C8B-B14F-4D97-AF65-F5344CB8AC3E}">
        <p14:creationId xmlns:p14="http://schemas.microsoft.com/office/powerpoint/2010/main" val="76719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インサイズの</a:t>
            </a:r>
            <a:r>
              <a:rPr lang="en-US" altLang="ja-JP" dirty="0"/>
              <a:t>2</a:t>
            </a:r>
            <a:r>
              <a:rPr lang="ja-JP" altLang="en-US" dirty="0"/>
              <a:t>つの機能</a:t>
            </a:r>
          </a:p>
        </p:txBody>
      </p:sp>
      <p:sp>
        <p:nvSpPr>
          <p:cNvPr id="2" name="正方形/長方形 1">
            <a:extLst>
              <a:ext uri="{FF2B5EF4-FFF2-40B4-BE49-F238E27FC236}">
                <a16:creationId xmlns:a16="http://schemas.microsoft.com/office/drawing/2014/main" id="{D3062C84-2BAB-4F6C-CE33-4C65C1F43F19}"/>
              </a:ext>
            </a:extLst>
          </p:cNvPr>
          <p:cNvSpPr/>
          <p:nvPr/>
        </p:nvSpPr>
        <p:spPr>
          <a:xfrm>
            <a:off x="760969" y="3448197"/>
            <a:ext cx="2467751" cy="1084332"/>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2"/>
                </a:solidFill>
              </a:rPr>
              <a:t>1on1</a:t>
            </a:r>
            <a:endParaRPr kumimoji="1" lang="ja-JP" altLang="en-US" sz="2400" b="1" dirty="0">
              <a:solidFill>
                <a:schemeClr val="bg2"/>
              </a:solidFill>
            </a:endParaRPr>
          </a:p>
        </p:txBody>
      </p:sp>
      <p:sp>
        <p:nvSpPr>
          <p:cNvPr id="6" name="正方形/長方形 5">
            <a:extLst>
              <a:ext uri="{FF2B5EF4-FFF2-40B4-BE49-F238E27FC236}">
                <a16:creationId xmlns:a16="http://schemas.microsoft.com/office/drawing/2014/main" id="{C17B9C91-0F2C-041F-1585-C913AB597BE3}"/>
              </a:ext>
            </a:extLst>
          </p:cNvPr>
          <p:cNvSpPr/>
          <p:nvPr/>
        </p:nvSpPr>
        <p:spPr>
          <a:xfrm>
            <a:off x="760969" y="2163380"/>
            <a:ext cx="2467751" cy="10843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アンケート</a:t>
            </a:r>
          </a:p>
        </p:txBody>
      </p:sp>
      <p:sp>
        <p:nvSpPr>
          <p:cNvPr id="8" name="テキスト ボックス 7">
            <a:extLst>
              <a:ext uri="{FF2B5EF4-FFF2-40B4-BE49-F238E27FC236}">
                <a16:creationId xmlns:a16="http://schemas.microsoft.com/office/drawing/2014/main" id="{9FCAF97E-6B7B-270D-5A61-DD97074C31B2}"/>
              </a:ext>
            </a:extLst>
          </p:cNvPr>
          <p:cNvSpPr txBox="1"/>
          <p:nvPr/>
        </p:nvSpPr>
        <p:spPr>
          <a:xfrm>
            <a:off x="3447206" y="3636420"/>
            <a:ext cx="5963830" cy="707886"/>
          </a:xfrm>
          <a:prstGeom prst="rect">
            <a:avLst/>
          </a:prstGeom>
          <a:noFill/>
        </p:spPr>
        <p:txBody>
          <a:bodyPr wrap="square" rtlCol="0">
            <a:spAutoFit/>
          </a:bodyPr>
          <a:lstStyle/>
          <a:p>
            <a:r>
              <a:rPr kumimoji="1" lang="en-US" altLang="ja-JP" sz="2000" dirty="0"/>
              <a:t>1on1</a:t>
            </a:r>
            <a:r>
              <a:rPr kumimoji="1" lang="ja-JP" altLang="en-US" sz="2000" dirty="0"/>
              <a:t>で</a:t>
            </a:r>
            <a:r>
              <a:rPr kumimoji="1" lang="ja-JP" altLang="en-US" sz="2000" b="1" dirty="0">
                <a:solidFill>
                  <a:schemeClr val="accent2"/>
                </a:solidFill>
              </a:rPr>
              <a:t>話したいテーマ</a:t>
            </a:r>
            <a:r>
              <a:rPr kumimoji="1" lang="ja-JP" altLang="en-US" sz="2000" dirty="0"/>
              <a:t>を事前に設定したり、</a:t>
            </a:r>
            <a:endParaRPr kumimoji="1" lang="en-US" altLang="ja-JP" sz="2000" dirty="0"/>
          </a:p>
          <a:p>
            <a:r>
              <a:rPr kumimoji="1" lang="en-US" altLang="ja-JP" sz="2000" dirty="0"/>
              <a:t>1on1</a:t>
            </a:r>
            <a:r>
              <a:rPr kumimoji="1" lang="ja-JP" altLang="en-US" sz="2000" dirty="0"/>
              <a:t>の</a:t>
            </a:r>
            <a:r>
              <a:rPr kumimoji="1" lang="ja-JP" altLang="en-US" sz="2000" b="1" dirty="0">
                <a:solidFill>
                  <a:schemeClr val="accent2"/>
                </a:solidFill>
              </a:rPr>
              <a:t>記録</a:t>
            </a:r>
            <a:r>
              <a:rPr kumimoji="1" lang="ja-JP" altLang="en-US" sz="2000" dirty="0"/>
              <a:t>を残したり</a:t>
            </a:r>
            <a:r>
              <a:rPr kumimoji="1" lang="ja-JP" altLang="en-US" sz="2000" b="1" dirty="0">
                <a:solidFill>
                  <a:schemeClr val="accent2"/>
                </a:solidFill>
              </a:rPr>
              <a:t>共有</a:t>
            </a:r>
            <a:r>
              <a:rPr kumimoji="1" lang="ja-JP" altLang="en-US" sz="2000" dirty="0"/>
              <a:t>できる機能です。</a:t>
            </a:r>
            <a:endParaRPr kumimoji="1" lang="en-US" altLang="ja-JP" sz="2000" dirty="0"/>
          </a:p>
        </p:txBody>
      </p:sp>
      <p:sp>
        <p:nvSpPr>
          <p:cNvPr id="9" name="テキスト ボックス 8">
            <a:extLst>
              <a:ext uri="{FF2B5EF4-FFF2-40B4-BE49-F238E27FC236}">
                <a16:creationId xmlns:a16="http://schemas.microsoft.com/office/drawing/2014/main" id="{52BE6101-0CEC-D9D2-53F2-44A8A3A7FFAE}"/>
              </a:ext>
            </a:extLst>
          </p:cNvPr>
          <p:cNvSpPr txBox="1"/>
          <p:nvPr/>
        </p:nvSpPr>
        <p:spPr>
          <a:xfrm>
            <a:off x="3447206" y="2268660"/>
            <a:ext cx="6149948" cy="707886"/>
          </a:xfrm>
          <a:prstGeom prst="rect">
            <a:avLst/>
          </a:prstGeom>
          <a:noFill/>
        </p:spPr>
        <p:txBody>
          <a:bodyPr wrap="square" rtlCol="0">
            <a:spAutoFit/>
          </a:bodyPr>
          <a:lstStyle/>
          <a:p>
            <a:r>
              <a:rPr kumimoji="1" lang="ja-JP" altLang="en-US" sz="2000" dirty="0"/>
              <a:t>皆様の心の状態を明らかにし、</a:t>
            </a:r>
            <a:endParaRPr kumimoji="1" lang="en-US" altLang="ja-JP" sz="2000" dirty="0"/>
          </a:p>
          <a:p>
            <a:r>
              <a:rPr kumimoji="1" lang="ja-JP" altLang="en-US" sz="2000" b="1" dirty="0">
                <a:solidFill>
                  <a:schemeClr val="accent6"/>
                </a:solidFill>
              </a:rPr>
              <a:t>セルフマネジメント</a:t>
            </a:r>
            <a:r>
              <a:rPr kumimoji="1" lang="ja-JP" altLang="en-US" sz="2000" dirty="0"/>
              <a:t>や、</a:t>
            </a:r>
            <a:r>
              <a:rPr kumimoji="1" lang="ja-JP" altLang="en-US" sz="2000" b="1" dirty="0">
                <a:solidFill>
                  <a:schemeClr val="accent6"/>
                </a:solidFill>
              </a:rPr>
              <a:t>組織改善</a:t>
            </a:r>
            <a:r>
              <a:rPr kumimoji="1" lang="ja-JP" altLang="en-US" sz="2000" dirty="0"/>
              <a:t>に活かす機能です。</a:t>
            </a:r>
            <a:endParaRPr kumimoji="1" lang="en-US" altLang="ja-JP" sz="2000" dirty="0"/>
          </a:p>
        </p:txBody>
      </p:sp>
    </p:spTree>
    <p:extLst>
      <p:ext uri="{BB962C8B-B14F-4D97-AF65-F5344CB8AC3E}">
        <p14:creationId xmlns:p14="http://schemas.microsoft.com/office/powerpoint/2010/main" val="190254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en-US" altLang="ja-JP" dirty="0"/>
              <a:t>1on1</a:t>
            </a:r>
            <a:r>
              <a:rPr lang="ja-JP" altLang="en-US" dirty="0"/>
              <a:t>でインサイズを活用する理由</a:t>
            </a:r>
          </a:p>
        </p:txBody>
      </p:sp>
      <p:sp>
        <p:nvSpPr>
          <p:cNvPr id="4" name="角丸四角形 3">
            <a:extLst>
              <a:ext uri="{FF2B5EF4-FFF2-40B4-BE49-F238E27FC236}">
                <a16:creationId xmlns:a16="http://schemas.microsoft.com/office/drawing/2014/main" id="{DFCC5F3A-D91F-162E-CC86-8682E4B0167C}"/>
              </a:ext>
            </a:extLst>
          </p:cNvPr>
          <p:cNvSpPr/>
          <p:nvPr/>
        </p:nvSpPr>
        <p:spPr>
          <a:xfrm>
            <a:off x="465221" y="1956970"/>
            <a:ext cx="3994484" cy="2021306"/>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C296D6A6-86F8-9088-11E0-ECD6CD43F539}"/>
              </a:ext>
            </a:extLst>
          </p:cNvPr>
          <p:cNvSpPr/>
          <p:nvPr/>
        </p:nvSpPr>
        <p:spPr>
          <a:xfrm>
            <a:off x="465221" y="4361049"/>
            <a:ext cx="3994484" cy="202130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6">
            <a:extLst>
              <a:ext uri="{FF2B5EF4-FFF2-40B4-BE49-F238E27FC236}">
                <a16:creationId xmlns:a16="http://schemas.microsoft.com/office/drawing/2014/main" id="{8390568D-AF4A-7ACC-4177-F85EE44B13B4}"/>
              </a:ext>
            </a:extLst>
          </p:cNvPr>
          <p:cNvSpPr/>
          <p:nvPr/>
        </p:nvSpPr>
        <p:spPr>
          <a:xfrm>
            <a:off x="809100" y="1754951"/>
            <a:ext cx="3306725" cy="4040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7" name="テキスト ボックス 6">
            <a:extLst>
              <a:ext uri="{FF2B5EF4-FFF2-40B4-BE49-F238E27FC236}">
                <a16:creationId xmlns:a16="http://schemas.microsoft.com/office/drawing/2014/main" id="{5D1DE79F-89B7-4DDE-0190-68BF4B59A9FC}"/>
              </a:ext>
            </a:extLst>
          </p:cNvPr>
          <p:cNvSpPr txBox="1"/>
          <p:nvPr/>
        </p:nvSpPr>
        <p:spPr>
          <a:xfrm>
            <a:off x="745816" y="2247191"/>
            <a:ext cx="3502940" cy="961482"/>
          </a:xfrm>
          <a:prstGeom prst="rect">
            <a:avLst/>
          </a:prstGeom>
          <a:noFill/>
        </p:spPr>
        <p:txBody>
          <a:bodyPr wrap="square" rtlCol="0">
            <a:spAutoFit/>
          </a:bodyPr>
          <a:lstStyle/>
          <a:p>
            <a:pPr>
              <a:lnSpc>
                <a:spcPct val="120000"/>
              </a:lnSpc>
            </a:pPr>
            <a:r>
              <a:rPr kumimoji="1" lang="ja-JP" altLang="en-US" sz="1600" b="1" dirty="0"/>
              <a:t>上司が、メンバー</a:t>
            </a:r>
            <a:endParaRPr kumimoji="1" lang="en-US" altLang="ja-JP" sz="1600" b="1" dirty="0"/>
          </a:p>
          <a:p>
            <a:pPr>
              <a:lnSpc>
                <a:spcPct val="120000"/>
              </a:lnSpc>
            </a:pPr>
            <a:r>
              <a:rPr kumimoji="1" lang="ja-JP" altLang="en-US" sz="1600" b="1" dirty="0"/>
              <a:t>一人ひとりの状態・悩みに合わせて</a:t>
            </a:r>
            <a:br>
              <a:rPr kumimoji="1" lang="en-US" altLang="ja-JP" sz="1600" b="1" dirty="0"/>
            </a:br>
            <a:r>
              <a:rPr kumimoji="1" lang="ja-JP" altLang="en-US" sz="1600" b="1" dirty="0"/>
              <a:t>話したいテーマを検討できる</a:t>
            </a:r>
          </a:p>
        </p:txBody>
      </p:sp>
      <p:pic>
        <p:nvPicPr>
          <p:cNvPr id="8" name="図 7">
            <a:extLst>
              <a:ext uri="{FF2B5EF4-FFF2-40B4-BE49-F238E27FC236}">
                <a16:creationId xmlns:a16="http://schemas.microsoft.com/office/drawing/2014/main" id="{46A2A1D7-4CB2-E885-4614-8470F8507277}"/>
              </a:ext>
            </a:extLst>
          </p:cNvPr>
          <p:cNvPicPr>
            <a:picLocks noChangeAspect="1"/>
          </p:cNvPicPr>
          <p:nvPr/>
        </p:nvPicPr>
        <p:blipFill>
          <a:blip r:embed="rId3"/>
          <a:stretch>
            <a:fillRect/>
          </a:stretch>
        </p:blipFill>
        <p:spPr>
          <a:xfrm>
            <a:off x="3466630" y="2911771"/>
            <a:ext cx="782126" cy="881477"/>
          </a:xfrm>
          <a:prstGeom prst="rect">
            <a:avLst/>
          </a:prstGeom>
        </p:spPr>
      </p:pic>
      <p:sp>
        <p:nvSpPr>
          <p:cNvPr id="9" name="角丸四角形 9">
            <a:extLst>
              <a:ext uri="{FF2B5EF4-FFF2-40B4-BE49-F238E27FC236}">
                <a16:creationId xmlns:a16="http://schemas.microsoft.com/office/drawing/2014/main" id="{3DBF865C-1964-504A-D8C5-90C4AA008D73}"/>
              </a:ext>
            </a:extLst>
          </p:cNvPr>
          <p:cNvSpPr/>
          <p:nvPr/>
        </p:nvSpPr>
        <p:spPr>
          <a:xfrm>
            <a:off x="809100" y="4180295"/>
            <a:ext cx="3306725" cy="40403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10" name="テキスト ボックス 9">
            <a:extLst>
              <a:ext uri="{FF2B5EF4-FFF2-40B4-BE49-F238E27FC236}">
                <a16:creationId xmlns:a16="http://schemas.microsoft.com/office/drawing/2014/main" id="{05AD6AC1-8562-D640-0012-EFC260D2B536}"/>
              </a:ext>
            </a:extLst>
          </p:cNvPr>
          <p:cNvSpPr txBox="1"/>
          <p:nvPr/>
        </p:nvSpPr>
        <p:spPr>
          <a:xfrm>
            <a:off x="745816" y="4817327"/>
            <a:ext cx="3433291" cy="666016"/>
          </a:xfrm>
          <a:prstGeom prst="rect">
            <a:avLst/>
          </a:prstGeom>
          <a:noFill/>
        </p:spPr>
        <p:txBody>
          <a:bodyPr wrap="square" rtlCol="0">
            <a:spAutoFit/>
          </a:bodyPr>
          <a:lstStyle/>
          <a:p>
            <a:pPr>
              <a:lnSpc>
                <a:spcPct val="120000"/>
              </a:lnSpc>
            </a:pPr>
            <a:r>
              <a:rPr kumimoji="1" lang="ja-JP" altLang="en-US" sz="1600" b="1" dirty="0"/>
              <a:t>メンバーが自分で</a:t>
            </a:r>
            <a:endParaRPr kumimoji="1" lang="en-US" altLang="ja-JP" sz="1600" b="1" dirty="0"/>
          </a:p>
          <a:p>
            <a:pPr>
              <a:lnSpc>
                <a:spcPct val="120000"/>
              </a:lnSpc>
            </a:pPr>
            <a:r>
              <a:rPr kumimoji="1" lang="ja-JP" altLang="en-US" sz="1600" b="1" dirty="0"/>
              <a:t>話したいテーマを申請できる</a:t>
            </a:r>
          </a:p>
        </p:txBody>
      </p:sp>
      <p:pic>
        <p:nvPicPr>
          <p:cNvPr id="11" name="図 10">
            <a:extLst>
              <a:ext uri="{FF2B5EF4-FFF2-40B4-BE49-F238E27FC236}">
                <a16:creationId xmlns:a16="http://schemas.microsoft.com/office/drawing/2014/main" id="{6A38B31B-02DB-289D-00B9-963A2E1F6D3E}"/>
              </a:ext>
            </a:extLst>
          </p:cNvPr>
          <p:cNvPicPr>
            <a:picLocks noChangeAspect="1"/>
          </p:cNvPicPr>
          <p:nvPr/>
        </p:nvPicPr>
        <p:blipFill>
          <a:blip r:embed="rId4"/>
          <a:stretch>
            <a:fillRect/>
          </a:stretch>
        </p:blipFill>
        <p:spPr>
          <a:xfrm>
            <a:off x="3398895" y="5388306"/>
            <a:ext cx="945623" cy="792914"/>
          </a:xfrm>
          <a:prstGeom prst="rect">
            <a:avLst/>
          </a:prstGeom>
        </p:spPr>
      </p:pic>
      <p:sp>
        <p:nvSpPr>
          <p:cNvPr id="13" name="ストライプ矢印 13">
            <a:extLst>
              <a:ext uri="{FF2B5EF4-FFF2-40B4-BE49-F238E27FC236}">
                <a16:creationId xmlns:a16="http://schemas.microsoft.com/office/drawing/2014/main" id="{F7435ADC-DF27-1F7C-272B-AB3EA6B83894}"/>
              </a:ext>
            </a:extLst>
          </p:cNvPr>
          <p:cNvSpPr/>
          <p:nvPr/>
        </p:nvSpPr>
        <p:spPr>
          <a:xfrm>
            <a:off x="4690447" y="3351640"/>
            <a:ext cx="1219200" cy="1600230"/>
          </a:xfrm>
          <a:prstGeom prst="stripedRightArrow">
            <a:avLst/>
          </a:prstGeom>
          <a:gradFill flip="none" rotWithShape="1">
            <a:gsLst>
              <a:gs pos="0">
                <a:schemeClr val="accent5">
                  <a:lumMod val="60000"/>
                  <a:lumOff val="40000"/>
                </a:schemeClr>
              </a:gs>
              <a:gs pos="100000">
                <a:schemeClr val="accent5">
                  <a:lumMod val="20000"/>
                  <a:lumOff val="8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6645B383-0CF7-3D91-583B-8FA44376D7B1}"/>
              </a:ext>
            </a:extLst>
          </p:cNvPr>
          <p:cNvSpPr txBox="1"/>
          <p:nvPr/>
        </p:nvSpPr>
        <p:spPr>
          <a:xfrm>
            <a:off x="6048945" y="2335737"/>
            <a:ext cx="3433291" cy="1543756"/>
          </a:xfrm>
          <a:prstGeom prst="rect">
            <a:avLst/>
          </a:prstGeom>
          <a:noFill/>
        </p:spPr>
        <p:txBody>
          <a:bodyPr wrap="square" rtlCol="0">
            <a:spAutoFit/>
          </a:bodyPr>
          <a:lstStyle/>
          <a:p>
            <a:pPr algn="ctr">
              <a:lnSpc>
                <a:spcPct val="120000"/>
              </a:lnSpc>
            </a:pPr>
            <a:r>
              <a:rPr kumimoji="1" lang="ja-JP" altLang="en-US" sz="1600" b="1" dirty="0"/>
              <a:t>メンバー＋上司</a:t>
            </a:r>
            <a:br>
              <a:rPr kumimoji="1" lang="en-US" altLang="ja-JP" sz="1600" b="1" dirty="0"/>
            </a:br>
            <a:r>
              <a:rPr kumimoji="1" lang="ja-JP" altLang="en-US" sz="1600" b="1" dirty="0"/>
              <a:t>双方にとって</a:t>
            </a:r>
            <a:endParaRPr kumimoji="1" lang="en-US" altLang="ja-JP" sz="1600" b="1" dirty="0"/>
          </a:p>
          <a:p>
            <a:pPr algn="ctr">
              <a:lnSpc>
                <a:spcPct val="120000"/>
              </a:lnSpc>
            </a:pPr>
            <a:r>
              <a:rPr kumimoji="1" lang="ja-JP" altLang="en-US" sz="2400" b="1" dirty="0">
                <a:solidFill>
                  <a:schemeClr val="accent5"/>
                </a:solidFill>
              </a:rPr>
              <a:t>有意義な</a:t>
            </a:r>
            <a:br>
              <a:rPr kumimoji="1" lang="en-US" altLang="ja-JP" sz="2400" b="1" dirty="0">
                <a:solidFill>
                  <a:schemeClr val="accent5"/>
                </a:solidFill>
              </a:rPr>
            </a:br>
            <a:r>
              <a:rPr kumimoji="1" lang="en-US" altLang="ja-JP" sz="2400" b="1" dirty="0">
                <a:solidFill>
                  <a:schemeClr val="accent5"/>
                </a:solidFill>
              </a:rPr>
              <a:t>1on1</a:t>
            </a:r>
            <a:r>
              <a:rPr kumimoji="1" lang="ja-JP" altLang="en-US" sz="2400" b="1" dirty="0">
                <a:solidFill>
                  <a:schemeClr val="accent5"/>
                </a:solidFill>
              </a:rPr>
              <a:t>の実現</a:t>
            </a:r>
            <a:r>
              <a:rPr kumimoji="1" lang="ja-JP" altLang="en-US" sz="1600" b="1" dirty="0"/>
              <a:t>へ！</a:t>
            </a:r>
          </a:p>
        </p:txBody>
      </p:sp>
      <p:cxnSp>
        <p:nvCxnSpPr>
          <p:cNvPr id="15" name="直線コネクタ 14">
            <a:extLst>
              <a:ext uri="{FF2B5EF4-FFF2-40B4-BE49-F238E27FC236}">
                <a16:creationId xmlns:a16="http://schemas.microsoft.com/office/drawing/2014/main" id="{42EA73E4-53E0-0976-AF5B-FE146FD29662}"/>
              </a:ext>
            </a:extLst>
          </p:cNvPr>
          <p:cNvCxnSpPr/>
          <p:nvPr/>
        </p:nvCxnSpPr>
        <p:spPr>
          <a:xfrm>
            <a:off x="5702300" y="2739989"/>
            <a:ext cx="693291" cy="786434"/>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B13E457B-4B0E-BB31-2919-8C64654676CC}"/>
              </a:ext>
            </a:extLst>
          </p:cNvPr>
          <p:cNvCxnSpPr>
            <a:cxnSpLocks/>
          </p:cNvCxnSpPr>
          <p:nvPr/>
        </p:nvCxnSpPr>
        <p:spPr>
          <a:xfrm flipH="1">
            <a:off x="9052159" y="2739989"/>
            <a:ext cx="606788" cy="786434"/>
          </a:xfrm>
          <a:prstGeom prst="line">
            <a:avLst/>
          </a:prstGeom>
        </p:spPr>
        <p:style>
          <a:lnRef idx="1">
            <a:schemeClr val="dk1"/>
          </a:lnRef>
          <a:fillRef idx="0">
            <a:schemeClr val="dk1"/>
          </a:fillRef>
          <a:effectRef idx="0">
            <a:schemeClr val="dk1"/>
          </a:effectRef>
          <a:fontRef idx="minor">
            <a:schemeClr val="tx1"/>
          </a:fontRef>
        </p:style>
      </p:cxnSp>
      <p:pic>
        <p:nvPicPr>
          <p:cNvPr id="17" name="図 16">
            <a:extLst>
              <a:ext uri="{FF2B5EF4-FFF2-40B4-BE49-F238E27FC236}">
                <a16:creationId xmlns:a16="http://schemas.microsoft.com/office/drawing/2014/main" id="{E3F28E91-E9CA-FCCA-C18F-14563A8BEA74}"/>
              </a:ext>
            </a:extLst>
          </p:cNvPr>
          <p:cNvPicPr>
            <a:picLocks noChangeAspect="1"/>
          </p:cNvPicPr>
          <p:nvPr/>
        </p:nvPicPr>
        <p:blipFill>
          <a:blip r:embed="rId5"/>
          <a:stretch>
            <a:fillRect/>
          </a:stretch>
        </p:blipFill>
        <p:spPr>
          <a:xfrm>
            <a:off x="6593117" y="3978276"/>
            <a:ext cx="2344945" cy="1959068"/>
          </a:xfrm>
          <a:prstGeom prst="rect">
            <a:avLst/>
          </a:prstGeom>
        </p:spPr>
      </p:pic>
      <p:sp>
        <p:nvSpPr>
          <p:cNvPr id="18" name="四角形: 角を丸くする 17">
            <a:extLst>
              <a:ext uri="{FF2B5EF4-FFF2-40B4-BE49-F238E27FC236}">
                <a16:creationId xmlns:a16="http://schemas.microsoft.com/office/drawing/2014/main" id="{868FD9AA-9DD1-5841-2090-3602C0AB489D}"/>
              </a:ext>
            </a:extLst>
          </p:cNvPr>
          <p:cNvSpPr/>
          <p:nvPr/>
        </p:nvSpPr>
        <p:spPr>
          <a:xfrm>
            <a:off x="327897" y="803389"/>
            <a:ext cx="9250206" cy="646331"/>
          </a:xfrm>
          <a:prstGeom prst="roundRect">
            <a:avLst>
              <a:gd name="adj" fmla="val 0"/>
            </a:avLst>
          </a:prstGeom>
          <a:noFill/>
        </p:spPr>
        <p:txBody>
          <a:bodyPr wrap="square">
            <a:spAutoFit/>
          </a:bodyPr>
          <a:lstStyle/>
          <a:p>
            <a:pPr algn="ctr"/>
            <a:r>
              <a:rPr lang="ja-JP" altLang="en-US" dirty="0"/>
              <a:t>皆様</a:t>
            </a:r>
            <a:r>
              <a:rPr lang="ja-JP" altLang="en-US" dirty="0">
                <a:solidFill>
                  <a:schemeClr val="tx1"/>
                </a:solidFill>
              </a:rPr>
              <a:t>が</a:t>
            </a:r>
            <a:r>
              <a:rPr lang="ja-JP" altLang="en-US" dirty="0"/>
              <a:t>、</a:t>
            </a:r>
            <a:r>
              <a:rPr lang="en-US" altLang="ja-JP" dirty="0"/>
              <a:t>1on1</a:t>
            </a:r>
            <a:r>
              <a:rPr lang="ja-JP" altLang="en-US" dirty="0"/>
              <a:t>で話したいテーマを自律的に設定すること・</a:t>
            </a:r>
            <a:endParaRPr lang="en-US" altLang="ja-JP" dirty="0"/>
          </a:p>
          <a:p>
            <a:pPr algn="ctr"/>
            <a:r>
              <a:rPr lang="ja-JP" altLang="en-US" dirty="0"/>
              <a:t>上司が、皆様の心の状態を知って</a:t>
            </a:r>
            <a:r>
              <a:rPr lang="en-US" altLang="ja-JP" dirty="0"/>
              <a:t>1on1</a:t>
            </a:r>
            <a:r>
              <a:rPr lang="ja-JP" altLang="en-US" dirty="0"/>
              <a:t>に臨むことで、有意義な対話を実現します。</a:t>
            </a:r>
            <a:endParaRPr lang="ja-JP" altLang="en-US" dirty="0">
              <a:solidFill>
                <a:schemeClr val="tx1"/>
              </a:solidFill>
            </a:endParaRPr>
          </a:p>
        </p:txBody>
      </p:sp>
      <p:sp>
        <p:nvSpPr>
          <p:cNvPr id="19" name="四角形: 角を丸くする 18">
            <a:extLst>
              <a:ext uri="{FF2B5EF4-FFF2-40B4-BE49-F238E27FC236}">
                <a16:creationId xmlns:a16="http://schemas.microsoft.com/office/drawing/2014/main" id="{DC7EB09A-38FC-7DB8-3572-FDF58D4E3875}"/>
              </a:ext>
            </a:extLst>
          </p:cNvPr>
          <p:cNvSpPr/>
          <p:nvPr/>
        </p:nvSpPr>
        <p:spPr>
          <a:xfrm>
            <a:off x="809100" y="3261987"/>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6"/>
                </a:solidFill>
              </a:rPr>
              <a:t>上司から</a:t>
            </a:r>
            <a:r>
              <a:rPr kumimoji="1" lang="ja-JP" altLang="en-US" sz="1100" b="1" dirty="0">
                <a:solidFill>
                  <a:schemeClr val="accent6"/>
                </a:solidFill>
              </a:rPr>
              <a:t>の対話</a:t>
            </a:r>
            <a:endParaRPr kumimoji="1" lang="ja-JP" altLang="en-US" sz="1200" b="1" dirty="0">
              <a:solidFill>
                <a:schemeClr val="accent6"/>
              </a:solidFill>
            </a:endParaRPr>
          </a:p>
        </p:txBody>
      </p:sp>
      <p:sp>
        <p:nvSpPr>
          <p:cNvPr id="20" name="四角形: 角を丸くする 19">
            <a:extLst>
              <a:ext uri="{FF2B5EF4-FFF2-40B4-BE49-F238E27FC236}">
                <a16:creationId xmlns:a16="http://schemas.microsoft.com/office/drawing/2014/main" id="{2811667E-4BCC-BF0E-E026-D52C6CB84949}"/>
              </a:ext>
            </a:extLst>
          </p:cNvPr>
          <p:cNvSpPr/>
          <p:nvPr/>
        </p:nvSpPr>
        <p:spPr>
          <a:xfrm>
            <a:off x="809100" y="5759072"/>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2"/>
                </a:solidFill>
              </a:rPr>
              <a:t>メンバーから</a:t>
            </a:r>
            <a:r>
              <a:rPr kumimoji="1" lang="ja-JP" altLang="en-US" sz="1100" b="1" dirty="0">
                <a:solidFill>
                  <a:schemeClr val="accent2"/>
                </a:solidFill>
              </a:rPr>
              <a:t>の対話</a:t>
            </a:r>
            <a:endParaRPr kumimoji="1" lang="ja-JP" altLang="en-US" sz="1200" b="1" dirty="0">
              <a:solidFill>
                <a:schemeClr val="accent2"/>
              </a:solidFill>
            </a:endParaRPr>
          </a:p>
        </p:txBody>
      </p:sp>
      <p:sp>
        <p:nvSpPr>
          <p:cNvPr id="12" name="十字形 11">
            <a:extLst>
              <a:ext uri="{FF2B5EF4-FFF2-40B4-BE49-F238E27FC236}">
                <a16:creationId xmlns:a16="http://schemas.microsoft.com/office/drawing/2014/main" id="{579E9124-1903-4FFA-AA3F-681CD6B2CF07}"/>
              </a:ext>
            </a:extLst>
          </p:cNvPr>
          <p:cNvSpPr/>
          <p:nvPr/>
        </p:nvSpPr>
        <p:spPr>
          <a:xfrm>
            <a:off x="2195761" y="3701221"/>
            <a:ext cx="533400" cy="533400"/>
          </a:xfrm>
          <a:prstGeom prst="plus">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494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132E9A09-D115-44FA-6553-E3CF50852263}"/>
              </a:ext>
            </a:extLst>
          </p:cNvPr>
          <p:cNvSpPr>
            <a:spLocks noGrp="1"/>
          </p:cNvSpPr>
          <p:nvPr>
            <p:ph type="title"/>
          </p:nvPr>
        </p:nvSpPr>
        <p:spPr/>
        <p:txBody>
          <a:bodyPr/>
          <a:lstStyle/>
          <a:p>
            <a:r>
              <a:rPr kumimoji="1" lang="en-US" altLang="ja-JP" dirty="0"/>
              <a:t>1on1</a:t>
            </a:r>
            <a:r>
              <a:rPr kumimoji="1" lang="ja-JP" altLang="en-US" dirty="0"/>
              <a:t>への取り組み姿勢</a:t>
            </a:r>
            <a:endParaRPr lang="ja-JP" altLang="en-US" dirty="0"/>
          </a:p>
        </p:txBody>
      </p:sp>
      <p:sp>
        <p:nvSpPr>
          <p:cNvPr id="7" name="スライド番号プレースホルダー 6">
            <a:extLst>
              <a:ext uri="{FF2B5EF4-FFF2-40B4-BE49-F238E27FC236}">
                <a16:creationId xmlns:a16="http://schemas.microsoft.com/office/drawing/2014/main" id="{600CA6D1-352C-BB09-8647-3B06C3E188E0}"/>
              </a:ext>
            </a:extLst>
          </p:cNvPr>
          <p:cNvSpPr>
            <a:spLocks noGrp="1"/>
          </p:cNvSpPr>
          <p:nvPr>
            <p:ph type="sldNum" sz="quarter" idx="12"/>
          </p:nvPr>
        </p:nvSpPr>
        <p:spPr/>
        <p:txBody>
          <a:bodyPr/>
          <a:lstStyle/>
          <a:p>
            <a:fld id="{929A01FC-FF4B-4DB6-8392-0308938ABF67}" type="slidenum">
              <a:rPr kumimoji="1" lang="ja-JP" altLang="en-US" smtClean="0"/>
              <a:pPr/>
              <a:t>6</a:t>
            </a:fld>
            <a:endParaRPr kumimoji="1" lang="ja-JP" altLang="en-US"/>
          </a:p>
        </p:txBody>
      </p:sp>
      <p:sp>
        <p:nvSpPr>
          <p:cNvPr id="41" name="正方形/長方形 40">
            <a:extLst>
              <a:ext uri="{FF2B5EF4-FFF2-40B4-BE49-F238E27FC236}">
                <a16:creationId xmlns:a16="http://schemas.microsoft.com/office/drawing/2014/main" id="{A77301FA-D71F-8424-A8B6-B0C3DDD49E6A}"/>
              </a:ext>
            </a:extLst>
          </p:cNvPr>
          <p:cNvSpPr/>
          <p:nvPr/>
        </p:nvSpPr>
        <p:spPr>
          <a:xfrm>
            <a:off x="5667183" y="687473"/>
            <a:ext cx="3960000" cy="5687580"/>
          </a:xfrm>
          <a:prstGeom prst="rect">
            <a:avLst/>
          </a:prstGeom>
          <a:solidFill>
            <a:srgbClr val="E9546B">
              <a:lumMod val="20000"/>
              <a:lumOff val="80000"/>
            </a:srgbClr>
          </a:solidFill>
          <a:ln w="38100" cap="flat" cmpd="sng" algn="ctr">
            <a:solidFill>
              <a:srgbClr val="E9546B"/>
            </a:solidFill>
            <a:prstDash val="solid"/>
          </a:ln>
          <a:effectLst/>
        </p:spPr>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marL="0" marR="0" lvl="0" indent="0" defTabSz="914395" eaLnBrk="1" fontAlgn="base" latinLnBrk="0" hangingPunct="1">
              <a:lnSpc>
                <a:spcPct val="100000"/>
              </a:lnSpc>
              <a:spcBef>
                <a:spcPct val="0"/>
              </a:spcBef>
              <a:spcAft>
                <a:spcPct val="0"/>
              </a:spcAft>
              <a:buClrTx/>
              <a:buSzTx/>
              <a:buFontTx/>
              <a:buNone/>
              <a:tabLst/>
              <a:defRPr/>
            </a:pPr>
            <a:endParaRPr kumimoji="0" lang="en-US" altLang="ja-JP" sz="2000" b="1" i="0" u="none" strike="noStrike" kern="0" cap="none" spc="0" normalizeH="0" baseline="0" noProof="0" dirty="0">
              <a:ln>
                <a:noFill/>
              </a:ln>
              <a:solidFill>
                <a:srgbClr val="000000"/>
              </a:solidFill>
              <a:effectLst/>
              <a:uLnTx/>
              <a:uFillTx/>
              <a:latin typeface="游ゴシック" panose="020B0400000000000000" pitchFamily="50" charset="-128"/>
              <a:ea typeface="Meiryo UI"/>
              <a:cs typeface="メイリオ" panose="020B0604030504040204" pitchFamily="50" charset="-128"/>
            </a:endParaRPr>
          </a:p>
        </p:txBody>
      </p:sp>
      <p:sp>
        <p:nvSpPr>
          <p:cNvPr id="42" name="正方形/長方形 41">
            <a:extLst>
              <a:ext uri="{FF2B5EF4-FFF2-40B4-BE49-F238E27FC236}">
                <a16:creationId xmlns:a16="http://schemas.microsoft.com/office/drawing/2014/main" id="{DFA1BBC3-5E37-F030-6E80-3AEFA89504EA}"/>
              </a:ext>
            </a:extLst>
          </p:cNvPr>
          <p:cNvSpPr/>
          <p:nvPr/>
        </p:nvSpPr>
        <p:spPr>
          <a:xfrm>
            <a:off x="300709" y="765756"/>
            <a:ext cx="3960000" cy="5687580"/>
          </a:xfrm>
          <a:prstGeom prst="rect">
            <a:avLst/>
          </a:prstGeom>
          <a:solidFill>
            <a:srgbClr val="DFEDFD"/>
          </a:solidFill>
          <a:ln w="9525" cap="flat" cmpd="sng" algn="ctr">
            <a:noFill/>
            <a:prstDash val="solid"/>
          </a:ln>
          <a:effectLst/>
        </p:spPr>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marL="0" marR="0" lvl="0" indent="0" defTabSz="914395" eaLnBrk="1" fontAlgn="base" latinLnBrk="0" hangingPunct="1">
              <a:lnSpc>
                <a:spcPct val="100000"/>
              </a:lnSpc>
              <a:spcBef>
                <a:spcPct val="0"/>
              </a:spcBef>
              <a:spcAft>
                <a:spcPct val="0"/>
              </a:spcAft>
              <a:buClrTx/>
              <a:buSzTx/>
              <a:buFontTx/>
              <a:buNone/>
              <a:tabLst/>
              <a:defRPr/>
            </a:pPr>
            <a:endParaRPr kumimoji="0" lang="en-US" altLang="ja-JP" sz="2000" b="1" i="0" u="none" strike="noStrike" kern="0" cap="none" spc="0" normalizeH="0" baseline="0" noProof="0" dirty="0">
              <a:ln>
                <a:noFill/>
              </a:ln>
              <a:solidFill>
                <a:srgbClr val="000000"/>
              </a:solidFill>
              <a:effectLst/>
              <a:uLnTx/>
              <a:uFillTx/>
              <a:latin typeface="游ゴシック" panose="020B0400000000000000" pitchFamily="50" charset="-128"/>
              <a:ea typeface="Meiryo UI"/>
              <a:cs typeface="メイリオ" panose="020B0604030504040204" pitchFamily="50" charset="-128"/>
            </a:endParaRPr>
          </a:p>
        </p:txBody>
      </p:sp>
      <p:grpSp>
        <p:nvGrpSpPr>
          <p:cNvPr id="43" name="グループ化 42">
            <a:extLst>
              <a:ext uri="{FF2B5EF4-FFF2-40B4-BE49-F238E27FC236}">
                <a16:creationId xmlns:a16="http://schemas.microsoft.com/office/drawing/2014/main" id="{41E41B71-5A2A-41EB-BDF7-52E17AE522BC}"/>
              </a:ext>
            </a:extLst>
          </p:cNvPr>
          <p:cNvGrpSpPr/>
          <p:nvPr/>
        </p:nvGrpSpPr>
        <p:grpSpPr>
          <a:xfrm>
            <a:off x="986207" y="4729412"/>
            <a:ext cx="2513156" cy="1645641"/>
            <a:chOff x="2648801" y="1740721"/>
            <a:chExt cx="4501083" cy="4078968"/>
          </a:xfrm>
        </p:grpSpPr>
        <p:sp>
          <p:nvSpPr>
            <p:cNvPr id="44" name="Arc 18">
              <a:extLst>
                <a:ext uri="{FF2B5EF4-FFF2-40B4-BE49-F238E27FC236}">
                  <a16:creationId xmlns:a16="http://schemas.microsoft.com/office/drawing/2014/main" id="{7BABCEF5-4124-E98E-BB9A-A44578468164}"/>
                </a:ext>
              </a:extLst>
            </p:cNvPr>
            <p:cNvSpPr>
              <a:spLocks/>
            </p:cNvSpPr>
            <p:nvPr/>
          </p:nvSpPr>
          <p:spPr bwMode="auto">
            <a:xfrm>
              <a:off x="4973881" y="2324475"/>
              <a:ext cx="1379483" cy="1127156"/>
            </a:xfrm>
            <a:custGeom>
              <a:avLst/>
              <a:gdLst>
                <a:gd name="G0" fmla="+- 0 0 0"/>
                <a:gd name="G1" fmla="+- 18163 0 0"/>
                <a:gd name="G2" fmla="+- 21600 0 0"/>
                <a:gd name="T0" fmla="*/ 11691 w 20600"/>
                <a:gd name="T1" fmla="*/ 0 h 18163"/>
                <a:gd name="T2" fmla="*/ 20600 w 20600"/>
                <a:gd name="T3" fmla="*/ 11668 h 18163"/>
                <a:gd name="T4" fmla="*/ 0 w 20600"/>
                <a:gd name="T5" fmla="*/ 18163 h 18163"/>
              </a:gdLst>
              <a:ahLst/>
              <a:cxnLst>
                <a:cxn ang="0">
                  <a:pos x="T0" y="T1"/>
                </a:cxn>
                <a:cxn ang="0">
                  <a:pos x="T2" y="T3"/>
                </a:cxn>
                <a:cxn ang="0">
                  <a:pos x="T4" y="T5"/>
                </a:cxn>
              </a:cxnLst>
              <a:rect l="0" t="0" r="r" b="b"/>
              <a:pathLst>
                <a:path w="20600" h="18163" fill="none" extrusionOk="0">
                  <a:moveTo>
                    <a:pt x="11690" y="0"/>
                  </a:moveTo>
                  <a:cubicBezTo>
                    <a:pt x="15931" y="2730"/>
                    <a:pt x="19083" y="6857"/>
                    <a:pt x="20600" y="11667"/>
                  </a:cubicBezTo>
                </a:path>
                <a:path w="20600" h="18163" stroke="0" extrusionOk="0">
                  <a:moveTo>
                    <a:pt x="11690" y="0"/>
                  </a:moveTo>
                  <a:cubicBezTo>
                    <a:pt x="15931" y="2730"/>
                    <a:pt x="19083" y="6857"/>
                    <a:pt x="20600" y="11667"/>
                  </a:cubicBezTo>
                  <a:lnTo>
                    <a:pt x="0" y="18163"/>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5" name="Arc 19">
              <a:extLst>
                <a:ext uri="{FF2B5EF4-FFF2-40B4-BE49-F238E27FC236}">
                  <a16:creationId xmlns:a16="http://schemas.microsoft.com/office/drawing/2014/main" id="{8894EBD0-326D-5DFC-F925-3E7FA2CC335D}"/>
                </a:ext>
              </a:extLst>
            </p:cNvPr>
            <p:cNvSpPr>
              <a:spLocks/>
            </p:cNvSpPr>
            <p:nvPr/>
          </p:nvSpPr>
          <p:spPr bwMode="auto">
            <a:xfrm>
              <a:off x="3498491" y="2301855"/>
              <a:ext cx="1468716" cy="1127159"/>
            </a:xfrm>
            <a:custGeom>
              <a:avLst/>
              <a:gdLst>
                <a:gd name="G0" fmla="+- 20536 0 0"/>
                <a:gd name="G1" fmla="+- 17761 0 0"/>
                <a:gd name="G2" fmla="+- 21600 0 0"/>
                <a:gd name="T0" fmla="*/ 0 w 20536"/>
                <a:gd name="T1" fmla="*/ 11067 h 17761"/>
                <a:gd name="T2" fmla="*/ 8244 w 20536"/>
                <a:gd name="T3" fmla="*/ 0 h 17761"/>
                <a:gd name="T4" fmla="*/ 20536 w 20536"/>
                <a:gd name="T5" fmla="*/ 17761 h 17761"/>
              </a:gdLst>
              <a:ahLst/>
              <a:cxnLst>
                <a:cxn ang="0">
                  <a:pos x="T0" y="T1"/>
                </a:cxn>
                <a:cxn ang="0">
                  <a:pos x="T2" y="T3"/>
                </a:cxn>
                <a:cxn ang="0">
                  <a:pos x="T4" y="T5"/>
                </a:cxn>
              </a:cxnLst>
              <a:rect l="0" t="0" r="r" b="b"/>
              <a:pathLst>
                <a:path w="20536" h="17761" fill="none" extrusionOk="0">
                  <a:moveTo>
                    <a:pt x="-1" y="11066"/>
                  </a:moveTo>
                  <a:cubicBezTo>
                    <a:pt x="1463" y="6575"/>
                    <a:pt x="4359" y="2688"/>
                    <a:pt x="8243" y="-1"/>
                  </a:cubicBezTo>
                </a:path>
                <a:path w="20536" h="17761" stroke="0" extrusionOk="0">
                  <a:moveTo>
                    <a:pt x="-1" y="11066"/>
                  </a:moveTo>
                  <a:cubicBezTo>
                    <a:pt x="1463" y="6575"/>
                    <a:pt x="4359" y="2688"/>
                    <a:pt x="8243" y="-1"/>
                  </a:cubicBezTo>
                  <a:lnTo>
                    <a:pt x="20536" y="17761"/>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6" name="Arc 20">
              <a:extLst>
                <a:ext uri="{FF2B5EF4-FFF2-40B4-BE49-F238E27FC236}">
                  <a16:creationId xmlns:a16="http://schemas.microsoft.com/office/drawing/2014/main" id="{A1397713-FEBF-DBFE-4557-BBB2F2862FEE}"/>
                </a:ext>
              </a:extLst>
            </p:cNvPr>
            <p:cNvSpPr>
              <a:spLocks/>
            </p:cNvSpPr>
            <p:nvPr/>
          </p:nvSpPr>
          <p:spPr bwMode="auto">
            <a:xfrm>
              <a:off x="4760584" y="4379172"/>
              <a:ext cx="1565828" cy="983789"/>
            </a:xfrm>
            <a:custGeom>
              <a:avLst/>
              <a:gdLst>
                <a:gd name="G0" fmla="+- 0 0 0"/>
                <a:gd name="G1" fmla="+- 0 0 0"/>
                <a:gd name="G2" fmla="+- 21600 0 0"/>
                <a:gd name="T0" fmla="*/ 20915 w 20915"/>
                <a:gd name="T1" fmla="*/ 5395 h 17813"/>
                <a:gd name="T2" fmla="*/ 12217 w 20915"/>
                <a:gd name="T3" fmla="*/ 17813 h 17813"/>
                <a:gd name="T4" fmla="*/ 0 w 20915"/>
                <a:gd name="T5" fmla="*/ 0 h 17813"/>
              </a:gdLst>
              <a:ahLst/>
              <a:cxnLst>
                <a:cxn ang="0">
                  <a:pos x="T0" y="T1"/>
                </a:cxn>
                <a:cxn ang="0">
                  <a:pos x="T2" y="T3"/>
                </a:cxn>
                <a:cxn ang="0">
                  <a:pos x="T4" y="T5"/>
                </a:cxn>
              </a:cxnLst>
              <a:rect l="0" t="0" r="r" b="b"/>
              <a:pathLst>
                <a:path w="20915" h="17813" fill="none" extrusionOk="0">
                  <a:moveTo>
                    <a:pt x="20915" y="5395"/>
                  </a:moveTo>
                  <a:cubicBezTo>
                    <a:pt x="19611" y="10449"/>
                    <a:pt x="16521" y="14860"/>
                    <a:pt x="12217" y="17813"/>
                  </a:cubicBezTo>
                </a:path>
                <a:path w="20915" h="17813" stroke="0" extrusionOk="0">
                  <a:moveTo>
                    <a:pt x="20915" y="5395"/>
                  </a:moveTo>
                  <a:cubicBezTo>
                    <a:pt x="19611" y="10449"/>
                    <a:pt x="16521" y="14860"/>
                    <a:pt x="12217" y="17813"/>
                  </a:cubicBezTo>
                  <a:lnTo>
                    <a:pt x="0" y="0"/>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7" name="Arc 21">
              <a:extLst>
                <a:ext uri="{FF2B5EF4-FFF2-40B4-BE49-F238E27FC236}">
                  <a16:creationId xmlns:a16="http://schemas.microsoft.com/office/drawing/2014/main" id="{B25B8089-3002-4795-04F6-AC06D397DCA2}"/>
                </a:ext>
              </a:extLst>
            </p:cNvPr>
            <p:cNvSpPr>
              <a:spLocks/>
            </p:cNvSpPr>
            <p:nvPr/>
          </p:nvSpPr>
          <p:spPr bwMode="auto">
            <a:xfrm>
              <a:off x="3476109" y="4048290"/>
              <a:ext cx="1475067" cy="1349375"/>
            </a:xfrm>
            <a:custGeom>
              <a:avLst/>
              <a:gdLst>
                <a:gd name="G0" fmla="+- 20611 0 0"/>
                <a:gd name="G1" fmla="+- 0 0 0"/>
                <a:gd name="G2" fmla="+- 21600 0 0"/>
                <a:gd name="T0" fmla="*/ 8499 w 20611"/>
                <a:gd name="T1" fmla="*/ 17885 h 17885"/>
                <a:gd name="T2" fmla="*/ 0 w 20611"/>
                <a:gd name="T3" fmla="*/ 6460 h 17885"/>
                <a:gd name="T4" fmla="*/ 20611 w 20611"/>
                <a:gd name="T5" fmla="*/ 0 h 17885"/>
              </a:gdLst>
              <a:ahLst/>
              <a:cxnLst>
                <a:cxn ang="0">
                  <a:pos x="T0" y="T1"/>
                </a:cxn>
                <a:cxn ang="0">
                  <a:pos x="T2" y="T3"/>
                </a:cxn>
                <a:cxn ang="0">
                  <a:pos x="T4" y="T5"/>
                </a:cxn>
              </a:cxnLst>
              <a:rect l="0" t="0" r="r" b="b"/>
              <a:pathLst>
                <a:path w="20611" h="17885" fill="none" extrusionOk="0">
                  <a:moveTo>
                    <a:pt x="8499" y="17884"/>
                  </a:moveTo>
                  <a:cubicBezTo>
                    <a:pt x="4456" y="15146"/>
                    <a:pt x="1460" y="11119"/>
                    <a:pt x="-1" y="6460"/>
                  </a:cubicBezTo>
                </a:path>
                <a:path w="20611" h="17885" stroke="0" extrusionOk="0">
                  <a:moveTo>
                    <a:pt x="8499" y="17884"/>
                  </a:moveTo>
                  <a:cubicBezTo>
                    <a:pt x="4456" y="15146"/>
                    <a:pt x="1460" y="11119"/>
                    <a:pt x="-1" y="6460"/>
                  </a:cubicBezTo>
                  <a:lnTo>
                    <a:pt x="20611" y="0"/>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8" name="Oval 22">
              <a:extLst>
                <a:ext uri="{FF2B5EF4-FFF2-40B4-BE49-F238E27FC236}">
                  <a16:creationId xmlns:a16="http://schemas.microsoft.com/office/drawing/2014/main" id="{7F1BC54F-CDFF-CA3B-CE3E-597D6ADADA1A}"/>
                </a:ext>
              </a:extLst>
            </p:cNvPr>
            <p:cNvSpPr>
              <a:spLocks noChangeArrowheads="1"/>
            </p:cNvSpPr>
            <p:nvPr/>
          </p:nvSpPr>
          <p:spPr bwMode="auto">
            <a:xfrm>
              <a:off x="4130864" y="1740721"/>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ステップ①</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前回の振り返り</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テーマ決め</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9" name="Oval 23">
              <a:extLst>
                <a:ext uri="{FF2B5EF4-FFF2-40B4-BE49-F238E27FC236}">
                  <a16:creationId xmlns:a16="http://schemas.microsoft.com/office/drawing/2014/main" id="{98CAE0AB-837A-468A-E45B-C4E157E8AAD0}"/>
                </a:ext>
              </a:extLst>
            </p:cNvPr>
            <p:cNvSpPr>
              <a:spLocks noChangeArrowheads="1"/>
            </p:cNvSpPr>
            <p:nvPr/>
          </p:nvSpPr>
          <p:spPr bwMode="auto">
            <a:xfrm>
              <a:off x="2648801" y="3098131"/>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ステップ④</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励ましと</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サポート</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0" name="Oval 24">
              <a:extLst>
                <a:ext uri="{FF2B5EF4-FFF2-40B4-BE49-F238E27FC236}">
                  <a16:creationId xmlns:a16="http://schemas.microsoft.com/office/drawing/2014/main" id="{CB0461EA-A62D-CECC-04A5-EECB30EEF44A}"/>
                </a:ext>
              </a:extLst>
            </p:cNvPr>
            <p:cNvSpPr>
              <a:spLocks noChangeArrowheads="1"/>
            </p:cNvSpPr>
            <p:nvPr/>
          </p:nvSpPr>
          <p:spPr bwMode="auto">
            <a:xfrm>
              <a:off x="5602453" y="3072998"/>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ステップ②</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部下の話を聴く</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1" name="Oval 25">
              <a:extLst>
                <a:ext uri="{FF2B5EF4-FFF2-40B4-BE49-F238E27FC236}">
                  <a16:creationId xmlns:a16="http://schemas.microsoft.com/office/drawing/2014/main" id="{1B0BB200-2086-63CD-B437-133CBE14E7B3}"/>
                </a:ext>
              </a:extLst>
            </p:cNvPr>
            <p:cNvSpPr>
              <a:spLocks noChangeArrowheads="1"/>
            </p:cNvSpPr>
            <p:nvPr/>
          </p:nvSpPr>
          <p:spPr bwMode="auto">
            <a:xfrm>
              <a:off x="4130864" y="4391987"/>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ステップ③</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学びとアクション</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の確定</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grpSp>
      <p:sp>
        <p:nvSpPr>
          <p:cNvPr id="52" name="テキスト ボックス 51">
            <a:extLst>
              <a:ext uri="{FF2B5EF4-FFF2-40B4-BE49-F238E27FC236}">
                <a16:creationId xmlns:a16="http://schemas.microsoft.com/office/drawing/2014/main" id="{4463E33C-0047-B614-262F-0E8D2AB2D19C}"/>
              </a:ext>
            </a:extLst>
          </p:cNvPr>
          <p:cNvSpPr txBox="1"/>
          <p:nvPr/>
        </p:nvSpPr>
        <p:spPr>
          <a:xfrm>
            <a:off x="529007" y="3354825"/>
            <a:ext cx="3166251" cy="794641"/>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ja-JP" altLang="en-US" dirty="0">
                <a:solidFill>
                  <a:srgbClr val="3F3F3F"/>
                </a:solidFill>
                <a:latin typeface="游ゴシック" panose="020B0400000000000000" pitchFamily="50" charset="-128"/>
              </a:rPr>
              <a:t>ティーチング</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コーチング（傾聴・質問・認知）</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フィードバック</a:t>
            </a:r>
          </a:p>
        </p:txBody>
      </p:sp>
      <p:sp>
        <p:nvSpPr>
          <p:cNvPr id="53" name="テキスト ボックス 52">
            <a:extLst>
              <a:ext uri="{FF2B5EF4-FFF2-40B4-BE49-F238E27FC236}">
                <a16:creationId xmlns:a16="http://schemas.microsoft.com/office/drawing/2014/main" id="{3F30CFB9-021C-975E-66C8-F51993B28FA9}"/>
              </a:ext>
            </a:extLst>
          </p:cNvPr>
          <p:cNvSpPr txBox="1"/>
          <p:nvPr/>
        </p:nvSpPr>
        <p:spPr>
          <a:xfrm>
            <a:off x="529007" y="2020591"/>
            <a:ext cx="3704860" cy="794641"/>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ja-JP" altLang="en-US" dirty="0">
                <a:solidFill>
                  <a:srgbClr val="3F3F3F"/>
                </a:solidFill>
                <a:latin typeface="游ゴシック" panose="020B0400000000000000" pitchFamily="50" charset="-128"/>
              </a:rPr>
              <a:t>部下のための時間である</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部下の経験と学習を促進させる場である</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部下にも主体的な参加を求める</a:t>
            </a:r>
          </a:p>
        </p:txBody>
      </p:sp>
      <p:sp>
        <p:nvSpPr>
          <p:cNvPr id="54" name="テキスト ボックス 53">
            <a:extLst>
              <a:ext uri="{FF2B5EF4-FFF2-40B4-BE49-F238E27FC236}">
                <a16:creationId xmlns:a16="http://schemas.microsoft.com/office/drawing/2014/main" id="{E281F608-DE5F-3A84-D85D-848DC150A1F9}"/>
              </a:ext>
            </a:extLst>
          </p:cNvPr>
          <p:cNvSpPr txBox="1"/>
          <p:nvPr/>
        </p:nvSpPr>
        <p:spPr>
          <a:xfrm>
            <a:off x="6114723" y="2029353"/>
            <a:ext cx="2807179" cy="794641"/>
          </a:xfrm>
          <a:prstGeom prst="rect">
            <a:avLst/>
          </a:prstGeom>
        </p:spPr>
        <p:txBody>
          <a:bodyPr wrap="none">
            <a:spAutoFit/>
          </a:bodyPr>
          <a:lstStyle>
            <a:defPPr>
              <a:defRPr lang="ja-JP"/>
            </a:def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marL="285750" indent="-285750">
              <a:lnSpc>
                <a:spcPct val="110000"/>
              </a:lnSpc>
              <a:buClr>
                <a:srgbClr val="0A50A1"/>
              </a:buClr>
              <a:buFont typeface="Wingdings" panose="05000000000000000000" pitchFamily="2" charset="2"/>
              <a:buChar char="l"/>
            </a:pPr>
            <a:r>
              <a:rPr lang="ja-JP" altLang="ja-JP" sz="1400" dirty="0">
                <a:solidFill>
                  <a:srgbClr val="3F3F3F"/>
                </a:solidFill>
                <a:latin typeface="游ゴシック" panose="020B0400000000000000" pitchFamily="50" charset="-128"/>
              </a:rPr>
              <a:t>肯定的・</a:t>
            </a:r>
            <a:r>
              <a:rPr lang="ja-JP" altLang="en-US" sz="1400" dirty="0">
                <a:solidFill>
                  <a:srgbClr val="3F3F3F"/>
                </a:solidFill>
                <a:latin typeface="游ゴシック" panose="020B0400000000000000" pitchFamily="50" charset="-128"/>
              </a:rPr>
              <a:t>主体的に</a:t>
            </a:r>
            <a:r>
              <a:rPr lang="ja-JP" altLang="ja-JP" sz="1400" dirty="0">
                <a:solidFill>
                  <a:srgbClr val="3F3F3F"/>
                </a:solidFill>
                <a:latin typeface="游ゴシック" panose="020B0400000000000000" pitchFamily="50" charset="-128"/>
              </a:rPr>
              <a:t>取り組む</a:t>
            </a:r>
            <a:endParaRPr lang="en-US" altLang="ja-JP" sz="1400" dirty="0">
              <a:solidFill>
                <a:srgbClr val="3F3F3F"/>
              </a:solidFill>
              <a:latin typeface="游ゴシック" panose="020B0400000000000000" pitchFamily="50" charset="-128"/>
            </a:endParaRPr>
          </a:p>
          <a:p>
            <a:pPr marL="285750" indent="-285750">
              <a:lnSpc>
                <a:spcPct val="110000"/>
              </a:lnSpc>
              <a:buClr>
                <a:srgbClr val="0A50A1"/>
              </a:buClr>
              <a:buFont typeface="Wingdings" panose="05000000000000000000" pitchFamily="2" charset="2"/>
              <a:buChar char="l"/>
            </a:pPr>
            <a:r>
              <a:rPr lang="ja-JP" altLang="en-US" sz="1400" dirty="0">
                <a:solidFill>
                  <a:srgbClr val="3F3F3F"/>
                </a:solidFill>
                <a:latin typeface="游ゴシック" panose="020B0400000000000000" pitchFamily="50" charset="-128"/>
              </a:rPr>
              <a:t>対話のテーマを持参する</a:t>
            </a:r>
            <a:endParaRPr lang="en-US" altLang="ja-JP" sz="1400" dirty="0">
              <a:solidFill>
                <a:srgbClr val="3F3F3F"/>
              </a:solidFill>
              <a:latin typeface="游ゴシック" panose="020B0400000000000000" pitchFamily="50" charset="-128"/>
            </a:endParaRPr>
          </a:p>
          <a:p>
            <a:pPr marL="285750" indent="-285750">
              <a:lnSpc>
                <a:spcPct val="110000"/>
              </a:lnSpc>
              <a:buClr>
                <a:srgbClr val="0A50A1"/>
              </a:buClr>
              <a:buFont typeface="Wingdings" panose="05000000000000000000" pitchFamily="2" charset="2"/>
              <a:buChar char="l"/>
            </a:pPr>
            <a:r>
              <a:rPr lang="ja-JP" altLang="en-US" sz="1400" dirty="0">
                <a:solidFill>
                  <a:srgbClr val="3F3F3F"/>
                </a:solidFill>
                <a:latin typeface="游ゴシック" panose="020B0400000000000000" pitchFamily="50" charset="-128"/>
              </a:rPr>
              <a:t>自ら伝達や提案を働きかける</a:t>
            </a:r>
          </a:p>
        </p:txBody>
      </p:sp>
      <p:sp>
        <p:nvSpPr>
          <p:cNvPr id="55" name="テキスト ボックス 54">
            <a:extLst>
              <a:ext uri="{FF2B5EF4-FFF2-40B4-BE49-F238E27FC236}">
                <a16:creationId xmlns:a16="http://schemas.microsoft.com/office/drawing/2014/main" id="{C3E9B051-7744-23C3-2204-A6FAD0CA730D}"/>
              </a:ext>
            </a:extLst>
          </p:cNvPr>
          <p:cNvSpPr txBox="1"/>
          <p:nvPr/>
        </p:nvSpPr>
        <p:spPr>
          <a:xfrm>
            <a:off x="6114723" y="3622112"/>
            <a:ext cx="2268570" cy="320665"/>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ja-JP" altLang="en-US" dirty="0">
                <a:solidFill>
                  <a:srgbClr val="3F3F3F"/>
                </a:solidFill>
                <a:latin typeface="游ゴシック" panose="020B0400000000000000" pitchFamily="50" charset="-128"/>
              </a:rPr>
              <a:t>アサーションのスキル</a:t>
            </a:r>
          </a:p>
        </p:txBody>
      </p:sp>
      <p:pic>
        <p:nvPicPr>
          <p:cNvPr id="56" name="図 55">
            <a:extLst>
              <a:ext uri="{FF2B5EF4-FFF2-40B4-BE49-F238E27FC236}">
                <a16:creationId xmlns:a16="http://schemas.microsoft.com/office/drawing/2014/main" id="{7C5EDC5F-72A0-9465-6EA8-50B4C320B44E}"/>
              </a:ext>
            </a:extLst>
          </p:cNvPr>
          <p:cNvPicPr>
            <a:picLocks noChangeAspect="1"/>
          </p:cNvPicPr>
          <p:nvPr/>
        </p:nvPicPr>
        <p:blipFill>
          <a:blip r:embed="rId3"/>
          <a:stretch>
            <a:fillRect/>
          </a:stretch>
        </p:blipFill>
        <p:spPr>
          <a:xfrm>
            <a:off x="6316579" y="4652645"/>
            <a:ext cx="2303166" cy="1638198"/>
          </a:xfrm>
          <a:prstGeom prst="rect">
            <a:avLst/>
          </a:prstGeom>
        </p:spPr>
      </p:pic>
      <p:sp>
        <p:nvSpPr>
          <p:cNvPr id="57" name="テキスト ボックス 56">
            <a:extLst>
              <a:ext uri="{FF2B5EF4-FFF2-40B4-BE49-F238E27FC236}">
                <a16:creationId xmlns:a16="http://schemas.microsoft.com/office/drawing/2014/main" id="{B374A69A-FA51-7FFE-4C73-2D1118939235}"/>
              </a:ext>
            </a:extLst>
          </p:cNvPr>
          <p:cNvSpPr txBox="1"/>
          <p:nvPr/>
        </p:nvSpPr>
        <p:spPr>
          <a:xfrm>
            <a:off x="6114723" y="4331980"/>
            <a:ext cx="2492990" cy="320665"/>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en-US" altLang="ja-JP" dirty="0">
                <a:solidFill>
                  <a:srgbClr val="3F3F3F"/>
                </a:solidFill>
                <a:latin typeface="游ゴシック" panose="020B0400000000000000" pitchFamily="50" charset="-128"/>
              </a:rPr>
              <a:t>1on1</a:t>
            </a:r>
            <a:r>
              <a:rPr lang="ja-JP" altLang="en-US" dirty="0">
                <a:solidFill>
                  <a:srgbClr val="3F3F3F"/>
                </a:solidFill>
                <a:latin typeface="游ゴシック" panose="020B0400000000000000" pitchFamily="50" charset="-128"/>
              </a:rPr>
              <a:t>テーマの検討・持参</a:t>
            </a:r>
          </a:p>
        </p:txBody>
      </p:sp>
      <p:sp>
        <p:nvSpPr>
          <p:cNvPr id="58" name="テキスト ボックス 57">
            <a:extLst>
              <a:ext uri="{FF2B5EF4-FFF2-40B4-BE49-F238E27FC236}">
                <a16:creationId xmlns:a16="http://schemas.microsoft.com/office/drawing/2014/main" id="{12D3E14A-4A51-6FF5-59A1-5253011159BD}"/>
              </a:ext>
            </a:extLst>
          </p:cNvPr>
          <p:cNvSpPr txBox="1"/>
          <p:nvPr/>
        </p:nvSpPr>
        <p:spPr>
          <a:xfrm>
            <a:off x="529007" y="4355504"/>
            <a:ext cx="2313454" cy="320665"/>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en-US" altLang="ja-JP" dirty="0">
                <a:solidFill>
                  <a:srgbClr val="3F3F3F"/>
                </a:solidFill>
                <a:latin typeface="游ゴシック" panose="020B0400000000000000" pitchFamily="50" charset="-128"/>
              </a:rPr>
              <a:t>1on1</a:t>
            </a:r>
            <a:r>
              <a:rPr lang="ja-JP" altLang="en-US" dirty="0">
                <a:solidFill>
                  <a:srgbClr val="3F3F3F"/>
                </a:solidFill>
                <a:latin typeface="游ゴシック" panose="020B0400000000000000" pitchFamily="50" charset="-128"/>
              </a:rPr>
              <a:t>のファシリテート</a:t>
            </a:r>
          </a:p>
        </p:txBody>
      </p:sp>
      <p:grpSp>
        <p:nvGrpSpPr>
          <p:cNvPr id="59" name="グループ化 58">
            <a:extLst>
              <a:ext uri="{FF2B5EF4-FFF2-40B4-BE49-F238E27FC236}">
                <a16:creationId xmlns:a16="http://schemas.microsoft.com/office/drawing/2014/main" id="{B55DD2CF-A419-437C-E9F3-D5F6D76E4CBB}"/>
              </a:ext>
            </a:extLst>
          </p:cNvPr>
          <p:cNvGrpSpPr/>
          <p:nvPr/>
        </p:nvGrpSpPr>
        <p:grpSpPr>
          <a:xfrm>
            <a:off x="1708544" y="830605"/>
            <a:ext cx="1144329" cy="919238"/>
            <a:chOff x="1715453" y="823432"/>
            <a:chExt cx="1144329" cy="919238"/>
          </a:xfrm>
        </p:grpSpPr>
        <p:sp>
          <p:nvSpPr>
            <p:cNvPr id="60" name="正方形/長方形 24">
              <a:extLst>
                <a:ext uri="{FF2B5EF4-FFF2-40B4-BE49-F238E27FC236}">
                  <a16:creationId xmlns:a16="http://schemas.microsoft.com/office/drawing/2014/main" id="{D745E3B9-D1BB-7CB8-240F-27E43D480238}"/>
                </a:ext>
              </a:extLst>
            </p:cNvPr>
            <p:cNvSpPr/>
            <p:nvPr/>
          </p:nvSpPr>
          <p:spPr bwMode="gray">
            <a:xfrm>
              <a:off x="1990956" y="823432"/>
              <a:ext cx="644407" cy="590911"/>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rgbClr val="BBBCBC"/>
            </a:solidFill>
            <a:ln w="3175" cap="flat" cmpd="sng" algn="ctr">
              <a:noFill/>
              <a:prstDash val="solid"/>
            </a:ln>
            <a:effectLst/>
          </p:spPr>
          <p:txBody>
            <a:bodyPr lIns="66462" tIns="66462" rIns="66462" bIns="66462"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3F3F3F"/>
                </a:solidFill>
                <a:effectLst/>
                <a:uLnTx/>
                <a:uFillTx/>
                <a:latin typeface="游ゴシック" panose="020B0400000000000000" pitchFamily="50" charset="-128"/>
                <a:ea typeface="Meiryo UI"/>
                <a:cs typeface="+mn-cs"/>
              </a:endParaRPr>
            </a:p>
          </p:txBody>
        </p:sp>
        <p:sp>
          <p:nvSpPr>
            <p:cNvPr id="61" name="テキスト ボックス 60">
              <a:extLst>
                <a:ext uri="{FF2B5EF4-FFF2-40B4-BE49-F238E27FC236}">
                  <a16:creationId xmlns:a16="http://schemas.microsoft.com/office/drawing/2014/main" id="{C91A084E-A4C8-9190-9F8C-FEDE4B702880}"/>
                </a:ext>
              </a:extLst>
            </p:cNvPr>
            <p:cNvSpPr txBox="1"/>
            <p:nvPr/>
          </p:nvSpPr>
          <p:spPr>
            <a:xfrm>
              <a:off x="1715453" y="1460115"/>
              <a:ext cx="1144329" cy="282555"/>
            </a:xfrm>
            <a:prstGeom prst="rect">
              <a:avLst/>
            </a:prstGeom>
            <a:noFill/>
          </p:spPr>
          <p:txBody>
            <a:bodyPr wrap="none" lIns="33231" tIns="33231" rIns="33231" bIns="33231" rtlCol="0" anchor="ctr" anchorCtr="0">
              <a:sp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dirty="0">
                  <a:ln>
                    <a:noFill/>
                  </a:ln>
                  <a:solidFill>
                    <a:srgbClr val="3F3F3F"/>
                  </a:solidFill>
                  <a:effectLst/>
                  <a:uLnTx/>
                  <a:uFillTx/>
                  <a:latin typeface="游ゴシック" panose="020B0400000000000000" pitchFamily="50" charset="-128"/>
                </a:rPr>
                <a:t>上司の持ち物</a:t>
              </a:r>
            </a:p>
          </p:txBody>
        </p:sp>
      </p:grpSp>
      <p:grpSp>
        <p:nvGrpSpPr>
          <p:cNvPr id="62" name="グループ化 61">
            <a:extLst>
              <a:ext uri="{FF2B5EF4-FFF2-40B4-BE49-F238E27FC236}">
                <a16:creationId xmlns:a16="http://schemas.microsoft.com/office/drawing/2014/main" id="{5A636B0D-312E-986D-FBA7-E58CC0B87BE3}"/>
              </a:ext>
            </a:extLst>
          </p:cNvPr>
          <p:cNvGrpSpPr/>
          <p:nvPr/>
        </p:nvGrpSpPr>
        <p:grpSpPr>
          <a:xfrm>
            <a:off x="6946147" y="828380"/>
            <a:ext cx="1144329" cy="921463"/>
            <a:chOff x="6819508" y="823433"/>
            <a:chExt cx="1144329" cy="921463"/>
          </a:xfrm>
        </p:grpSpPr>
        <p:sp>
          <p:nvSpPr>
            <p:cNvPr id="63" name="正方形/長方形 24">
              <a:extLst>
                <a:ext uri="{FF2B5EF4-FFF2-40B4-BE49-F238E27FC236}">
                  <a16:creationId xmlns:a16="http://schemas.microsoft.com/office/drawing/2014/main" id="{C4D3AC02-C557-5BC0-AF78-5C0BA071ABA1}"/>
                </a:ext>
              </a:extLst>
            </p:cNvPr>
            <p:cNvSpPr/>
            <p:nvPr/>
          </p:nvSpPr>
          <p:spPr bwMode="gray">
            <a:xfrm>
              <a:off x="7069470" y="823433"/>
              <a:ext cx="644407" cy="590911"/>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rgbClr val="BBBCBC"/>
            </a:solidFill>
            <a:ln w="3175" cap="flat" cmpd="sng" algn="ctr">
              <a:noFill/>
              <a:prstDash val="solid"/>
            </a:ln>
            <a:effectLst/>
          </p:spPr>
          <p:txBody>
            <a:bodyPr lIns="66462" tIns="66462" rIns="66462" bIns="66462"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3F3F3F"/>
                </a:solidFill>
                <a:effectLst/>
                <a:uLnTx/>
                <a:uFillTx/>
                <a:latin typeface="游ゴシック" panose="020B0400000000000000" pitchFamily="50" charset="-128"/>
                <a:ea typeface="Meiryo UI"/>
                <a:cs typeface="+mn-cs"/>
              </a:endParaRPr>
            </a:p>
          </p:txBody>
        </p:sp>
        <p:sp>
          <p:nvSpPr>
            <p:cNvPr id="64" name="テキスト ボックス 63">
              <a:extLst>
                <a:ext uri="{FF2B5EF4-FFF2-40B4-BE49-F238E27FC236}">
                  <a16:creationId xmlns:a16="http://schemas.microsoft.com/office/drawing/2014/main" id="{623358E8-BEAD-D0BD-83CE-425871B005DB}"/>
                </a:ext>
              </a:extLst>
            </p:cNvPr>
            <p:cNvSpPr txBox="1"/>
            <p:nvPr/>
          </p:nvSpPr>
          <p:spPr>
            <a:xfrm>
              <a:off x="6819508" y="1462341"/>
              <a:ext cx="1144329" cy="282555"/>
            </a:xfrm>
            <a:prstGeom prst="rect">
              <a:avLst/>
            </a:prstGeom>
            <a:noFill/>
          </p:spPr>
          <p:txBody>
            <a:bodyPr wrap="none" lIns="33231" tIns="33231" rIns="33231" bIns="33231" rtlCol="0" anchor="ctr" anchorCtr="0">
              <a:sp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dirty="0">
                  <a:ln>
                    <a:noFill/>
                  </a:ln>
                  <a:solidFill>
                    <a:srgbClr val="3F3F3F"/>
                  </a:solidFill>
                  <a:effectLst/>
                  <a:uLnTx/>
                  <a:uFillTx/>
                  <a:latin typeface="游ゴシック" panose="020B0400000000000000" pitchFamily="50" charset="-128"/>
                </a:rPr>
                <a:t>部下の持ち物</a:t>
              </a:r>
            </a:p>
          </p:txBody>
        </p:sp>
      </p:grpSp>
      <p:sp>
        <p:nvSpPr>
          <p:cNvPr id="65" name="テキスト ボックス 64">
            <a:extLst>
              <a:ext uri="{FF2B5EF4-FFF2-40B4-BE49-F238E27FC236}">
                <a16:creationId xmlns:a16="http://schemas.microsoft.com/office/drawing/2014/main" id="{A4527D7D-B14F-5E68-4CAE-ABD8A5E1C5A6}"/>
              </a:ext>
            </a:extLst>
          </p:cNvPr>
          <p:cNvSpPr txBox="1"/>
          <p:nvPr/>
        </p:nvSpPr>
        <p:spPr>
          <a:xfrm>
            <a:off x="4509076" y="2301403"/>
            <a:ext cx="887849" cy="313332"/>
          </a:xfrm>
          <a:prstGeom prst="rect">
            <a:avLst/>
          </a:prstGeom>
          <a:noFill/>
        </p:spPr>
        <p:txBody>
          <a:bodyPr wrap="none" lIns="33231" tIns="33231" rIns="33231" bIns="33231" rtlCol="0" anchor="ctr" anchorCtr="0">
            <a:spAutoFit/>
          </a:bodyPr>
          <a:lstStyle/>
          <a:p>
            <a:pPr algn="ctr">
              <a:buSzPct val="100000"/>
            </a:pPr>
            <a:r>
              <a:rPr lang="ja-JP" altLang="en-US" sz="1600" b="1" dirty="0">
                <a:solidFill>
                  <a:srgbClr val="3F3F3F"/>
                </a:solidFill>
                <a:latin typeface="游ゴシック" panose="020B0400000000000000" pitchFamily="50" charset="-128"/>
              </a:rPr>
              <a:t>スタンス</a:t>
            </a:r>
          </a:p>
        </p:txBody>
      </p:sp>
      <p:sp>
        <p:nvSpPr>
          <p:cNvPr id="66" name="テキスト ボックス 65">
            <a:extLst>
              <a:ext uri="{FF2B5EF4-FFF2-40B4-BE49-F238E27FC236}">
                <a16:creationId xmlns:a16="http://schemas.microsoft.com/office/drawing/2014/main" id="{31289CE3-0FEE-25D9-1B2D-52EB5E819A3B}"/>
              </a:ext>
            </a:extLst>
          </p:cNvPr>
          <p:cNvSpPr txBox="1"/>
          <p:nvPr/>
        </p:nvSpPr>
        <p:spPr>
          <a:xfrm>
            <a:off x="4611668" y="3625779"/>
            <a:ext cx="682665" cy="313332"/>
          </a:xfrm>
          <a:prstGeom prst="rect">
            <a:avLst/>
          </a:prstGeom>
          <a:noFill/>
        </p:spPr>
        <p:txBody>
          <a:bodyPr wrap="none" lIns="33231" tIns="33231" rIns="33231" bIns="33231" rtlCol="0" anchor="ctr" anchorCtr="0">
            <a:spAutoFit/>
          </a:bodyPr>
          <a:lstStyle/>
          <a:p>
            <a:pPr algn="ctr">
              <a:buSzPct val="100000"/>
            </a:pPr>
            <a:r>
              <a:rPr lang="ja-JP" altLang="en-US" sz="1600" b="1" dirty="0">
                <a:solidFill>
                  <a:srgbClr val="3F3F3F"/>
                </a:solidFill>
                <a:latin typeface="游ゴシック" panose="020B0400000000000000" pitchFamily="50" charset="-128"/>
              </a:rPr>
              <a:t>スキル</a:t>
            </a:r>
          </a:p>
        </p:txBody>
      </p:sp>
      <p:sp>
        <p:nvSpPr>
          <p:cNvPr id="67" name="テキスト ボックス 66">
            <a:extLst>
              <a:ext uri="{FF2B5EF4-FFF2-40B4-BE49-F238E27FC236}">
                <a16:creationId xmlns:a16="http://schemas.microsoft.com/office/drawing/2014/main" id="{46A709E3-C263-9A00-4A85-2492CCBD7D10}"/>
              </a:ext>
            </a:extLst>
          </p:cNvPr>
          <p:cNvSpPr txBox="1"/>
          <p:nvPr/>
        </p:nvSpPr>
        <p:spPr>
          <a:xfrm>
            <a:off x="4406484" y="5168162"/>
            <a:ext cx="1093033" cy="313332"/>
          </a:xfrm>
          <a:prstGeom prst="rect">
            <a:avLst/>
          </a:prstGeom>
          <a:noFill/>
        </p:spPr>
        <p:txBody>
          <a:bodyPr wrap="none" lIns="33231" tIns="33231" rIns="33231" bIns="33231" rtlCol="0" anchor="ctr" anchorCtr="0">
            <a:spAutoFit/>
          </a:bodyPr>
          <a:lstStyle/>
          <a:p>
            <a:pPr algn="ctr">
              <a:buSzPct val="100000"/>
            </a:pPr>
            <a:r>
              <a:rPr lang="ja-JP" altLang="en-US" sz="1600" b="1" dirty="0">
                <a:solidFill>
                  <a:srgbClr val="3F3F3F"/>
                </a:solidFill>
                <a:latin typeface="游ゴシック" panose="020B0400000000000000" pitchFamily="50" charset="-128"/>
              </a:rPr>
              <a:t>場の進め方</a:t>
            </a:r>
          </a:p>
        </p:txBody>
      </p:sp>
      <p:cxnSp>
        <p:nvCxnSpPr>
          <p:cNvPr id="68" name="直線コネクタ 67">
            <a:extLst>
              <a:ext uri="{FF2B5EF4-FFF2-40B4-BE49-F238E27FC236}">
                <a16:creationId xmlns:a16="http://schemas.microsoft.com/office/drawing/2014/main" id="{1E682D06-B611-D671-6195-1AA86A4F2932}"/>
              </a:ext>
            </a:extLst>
          </p:cNvPr>
          <p:cNvCxnSpPr>
            <a:cxnSpLocks/>
          </p:cNvCxnSpPr>
          <p:nvPr/>
        </p:nvCxnSpPr>
        <p:spPr>
          <a:xfrm>
            <a:off x="567298" y="3281591"/>
            <a:ext cx="8771404" cy="0"/>
          </a:xfrm>
          <a:prstGeom prst="line">
            <a:avLst/>
          </a:prstGeom>
          <a:noFill/>
          <a:ln w="44450" cap="rnd" cmpd="sng" algn="ctr">
            <a:solidFill>
              <a:srgbClr val="FFFFFF">
                <a:lumMod val="75000"/>
              </a:srgbClr>
            </a:solidFill>
            <a:prstDash val="sysDot"/>
            <a:round/>
          </a:ln>
          <a:effectLst/>
        </p:spPr>
      </p:cxnSp>
      <p:cxnSp>
        <p:nvCxnSpPr>
          <p:cNvPr id="69" name="直線コネクタ 68">
            <a:extLst>
              <a:ext uri="{FF2B5EF4-FFF2-40B4-BE49-F238E27FC236}">
                <a16:creationId xmlns:a16="http://schemas.microsoft.com/office/drawing/2014/main" id="{811D738B-2149-E8CC-E3A4-E1D2C184A6EA}"/>
              </a:ext>
            </a:extLst>
          </p:cNvPr>
          <p:cNvCxnSpPr>
            <a:cxnSpLocks/>
          </p:cNvCxnSpPr>
          <p:nvPr/>
        </p:nvCxnSpPr>
        <p:spPr>
          <a:xfrm>
            <a:off x="567298" y="4247964"/>
            <a:ext cx="8771404" cy="0"/>
          </a:xfrm>
          <a:prstGeom prst="line">
            <a:avLst/>
          </a:prstGeom>
          <a:noFill/>
          <a:ln w="44450" cap="rnd" cmpd="sng" algn="ctr">
            <a:solidFill>
              <a:srgbClr val="FFFFFF">
                <a:lumMod val="75000"/>
              </a:srgbClr>
            </a:solidFill>
            <a:prstDash val="sysDot"/>
            <a:round/>
          </a:ln>
          <a:effectLst/>
        </p:spPr>
      </p:cxnSp>
      <p:cxnSp>
        <p:nvCxnSpPr>
          <p:cNvPr id="70" name="直線コネクタ 69">
            <a:extLst>
              <a:ext uri="{FF2B5EF4-FFF2-40B4-BE49-F238E27FC236}">
                <a16:creationId xmlns:a16="http://schemas.microsoft.com/office/drawing/2014/main" id="{A1678BB7-C7DD-647F-EFA2-47E456301095}"/>
              </a:ext>
            </a:extLst>
          </p:cNvPr>
          <p:cNvCxnSpPr>
            <a:cxnSpLocks/>
          </p:cNvCxnSpPr>
          <p:nvPr/>
        </p:nvCxnSpPr>
        <p:spPr>
          <a:xfrm>
            <a:off x="567298" y="1831564"/>
            <a:ext cx="8771404" cy="0"/>
          </a:xfrm>
          <a:prstGeom prst="line">
            <a:avLst/>
          </a:prstGeom>
          <a:noFill/>
          <a:ln w="44450" cap="rnd" cmpd="sng" algn="ctr">
            <a:solidFill>
              <a:srgbClr val="FFFFFF">
                <a:lumMod val="75000"/>
              </a:srgbClr>
            </a:solidFill>
            <a:prstDash val="sysDot"/>
            <a:round/>
          </a:ln>
          <a:effectLst/>
        </p:spPr>
      </p:cxnSp>
      <p:sp>
        <p:nvSpPr>
          <p:cNvPr id="71" name="正方形/長方形 70">
            <a:extLst>
              <a:ext uri="{FF2B5EF4-FFF2-40B4-BE49-F238E27FC236}">
                <a16:creationId xmlns:a16="http://schemas.microsoft.com/office/drawing/2014/main" id="{E8BAAF6A-8092-957D-4EC5-D47C8E7A621B}"/>
              </a:ext>
            </a:extLst>
          </p:cNvPr>
          <p:cNvSpPr/>
          <p:nvPr/>
        </p:nvSpPr>
        <p:spPr>
          <a:xfrm>
            <a:off x="1921933" y="2765833"/>
            <a:ext cx="6062133" cy="382974"/>
          </a:xfrm>
          <a:prstGeom prst="rect">
            <a:avLst/>
          </a:prstGeom>
          <a:solidFill>
            <a:srgbClr val="0A50A1"/>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游ゴシック" panose="020B0400000000000000" pitchFamily="50" charset="-128"/>
              </a:rPr>
              <a:t>双方が「意味のある場」にするための意識を持ち、工夫すること</a:t>
            </a:r>
          </a:p>
        </p:txBody>
      </p:sp>
    </p:spTree>
    <p:extLst>
      <p:ext uri="{BB962C8B-B14F-4D97-AF65-F5344CB8AC3E}">
        <p14:creationId xmlns:p14="http://schemas.microsoft.com/office/powerpoint/2010/main" val="284146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インサイズとは？・導入の背景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インサイズ実施概要</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88661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インサイズ実施概要</a:t>
            </a:r>
          </a:p>
        </p:txBody>
      </p:sp>
      <p:sp>
        <p:nvSpPr>
          <p:cNvPr id="5" name="正方形/長方形 4">
            <a:extLst>
              <a:ext uri="{FF2B5EF4-FFF2-40B4-BE49-F238E27FC236}">
                <a16:creationId xmlns:a16="http://schemas.microsoft.com/office/drawing/2014/main" id="{C0348E10-F7BC-5193-2D19-6A1672A9781D}"/>
              </a:ext>
            </a:extLst>
          </p:cNvPr>
          <p:cNvSpPr/>
          <p:nvPr/>
        </p:nvSpPr>
        <p:spPr>
          <a:xfrm>
            <a:off x="515944" y="4278069"/>
            <a:ext cx="1320603" cy="1447907"/>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初回</a:t>
            </a:r>
            <a:br>
              <a:rPr kumimoji="1" lang="en-US" altLang="ja-JP" sz="1600" dirty="0">
                <a:solidFill>
                  <a:schemeClr val="tx1"/>
                </a:solidFill>
              </a:rPr>
            </a:br>
            <a:r>
              <a:rPr kumimoji="1" lang="ja-JP" altLang="en-US" sz="1600" dirty="0">
                <a:solidFill>
                  <a:schemeClr val="tx1"/>
                </a:solidFill>
              </a:rPr>
              <a:t>実施時期</a:t>
            </a:r>
          </a:p>
        </p:txBody>
      </p:sp>
      <p:sp>
        <p:nvSpPr>
          <p:cNvPr id="7" name="テキスト ボックス 6">
            <a:extLst>
              <a:ext uri="{FF2B5EF4-FFF2-40B4-BE49-F238E27FC236}">
                <a16:creationId xmlns:a16="http://schemas.microsoft.com/office/drawing/2014/main" id="{3DA4BECB-AE92-8BE6-8780-9EDC8D4430F0}"/>
              </a:ext>
            </a:extLst>
          </p:cNvPr>
          <p:cNvSpPr txBox="1"/>
          <p:nvPr/>
        </p:nvSpPr>
        <p:spPr>
          <a:xfrm>
            <a:off x="3594167" y="1926459"/>
            <a:ext cx="5943441" cy="553998"/>
          </a:xfrm>
          <a:prstGeom prst="rect">
            <a:avLst/>
          </a:prstGeom>
          <a:noFill/>
        </p:spPr>
        <p:txBody>
          <a:bodyPr wrap="square" rtlCol="0">
            <a:spAutoFit/>
          </a:bodyPr>
          <a:lstStyle/>
          <a:p>
            <a:pPr marL="342900" indent="-342900">
              <a:spcBef>
                <a:spcPts val="1200"/>
              </a:spcBef>
              <a:buClr>
                <a:schemeClr val="accent6"/>
              </a:buClr>
              <a:buFont typeface="+mj-lt"/>
              <a:buAutoNum type="arabicPeriod"/>
            </a:pPr>
            <a:r>
              <a:rPr lang="ja-JP" altLang="en-US" b="1" dirty="0">
                <a:solidFill>
                  <a:schemeClr val="accent6"/>
                </a:solidFill>
                <a:latin typeface="+mn-ea"/>
              </a:rPr>
              <a:t>率直なご</a:t>
            </a:r>
            <a:r>
              <a:rPr lang="ja-JP" altLang="en-US" b="1" dirty="0">
                <a:solidFill>
                  <a:schemeClr val="accent6"/>
                </a:solidFill>
                <a:latin typeface="+mn-ea"/>
                <a:cs typeface="Meiryo UI" panose="020B0604030504040204" pitchFamily="50" charset="-128"/>
              </a:rPr>
              <a:t>回答</a:t>
            </a:r>
            <a:r>
              <a:rPr lang="ja-JP" altLang="en-US" b="1" dirty="0">
                <a:latin typeface="+mn-ea"/>
                <a:cs typeface="Meiryo UI" panose="020B0604030504040204" pitchFamily="50" charset="-128"/>
              </a:rPr>
              <a:t>をお願いします。</a:t>
            </a:r>
            <a:br>
              <a:rPr lang="en-US" altLang="ja-JP" dirty="0">
                <a:latin typeface="+mn-ea"/>
                <a:cs typeface="Meiryo UI" panose="020B0604030504040204" pitchFamily="50" charset="-128"/>
              </a:rPr>
            </a:br>
            <a:r>
              <a:rPr lang="en-US" altLang="ja-JP" sz="1200" dirty="0">
                <a:latin typeface="+mn-ea"/>
                <a:cs typeface="Meiryo UI" panose="020B0604030504040204" pitchFamily="50" charset="-128"/>
              </a:rPr>
              <a:t>※</a:t>
            </a:r>
            <a:r>
              <a:rPr lang="ja-JP" altLang="en-US" sz="1200" dirty="0">
                <a:latin typeface="+mn-ea"/>
                <a:cs typeface="Meiryo UI" panose="020B0604030504040204" pitchFamily="50" charset="-128"/>
              </a:rPr>
              <a:t>約</a:t>
            </a:r>
            <a:r>
              <a:rPr lang="en-US" altLang="ja-JP" sz="1200" dirty="0">
                <a:latin typeface="+mn-ea"/>
                <a:cs typeface="Meiryo UI" panose="020B0604030504040204" pitchFamily="50" charset="-128"/>
              </a:rPr>
              <a:t>5~15</a:t>
            </a:r>
            <a:r>
              <a:rPr lang="ja-JP" altLang="en-US" sz="1200" dirty="0">
                <a:latin typeface="+mn-ea"/>
                <a:cs typeface="Meiryo UI" panose="020B0604030504040204" pitchFamily="50" charset="-128"/>
              </a:rPr>
              <a:t>分の簡単なアンケートです。</a:t>
            </a:r>
            <a:endParaRPr lang="en-US" altLang="ja-JP" sz="1200" dirty="0">
              <a:latin typeface="+mn-ea"/>
              <a:cs typeface="Meiryo UI" panose="020B0604030504040204" pitchFamily="50" charset="-128"/>
            </a:endParaRPr>
          </a:p>
        </p:txBody>
      </p:sp>
      <p:sp>
        <p:nvSpPr>
          <p:cNvPr id="8" name="正方形/長方形 7">
            <a:extLst>
              <a:ext uri="{FF2B5EF4-FFF2-40B4-BE49-F238E27FC236}">
                <a16:creationId xmlns:a16="http://schemas.microsoft.com/office/drawing/2014/main" id="{4248DD78-E36F-3F25-40BE-80A99AC5AB9E}"/>
              </a:ext>
            </a:extLst>
          </p:cNvPr>
          <p:cNvSpPr/>
          <p:nvPr/>
        </p:nvSpPr>
        <p:spPr>
          <a:xfrm>
            <a:off x="515944" y="861934"/>
            <a:ext cx="1320603" cy="3030603"/>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皆様への</a:t>
            </a:r>
            <a:endParaRPr kumimoji="1" lang="en-US" altLang="ja-JP" sz="1600" dirty="0">
              <a:solidFill>
                <a:schemeClr val="tx1"/>
              </a:solidFill>
            </a:endParaRPr>
          </a:p>
          <a:p>
            <a:pPr algn="ctr"/>
            <a:r>
              <a:rPr kumimoji="1" lang="ja-JP" altLang="en-US" sz="1600" dirty="0">
                <a:solidFill>
                  <a:schemeClr val="tx1"/>
                </a:solidFill>
              </a:rPr>
              <a:t>お願い</a:t>
            </a:r>
          </a:p>
        </p:txBody>
      </p:sp>
      <p:sp>
        <p:nvSpPr>
          <p:cNvPr id="10" name="正方形/長方形 9">
            <a:extLst>
              <a:ext uri="{FF2B5EF4-FFF2-40B4-BE49-F238E27FC236}">
                <a16:creationId xmlns:a16="http://schemas.microsoft.com/office/drawing/2014/main" id="{1D4F737C-C22E-858D-40D4-0897F09394E1}"/>
              </a:ext>
            </a:extLst>
          </p:cNvPr>
          <p:cNvSpPr/>
          <p:nvPr/>
        </p:nvSpPr>
        <p:spPr>
          <a:xfrm>
            <a:off x="2051127" y="4278069"/>
            <a:ext cx="1392085" cy="641179"/>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11" name="正方形/長方形 10">
            <a:extLst>
              <a:ext uri="{FF2B5EF4-FFF2-40B4-BE49-F238E27FC236}">
                <a16:creationId xmlns:a16="http://schemas.microsoft.com/office/drawing/2014/main" id="{0184F1B0-C332-0597-6E2B-81235BB3A6C4}"/>
              </a:ext>
            </a:extLst>
          </p:cNvPr>
          <p:cNvSpPr/>
          <p:nvPr/>
        </p:nvSpPr>
        <p:spPr>
          <a:xfrm>
            <a:off x="2051127" y="5067062"/>
            <a:ext cx="1392085" cy="64117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12" name="テキスト ボックス 11">
            <a:extLst>
              <a:ext uri="{FF2B5EF4-FFF2-40B4-BE49-F238E27FC236}">
                <a16:creationId xmlns:a16="http://schemas.microsoft.com/office/drawing/2014/main" id="{A989698C-5E5F-4199-64FD-5CA53AF878F3}"/>
              </a:ext>
            </a:extLst>
          </p:cNvPr>
          <p:cNvSpPr txBox="1"/>
          <p:nvPr/>
        </p:nvSpPr>
        <p:spPr>
          <a:xfrm>
            <a:off x="3544320" y="4278069"/>
            <a:ext cx="5316467" cy="646331"/>
          </a:xfrm>
          <a:prstGeom prst="rect">
            <a:avLst/>
          </a:prstGeom>
          <a:noFill/>
        </p:spPr>
        <p:txBody>
          <a:bodyPr wrap="square" rtlCol="0">
            <a:spAutoFit/>
          </a:bodyPr>
          <a:lstStyle/>
          <a:p>
            <a:r>
              <a:rPr kumimoji="1" lang="ja-JP" altLang="en-US" dirty="0"/>
              <a:t>回答期間：●年●月●日～●日</a:t>
            </a:r>
            <a:endParaRPr kumimoji="1" lang="en-US" altLang="ja-JP" dirty="0"/>
          </a:p>
          <a:p>
            <a:r>
              <a:rPr kumimoji="1" lang="ja-JP" altLang="en-US" dirty="0"/>
              <a:t>以降、●ヶ月に</a:t>
            </a:r>
            <a:r>
              <a:rPr kumimoji="1" lang="en-US" altLang="ja-JP" dirty="0"/>
              <a:t>1</a:t>
            </a:r>
            <a:r>
              <a:rPr kumimoji="1" lang="ja-JP" altLang="en-US" dirty="0"/>
              <a:t>回</a:t>
            </a:r>
            <a:endParaRPr kumimoji="1" lang="en-US" altLang="ja-JP" dirty="0"/>
          </a:p>
        </p:txBody>
      </p:sp>
      <p:sp>
        <p:nvSpPr>
          <p:cNvPr id="13" name="テキスト ボックス 12">
            <a:extLst>
              <a:ext uri="{FF2B5EF4-FFF2-40B4-BE49-F238E27FC236}">
                <a16:creationId xmlns:a16="http://schemas.microsoft.com/office/drawing/2014/main" id="{81FE6543-7991-D82F-AED9-6257EAFE77C3}"/>
              </a:ext>
            </a:extLst>
          </p:cNvPr>
          <p:cNvSpPr txBox="1"/>
          <p:nvPr/>
        </p:nvSpPr>
        <p:spPr>
          <a:xfrm>
            <a:off x="3544320" y="5064485"/>
            <a:ext cx="5316467" cy="646331"/>
          </a:xfrm>
          <a:prstGeom prst="rect">
            <a:avLst/>
          </a:prstGeom>
          <a:noFill/>
        </p:spPr>
        <p:txBody>
          <a:bodyPr wrap="square" rtlCol="0">
            <a:spAutoFit/>
          </a:bodyPr>
          <a:lstStyle/>
          <a:p>
            <a:r>
              <a:rPr kumimoji="1" lang="ja-JP" altLang="en-US" dirty="0"/>
              <a:t>●年●月中に初回実施</a:t>
            </a:r>
            <a:endParaRPr kumimoji="1" lang="en-US" altLang="ja-JP" dirty="0"/>
          </a:p>
          <a:p>
            <a:r>
              <a:rPr kumimoji="1" lang="ja-JP" altLang="en-US" dirty="0"/>
              <a:t>以降、●ヶ月に●回</a:t>
            </a:r>
            <a:endParaRPr kumimoji="1" lang="en-US" altLang="ja-JP" dirty="0"/>
          </a:p>
        </p:txBody>
      </p:sp>
      <p:sp>
        <p:nvSpPr>
          <p:cNvPr id="14" name="正方形/長方形 13">
            <a:extLst>
              <a:ext uri="{FF2B5EF4-FFF2-40B4-BE49-F238E27FC236}">
                <a16:creationId xmlns:a16="http://schemas.microsoft.com/office/drawing/2014/main" id="{71767D35-3542-F76C-AD6C-8A70206557C0}"/>
              </a:ext>
            </a:extLst>
          </p:cNvPr>
          <p:cNvSpPr/>
          <p:nvPr/>
        </p:nvSpPr>
        <p:spPr>
          <a:xfrm>
            <a:off x="6940722" y="5832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順番及び実施時期・頻度は貴社の運用に合わせて変更してください</a:t>
            </a:r>
            <a:endParaRPr lang="en-US" altLang="ja-JP" dirty="0">
              <a:solidFill>
                <a:schemeClr val="tx1"/>
              </a:solidFill>
              <a:latin typeface="+mn-ea"/>
            </a:endParaRPr>
          </a:p>
        </p:txBody>
      </p:sp>
      <p:sp>
        <p:nvSpPr>
          <p:cNvPr id="2" name="正方形/長方形 1">
            <a:extLst>
              <a:ext uri="{FF2B5EF4-FFF2-40B4-BE49-F238E27FC236}">
                <a16:creationId xmlns:a16="http://schemas.microsoft.com/office/drawing/2014/main" id="{ED73FB35-686B-40C8-D23A-47D56FECE988}"/>
              </a:ext>
            </a:extLst>
          </p:cNvPr>
          <p:cNvSpPr/>
          <p:nvPr/>
        </p:nvSpPr>
        <p:spPr>
          <a:xfrm>
            <a:off x="2051127" y="1747054"/>
            <a:ext cx="1392085" cy="965989"/>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3" name="正方形/長方形 2">
            <a:extLst>
              <a:ext uri="{FF2B5EF4-FFF2-40B4-BE49-F238E27FC236}">
                <a16:creationId xmlns:a16="http://schemas.microsoft.com/office/drawing/2014/main" id="{6A9BEAFC-C0C5-08EE-945B-030F97198485}"/>
              </a:ext>
            </a:extLst>
          </p:cNvPr>
          <p:cNvSpPr/>
          <p:nvPr/>
        </p:nvSpPr>
        <p:spPr>
          <a:xfrm>
            <a:off x="2051127" y="2926547"/>
            <a:ext cx="1392085" cy="96599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6" name="テキスト ボックス 5">
            <a:extLst>
              <a:ext uri="{FF2B5EF4-FFF2-40B4-BE49-F238E27FC236}">
                <a16:creationId xmlns:a16="http://schemas.microsoft.com/office/drawing/2014/main" id="{E1C33E75-740E-B3A1-B711-4EC76B3093C2}"/>
              </a:ext>
            </a:extLst>
          </p:cNvPr>
          <p:cNvSpPr txBox="1"/>
          <p:nvPr/>
        </p:nvSpPr>
        <p:spPr>
          <a:xfrm>
            <a:off x="3594167" y="3009432"/>
            <a:ext cx="5943441" cy="1077218"/>
          </a:xfrm>
          <a:prstGeom prst="rect">
            <a:avLst/>
          </a:prstGeom>
          <a:noFill/>
        </p:spPr>
        <p:txBody>
          <a:bodyPr wrap="square" rtlCol="0">
            <a:spAutoFit/>
          </a:bodyPr>
          <a:lstStyle/>
          <a:p>
            <a:pPr marL="342900" indent="-342900">
              <a:spcBef>
                <a:spcPts val="1200"/>
              </a:spcBef>
              <a:buClr>
                <a:schemeClr val="accent2"/>
              </a:buClr>
              <a:buFont typeface="+mj-lt"/>
              <a:buAutoNum type="arabicPeriod"/>
            </a:pPr>
            <a:r>
              <a:rPr lang="ja-JP" altLang="en-US" b="1" dirty="0">
                <a:latin typeface="+mn-ea"/>
                <a:cs typeface="Meiryo UI" panose="020B0604030504040204" pitchFamily="50" charset="-128"/>
              </a:rPr>
              <a:t>インサイズ上で、</a:t>
            </a:r>
            <a:r>
              <a:rPr lang="en-US" altLang="ja-JP" b="1" dirty="0">
                <a:solidFill>
                  <a:schemeClr val="accent2"/>
                </a:solidFill>
                <a:latin typeface="+mn-ea"/>
                <a:cs typeface="Meiryo UI" panose="020B0604030504040204" pitchFamily="50" charset="-128"/>
              </a:rPr>
              <a:t>1on1</a:t>
            </a:r>
            <a:r>
              <a:rPr lang="ja-JP" altLang="en-US" b="1" dirty="0">
                <a:solidFill>
                  <a:schemeClr val="accent2"/>
                </a:solidFill>
                <a:latin typeface="+mn-ea"/>
                <a:cs typeface="Meiryo UI" panose="020B0604030504040204" pitchFamily="50" charset="-128"/>
              </a:rPr>
              <a:t>の予定を作成</a:t>
            </a:r>
            <a:r>
              <a:rPr lang="ja-JP" altLang="en-US" b="1" dirty="0">
                <a:latin typeface="+mn-ea"/>
                <a:cs typeface="Meiryo UI" panose="020B0604030504040204" pitchFamily="50" charset="-128"/>
              </a:rPr>
              <a:t>してください。</a:t>
            </a:r>
            <a:endParaRPr lang="en-US" altLang="ja-JP" b="1" dirty="0">
              <a:latin typeface="+mn-ea"/>
              <a:cs typeface="Meiryo UI" panose="020B0604030504040204" pitchFamily="50" charset="-128"/>
            </a:endParaRPr>
          </a:p>
          <a:p>
            <a:pPr marL="342900" indent="-342900">
              <a:spcBef>
                <a:spcPts val="1200"/>
              </a:spcBef>
              <a:buClr>
                <a:schemeClr val="accent2"/>
              </a:buClr>
              <a:buFont typeface="+mj-lt"/>
              <a:buAutoNum type="arabicPeriod"/>
            </a:pPr>
            <a:r>
              <a:rPr lang="en-US" altLang="ja-JP" b="1" dirty="0">
                <a:solidFill>
                  <a:schemeClr val="accent2"/>
                </a:solidFill>
                <a:latin typeface="+mn-ea"/>
                <a:cs typeface="Meiryo UI" panose="020B0604030504040204" pitchFamily="50" charset="-128"/>
              </a:rPr>
              <a:t>1on1</a:t>
            </a:r>
            <a:r>
              <a:rPr lang="ja-JP" altLang="en-US" b="1" dirty="0">
                <a:solidFill>
                  <a:schemeClr val="accent2"/>
                </a:solidFill>
                <a:latin typeface="+mn-ea"/>
                <a:cs typeface="Meiryo UI" panose="020B0604030504040204" pitchFamily="50" charset="-128"/>
              </a:rPr>
              <a:t>で話したいトピック</a:t>
            </a:r>
            <a:r>
              <a:rPr lang="ja-JP" altLang="en-US" b="1" dirty="0">
                <a:latin typeface="+mn-ea"/>
                <a:cs typeface="Meiryo UI" panose="020B0604030504040204" pitchFamily="50" charset="-128"/>
              </a:rPr>
              <a:t>を設定してください。</a:t>
            </a:r>
            <a:br>
              <a:rPr lang="en-US" altLang="ja-JP" b="1" dirty="0">
                <a:latin typeface="+mn-ea"/>
                <a:cs typeface="Meiryo UI" panose="020B0604030504040204" pitchFamily="50" charset="-128"/>
              </a:rPr>
            </a:br>
            <a:endParaRPr lang="en-US" altLang="ja-JP" b="1" dirty="0">
              <a:latin typeface="+mn-ea"/>
              <a:cs typeface="Meiryo UI" panose="020B0604030504040204" pitchFamily="50" charset="-128"/>
            </a:endParaRPr>
          </a:p>
        </p:txBody>
      </p:sp>
      <p:pic>
        <p:nvPicPr>
          <p:cNvPr id="16" name="図 15">
            <a:extLst>
              <a:ext uri="{FF2B5EF4-FFF2-40B4-BE49-F238E27FC236}">
                <a16:creationId xmlns:a16="http://schemas.microsoft.com/office/drawing/2014/main" id="{A8B487C4-A0C1-12B4-C006-386F3934BD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59559" y="4651633"/>
            <a:ext cx="2324957" cy="1743716"/>
          </a:xfrm>
          <a:prstGeom prst="rect">
            <a:avLst/>
          </a:prstGeom>
        </p:spPr>
      </p:pic>
      <p:sp>
        <p:nvSpPr>
          <p:cNvPr id="9" name="四角形: 角を丸くする 8">
            <a:extLst>
              <a:ext uri="{FF2B5EF4-FFF2-40B4-BE49-F238E27FC236}">
                <a16:creationId xmlns:a16="http://schemas.microsoft.com/office/drawing/2014/main" id="{8E72898C-199D-843F-CBC6-6D09260E7BD2}"/>
              </a:ext>
            </a:extLst>
          </p:cNvPr>
          <p:cNvSpPr/>
          <p:nvPr/>
        </p:nvSpPr>
        <p:spPr>
          <a:xfrm>
            <a:off x="1940783" y="980582"/>
            <a:ext cx="7799901" cy="646331"/>
          </a:xfrm>
          <a:prstGeom prst="roundRect">
            <a:avLst>
              <a:gd name="adj" fmla="val 0"/>
            </a:avLst>
          </a:prstGeom>
          <a:noFill/>
        </p:spPr>
        <p:txBody>
          <a:bodyPr wrap="square">
            <a:spAutoFit/>
          </a:bodyPr>
          <a:lstStyle/>
          <a:p>
            <a:r>
              <a:rPr lang="ja-JP" altLang="en-US" dirty="0"/>
              <a:t>アンケート回答および</a:t>
            </a:r>
            <a:r>
              <a:rPr lang="en-US" altLang="ja-JP" dirty="0"/>
              <a:t>1on1</a:t>
            </a:r>
            <a:r>
              <a:rPr lang="ja-JP" altLang="en-US" dirty="0"/>
              <a:t>のトピック設定を、</a:t>
            </a:r>
            <a:br>
              <a:rPr lang="en-US" altLang="ja-JP" dirty="0"/>
            </a:br>
            <a:r>
              <a:rPr lang="ja-JP" altLang="en-US" b="1" dirty="0"/>
              <a:t>自らを振り返り、上司から支援を得る有効な機会として</a:t>
            </a:r>
            <a:r>
              <a:rPr lang="ja-JP" altLang="en-US" dirty="0"/>
              <a:t>ご活用ください。</a:t>
            </a:r>
            <a:endParaRPr lang="en-US" altLang="ja-JP" dirty="0"/>
          </a:p>
        </p:txBody>
      </p:sp>
    </p:spTree>
    <p:extLst>
      <p:ext uri="{BB962C8B-B14F-4D97-AF65-F5344CB8AC3E}">
        <p14:creationId xmlns:p14="http://schemas.microsoft.com/office/powerpoint/2010/main" val="2452544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表紙２">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表紙３">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597AF7"/>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4C01CAB96D874D9C41299BFA06F23F" ma:contentTypeVersion="17" ma:contentTypeDescription="Create a new document." ma:contentTypeScope="" ma:versionID="281f437311cd04fc98c0c27d1bfcb366">
  <xsd:schema xmlns:xsd="http://www.w3.org/2001/XMLSchema" xmlns:xs="http://www.w3.org/2001/XMLSchema" xmlns:p="http://schemas.microsoft.com/office/2006/metadata/properties" xmlns:ns2="b00feb88-84c6-4e91-9440-c887e6689731" xmlns:ns3="373c763c-23ee-4639-92a6-887aa7ed2867" targetNamespace="http://schemas.microsoft.com/office/2006/metadata/properties" ma:root="true" ma:fieldsID="45bad956b00a3055c825cda6cff6e871" ns2:_="" ns3:_="">
    <xsd:import namespace="b00feb88-84c6-4e91-9440-c887e6689731"/>
    <xsd:import namespace="373c763c-23ee-4639-92a6-887aa7ed28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eb88-84c6-4e91-9440-c887e6689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c71943a-529d-42c5-a600-d531b16ddc5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c763c-23ee-4639-92a6-887aa7ed286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7154fd2-2f52-41bb-bd8a-28cde0820317}" ma:internalName="TaxCatchAll" ma:showField="CatchAllData" ma:web="373c763c-23ee-4639-92a6-887aa7ed2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73c763c-23ee-4639-92a6-887aa7ed2867" xsi:nil="true"/>
    <lcf76f155ced4ddcb4097134ff3c332f xmlns="b00feb88-84c6-4e91-9440-c887e66897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A30EC9-E215-442B-A36C-0E902DF4A12A}">
  <ds:schemaRefs>
    <ds:schemaRef ds:uri="http://schemas.microsoft.com/sharepoint/v3/contenttype/forms"/>
  </ds:schemaRefs>
</ds:datastoreItem>
</file>

<file path=customXml/itemProps2.xml><?xml version="1.0" encoding="utf-8"?>
<ds:datastoreItem xmlns:ds="http://schemas.openxmlformats.org/officeDocument/2006/customXml" ds:itemID="{04550DAC-D1FC-47CF-BAF9-A25846D81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eb88-84c6-4e91-9440-c887e6689731"/>
    <ds:schemaRef ds:uri="373c763c-23ee-4639-92a6-887aa7ed2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E0A20D-2CD2-44ED-B88B-09CCC981DFA2}">
  <ds:schemaRef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373c763c-23ee-4639-92a6-887aa7ed2867"/>
    <ds:schemaRef ds:uri="b00feb88-84c6-4e91-9440-c887e668973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1842</TotalTime>
  <Words>4484</Words>
  <Application>Microsoft Office PowerPoint</Application>
  <PresentationFormat>A4 210 x 297 mm</PresentationFormat>
  <Paragraphs>558</Paragraphs>
  <Slides>34</Slides>
  <Notes>33</Notes>
  <HiddenSlides>0</HiddenSlides>
  <MMClips>0</MMClips>
  <ScaleCrop>false</ScaleCrop>
  <HeadingPairs>
    <vt:vector size="8" baseType="variant">
      <vt:variant>
        <vt:lpstr>使用されているフォント</vt:lpstr>
      </vt:variant>
      <vt:variant>
        <vt:i4>6</vt:i4>
      </vt:variant>
      <vt:variant>
        <vt:lpstr>テーマ</vt:lpstr>
      </vt:variant>
      <vt:variant>
        <vt:i4>4</vt:i4>
      </vt:variant>
      <vt:variant>
        <vt:lpstr>埋め込まれた OLE サーバー</vt:lpstr>
      </vt:variant>
      <vt:variant>
        <vt:i4>1</vt:i4>
      </vt:variant>
      <vt:variant>
        <vt:lpstr>スライド タイトル</vt:lpstr>
      </vt:variant>
      <vt:variant>
        <vt:i4>34</vt:i4>
      </vt:variant>
    </vt:vector>
  </HeadingPairs>
  <TitlesOfParts>
    <vt:vector size="45" baseType="lpstr">
      <vt:lpstr>DengXian</vt:lpstr>
      <vt:lpstr>Meiryo UI</vt:lpstr>
      <vt:lpstr>游ゴシック</vt:lpstr>
      <vt:lpstr>Arial</vt:lpstr>
      <vt:lpstr>Century Gothic</vt:lpstr>
      <vt:lpstr>Wingdings</vt:lpstr>
      <vt:lpstr>表紙２</vt:lpstr>
      <vt:lpstr>表紙３</vt:lpstr>
      <vt:lpstr>中ページ</vt:lpstr>
      <vt:lpstr>1_中ページ</vt:lpstr>
      <vt:lpstr>think-cellスライド</vt:lpstr>
      <vt:lpstr>インサイズ導入のご説明</vt:lpstr>
      <vt:lpstr>もくじ</vt:lpstr>
      <vt:lpstr>インサイズ導入の背景</vt:lpstr>
      <vt:lpstr>インサイズを使うと変わること</vt:lpstr>
      <vt:lpstr>インサイズの2つの機能</vt:lpstr>
      <vt:lpstr>1on1でインサイズを活用する理由</vt:lpstr>
      <vt:lpstr>1on1への取り組み姿勢</vt:lpstr>
      <vt:lpstr>もくじ</vt:lpstr>
      <vt:lpstr>インサイズ実施概要</vt:lpstr>
      <vt:lpstr>もくじ</vt:lpstr>
      <vt:lpstr>心の状態を知るためのアンケートです</vt:lpstr>
      <vt:lpstr>5段階のワークメンタリティで表現されます</vt:lpstr>
      <vt:lpstr>アンケート結果の使い方</vt:lpstr>
      <vt:lpstr>心の状態は移り変わって当然のもの</vt:lpstr>
      <vt:lpstr>【参考】セルフマネジメントとは</vt:lpstr>
      <vt:lpstr>【参考】セルフマネジメントのイメージ</vt:lpstr>
      <vt:lpstr>アンケート結果の使い方</vt:lpstr>
      <vt:lpstr>マネジメントでの活用</vt:lpstr>
      <vt:lpstr>率直なご回答をおねがいします</vt:lpstr>
      <vt:lpstr>アンケート回答</vt:lpstr>
      <vt:lpstr>アンケート回答</vt:lpstr>
      <vt:lpstr>アンケート結果閲覧</vt:lpstr>
      <vt:lpstr>アンケート結果閲覧</vt:lpstr>
      <vt:lpstr>アンケート結果閲覧　～パーソナルレポート～</vt:lpstr>
      <vt:lpstr>アンケート結果閲覧　～AIメンター～</vt:lpstr>
      <vt:lpstr>もくじ</vt:lpstr>
      <vt:lpstr>1on1の5つの機能</vt:lpstr>
      <vt:lpstr>利用開始時に、案内メールが届きます</vt:lpstr>
      <vt:lpstr>1on1の予定作成</vt:lpstr>
      <vt:lpstr>1on1のトピック設定</vt:lpstr>
      <vt:lpstr>1on1メモの作成</vt:lpstr>
      <vt:lpstr>1on1メモの作成</vt:lpstr>
      <vt:lpstr>1on1履歴の振り返り</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純一</dc:creator>
  <cp:lastModifiedBy>鈴木 萌々子</cp:lastModifiedBy>
  <cp:revision>22</cp:revision>
  <dcterms:created xsi:type="dcterms:W3CDTF">2023-07-18T04:04:19Z</dcterms:created>
  <dcterms:modified xsi:type="dcterms:W3CDTF">2026-04-14T00:08:20Z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0x010100993FC1CC2BD51947BBCFC44769C28B94</vt:lpwstr>
  </property>
  <property fmtid="{D5CDD505-2E9C-101B-9397-08002B2CF9AE}" pid="3" name="MediaServiceImageTags">
    <vt:lpwstr/>
  </property>
</Properties>
</file>